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fntdata" ContentType="application/x-fontdata"/>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48" r:id="rId1"/>
  </p:sldMasterIdLst>
  <p:notesMasterIdLst>
    <p:notesMasterId r:id="rId76"/>
  </p:notesMasterIdLst>
  <p:handoutMasterIdLst>
    <p:handoutMasterId r:id="rId77"/>
  </p:handoutMasterIdLst>
  <p:sldIdLst>
    <p:sldId id="301" r:id="rId2"/>
    <p:sldId id="412" r:id="rId3"/>
    <p:sldId id="303" r:id="rId4"/>
    <p:sldId id="345" r:id="rId5"/>
    <p:sldId id="347" r:id="rId6"/>
    <p:sldId id="348" r:id="rId7"/>
    <p:sldId id="349" r:id="rId8"/>
    <p:sldId id="350" r:id="rId9"/>
    <p:sldId id="351" r:id="rId10"/>
    <p:sldId id="352" r:id="rId11"/>
    <p:sldId id="353" r:id="rId12"/>
    <p:sldId id="354" r:id="rId13"/>
    <p:sldId id="355" r:id="rId14"/>
    <p:sldId id="372" r:id="rId15"/>
    <p:sldId id="384" r:id="rId16"/>
    <p:sldId id="356" r:id="rId17"/>
    <p:sldId id="387" r:id="rId18"/>
    <p:sldId id="388" r:id="rId19"/>
    <p:sldId id="389" r:id="rId20"/>
    <p:sldId id="390" r:id="rId21"/>
    <p:sldId id="391" r:id="rId22"/>
    <p:sldId id="392" r:id="rId23"/>
    <p:sldId id="393" r:id="rId24"/>
    <p:sldId id="394" r:id="rId25"/>
    <p:sldId id="395" r:id="rId26"/>
    <p:sldId id="396" r:id="rId27"/>
    <p:sldId id="397" r:id="rId28"/>
    <p:sldId id="399" r:id="rId29"/>
    <p:sldId id="400" r:id="rId30"/>
    <p:sldId id="401" r:id="rId31"/>
    <p:sldId id="402" r:id="rId32"/>
    <p:sldId id="363" r:id="rId33"/>
    <p:sldId id="405" r:id="rId34"/>
    <p:sldId id="403" r:id="rId35"/>
    <p:sldId id="404" r:id="rId36"/>
    <p:sldId id="378" r:id="rId37"/>
    <p:sldId id="379" r:id="rId38"/>
    <p:sldId id="409" r:id="rId39"/>
    <p:sldId id="408" r:id="rId40"/>
    <p:sldId id="380" r:id="rId41"/>
    <p:sldId id="410" r:id="rId42"/>
    <p:sldId id="381" r:id="rId43"/>
    <p:sldId id="411" r:id="rId44"/>
    <p:sldId id="365" r:id="rId45"/>
    <p:sldId id="364" r:id="rId46"/>
    <p:sldId id="382" r:id="rId47"/>
    <p:sldId id="406" r:id="rId48"/>
    <p:sldId id="366" r:id="rId49"/>
    <p:sldId id="367" r:id="rId50"/>
    <p:sldId id="383" r:id="rId51"/>
    <p:sldId id="407" r:id="rId52"/>
    <p:sldId id="369" r:id="rId53"/>
    <p:sldId id="325" r:id="rId54"/>
    <p:sldId id="326" r:id="rId55"/>
    <p:sldId id="327" r:id="rId56"/>
    <p:sldId id="328" r:id="rId57"/>
    <p:sldId id="329" r:id="rId58"/>
    <p:sldId id="330" r:id="rId59"/>
    <p:sldId id="331" r:id="rId60"/>
    <p:sldId id="321" r:id="rId61"/>
    <p:sldId id="333" r:id="rId62"/>
    <p:sldId id="334" r:id="rId63"/>
    <p:sldId id="332" r:id="rId64"/>
    <p:sldId id="335" r:id="rId65"/>
    <p:sldId id="336" r:id="rId66"/>
    <p:sldId id="337" r:id="rId67"/>
    <p:sldId id="338" r:id="rId68"/>
    <p:sldId id="339" r:id="rId69"/>
    <p:sldId id="340" r:id="rId70"/>
    <p:sldId id="341" r:id="rId71"/>
    <p:sldId id="342" r:id="rId72"/>
    <p:sldId id="368" r:id="rId73"/>
    <p:sldId id="370" r:id="rId74"/>
    <p:sldId id="324" r:id="rId75"/>
  </p:sldIdLst>
  <p:sldSz cx="12192000" cy="6858000"/>
  <p:notesSz cx="6858000" cy="9947275"/>
  <p:embeddedFontLst>
    <p:embeddedFont>
      <p:font typeface="Calibri Light" panose="020F0302020204030204" pitchFamily="34" charset="0"/>
      <p:regular r:id="rId78"/>
      <p:italic r:id="rId79"/>
    </p:embeddedFont>
    <p:embeddedFont>
      <p:font typeface="Calibri" panose="020F0502020204030204" pitchFamily="34" charset="0"/>
      <p:regular r:id="rId80"/>
      <p:bold r:id="rId81"/>
      <p:italic r:id="rId82"/>
      <p:boldItalic r:id="rId83"/>
    </p:embeddedFont>
    <p:embeddedFont>
      <p:font typeface="華康中黑體" panose="020B0509000000000000" pitchFamily="49" charset="-120"/>
      <p:regular r:id="rId84"/>
    </p:embeddedFont>
    <p:embeddedFont>
      <p:font typeface="SimSun" panose="02010600030101010101" pitchFamily="2" charset="-122"/>
      <p:regular r:id="rId85"/>
    </p:embeddedFont>
    <p:embeddedFont>
      <p:font typeface="標楷體" panose="03000509000000000000" pitchFamily="65" charset="-120"/>
      <p:regular r:id="rId86"/>
    </p:embeddedFont>
  </p:embeddedFont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guide id="3" orient="horz" pos="913" userDrawn="1">
          <p15:clr>
            <a:srgbClr val="A4A3A4"/>
          </p15:clr>
        </p15:guide>
        <p15:guide id="4" orient="horz" pos="3974" userDrawn="1">
          <p15:clr>
            <a:srgbClr val="A4A3A4"/>
          </p15:clr>
        </p15:guide>
        <p15:guide id="5" pos="551" userDrawn="1">
          <p15:clr>
            <a:srgbClr val="A4A3A4"/>
          </p15:clr>
        </p15:guide>
        <p15:guide id="6" pos="7129" userDrawn="1">
          <p15:clr>
            <a:srgbClr val="A4A3A4"/>
          </p15:clr>
        </p15:guide>
        <p15:guide id="7" orient="horz" pos="2409"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6699FF"/>
    <a:srgbClr val="5B9BD5"/>
    <a:srgbClr val="00EFF1"/>
    <a:srgbClr val="CCECFF"/>
    <a:srgbClr val="00FDFF"/>
    <a:srgbClr val="006699"/>
    <a:srgbClr val="00929C"/>
    <a:srgbClr val="001D23"/>
    <a:srgbClr val="F0E7D8"/>
    <a:srgbClr val="003A44"/>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等深淺樣式 2 - 輔色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9CF1AB2-1976-4502-BF36-3FF5EA218861}" styleName="中等深淺樣式 4 - 輔色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solidFill>
            <a:schemeClr val="accent1">
              <a:tint val="20000"/>
            </a:schemeClr>
          </a:solidFill>
        </a:fill>
      </a:tcStyle>
    </a:wholeTbl>
    <a:band1H>
      <a:tcStyle>
        <a:tcBdr/>
        <a:fill>
          <a:solidFill>
            <a:schemeClr val="accent1">
              <a:tint val="40000"/>
            </a:schemeClr>
          </a:solidFill>
        </a:fill>
      </a:tcStyle>
    </a:band1H>
    <a:band1V>
      <a:tcStyle>
        <a:tcBdr/>
        <a:fill>
          <a:solidFill>
            <a:schemeClr val="accent1">
              <a:tint val="40000"/>
            </a:schemeClr>
          </a:solidFill>
        </a:fill>
      </a:tcStyle>
    </a:band1V>
    <a:lastCol>
      <a:tcTxStyle b="on"/>
      <a:tcStyle>
        <a:tcBdr/>
      </a:tcStyle>
    </a:lastCol>
    <a:firstCol>
      <a:tcTxStyle b="on"/>
      <a:tcStyle>
        <a:tcBdr/>
      </a:tcStyle>
    </a:firstCol>
    <a:lastRow>
      <a:tcTxStyle b="on"/>
      <a:tcStyle>
        <a:tcBdr>
          <a:top>
            <a:ln w="25400" cmpd="sng">
              <a:solidFill>
                <a:schemeClr val="accent1"/>
              </a:solidFill>
            </a:ln>
          </a:top>
        </a:tcBdr>
        <a:fill>
          <a:solidFill>
            <a:schemeClr val="accent1">
              <a:tint val="20000"/>
            </a:schemeClr>
          </a:solidFill>
        </a:fill>
      </a:tcStyle>
    </a:lastRow>
    <a:firstRow>
      <a:tcTxStyle b="on"/>
      <a:tcStyle>
        <a:tcBdr/>
        <a:fill>
          <a:solidFill>
            <a:schemeClr val="accent1">
              <a:tint val="20000"/>
            </a:schemeClr>
          </a:solidFill>
        </a:fill>
      </a:tcStyle>
    </a:firstRow>
  </a:tblStyle>
  <a:tblStyle styleId="{2D5ABB26-0587-4C30-8999-92F81FD0307C}" styleName="無樣式、無格線">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5A111915-BE36-4E01-A7E5-04B1672EAD32}" styleName="淺色樣式 2 - 輔色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 styleId="{BC89EF96-8CEA-46FF-86C4-4CE0E7609802}" styleName="淺色樣式 3 - 輔色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5940675A-B579-460E-94D1-54222C63F5DA}" styleName="無樣式、表格格線">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073A0DAA-6AF3-43AB-8588-CEC1D06C72B9}" styleName="中等深淺樣式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7059" autoAdjust="0"/>
    <p:restoredTop sz="93443" autoAdjust="0"/>
  </p:normalViewPr>
  <p:slideViewPr>
    <p:cSldViewPr snapToGrid="0" showGuides="1">
      <p:cViewPr>
        <p:scale>
          <a:sx n="53" d="100"/>
          <a:sy n="53" d="100"/>
        </p:scale>
        <p:origin x="624" y="96"/>
      </p:cViewPr>
      <p:guideLst>
        <p:guide orient="horz" pos="2160"/>
        <p:guide pos="3840"/>
        <p:guide orient="horz" pos="913"/>
        <p:guide orient="horz" pos="3974"/>
        <p:guide pos="551"/>
        <p:guide pos="7129"/>
        <p:guide orient="horz" pos="2409"/>
      </p:guideLst>
    </p:cSldViewPr>
  </p:slideViewPr>
  <p:notesTextViewPr>
    <p:cViewPr>
      <p:scale>
        <a:sx n="1" d="1"/>
        <a:sy n="1" d="1"/>
      </p:scale>
      <p:origin x="0" y="0"/>
    </p:cViewPr>
  </p:notesTextViewPr>
  <p:sorterViewPr>
    <p:cViewPr>
      <p:scale>
        <a:sx n="100" d="100"/>
        <a:sy n="100" d="100"/>
      </p:scale>
      <p:origin x="0" y="0"/>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font" Target="fonts/font7.fntdata"/><Relationship Id="rId89" Type="http://schemas.openxmlformats.org/officeDocument/2006/relationships/theme" Target="theme/theme1.xml"/><Relationship Id="rId16" Type="http://schemas.openxmlformats.org/officeDocument/2006/relationships/slide" Target="slides/slide15.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font" Target="fonts/font2.fntdata"/><Relationship Id="rId5" Type="http://schemas.openxmlformats.org/officeDocument/2006/relationships/slide" Target="slides/slide4.xml"/><Relationship Id="rId90" Type="http://schemas.openxmlformats.org/officeDocument/2006/relationships/tableStyles" Target="tableStyles.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handoutMaster" Target="handoutMasters/handoutMaster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font" Target="fonts/font3.fntdata"/><Relationship Id="rId85" Type="http://schemas.openxmlformats.org/officeDocument/2006/relationships/font" Target="fonts/font8.fntdata"/><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font" Target="fonts/font6.fntdata"/><Relationship Id="rId88"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font" Target="fonts/font1.fntdata"/><Relationship Id="rId81" Type="http://schemas.openxmlformats.org/officeDocument/2006/relationships/font" Target="fonts/font4.fntdata"/><Relationship Id="rId86" Type="http://schemas.openxmlformats.org/officeDocument/2006/relationships/font" Target="fonts/font9.fntdata"/><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notesMaster" Target="notesMasters/notesMaster1.xml"/><Relationship Id="rId7" Type="http://schemas.openxmlformats.org/officeDocument/2006/relationships/slide" Target="slides/slide6.xml"/><Relationship Id="rId71" Type="http://schemas.openxmlformats.org/officeDocument/2006/relationships/slide" Target="slides/slide70.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presProps" Target="presProps.xml"/><Relationship Id="rId61" Type="http://schemas.openxmlformats.org/officeDocument/2006/relationships/slide" Target="slides/slide60.xml"/><Relationship Id="rId82" Type="http://schemas.openxmlformats.org/officeDocument/2006/relationships/font" Target="fonts/font5.fntdata"/><Relationship Id="rId19" Type="http://schemas.openxmlformats.org/officeDocument/2006/relationships/slide" Target="slides/slide18.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頁首版面配置區 1"/>
          <p:cNvSpPr>
            <a:spLocks noGrp="1"/>
          </p:cNvSpPr>
          <p:nvPr>
            <p:ph type="hdr" sz="quarter"/>
          </p:nvPr>
        </p:nvSpPr>
        <p:spPr>
          <a:xfrm>
            <a:off x="0" y="0"/>
            <a:ext cx="2971800" cy="499091"/>
          </a:xfrm>
          <a:prstGeom prst="rect">
            <a:avLst/>
          </a:prstGeom>
        </p:spPr>
        <p:txBody>
          <a:bodyPr vert="horz" lIns="91440" tIns="45720" rIns="91440" bIns="45720" rtlCol="0"/>
          <a:lstStyle>
            <a:lvl1pPr algn="l">
              <a:defRPr sz="1200"/>
            </a:lvl1pPr>
          </a:lstStyle>
          <a:p>
            <a:endParaRPr lang="zh-TW" altLang="en-US"/>
          </a:p>
        </p:txBody>
      </p:sp>
      <p:sp>
        <p:nvSpPr>
          <p:cNvPr id="3" name="日期版面配置區 2"/>
          <p:cNvSpPr>
            <a:spLocks noGrp="1"/>
          </p:cNvSpPr>
          <p:nvPr>
            <p:ph type="dt" sz="quarter" idx="1"/>
          </p:nvPr>
        </p:nvSpPr>
        <p:spPr>
          <a:xfrm>
            <a:off x="3884613" y="0"/>
            <a:ext cx="2971800" cy="499091"/>
          </a:xfrm>
          <a:prstGeom prst="rect">
            <a:avLst/>
          </a:prstGeom>
        </p:spPr>
        <p:txBody>
          <a:bodyPr vert="horz" lIns="91440" tIns="45720" rIns="91440" bIns="45720" rtlCol="0"/>
          <a:lstStyle>
            <a:lvl1pPr algn="r">
              <a:defRPr sz="1200"/>
            </a:lvl1pPr>
          </a:lstStyle>
          <a:p>
            <a:fld id="{D5A285FD-1F1B-4405-8978-CA11BD17EE41}" type="datetimeFigureOut">
              <a:rPr lang="zh-TW" altLang="en-US" smtClean="0"/>
              <a:t>2019/10/24</a:t>
            </a:fld>
            <a:endParaRPr lang="zh-TW" altLang="en-US"/>
          </a:p>
        </p:txBody>
      </p:sp>
      <p:sp>
        <p:nvSpPr>
          <p:cNvPr id="4" name="頁尾版面配置區 3"/>
          <p:cNvSpPr>
            <a:spLocks noGrp="1"/>
          </p:cNvSpPr>
          <p:nvPr>
            <p:ph type="ftr" sz="quarter" idx="2"/>
          </p:nvPr>
        </p:nvSpPr>
        <p:spPr>
          <a:xfrm>
            <a:off x="0" y="9448185"/>
            <a:ext cx="2971800" cy="499090"/>
          </a:xfrm>
          <a:prstGeom prst="rect">
            <a:avLst/>
          </a:prstGeom>
        </p:spPr>
        <p:txBody>
          <a:bodyPr vert="horz" lIns="91440" tIns="45720" rIns="91440" bIns="45720" rtlCol="0" anchor="b"/>
          <a:lstStyle>
            <a:lvl1pPr algn="l">
              <a:defRPr sz="1200"/>
            </a:lvl1pPr>
          </a:lstStyle>
          <a:p>
            <a:endParaRPr lang="zh-TW" altLang="en-US"/>
          </a:p>
        </p:txBody>
      </p:sp>
      <p:sp>
        <p:nvSpPr>
          <p:cNvPr id="5" name="投影片編號版面配置區 4"/>
          <p:cNvSpPr>
            <a:spLocks noGrp="1"/>
          </p:cNvSpPr>
          <p:nvPr>
            <p:ph type="sldNum" sz="quarter" idx="3"/>
          </p:nvPr>
        </p:nvSpPr>
        <p:spPr>
          <a:xfrm>
            <a:off x="3884613" y="9448185"/>
            <a:ext cx="2971800" cy="499090"/>
          </a:xfrm>
          <a:prstGeom prst="rect">
            <a:avLst/>
          </a:prstGeom>
        </p:spPr>
        <p:txBody>
          <a:bodyPr vert="horz" lIns="91440" tIns="45720" rIns="91440" bIns="45720" rtlCol="0" anchor="b"/>
          <a:lstStyle>
            <a:lvl1pPr algn="r">
              <a:defRPr sz="1200"/>
            </a:lvl1pPr>
          </a:lstStyle>
          <a:p>
            <a:fld id="{3865CEEF-86C7-42FF-931C-DB87E1B57BB1}" type="slidenum">
              <a:rPr lang="zh-TW" altLang="en-US" smtClean="0"/>
              <a:t>‹#›</a:t>
            </a:fld>
            <a:endParaRPr lang="zh-TW" altLang="en-US"/>
          </a:p>
        </p:txBody>
      </p:sp>
    </p:spTree>
    <p:extLst>
      <p:ext uri="{BB962C8B-B14F-4D97-AF65-F5344CB8AC3E}">
        <p14:creationId xmlns:p14="http://schemas.microsoft.com/office/powerpoint/2010/main" val="2351280646"/>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99091"/>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99091"/>
          </a:xfrm>
          <a:prstGeom prst="rect">
            <a:avLst/>
          </a:prstGeom>
        </p:spPr>
        <p:txBody>
          <a:bodyPr vert="horz" lIns="91440" tIns="45720" rIns="91440" bIns="45720" rtlCol="0"/>
          <a:lstStyle>
            <a:lvl1pPr algn="r">
              <a:defRPr sz="1200"/>
            </a:lvl1pPr>
          </a:lstStyle>
          <a:p>
            <a:fld id="{B9BF7CC5-ECFC-4318-86C7-FCE77DD77658}" type="datetimeFigureOut">
              <a:rPr lang="zh-CN" altLang="en-US" smtClean="0"/>
              <a:t>2019/10/24</a:t>
            </a:fld>
            <a:endParaRPr lang="zh-CN" altLang="en-US"/>
          </a:p>
        </p:txBody>
      </p:sp>
      <p:sp>
        <p:nvSpPr>
          <p:cNvPr id="4" name="幻灯片图像占位符 3"/>
          <p:cNvSpPr>
            <a:spLocks noGrp="1" noRot="1" noChangeAspect="1"/>
          </p:cNvSpPr>
          <p:nvPr>
            <p:ph type="sldImg" idx="2"/>
          </p:nvPr>
        </p:nvSpPr>
        <p:spPr>
          <a:xfrm>
            <a:off x="444500" y="1243013"/>
            <a:ext cx="5969000" cy="3357562"/>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787126"/>
            <a:ext cx="5486400" cy="3916740"/>
          </a:xfrm>
          <a:prstGeom prst="rect">
            <a:avLst/>
          </a:prstGeom>
        </p:spPr>
        <p:txBody>
          <a:bodyPr vert="horz" lIns="91440" tIns="45720" rIns="91440" bIns="45720" rtlCol="0"/>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9448185"/>
            <a:ext cx="2971800" cy="499090"/>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9448185"/>
            <a:ext cx="2971800" cy="499090"/>
          </a:xfrm>
          <a:prstGeom prst="rect">
            <a:avLst/>
          </a:prstGeom>
        </p:spPr>
        <p:txBody>
          <a:bodyPr vert="horz" lIns="91440" tIns="45720" rIns="91440" bIns="45720" rtlCol="0" anchor="b"/>
          <a:lstStyle>
            <a:lvl1pPr algn="r">
              <a:defRPr sz="1200"/>
            </a:lvl1pPr>
          </a:lstStyle>
          <a:p>
            <a:fld id="{49BF5722-E29F-4561-9347-A379C4DC4385}" type="slidenum">
              <a:rPr lang="zh-CN" altLang="en-US" smtClean="0"/>
              <a:t>‹#›</a:t>
            </a:fld>
            <a:endParaRPr lang="zh-CN" altLang="en-US"/>
          </a:p>
        </p:txBody>
      </p:sp>
    </p:spTree>
    <p:extLst>
      <p:ext uri="{BB962C8B-B14F-4D97-AF65-F5344CB8AC3E}">
        <p14:creationId xmlns:p14="http://schemas.microsoft.com/office/powerpoint/2010/main" val="174387558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影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dirty="0"/>
          </a:p>
        </p:txBody>
      </p:sp>
      <p:sp>
        <p:nvSpPr>
          <p:cNvPr id="4" name="投影片編號版面配置區 3"/>
          <p:cNvSpPr>
            <a:spLocks noGrp="1"/>
          </p:cNvSpPr>
          <p:nvPr>
            <p:ph type="sldNum" sz="quarter" idx="5"/>
          </p:nvPr>
        </p:nvSpPr>
        <p:spPr/>
        <p:txBody>
          <a:bodyPr/>
          <a:lstStyle/>
          <a:p>
            <a:fld id="{49BF5722-E29F-4561-9347-A379C4DC4385}" type="slidenum">
              <a:rPr lang="zh-CN" altLang="en-US" smtClean="0"/>
              <a:t>1</a:t>
            </a:fld>
            <a:endParaRPr lang="zh-CN" altLang="en-US"/>
          </a:p>
        </p:txBody>
      </p:sp>
    </p:spTree>
    <p:extLst>
      <p:ext uri="{BB962C8B-B14F-4D97-AF65-F5344CB8AC3E}">
        <p14:creationId xmlns:p14="http://schemas.microsoft.com/office/powerpoint/2010/main" val="111276589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p:cNvSpPr>
            <a:spLocks noGrp="1"/>
          </p:cNvSpPr>
          <p:nvPr>
            <p:ph type="dt" sz="half" idx="10"/>
          </p:nvPr>
        </p:nvSpPr>
        <p:spPr/>
        <p:txBody>
          <a:bodyPr/>
          <a:lstStyle/>
          <a:p>
            <a:fld id="{3701BFFA-64F7-440C-8356-9DF0DEC858B9}" type="datetimeFigureOut">
              <a:rPr lang="zh-CN" altLang="en-US" smtClean="0"/>
              <a:t>2019/10/24</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5411F929-C3EA-4F03-856B-BB720666B1AA}" type="slidenum">
              <a:rPr lang="zh-CN" altLang="en-US" smtClean="0"/>
              <a:t>‹#›</a:t>
            </a:fld>
            <a:endParaRPr lang="zh-CN" altLang="en-US"/>
          </a:p>
        </p:txBody>
      </p:sp>
    </p:spTree>
    <p:extLst>
      <p:ext uri="{BB962C8B-B14F-4D97-AF65-F5344CB8AC3E}">
        <p14:creationId xmlns:p14="http://schemas.microsoft.com/office/powerpoint/2010/main" val="1837391404"/>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3701BFFA-64F7-440C-8356-9DF0DEC858B9}" type="datetimeFigureOut">
              <a:rPr lang="zh-CN" altLang="en-US" smtClean="0"/>
              <a:t>2019/10/24</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5411F929-C3EA-4F03-856B-BB720666B1AA}" type="slidenum">
              <a:rPr lang="zh-CN" altLang="en-US" smtClean="0"/>
              <a:t>‹#›</a:t>
            </a:fld>
            <a:endParaRPr lang="zh-CN" altLang="en-US"/>
          </a:p>
        </p:txBody>
      </p:sp>
    </p:spTree>
    <p:extLst>
      <p:ext uri="{BB962C8B-B14F-4D97-AF65-F5344CB8AC3E}">
        <p14:creationId xmlns:p14="http://schemas.microsoft.com/office/powerpoint/2010/main" val="206081032"/>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38200" y="365125"/>
            <a:ext cx="7734300" cy="5811838"/>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3701BFFA-64F7-440C-8356-9DF0DEC858B9}" type="datetimeFigureOut">
              <a:rPr lang="zh-CN" altLang="en-US" smtClean="0"/>
              <a:t>2019/10/24</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5411F929-C3EA-4F03-856B-BB720666B1AA}" type="slidenum">
              <a:rPr lang="zh-CN" altLang="en-US" smtClean="0"/>
              <a:t>‹#›</a:t>
            </a:fld>
            <a:endParaRPr lang="zh-CN" altLang="en-US"/>
          </a:p>
        </p:txBody>
      </p:sp>
    </p:spTree>
    <p:extLst>
      <p:ext uri="{BB962C8B-B14F-4D97-AF65-F5344CB8AC3E}">
        <p14:creationId xmlns:p14="http://schemas.microsoft.com/office/powerpoint/2010/main" val="605811965"/>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3701BFFA-64F7-440C-8356-9DF0DEC858B9}" type="datetimeFigureOut">
              <a:rPr lang="zh-CN" altLang="en-US" smtClean="0"/>
              <a:t>2019/10/24</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5411F929-C3EA-4F03-856B-BB720666B1AA}" type="slidenum">
              <a:rPr lang="zh-CN" altLang="en-US" smtClean="0"/>
              <a:t>‹#›</a:t>
            </a:fld>
            <a:endParaRPr lang="zh-CN" altLang="en-US"/>
          </a:p>
        </p:txBody>
      </p:sp>
    </p:spTree>
    <p:extLst>
      <p:ext uri="{BB962C8B-B14F-4D97-AF65-F5344CB8AC3E}">
        <p14:creationId xmlns:p14="http://schemas.microsoft.com/office/powerpoint/2010/main" val="3483973073"/>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p:txBody>
          <a:bodyPr/>
          <a:lstStyle/>
          <a:p>
            <a:fld id="{3701BFFA-64F7-440C-8356-9DF0DEC858B9}" type="datetimeFigureOut">
              <a:rPr lang="zh-CN" altLang="en-US" smtClean="0"/>
              <a:t>2019/10/24</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5411F929-C3EA-4F03-856B-BB720666B1AA}" type="slidenum">
              <a:rPr lang="zh-CN" altLang="en-US" smtClean="0"/>
              <a:t>‹#›</a:t>
            </a:fld>
            <a:endParaRPr lang="zh-CN" altLang="en-US"/>
          </a:p>
        </p:txBody>
      </p:sp>
    </p:spTree>
    <p:extLst>
      <p:ext uri="{BB962C8B-B14F-4D97-AF65-F5344CB8AC3E}">
        <p14:creationId xmlns:p14="http://schemas.microsoft.com/office/powerpoint/2010/main" val="2743908418"/>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838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6172200" y="1825625"/>
            <a:ext cx="5181600" cy="435133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3701BFFA-64F7-440C-8356-9DF0DEC858B9}" type="datetimeFigureOut">
              <a:rPr lang="zh-CN" altLang="en-US" smtClean="0"/>
              <a:t>2019/10/24</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5411F929-C3EA-4F03-856B-BB720666B1AA}" type="slidenum">
              <a:rPr lang="zh-CN" altLang="en-US" smtClean="0"/>
              <a:t>‹#›</a:t>
            </a:fld>
            <a:endParaRPr lang="zh-CN" altLang="en-US"/>
          </a:p>
        </p:txBody>
      </p:sp>
    </p:spTree>
    <p:extLst>
      <p:ext uri="{BB962C8B-B14F-4D97-AF65-F5344CB8AC3E}">
        <p14:creationId xmlns:p14="http://schemas.microsoft.com/office/powerpoint/2010/main" val="2836486104"/>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3701BFFA-64F7-440C-8356-9DF0DEC858B9}" type="datetimeFigureOut">
              <a:rPr lang="zh-CN" altLang="en-US" smtClean="0"/>
              <a:t>2019/10/24</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5411F929-C3EA-4F03-856B-BB720666B1AA}" type="slidenum">
              <a:rPr lang="zh-CN" altLang="en-US" smtClean="0"/>
              <a:t>‹#›</a:t>
            </a:fld>
            <a:endParaRPr lang="zh-CN" altLang="en-US"/>
          </a:p>
        </p:txBody>
      </p:sp>
    </p:spTree>
    <p:extLst>
      <p:ext uri="{BB962C8B-B14F-4D97-AF65-F5344CB8AC3E}">
        <p14:creationId xmlns:p14="http://schemas.microsoft.com/office/powerpoint/2010/main" val="2745112552"/>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3701BFFA-64F7-440C-8356-9DF0DEC858B9}" type="datetimeFigureOut">
              <a:rPr lang="zh-CN" altLang="en-US" smtClean="0"/>
              <a:t>2019/10/24</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5411F929-C3EA-4F03-856B-BB720666B1AA}" type="slidenum">
              <a:rPr lang="zh-CN" altLang="en-US" smtClean="0"/>
              <a:t>‹#›</a:t>
            </a:fld>
            <a:endParaRPr lang="zh-CN" altLang="en-US"/>
          </a:p>
        </p:txBody>
      </p:sp>
    </p:spTree>
    <p:extLst>
      <p:ext uri="{BB962C8B-B14F-4D97-AF65-F5344CB8AC3E}">
        <p14:creationId xmlns:p14="http://schemas.microsoft.com/office/powerpoint/2010/main" val="3545955941"/>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3701BFFA-64F7-440C-8356-9DF0DEC858B9}" type="datetimeFigureOut">
              <a:rPr lang="zh-CN" altLang="en-US" smtClean="0"/>
              <a:t>2019/10/24</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5411F929-C3EA-4F03-856B-BB720666B1AA}" type="slidenum">
              <a:rPr lang="zh-CN" altLang="en-US" smtClean="0"/>
              <a:t>‹#›</a:t>
            </a:fld>
            <a:endParaRPr lang="zh-CN" altLang="en-US"/>
          </a:p>
        </p:txBody>
      </p:sp>
    </p:spTree>
    <p:extLst>
      <p:ext uri="{BB962C8B-B14F-4D97-AF65-F5344CB8AC3E}">
        <p14:creationId xmlns:p14="http://schemas.microsoft.com/office/powerpoint/2010/main" val="1311892271"/>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3701BFFA-64F7-440C-8356-9DF0DEC858B9}" type="datetimeFigureOut">
              <a:rPr lang="zh-CN" altLang="en-US" smtClean="0"/>
              <a:t>2019/10/24</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5411F929-C3EA-4F03-856B-BB720666B1AA}" type="slidenum">
              <a:rPr lang="zh-CN" altLang="en-US" smtClean="0"/>
              <a:t>‹#›</a:t>
            </a:fld>
            <a:endParaRPr lang="zh-CN" altLang="en-US"/>
          </a:p>
        </p:txBody>
      </p:sp>
    </p:spTree>
    <p:extLst>
      <p:ext uri="{BB962C8B-B14F-4D97-AF65-F5344CB8AC3E}">
        <p14:creationId xmlns:p14="http://schemas.microsoft.com/office/powerpoint/2010/main" val="3041617072"/>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3701BFFA-64F7-440C-8356-9DF0DEC858B9}" type="datetimeFigureOut">
              <a:rPr lang="zh-CN" altLang="en-US" smtClean="0"/>
              <a:t>2019/10/24</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5411F929-C3EA-4F03-856B-BB720666B1AA}" type="slidenum">
              <a:rPr lang="zh-CN" altLang="en-US" smtClean="0"/>
              <a:t>‹#›</a:t>
            </a:fld>
            <a:endParaRPr lang="zh-CN" altLang="en-US"/>
          </a:p>
        </p:txBody>
      </p:sp>
    </p:spTree>
    <p:extLst>
      <p:ext uri="{BB962C8B-B14F-4D97-AF65-F5344CB8AC3E}">
        <p14:creationId xmlns:p14="http://schemas.microsoft.com/office/powerpoint/2010/main" val="281020633"/>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3701BFFA-64F7-440C-8356-9DF0DEC858B9}" type="datetimeFigureOut">
              <a:rPr lang="zh-CN" altLang="en-US" smtClean="0"/>
              <a:t>2019/10/24</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411F929-C3EA-4F03-856B-BB720666B1AA}" type="slidenum">
              <a:rPr lang="zh-CN" altLang="en-US" smtClean="0"/>
              <a:t>‹#›</a:t>
            </a:fld>
            <a:endParaRPr lang="zh-CN" altLang="en-US"/>
          </a:p>
        </p:txBody>
      </p:sp>
    </p:spTree>
    <p:extLst>
      <p:ext uri="{BB962C8B-B14F-4D97-AF65-F5344CB8AC3E}">
        <p14:creationId xmlns:p14="http://schemas.microsoft.com/office/powerpoint/2010/main" val="1543018464"/>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xml"/><Relationship Id="rId1" Type="http://schemas.openxmlformats.org/officeDocument/2006/relationships/slideLayout" Target="../slideLayouts/slideLayout7.xml"/><Relationship Id="rId5" Type="http://schemas.openxmlformats.org/officeDocument/2006/relationships/image" Target="../media/image4.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 Id="rId6" Type="http://schemas.openxmlformats.org/officeDocument/2006/relationships/slide" Target="slide10.xml"/><Relationship Id="rId5" Type="http://schemas.openxmlformats.org/officeDocument/2006/relationships/slide" Target="slide11.xml"/><Relationship Id="rId4" Type="http://schemas.openxmlformats.org/officeDocument/2006/relationships/slide" Target="slide7.xml"/></Relationships>
</file>

<file path=ppt/slides/_rels/slide1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 Id="rId5" Type="http://schemas.openxmlformats.org/officeDocument/2006/relationships/slide" Target="slide4.xml"/><Relationship Id="rId4" Type="http://schemas.openxmlformats.org/officeDocument/2006/relationships/slide" Target="slide10.xml"/></Relationships>
</file>

<file path=ppt/slides/_rels/slide1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 Id="rId4" Type="http://schemas.openxmlformats.org/officeDocument/2006/relationships/slide" Target="slide8.xml"/></Relationships>
</file>

<file path=ppt/slides/_rels/slide1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 Id="rId4" Type="http://schemas.openxmlformats.org/officeDocument/2006/relationships/slide" Target="slide4.xml"/></Relationships>
</file>

<file path=ppt/slides/_rels/slide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3.png"/><Relationship Id="rId1" Type="http://schemas.openxmlformats.org/officeDocument/2006/relationships/slideLayout" Target="../slideLayouts/slideLayout7.xml"/><Relationship Id="rId6" Type="http://schemas.openxmlformats.org/officeDocument/2006/relationships/image" Target="../media/image8.png"/><Relationship Id="rId5" Type="http://schemas.openxmlformats.org/officeDocument/2006/relationships/image" Target="../media/image7.png"/><Relationship Id="rId4" Type="http://schemas.openxmlformats.org/officeDocument/2006/relationships/image" Target="../media/image6.png"/></Relationships>
</file>

<file path=ppt/slides/_rels/slide2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 Id="rId4" Type="http://schemas.openxmlformats.org/officeDocument/2006/relationships/slide" Target="slide8.xml"/></Relationships>
</file>

<file path=ppt/slides/_rels/slide2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 Id="rId4" Type="http://schemas.openxmlformats.org/officeDocument/2006/relationships/slide" Target="slide6.xml"/></Relationships>
</file>

<file path=ppt/slides/_rels/slide2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 Id="rId4" Type="http://schemas.openxmlformats.org/officeDocument/2006/relationships/slide" Target="slide19.xml"/></Relationships>
</file>

<file path=ppt/slides/_rels/slide2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 Id="rId4" Type="http://schemas.openxmlformats.org/officeDocument/2006/relationships/slide" Target="slide8.xml"/></Relationships>
</file>

<file path=ppt/slides/_rels/slide2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 Id="rId5" Type="http://schemas.openxmlformats.org/officeDocument/2006/relationships/slide" Target="slide4.xml"/><Relationship Id="rId4" Type="http://schemas.openxmlformats.org/officeDocument/2006/relationships/slide" Target="slide9.xml"/></Relationships>
</file>

<file path=ppt/slides/_rels/slide2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 Id="rId6" Type="http://schemas.openxmlformats.org/officeDocument/2006/relationships/hyperlink" Target="108&#27169;/&#19981;&#21205;&#29986;&#25240;&#33290;&#21069;.xlsx" TargetMode="External"/><Relationship Id="rId5" Type="http://schemas.openxmlformats.org/officeDocument/2006/relationships/hyperlink" Target="108&#27169;/&#25033;&#25910;&#20998;&#39006;&#24115;.xlsx" TargetMode="External"/><Relationship Id="rId4" Type="http://schemas.openxmlformats.org/officeDocument/2006/relationships/slide" Target="slide7.xml"/></Relationships>
</file>

<file path=ppt/slides/_rels/slide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 Id="rId4" Type="http://schemas.openxmlformats.org/officeDocument/2006/relationships/hyperlink" Target="108&#27169;/&#25237;&#36039;&#20998;&#39006;&#24115;.xlsx" TargetMode="External"/></Relationships>
</file>

<file path=ppt/slides/_rels/slide3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5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 Id="rId4" Type="http://schemas.openxmlformats.org/officeDocument/2006/relationships/image" Target="../media/image10.png"/></Relationships>
</file>

<file path=ppt/slides/_rels/slide5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png"/></Relationships>
</file>

<file path=ppt/slides/_rels/slide5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png"/></Relationships>
</file>

<file path=ppt/slides/_rels/slide5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png"/></Relationships>
</file>

<file path=ppt/slides/_rels/slide5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Layout" Target="../slideLayouts/slideLayout7.xml"/><Relationship Id="rId5" Type="http://schemas.openxmlformats.org/officeDocument/2006/relationships/image" Target="../media/image13.png"/><Relationship Id="rId4" Type="http://schemas.openxmlformats.org/officeDocument/2006/relationships/image" Target="../media/image12.png"/></Relationships>
</file>

<file path=ppt/slides/_rels/slide5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Layout" Target="../slideLayouts/slideLayout7.xml"/><Relationship Id="rId5" Type="http://schemas.openxmlformats.org/officeDocument/2006/relationships/image" Target="../media/image11.png"/><Relationship Id="rId4" Type="http://schemas.openxmlformats.org/officeDocument/2006/relationships/image" Target="../media/image13.png"/></Relationships>
</file>

<file path=ppt/slides/_rels/slide5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png"/><Relationship Id="rId1" Type="http://schemas.openxmlformats.org/officeDocument/2006/relationships/slideLayout" Target="../slideLayouts/slideLayout7.xml"/><Relationship Id="rId5" Type="http://schemas.openxmlformats.org/officeDocument/2006/relationships/image" Target="../media/image11.png"/><Relationship Id="rId4" Type="http://schemas.openxmlformats.org/officeDocument/2006/relationships/image" Target="../media/image13.png"/></Relationships>
</file>

<file path=ppt/slides/_rels/slide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6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 Id="rId4" Type="http://schemas.openxmlformats.org/officeDocument/2006/relationships/image" Target="../media/image10.png"/></Relationships>
</file>

<file path=ppt/slides/_rels/slide6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 Id="rId4" Type="http://schemas.openxmlformats.org/officeDocument/2006/relationships/image" Target="../media/image10.png"/></Relationships>
</file>

<file path=ppt/slides/_rels/slide6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 Id="rId4" Type="http://schemas.openxmlformats.org/officeDocument/2006/relationships/image" Target="../media/image10.png"/></Relationships>
</file>

<file path=ppt/slides/_rels/slide6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 Id="rId4" Type="http://schemas.openxmlformats.org/officeDocument/2006/relationships/image" Target="../media/image10.png"/></Relationships>
</file>

<file path=ppt/slides/_rels/slide6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 Id="rId4" Type="http://schemas.openxmlformats.org/officeDocument/2006/relationships/image" Target="../media/image10.png"/></Relationships>
</file>

<file path=ppt/slides/_rels/slide6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 Id="rId4" Type="http://schemas.openxmlformats.org/officeDocument/2006/relationships/image" Target="../media/image10.png"/></Relationships>
</file>

<file path=ppt/slides/_rels/slide6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 Id="rId4" Type="http://schemas.openxmlformats.org/officeDocument/2006/relationships/image" Target="../media/image10.png"/></Relationships>
</file>

<file path=ppt/slides/_rels/slide6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 Id="rId4" Type="http://schemas.openxmlformats.org/officeDocument/2006/relationships/image" Target="../media/image10.png"/></Relationships>
</file>

<file path=ppt/slides/_rels/slide6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 Id="rId4" Type="http://schemas.openxmlformats.org/officeDocument/2006/relationships/image" Target="../media/image10.png"/></Relationships>
</file>

<file path=ppt/slides/_rels/slide6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 Id="rId4" Type="http://schemas.openxmlformats.org/officeDocument/2006/relationships/image" Target="../media/image10.png"/></Relationships>
</file>

<file path=ppt/slides/_rels/slide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 Id="rId4" Type="http://schemas.openxmlformats.org/officeDocument/2006/relationships/image" Target="../media/image10.png"/></Relationships>
</file>

<file path=ppt/slides/_rels/slide7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 Id="rId4" Type="http://schemas.openxmlformats.org/officeDocument/2006/relationships/image" Target="../media/image10.png"/></Relationships>
</file>

<file path=ppt/slides/_rels/slide7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 Id="rId4" Type="http://schemas.openxmlformats.org/officeDocument/2006/relationships/image" Target="../media/image10.png"/></Relationships>
</file>

<file path=ppt/slides/_rels/slide7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 Id="rId4" Type="http://schemas.openxmlformats.org/officeDocument/2006/relationships/image" Target="../media/image10.png"/></Relationships>
</file>

<file path=ppt/slides/_rels/slide7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3.png"/><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pic>
        <p:nvPicPr>
          <p:cNvPr id="47" name="图片 46"/>
          <p:cNvPicPr>
            <a:picLocks noChangeAspect="1"/>
          </p:cNvPicPr>
          <p:nvPr/>
        </p:nvPicPr>
        <p:blipFill>
          <a:blip r:embed="rId4"/>
          <a:srcRect/>
          <a:stretch>
            <a:fillRect/>
          </a:stretch>
        </p:blipFill>
        <p:spPr>
          <a:xfrm>
            <a:off x="7406919" y="-2073874"/>
            <a:ext cx="7169281" cy="7183912"/>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grpSp>
        <p:nvGrpSpPr>
          <p:cNvPr id="48" name="组合 47"/>
          <p:cNvGrpSpPr/>
          <p:nvPr/>
        </p:nvGrpSpPr>
        <p:grpSpPr>
          <a:xfrm>
            <a:off x="8763571" y="-461926"/>
            <a:ext cx="4363709" cy="3840672"/>
            <a:chOff x="5784950" y="1262627"/>
            <a:chExt cx="3847851" cy="3386645"/>
          </a:xfrm>
          <a:solidFill>
            <a:srgbClr val="FFFFFF">
              <a:alpha val="20000"/>
            </a:srgbClr>
          </a:solidFill>
        </p:grpSpPr>
        <p:sp>
          <p:nvSpPr>
            <p:cNvPr id="49" name="Freeform 378"/>
            <p:cNvSpPr>
              <a:spLocks noEditPoints="1"/>
            </p:cNvSpPr>
            <p:nvPr/>
          </p:nvSpPr>
          <p:spPr bwMode="auto">
            <a:xfrm>
              <a:off x="6556214" y="1804095"/>
              <a:ext cx="2305726" cy="2303911"/>
            </a:xfrm>
            <a:custGeom>
              <a:avLst/>
              <a:gdLst>
                <a:gd name="T0" fmla="*/ 4925 w 9679"/>
                <a:gd name="T1" fmla="*/ 9670 h 9672"/>
                <a:gd name="T2" fmla="*/ 5557 w 9679"/>
                <a:gd name="T3" fmla="*/ 9538 h 9672"/>
                <a:gd name="T4" fmla="*/ 5557 w 9679"/>
                <a:gd name="T5" fmla="*/ 9538 h 9672"/>
                <a:gd name="T6" fmla="*/ 4288 w 9679"/>
                <a:gd name="T7" fmla="*/ 9559 h 9672"/>
                <a:gd name="T8" fmla="*/ 5886 w 9679"/>
                <a:gd name="T9" fmla="*/ 9558 h 9672"/>
                <a:gd name="T10" fmla="*/ 3333 w 9679"/>
                <a:gd name="T11" fmla="*/ 9432 h 9672"/>
                <a:gd name="T12" fmla="*/ 6773 w 9679"/>
                <a:gd name="T13" fmla="*/ 9182 h 9672"/>
                <a:gd name="T14" fmla="*/ 6773 w 9679"/>
                <a:gd name="T15" fmla="*/ 9182 h 9672"/>
                <a:gd name="T16" fmla="*/ 3059 w 9679"/>
                <a:gd name="T17" fmla="*/ 9247 h 9672"/>
                <a:gd name="T18" fmla="*/ 7096 w 9679"/>
                <a:gd name="T19" fmla="*/ 9114 h 9672"/>
                <a:gd name="T20" fmla="*/ 2171 w 9679"/>
                <a:gd name="T21" fmla="*/ 8871 h 9672"/>
                <a:gd name="T22" fmla="*/ 7852 w 9679"/>
                <a:gd name="T23" fmla="*/ 8517 h 9672"/>
                <a:gd name="T24" fmla="*/ 7852 w 9679"/>
                <a:gd name="T25" fmla="*/ 8517 h 9672"/>
                <a:gd name="T26" fmla="*/ 1956 w 9679"/>
                <a:gd name="T27" fmla="*/ 8620 h 9672"/>
                <a:gd name="T28" fmla="*/ 8146 w 9679"/>
                <a:gd name="T29" fmla="*/ 8366 h 9672"/>
                <a:gd name="T30" fmla="*/ 1200 w 9679"/>
                <a:gd name="T31" fmla="*/ 8022 h 9672"/>
                <a:gd name="T32" fmla="*/ 8719 w 9679"/>
                <a:gd name="T33" fmla="*/ 7591 h 9672"/>
                <a:gd name="T34" fmla="*/ 8719 w 9679"/>
                <a:gd name="T35" fmla="*/ 7591 h 9672"/>
                <a:gd name="T36" fmla="*/ 1059 w 9679"/>
                <a:gd name="T37" fmla="*/ 7724 h 9672"/>
                <a:gd name="T38" fmla="*/ 8962 w 9679"/>
                <a:gd name="T39" fmla="*/ 7367 h 9672"/>
                <a:gd name="T40" fmla="*/ 486 w 9679"/>
                <a:gd name="T41" fmla="*/ 6949 h 9672"/>
                <a:gd name="T42" fmla="*/ 9310 w 9679"/>
                <a:gd name="T43" fmla="*/ 6469 h 9672"/>
                <a:gd name="T44" fmla="*/ 9310 w 9679"/>
                <a:gd name="T45" fmla="*/ 6469 h 9672"/>
                <a:gd name="T46" fmla="*/ 428 w 9679"/>
                <a:gd name="T47" fmla="*/ 6625 h 9672"/>
                <a:gd name="T48" fmla="*/ 9485 w 9679"/>
                <a:gd name="T49" fmla="*/ 6189 h 9672"/>
                <a:gd name="T50" fmla="*/ 82 w 9679"/>
                <a:gd name="T51" fmla="*/ 5727 h 9672"/>
                <a:gd name="T52" fmla="*/ 9583 w 9679"/>
                <a:gd name="T53" fmla="*/ 5217 h 9672"/>
                <a:gd name="T54" fmla="*/ 9661 w 9679"/>
                <a:gd name="T55" fmla="*/ 5237 h 9672"/>
                <a:gd name="T56" fmla="*/ 6 w 9679"/>
                <a:gd name="T57" fmla="*/ 5086 h 9672"/>
                <a:gd name="T58" fmla="*/ 9672 w 9679"/>
                <a:gd name="T59" fmla="*/ 4577 h 9672"/>
                <a:gd name="T60" fmla="*/ 9678 w 9679"/>
                <a:gd name="T61" fmla="*/ 4901 h 9672"/>
                <a:gd name="T62" fmla="*/ 0 w 9679"/>
                <a:gd name="T63" fmla="*/ 4762 h 9672"/>
                <a:gd name="T64" fmla="*/ 9595 w 9679"/>
                <a:gd name="T65" fmla="*/ 3936 h 9672"/>
                <a:gd name="T66" fmla="*/ 9595 w 9679"/>
                <a:gd name="T67" fmla="*/ 3936 h 9672"/>
                <a:gd name="T68" fmla="*/ 189 w 9679"/>
                <a:gd name="T69" fmla="*/ 3818 h 9672"/>
                <a:gd name="T70" fmla="*/ 9447 w 9679"/>
                <a:gd name="T71" fmla="*/ 3641 h 9672"/>
                <a:gd name="T72" fmla="*/ 191 w 9679"/>
                <a:gd name="T73" fmla="*/ 3488 h 9672"/>
                <a:gd name="T74" fmla="*/ 9188 w 9679"/>
                <a:gd name="T75" fmla="*/ 2715 h 9672"/>
                <a:gd name="T76" fmla="*/ 9188 w 9679"/>
                <a:gd name="T77" fmla="*/ 2715 h 9672"/>
                <a:gd name="T78" fmla="*/ 622 w 9679"/>
                <a:gd name="T79" fmla="*/ 2627 h 9672"/>
                <a:gd name="T80" fmla="*/ 8968 w 9679"/>
                <a:gd name="T81" fmla="*/ 2469 h 9672"/>
                <a:gd name="T82" fmla="*/ 712 w 9679"/>
                <a:gd name="T83" fmla="*/ 2309 h 9672"/>
                <a:gd name="T84" fmla="*/ 8473 w 9679"/>
                <a:gd name="T85" fmla="*/ 1643 h 9672"/>
                <a:gd name="T86" fmla="*/ 8473 w 9679"/>
                <a:gd name="T87" fmla="*/ 1643 h 9672"/>
                <a:gd name="T88" fmla="*/ 1357 w 9679"/>
                <a:gd name="T89" fmla="*/ 1593 h 9672"/>
                <a:gd name="T90" fmla="*/ 8196 w 9679"/>
                <a:gd name="T91" fmla="*/ 1464 h 9672"/>
                <a:gd name="T92" fmla="*/ 1527 w 9679"/>
                <a:gd name="T93" fmla="*/ 1310 h 9672"/>
                <a:gd name="T94" fmla="*/ 7501 w 9679"/>
                <a:gd name="T95" fmla="*/ 795 h 9672"/>
                <a:gd name="T96" fmla="*/ 7501 w 9679"/>
                <a:gd name="T97" fmla="*/ 795 h 9672"/>
                <a:gd name="T98" fmla="*/ 2338 w 9679"/>
                <a:gd name="T99" fmla="*/ 788 h 9672"/>
                <a:gd name="T100" fmla="*/ 7185 w 9679"/>
                <a:gd name="T101" fmla="*/ 696 h 9672"/>
                <a:gd name="T102" fmla="*/ 2575 w 9679"/>
                <a:gd name="T103" fmla="*/ 561 h 9672"/>
                <a:gd name="T104" fmla="*/ 6338 w 9679"/>
                <a:gd name="T105" fmla="*/ 235 h 9672"/>
                <a:gd name="T106" fmla="*/ 6338 w 9679"/>
                <a:gd name="T107" fmla="*/ 235 h 9672"/>
                <a:gd name="T108" fmla="*/ 3494 w 9679"/>
                <a:gd name="T109" fmla="*/ 272 h 9672"/>
                <a:gd name="T110" fmla="*/ 6008 w 9679"/>
                <a:gd name="T111" fmla="*/ 224 h 9672"/>
                <a:gd name="T112" fmla="*/ 3785 w 9679"/>
                <a:gd name="T113" fmla="*/ 114 h 9672"/>
                <a:gd name="T114" fmla="*/ 5070 w 9679"/>
                <a:gd name="T115" fmla="*/ 4 h 9672"/>
                <a:gd name="T116" fmla="*/ 5392 w 9679"/>
                <a:gd name="T117" fmla="*/ 31 h 9672"/>
                <a:gd name="T118" fmla="*/ 4423 w 9679"/>
                <a:gd name="T119" fmla="*/ 17 h 9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79" h="9672">
                  <a:moveTo>
                    <a:pt x="4605" y="9586"/>
                  </a:moveTo>
                  <a:cubicBezTo>
                    <a:pt x="4602" y="9666"/>
                    <a:pt x="4602" y="9666"/>
                    <a:pt x="4602" y="9666"/>
                  </a:cubicBezTo>
                  <a:cubicBezTo>
                    <a:pt x="4682" y="9669"/>
                    <a:pt x="4764" y="9672"/>
                    <a:pt x="4844" y="9672"/>
                  </a:cubicBezTo>
                  <a:cubicBezTo>
                    <a:pt x="4871" y="9672"/>
                    <a:pt x="4898" y="9671"/>
                    <a:pt x="4925" y="9670"/>
                  </a:cubicBezTo>
                  <a:cubicBezTo>
                    <a:pt x="4923" y="9591"/>
                    <a:pt x="4923" y="9591"/>
                    <a:pt x="4923" y="9591"/>
                  </a:cubicBezTo>
                  <a:cubicBezTo>
                    <a:pt x="4899" y="9591"/>
                    <a:pt x="4875" y="9591"/>
                    <a:pt x="4851" y="9591"/>
                  </a:cubicBezTo>
                  <a:cubicBezTo>
                    <a:pt x="4770" y="9591"/>
                    <a:pt x="4688" y="9590"/>
                    <a:pt x="4605" y="9586"/>
                  </a:cubicBezTo>
                  <a:moveTo>
                    <a:pt x="5557" y="9538"/>
                  </a:moveTo>
                  <a:cubicBezTo>
                    <a:pt x="5452" y="9554"/>
                    <a:pt x="5346" y="9567"/>
                    <a:pt x="5241" y="9575"/>
                  </a:cubicBezTo>
                  <a:cubicBezTo>
                    <a:pt x="5247" y="9655"/>
                    <a:pt x="5247" y="9655"/>
                    <a:pt x="5247" y="9655"/>
                  </a:cubicBezTo>
                  <a:cubicBezTo>
                    <a:pt x="5354" y="9646"/>
                    <a:pt x="5462" y="9633"/>
                    <a:pt x="5569" y="9617"/>
                  </a:cubicBezTo>
                  <a:cubicBezTo>
                    <a:pt x="5557" y="9538"/>
                    <a:pt x="5557" y="9538"/>
                    <a:pt x="5557" y="9538"/>
                  </a:cubicBezTo>
                  <a:moveTo>
                    <a:pt x="3974" y="9512"/>
                  </a:moveTo>
                  <a:cubicBezTo>
                    <a:pt x="3960" y="9591"/>
                    <a:pt x="3960" y="9591"/>
                    <a:pt x="3960" y="9591"/>
                  </a:cubicBezTo>
                  <a:cubicBezTo>
                    <a:pt x="4066" y="9610"/>
                    <a:pt x="4173" y="9626"/>
                    <a:pt x="4279" y="9638"/>
                  </a:cubicBezTo>
                  <a:cubicBezTo>
                    <a:pt x="4288" y="9559"/>
                    <a:pt x="4288" y="9559"/>
                    <a:pt x="4288" y="9559"/>
                  </a:cubicBezTo>
                  <a:cubicBezTo>
                    <a:pt x="4184" y="9547"/>
                    <a:pt x="4078" y="9532"/>
                    <a:pt x="3974" y="9512"/>
                  </a:cubicBezTo>
                  <a:moveTo>
                    <a:pt x="6177" y="9401"/>
                  </a:moveTo>
                  <a:cubicBezTo>
                    <a:pt x="6075" y="9431"/>
                    <a:pt x="5972" y="9457"/>
                    <a:pt x="5869" y="9480"/>
                  </a:cubicBezTo>
                  <a:cubicBezTo>
                    <a:pt x="5886" y="9558"/>
                    <a:pt x="5886" y="9558"/>
                    <a:pt x="5886" y="9558"/>
                  </a:cubicBezTo>
                  <a:cubicBezTo>
                    <a:pt x="5991" y="9534"/>
                    <a:pt x="6096" y="9507"/>
                    <a:pt x="6199" y="9477"/>
                  </a:cubicBezTo>
                  <a:cubicBezTo>
                    <a:pt x="6177" y="9401"/>
                    <a:pt x="6177" y="9401"/>
                    <a:pt x="6177" y="9401"/>
                  </a:cubicBezTo>
                  <a:moveTo>
                    <a:pt x="3358" y="9357"/>
                  </a:moveTo>
                  <a:cubicBezTo>
                    <a:pt x="3333" y="9432"/>
                    <a:pt x="3333" y="9432"/>
                    <a:pt x="3333" y="9432"/>
                  </a:cubicBezTo>
                  <a:cubicBezTo>
                    <a:pt x="3435" y="9465"/>
                    <a:pt x="3539" y="9496"/>
                    <a:pt x="3644" y="9522"/>
                  </a:cubicBezTo>
                  <a:cubicBezTo>
                    <a:pt x="3663" y="9445"/>
                    <a:pt x="3663" y="9445"/>
                    <a:pt x="3663" y="9445"/>
                  </a:cubicBezTo>
                  <a:cubicBezTo>
                    <a:pt x="3561" y="9419"/>
                    <a:pt x="3458" y="9389"/>
                    <a:pt x="3358" y="9357"/>
                  </a:cubicBezTo>
                  <a:moveTo>
                    <a:pt x="6773" y="9182"/>
                  </a:moveTo>
                  <a:cubicBezTo>
                    <a:pt x="6677" y="9224"/>
                    <a:pt x="6577" y="9265"/>
                    <a:pt x="6478" y="9301"/>
                  </a:cubicBezTo>
                  <a:cubicBezTo>
                    <a:pt x="6506" y="9376"/>
                    <a:pt x="6506" y="9376"/>
                    <a:pt x="6506" y="9376"/>
                  </a:cubicBezTo>
                  <a:cubicBezTo>
                    <a:pt x="6607" y="9339"/>
                    <a:pt x="6707" y="9298"/>
                    <a:pt x="6805" y="9255"/>
                  </a:cubicBezTo>
                  <a:cubicBezTo>
                    <a:pt x="6773" y="9182"/>
                    <a:pt x="6773" y="9182"/>
                    <a:pt x="6773" y="9182"/>
                  </a:cubicBezTo>
                  <a:moveTo>
                    <a:pt x="2768" y="9119"/>
                  </a:moveTo>
                  <a:cubicBezTo>
                    <a:pt x="2734" y="9191"/>
                    <a:pt x="2734" y="9191"/>
                    <a:pt x="2734" y="9191"/>
                  </a:cubicBezTo>
                  <a:cubicBezTo>
                    <a:pt x="2830" y="9238"/>
                    <a:pt x="2930" y="9281"/>
                    <a:pt x="3029" y="9322"/>
                  </a:cubicBezTo>
                  <a:cubicBezTo>
                    <a:pt x="3059" y="9247"/>
                    <a:pt x="3059" y="9247"/>
                    <a:pt x="3059" y="9247"/>
                  </a:cubicBezTo>
                  <a:cubicBezTo>
                    <a:pt x="2961" y="9209"/>
                    <a:pt x="2863" y="9165"/>
                    <a:pt x="2768" y="9119"/>
                  </a:cubicBezTo>
                  <a:moveTo>
                    <a:pt x="7334" y="8885"/>
                  </a:moveTo>
                  <a:cubicBezTo>
                    <a:pt x="7245" y="8941"/>
                    <a:pt x="7152" y="8994"/>
                    <a:pt x="7058" y="9044"/>
                  </a:cubicBezTo>
                  <a:cubicBezTo>
                    <a:pt x="7096" y="9114"/>
                    <a:pt x="7096" y="9114"/>
                    <a:pt x="7096" y="9114"/>
                  </a:cubicBezTo>
                  <a:cubicBezTo>
                    <a:pt x="7191" y="9063"/>
                    <a:pt x="7285" y="9010"/>
                    <a:pt x="7376" y="8953"/>
                  </a:cubicBezTo>
                  <a:cubicBezTo>
                    <a:pt x="7334" y="8885"/>
                    <a:pt x="7334" y="8885"/>
                    <a:pt x="7334" y="8885"/>
                  </a:cubicBezTo>
                  <a:moveTo>
                    <a:pt x="2215" y="8804"/>
                  </a:moveTo>
                  <a:cubicBezTo>
                    <a:pt x="2171" y="8871"/>
                    <a:pt x="2171" y="8871"/>
                    <a:pt x="2171" y="8871"/>
                  </a:cubicBezTo>
                  <a:cubicBezTo>
                    <a:pt x="2261" y="8929"/>
                    <a:pt x="2353" y="8987"/>
                    <a:pt x="2447" y="9040"/>
                  </a:cubicBezTo>
                  <a:cubicBezTo>
                    <a:pt x="2486" y="8971"/>
                    <a:pt x="2486" y="8971"/>
                    <a:pt x="2486" y="8971"/>
                  </a:cubicBezTo>
                  <a:cubicBezTo>
                    <a:pt x="2394" y="8918"/>
                    <a:pt x="2303" y="8863"/>
                    <a:pt x="2215" y="8804"/>
                  </a:cubicBezTo>
                  <a:moveTo>
                    <a:pt x="7852" y="8517"/>
                  </a:moveTo>
                  <a:cubicBezTo>
                    <a:pt x="7770" y="8583"/>
                    <a:pt x="7685" y="8648"/>
                    <a:pt x="7600" y="8709"/>
                  </a:cubicBezTo>
                  <a:cubicBezTo>
                    <a:pt x="7645" y="8774"/>
                    <a:pt x="7645" y="8774"/>
                    <a:pt x="7645" y="8774"/>
                  </a:cubicBezTo>
                  <a:cubicBezTo>
                    <a:pt x="7733" y="8712"/>
                    <a:pt x="7820" y="8647"/>
                    <a:pt x="7902" y="8578"/>
                  </a:cubicBezTo>
                  <a:cubicBezTo>
                    <a:pt x="7852" y="8517"/>
                    <a:pt x="7852" y="8517"/>
                    <a:pt x="7852" y="8517"/>
                  </a:cubicBezTo>
                  <a:moveTo>
                    <a:pt x="1709" y="8419"/>
                  </a:moveTo>
                  <a:cubicBezTo>
                    <a:pt x="1657" y="8479"/>
                    <a:pt x="1657" y="8479"/>
                    <a:pt x="1657" y="8479"/>
                  </a:cubicBezTo>
                  <a:cubicBezTo>
                    <a:pt x="1738" y="8550"/>
                    <a:pt x="1822" y="8618"/>
                    <a:pt x="1908" y="8683"/>
                  </a:cubicBezTo>
                  <a:cubicBezTo>
                    <a:pt x="1956" y="8620"/>
                    <a:pt x="1956" y="8620"/>
                    <a:pt x="1956" y="8620"/>
                  </a:cubicBezTo>
                  <a:cubicBezTo>
                    <a:pt x="1872" y="8556"/>
                    <a:pt x="1789" y="8488"/>
                    <a:pt x="1709" y="8419"/>
                  </a:cubicBezTo>
                  <a:moveTo>
                    <a:pt x="8316" y="8083"/>
                  </a:moveTo>
                  <a:cubicBezTo>
                    <a:pt x="8244" y="8159"/>
                    <a:pt x="8168" y="8236"/>
                    <a:pt x="8092" y="8307"/>
                  </a:cubicBezTo>
                  <a:cubicBezTo>
                    <a:pt x="8146" y="8366"/>
                    <a:pt x="8146" y="8366"/>
                    <a:pt x="8146" y="8366"/>
                  </a:cubicBezTo>
                  <a:cubicBezTo>
                    <a:pt x="8224" y="8292"/>
                    <a:pt x="8301" y="8216"/>
                    <a:pt x="8375" y="8137"/>
                  </a:cubicBezTo>
                  <a:cubicBezTo>
                    <a:pt x="8316" y="8083"/>
                    <a:pt x="8316" y="8083"/>
                    <a:pt x="8316" y="8083"/>
                  </a:cubicBezTo>
                  <a:moveTo>
                    <a:pt x="1260" y="7970"/>
                  </a:moveTo>
                  <a:cubicBezTo>
                    <a:pt x="1200" y="8022"/>
                    <a:pt x="1200" y="8022"/>
                    <a:pt x="1200" y="8022"/>
                  </a:cubicBezTo>
                  <a:cubicBezTo>
                    <a:pt x="1270" y="8104"/>
                    <a:pt x="1345" y="8183"/>
                    <a:pt x="1421" y="8258"/>
                  </a:cubicBezTo>
                  <a:cubicBezTo>
                    <a:pt x="1477" y="8203"/>
                    <a:pt x="1477" y="8203"/>
                    <a:pt x="1477" y="8203"/>
                  </a:cubicBezTo>
                  <a:cubicBezTo>
                    <a:pt x="1402" y="8128"/>
                    <a:pt x="1329" y="8050"/>
                    <a:pt x="1260" y="7970"/>
                  </a:cubicBezTo>
                  <a:moveTo>
                    <a:pt x="8719" y="7591"/>
                  </a:moveTo>
                  <a:cubicBezTo>
                    <a:pt x="8657" y="7677"/>
                    <a:pt x="8593" y="7763"/>
                    <a:pt x="8526" y="7844"/>
                  </a:cubicBezTo>
                  <a:cubicBezTo>
                    <a:pt x="8587" y="7894"/>
                    <a:pt x="8587" y="7894"/>
                    <a:pt x="8587" y="7894"/>
                  </a:cubicBezTo>
                  <a:cubicBezTo>
                    <a:pt x="8655" y="7811"/>
                    <a:pt x="8721" y="7725"/>
                    <a:pt x="8784" y="7637"/>
                  </a:cubicBezTo>
                  <a:cubicBezTo>
                    <a:pt x="8719" y="7591"/>
                    <a:pt x="8719" y="7591"/>
                    <a:pt x="8719" y="7591"/>
                  </a:cubicBezTo>
                  <a:moveTo>
                    <a:pt x="873" y="7466"/>
                  </a:moveTo>
                  <a:cubicBezTo>
                    <a:pt x="807" y="7509"/>
                    <a:pt x="807" y="7509"/>
                    <a:pt x="807" y="7509"/>
                  </a:cubicBezTo>
                  <a:cubicBezTo>
                    <a:pt x="867" y="7599"/>
                    <a:pt x="930" y="7687"/>
                    <a:pt x="995" y="7773"/>
                  </a:cubicBezTo>
                  <a:cubicBezTo>
                    <a:pt x="1059" y="7724"/>
                    <a:pt x="1059" y="7724"/>
                    <a:pt x="1059" y="7724"/>
                  </a:cubicBezTo>
                  <a:cubicBezTo>
                    <a:pt x="994" y="7640"/>
                    <a:pt x="932" y="7554"/>
                    <a:pt x="873" y="7466"/>
                  </a:cubicBezTo>
                  <a:moveTo>
                    <a:pt x="9052" y="7050"/>
                  </a:moveTo>
                  <a:cubicBezTo>
                    <a:pt x="9003" y="7143"/>
                    <a:pt x="8950" y="7236"/>
                    <a:pt x="8895" y="7325"/>
                  </a:cubicBezTo>
                  <a:cubicBezTo>
                    <a:pt x="8962" y="7367"/>
                    <a:pt x="8962" y="7367"/>
                    <a:pt x="8962" y="7367"/>
                  </a:cubicBezTo>
                  <a:cubicBezTo>
                    <a:pt x="9019" y="7277"/>
                    <a:pt x="9073" y="7182"/>
                    <a:pt x="9123" y="7087"/>
                  </a:cubicBezTo>
                  <a:cubicBezTo>
                    <a:pt x="9052" y="7050"/>
                    <a:pt x="9052" y="7050"/>
                    <a:pt x="9052" y="7050"/>
                  </a:cubicBezTo>
                  <a:moveTo>
                    <a:pt x="558" y="6915"/>
                  </a:moveTo>
                  <a:cubicBezTo>
                    <a:pt x="486" y="6949"/>
                    <a:pt x="486" y="6949"/>
                    <a:pt x="486" y="6949"/>
                  </a:cubicBezTo>
                  <a:cubicBezTo>
                    <a:pt x="533" y="7046"/>
                    <a:pt x="585" y="7143"/>
                    <a:pt x="638" y="7235"/>
                  </a:cubicBezTo>
                  <a:cubicBezTo>
                    <a:pt x="707" y="7195"/>
                    <a:pt x="707" y="7195"/>
                    <a:pt x="707" y="7195"/>
                  </a:cubicBezTo>
                  <a:cubicBezTo>
                    <a:pt x="654" y="7104"/>
                    <a:pt x="604" y="7010"/>
                    <a:pt x="558" y="6915"/>
                  </a:cubicBezTo>
                  <a:moveTo>
                    <a:pt x="9310" y="6469"/>
                  </a:moveTo>
                  <a:cubicBezTo>
                    <a:pt x="9274" y="6568"/>
                    <a:pt x="9234" y="6668"/>
                    <a:pt x="9191" y="6763"/>
                  </a:cubicBezTo>
                  <a:cubicBezTo>
                    <a:pt x="9264" y="6796"/>
                    <a:pt x="9264" y="6796"/>
                    <a:pt x="9264" y="6796"/>
                  </a:cubicBezTo>
                  <a:cubicBezTo>
                    <a:pt x="9307" y="6697"/>
                    <a:pt x="9348" y="6597"/>
                    <a:pt x="9385" y="6496"/>
                  </a:cubicBezTo>
                  <a:cubicBezTo>
                    <a:pt x="9310" y="6469"/>
                    <a:pt x="9310" y="6469"/>
                    <a:pt x="9310" y="6469"/>
                  </a:cubicBezTo>
                  <a:moveTo>
                    <a:pt x="319" y="6327"/>
                  </a:moveTo>
                  <a:cubicBezTo>
                    <a:pt x="243" y="6352"/>
                    <a:pt x="243" y="6352"/>
                    <a:pt x="243" y="6352"/>
                  </a:cubicBezTo>
                  <a:cubicBezTo>
                    <a:pt x="276" y="6454"/>
                    <a:pt x="314" y="6556"/>
                    <a:pt x="355" y="6654"/>
                  </a:cubicBezTo>
                  <a:cubicBezTo>
                    <a:pt x="428" y="6625"/>
                    <a:pt x="428" y="6625"/>
                    <a:pt x="428" y="6625"/>
                  </a:cubicBezTo>
                  <a:cubicBezTo>
                    <a:pt x="388" y="6527"/>
                    <a:pt x="352" y="6427"/>
                    <a:pt x="319" y="6327"/>
                  </a:cubicBezTo>
                  <a:moveTo>
                    <a:pt x="9487" y="5858"/>
                  </a:moveTo>
                  <a:cubicBezTo>
                    <a:pt x="9465" y="5962"/>
                    <a:pt x="9438" y="6065"/>
                    <a:pt x="9409" y="6167"/>
                  </a:cubicBezTo>
                  <a:cubicBezTo>
                    <a:pt x="9485" y="6189"/>
                    <a:pt x="9485" y="6189"/>
                    <a:pt x="9485" y="6189"/>
                  </a:cubicBezTo>
                  <a:cubicBezTo>
                    <a:pt x="9515" y="6086"/>
                    <a:pt x="9542" y="5981"/>
                    <a:pt x="9565" y="5876"/>
                  </a:cubicBezTo>
                  <a:cubicBezTo>
                    <a:pt x="9487" y="5858"/>
                    <a:pt x="9487" y="5858"/>
                    <a:pt x="9487" y="5858"/>
                  </a:cubicBezTo>
                  <a:moveTo>
                    <a:pt x="160" y="5712"/>
                  </a:moveTo>
                  <a:cubicBezTo>
                    <a:pt x="82" y="5727"/>
                    <a:pt x="82" y="5727"/>
                    <a:pt x="82" y="5727"/>
                  </a:cubicBezTo>
                  <a:cubicBezTo>
                    <a:pt x="101" y="5833"/>
                    <a:pt x="125" y="5939"/>
                    <a:pt x="152" y="6043"/>
                  </a:cubicBezTo>
                  <a:cubicBezTo>
                    <a:pt x="229" y="6023"/>
                    <a:pt x="229" y="6023"/>
                    <a:pt x="229" y="6023"/>
                  </a:cubicBezTo>
                  <a:cubicBezTo>
                    <a:pt x="203" y="5920"/>
                    <a:pt x="180" y="5815"/>
                    <a:pt x="160" y="5712"/>
                  </a:cubicBezTo>
                  <a:moveTo>
                    <a:pt x="9583" y="5217"/>
                  </a:moveTo>
                  <a:cubicBezTo>
                    <a:pt x="9581" y="5231"/>
                    <a:pt x="9581" y="5231"/>
                    <a:pt x="9581" y="5231"/>
                  </a:cubicBezTo>
                  <a:cubicBezTo>
                    <a:pt x="9573" y="5336"/>
                    <a:pt x="9560" y="5442"/>
                    <a:pt x="9544" y="5546"/>
                  </a:cubicBezTo>
                  <a:cubicBezTo>
                    <a:pt x="9624" y="5558"/>
                    <a:pt x="9624" y="5558"/>
                    <a:pt x="9624" y="5558"/>
                  </a:cubicBezTo>
                  <a:cubicBezTo>
                    <a:pt x="9639" y="5453"/>
                    <a:pt x="9652" y="5345"/>
                    <a:pt x="9661" y="5237"/>
                  </a:cubicBezTo>
                  <a:cubicBezTo>
                    <a:pt x="9662" y="5223"/>
                    <a:pt x="9662" y="5223"/>
                    <a:pt x="9662" y="5223"/>
                  </a:cubicBezTo>
                  <a:cubicBezTo>
                    <a:pt x="9583" y="5217"/>
                    <a:pt x="9583" y="5217"/>
                    <a:pt x="9583" y="5217"/>
                  </a:cubicBezTo>
                  <a:moveTo>
                    <a:pt x="85" y="5082"/>
                  </a:moveTo>
                  <a:cubicBezTo>
                    <a:pt x="6" y="5086"/>
                    <a:pt x="6" y="5086"/>
                    <a:pt x="6" y="5086"/>
                  </a:cubicBezTo>
                  <a:cubicBezTo>
                    <a:pt x="11" y="5192"/>
                    <a:pt x="20" y="5301"/>
                    <a:pt x="33" y="5408"/>
                  </a:cubicBezTo>
                  <a:cubicBezTo>
                    <a:pt x="112" y="5398"/>
                    <a:pt x="112" y="5398"/>
                    <a:pt x="112" y="5398"/>
                  </a:cubicBezTo>
                  <a:cubicBezTo>
                    <a:pt x="100" y="5294"/>
                    <a:pt x="91" y="5188"/>
                    <a:pt x="85" y="5082"/>
                  </a:cubicBezTo>
                  <a:moveTo>
                    <a:pt x="9672" y="4577"/>
                  </a:moveTo>
                  <a:cubicBezTo>
                    <a:pt x="9592" y="4582"/>
                    <a:pt x="9592" y="4582"/>
                    <a:pt x="9592" y="4582"/>
                  </a:cubicBezTo>
                  <a:cubicBezTo>
                    <a:pt x="9596" y="4664"/>
                    <a:pt x="9598" y="4747"/>
                    <a:pt x="9598" y="4829"/>
                  </a:cubicBezTo>
                  <a:cubicBezTo>
                    <a:pt x="9598" y="4852"/>
                    <a:pt x="9598" y="4876"/>
                    <a:pt x="9598" y="4899"/>
                  </a:cubicBezTo>
                  <a:cubicBezTo>
                    <a:pt x="9678" y="4901"/>
                    <a:pt x="9678" y="4901"/>
                    <a:pt x="9678" y="4901"/>
                  </a:cubicBezTo>
                  <a:cubicBezTo>
                    <a:pt x="9678" y="4878"/>
                    <a:pt x="9679" y="4853"/>
                    <a:pt x="9679" y="4829"/>
                  </a:cubicBezTo>
                  <a:cubicBezTo>
                    <a:pt x="9679" y="4746"/>
                    <a:pt x="9676" y="4661"/>
                    <a:pt x="9672" y="4577"/>
                  </a:cubicBezTo>
                  <a:moveTo>
                    <a:pt x="16" y="4440"/>
                  </a:moveTo>
                  <a:cubicBezTo>
                    <a:pt x="8" y="4547"/>
                    <a:pt x="2" y="4655"/>
                    <a:pt x="0" y="4762"/>
                  </a:cubicBezTo>
                  <a:cubicBezTo>
                    <a:pt x="80" y="4764"/>
                    <a:pt x="80" y="4764"/>
                    <a:pt x="80" y="4764"/>
                  </a:cubicBezTo>
                  <a:cubicBezTo>
                    <a:pt x="82" y="4659"/>
                    <a:pt x="87" y="4552"/>
                    <a:pt x="95" y="4447"/>
                  </a:cubicBezTo>
                  <a:cubicBezTo>
                    <a:pt x="16" y="4440"/>
                    <a:pt x="16" y="4440"/>
                    <a:pt x="16" y="4440"/>
                  </a:cubicBezTo>
                  <a:moveTo>
                    <a:pt x="9595" y="3936"/>
                  </a:moveTo>
                  <a:cubicBezTo>
                    <a:pt x="9516" y="3951"/>
                    <a:pt x="9516" y="3951"/>
                    <a:pt x="9516" y="3951"/>
                  </a:cubicBezTo>
                  <a:cubicBezTo>
                    <a:pt x="9535" y="4055"/>
                    <a:pt x="9552" y="4161"/>
                    <a:pt x="9564" y="4265"/>
                  </a:cubicBezTo>
                  <a:cubicBezTo>
                    <a:pt x="9644" y="4255"/>
                    <a:pt x="9644" y="4255"/>
                    <a:pt x="9644" y="4255"/>
                  </a:cubicBezTo>
                  <a:cubicBezTo>
                    <a:pt x="9631" y="4150"/>
                    <a:pt x="9614" y="4042"/>
                    <a:pt x="9595" y="3936"/>
                  </a:cubicBezTo>
                  <a:moveTo>
                    <a:pt x="111" y="3802"/>
                  </a:moveTo>
                  <a:cubicBezTo>
                    <a:pt x="88" y="3906"/>
                    <a:pt x="69" y="4012"/>
                    <a:pt x="53" y="4119"/>
                  </a:cubicBezTo>
                  <a:cubicBezTo>
                    <a:pt x="132" y="4131"/>
                    <a:pt x="132" y="4131"/>
                    <a:pt x="132" y="4131"/>
                  </a:cubicBezTo>
                  <a:cubicBezTo>
                    <a:pt x="148" y="4027"/>
                    <a:pt x="167" y="3921"/>
                    <a:pt x="189" y="3818"/>
                  </a:cubicBezTo>
                  <a:cubicBezTo>
                    <a:pt x="111" y="3802"/>
                    <a:pt x="111" y="3802"/>
                    <a:pt x="111" y="3802"/>
                  </a:cubicBezTo>
                  <a:moveTo>
                    <a:pt x="9433" y="3312"/>
                  </a:moveTo>
                  <a:cubicBezTo>
                    <a:pt x="9357" y="3337"/>
                    <a:pt x="9357" y="3337"/>
                    <a:pt x="9357" y="3337"/>
                  </a:cubicBezTo>
                  <a:cubicBezTo>
                    <a:pt x="9390" y="3436"/>
                    <a:pt x="9421" y="3539"/>
                    <a:pt x="9447" y="3641"/>
                  </a:cubicBezTo>
                  <a:cubicBezTo>
                    <a:pt x="9524" y="3621"/>
                    <a:pt x="9524" y="3621"/>
                    <a:pt x="9524" y="3621"/>
                  </a:cubicBezTo>
                  <a:cubicBezTo>
                    <a:pt x="9497" y="3517"/>
                    <a:pt x="9467" y="3413"/>
                    <a:pt x="9433" y="3312"/>
                  </a:cubicBezTo>
                  <a:moveTo>
                    <a:pt x="291" y="3181"/>
                  </a:moveTo>
                  <a:cubicBezTo>
                    <a:pt x="254" y="3282"/>
                    <a:pt x="220" y="3386"/>
                    <a:pt x="191" y="3488"/>
                  </a:cubicBezTo>
                  <a:cubicBezTo>
                    <a:pt x="267" y="3510"/>
                    <a:pt x="267" y="3510"/>
                    <a:pt x="267" y="3510"/>
                  </a:cubicBezTo>
                  <a:cubicBezTo>
                    <a:pt x="296" y="3409"/>
                    <a:pt x="330" y="3307"/>
                    <a:pt x="365" y="3208"/>
                  </a:cubicBezTo>
                  <a:cubicBezTo>
                    <a:pt x="291" y="3181"/>
                    <a:pt x="291" y="3181"/>
                    <a:pt x="291" y="3181"/>
                  </a:cubicBezTo>
                  <a:moveTo>
                    <a:pt x="9188" y="2715"/>
                  </a:moveTo>
                  <a:cubicBezTo>
                    <a:pt x="9117" y="2749"/>
                    <a:pt x="9117" y="2749"/>
                    <a:pt x="9117" y="2749"/>
                  </a:cubicBezTo>
                  <a:cubicBezTo>
                    <a:pt x="9163" y="2845"/>
                    <a:pt x="9207" y="2942"/>
                    <a:pt x="9247" y="3039"/>
                  </a:cubicBezTo>
                  <a:cubicBezTo>
                    <a:pt x="9321" y="3009"/>
                    <a:pt x="9321" y="3009"/>
                    <a:pt x="9321" y="3009"/>
                  </a:cubicBezTo>
                  <a:cubicBezTo>
                    <a:pt x="9280" y="2910"/>
                    <a:pt x="9236" y="2812"/>
                    <a:pt x="9188" y="2715"/>
                  </a:cubicBezTo>
                  <a:moveTo>
                    <a:pt x="552" y="2590"/>
                  </a:moveTo>
                  <a:cubicBezTo>
                    <a:pt x="502" y="2685"/>
                    <a:pt x="454" y="2783"/>
                    <a:pt x="411" y="2881"/>
                  </a:cubicBezTo>
                  <a:cubicBezTo>
                    <a:pt x="484" y="2914"/>
                    <a:pt x="484" y="2914"/>
                    <a:pt x="484" y="2914"/>
                  </a:cubicBezTo>
                  <a:cubicBezTo>
                    <a:pt x="526" y="2816"/>
                    <a:pt x="573" y="2720"/>
                    <a:pt x="622" y="2627"/>
                  </a:cubicBezTo>
                  <a:cubicBezTo>
                    <a:pt x="552" y="2590"/>
                    <a:pt x="552" y="2590"/>
                    <a:pt x="552" y="2590"/>
                  </a:cubicBezTo>
                  <a:moveTo>
                    <a:pt x="8867" y="2155"/>
                  </a:moveTo>
                  <a:cubicBezTo>
                    <a:pt x="8800" y="2199"/>
                    <a:pt x="8800" y="2199"/>
                    <a:pt x="8800" y="2199"/>
                  </a:cubicBezTo>
                  <a:cubicBezTo>
                    <a:pt x="8859" y="2286"/>
                    <a:pt x="8915" y="2377"/>
                    <a:pt x="8968" y="2469"/>
                  </a:cubicBezTo>
                  <a:cubicBezTo>
                    <a:pt x="9037" y="2429"/>
                    <a:pt x="9037" y="2429"/>
                    <a:pt x="9037" y="2429"/>
                  </a:cubicBezTo>
                  <a:cubicBezTo>
                    <a:pt x="8984" y="2336"/>
                    <a:pt x="8926" y="2244"/>
                    <a:pt x="8867" y="2155"/>
                  </a:cubicBezTo>
                  <a:moveTo>
                    <a:pt x="890" y="2039"/>
                  </a:moveTo>
                  <a:cubicBezTo>
                    <a:pt x="828" y="2127"/>
                    <a:pt x="768" y="2217"/>
                    <a:pt x="712" y="2309"/>
                  </a:cubicBezTo>
                  <a:cubicBezTo>
                    <a:pt x="779" y="2351"/>
                    <a:pt x="779" y="2351"/>
                    <a:pt x="779" y="2351"/>
                  </a:cubicBezTo>
                  <a:cubicBezTo>
                    <a:pt x="834" y="2260"/>
                    <a:pt x="894" y="2171"/>
                    <a:pt x="955" y="2085"/>
                  </a:cubicBezTo>
                  <a:cubicBezTo>
                    <a:pt x="890" y="2039"/>
                    <a:pt x="890" y="2039"/>
                    <a:pt x="890" y="2039"/>
                  </a:cubicBezTo>
                  <a:moveTo>
                    <a:pt x="8473" y="1643"/>
                  </a:moveTo>
                  <a:cubicBezTo>
                    <a:pt x="8413" y="1695"/>
                    <a:pt x="8413" y="1695"/>
                    <a:pt x="8413" y="1695"/>
                  </a:cubicBezTo>
                  <a:cubicBezTo>
                    <a:pt x="8483" y="1774"/>
                    <a:pt x="8551" y="1857"/>
                    <a:pt x="8615" y="1940"/>
                  </a:cubicBezTo>
                  <a:cubicBezTo>
                    <a:pt x="8678" y="1892"/>
                    <a:pt x="8678" y="1892"/>
                    <a:pt x="8678" y="1892"/>
                  </a:cubicBezTo>
                  <a:cubicBezTo>
                    <a:pt x="8613" y="1807"/>
                    <a:pt x="8544" y="1723"/>
                    <a:pt x="8473" y="1643"/>
                  </a:cubicBezTo>
                  <a:moveTo>
                    <a:pt x="1298" y="1538"/>
                  </a:moveTo>
                  <a:cubicBezTo>
                    <a:pt x="1225" y="1616"/>
                    <a:pt x="1154" y="1699"/>
                    <a:pt x="1086" y="1781"/>
                  </a:cubicBezTo>
                  <a:cubicBezTo>
                    <a:pt x="1148" y="1832"/>
                    <a:pt x="1148" y="1832"/>
                    <a:pt x="1148" y="1832"/>
                  </a:cubicBezTo>
                  <a:cubicBezTo>
                    <a:pt x="1214" y="1750"/>
                    <a:pt x="1285" y="1669"/>
                    <a:pt x="1357" y="1593"/>
                  </a:cubicBezTo>
                  <a:cubicBezTo>
                    <a:pt x="1298" y="1538"/>
                    <a:pt x="1298" y="1538"/>
                    <a:pt x="1298" y="1538"/>
                  </a:cubicBezTo>
                  <a:moveTo>
                    <a:pt x="8015" y="1186"/>
                  </a:moveTo>
                  <a:cubicBezTo>
                    <a:pt x="7963" y="1247"/>
                    <a:pt x="7963" y="1247"/>
                    <a:pt x="7963" y="1247"/>
                  </a:cubicBezTo>
                  <a:cubicBezTo>
                    <a:pt x="8043" y="1316"/>
                    <a:pt x="8121" y="1389"/>
                    <a:pt x="8196" y="1464"/>
                  </a:cubicBezTo>
                  <a:cubicBezTo>
                    <a:pt x="8252" y="1407"/>
                    <a:pt x="8252" y="1407"/>
                    <a:pt x="8252" y="1407"/>
                  </a:cubicBezTo>
                  <a:cubicBezTo>
                    <a:pt x="8176" y="1332"/>
                    <a:pt x="8096" y="1257"/>
                    <a:pt x="8015" y="1186"/>
                  </a:cubicBezTo>
                  <a:moveTo>
                    <a:pt x="1770" y="1097"/>
                  </a:moveTo>
                  <a:cubicBezTo>
                    <a:pt x="1687" y="1164"/>
                    <a:pt x="1605" y="1236"/>
                    <a:pt x="1527" y="1310"/>
                  </a:cubicBezTo>
                  <a:cubicBezTo>
                    <a:pt x="1581" y="1367"/>
                    <a:pt x="1581" y="1367"/>
                    <a:pt x="1581" y="1367"/>
                  </a:cubicBezTo>
                  <a:cubicBezTo>
                    <a:pt x="1658" y="1295"/>
                    <a:pt x="1739" y="1225"/>
                    <a:pt x="1820" y="1158"/>
                  </a:cubicBezTo>
                  <a:cubicBezTo>
                    <a:pt x="1770" y="1097"/>
                    <a:pt x="1770" y="1097"/>
                    <a:pt x="1770" y="1097"/>
                  </a:cubicBezTo>
                  <a:moveTo>
                    <a:pt x="7501" y="795"/>
                  </a:moveTo>
                  <a:cubicBezTo>
                    <a:pt x="7456" y="862"/>
                    <a:pt x="7456" y="862"/>
                    <a:pt x="7456" y="862"/>
                  </a:cubicBezTo>
                  <a:cubicBezTo>
                    <a:pt x="7544" y="920"/>
                    <a:pt x="7632" y="982"/>
                    <a:pt x="7716" y="1046"/>
                  </a:cubicBezTo>
                  <a:cubicBezTo>
                    <a:pt x="7764" y="983"/>
                    <a:pt x="7764" y="983"/>
                    <a:pt x="7764" y="983"/>
                  </a:cubicBezTo>
                  <a:cubicBezTo>
                    <a:pt x="7679" y="917"/>
                    <a:pt x="7590" y="854"/>
                    <a:pt x="7501" y="795"/>
                  </a:cubicBezTo>
                  <a:moveTo>
                    <a:pt x="2296" y="721"/>
                  </a:moveTo>
                  <a:cubicBezTo>
                    <a:pt x="2203" y="778"/>
                    <a:pt x="2113" y="838"/>
                    <a:pt x="2026" y="901"/>
                  </a:cubicBezTo>
                  <a:cubicBezTo>
                    <a:pt x="2072" y="964"/>
                    <a:pt x="2072" y="964"/>
                    <a:pt x="2072" y="964"/>
                  </a:cubicBezTo>
                  <a:cubicBezTo>
                    <a:pt x="2158" y="904"/>
                    <a:pt x="2247" y="844"/>
                    <a:pt x="2338" y="788"/>
                  </a:cubicBezTo>
                  <a:cubicBezTo>
                    <a:pt x="2296" y="721"/>
                    <a:pt x="2296" y="721"/>
                    <a:pt x="2296" y="721"/>
                  </a:cubicBezTo>
                  <a:moveTo>
                    <a:pt x="6938" y="476"/>
                  </a:moveTo>
                  <a:cubicBezTo>
                    <a:pt x="6903" y="549"/>
                    <a:pt x="6903" y="549"/>
                    <a:pt x="6903" y="549"/>
                  </a:cubicBezTo>
                  <a:cubicBezTo>
                    <a:pt x="6998" y="594"/>
                    <a:pt x="7093" y="643"/>
                    <a:pt x="7185" y="696"/>
                  </a:cubicBezTo>
                  <a:cubicBezTo>
                    <a:pt x="7225" y="627"/>
                    <a:pt x="7225" y="627"/>
                    <a:pt x="7225" y="627"/>
                  </a:cubicBezTo>
                  <a:cubicBezTo>
                    <a:pt x="7131" y="573"/>
                    <a:pt x="7035" y="523"/>
                    <a:pt x="6938" y="476"/>
                  </a:cubicBezTo>
                  <a:moveTo>
                    <a:pt x="2866" y="418"/>
                  </a:moveTo>
                  <a:cubicBezTo>
                    <a:pt x="2769" y="462"/>
                    <a:pt x="2671" y="509"/>
                    <a:pt x="2575" y="561"/>
                  </a:cubicBezTo>
                  <a:cubicBezTo>
                    <a:pt x="2613" y="631"/>
                    <a:pt x="2613" y="631"/>
                    <a:pt x="2613" y="631"/>
                  </a:cubicBezTo>
                  <a:cubicBezTo>
                    <a:pt x="2707" y="581"/>
                    <a:pt x="2803" y="534"/>
                    <a:pt x="2898" y="492"/>
                  </a:cubicBezTo>
                  <a:cubicBezTo>
                    <a:pt x="2866" y="418"/>
                    <a:pt x="2866" y="418"/>
                    <a:pt x="2866" y="418"/>
                  </a:cubicBezTo>
                  <a:moveTo>
                    <a:pt x="6338" y="235"/>
                  </a:moveTo>
                  <a:cubicBezTo>
                    <a:pt x="6313" y="312"/>
                    <a:pt x="6313" y="312"/>
                    <a:pt x="6313" y="312"/>
                  </a:cubicBezTo>
                  <a:cubicBezTo>
                    <a:pt x="6414" y="345"/>
                    <a:pt x="6514" y="380"/>
                    <a:pt x="6612" y="420"/>
                  </a:cubicBezTo>
                  <a:cubicBezTo>
                    <a:pt x="6642" y="346"/>
                    <a:pt x="6642" y="346"/>
                    <a:pt x="6642" y="346"/>
                  </a:cubicBezTo>
                  <a:cubicBezTo>
                    <a:pt x="6542" y="306"/>
                    <a:pt x="6440" y="269"/>
                    <a:pt x="6338" y="235"/>
                  </a:cubicBezTo>
                  <a:moveTo>
                    <a:pt x="3472" y="195"/>
                  </a:moveTo>
                  <a:cubicBezTo>
                    <a:pt x="3369" y="225"/>
                    <a:pt x="3266" y="260"/>
                    <a:pt x="3165" y="296"/>
                  </a:cubicBezTo>
                  <a:cubicBezTo>
                    <a:pt x="3193" y="372"/>
                    <a:pt x="3193" y="372"/>
                    <a:pt x="3193" y="372"/>
                  </a:cubicBezTo>
                  <a:cubicBezTo>
                    <a:pt x="3292" y="335"/>
                    <a:pt x="3393" y="301"/>
                    <a:pt x="3494" y="272"/>
                  </a:cubicBezTo>
                  <a:cubicBezTo>
                    <a:pt x="3472" y="195"/>
                    <a:pt x="3472" y="195"/>
                    <a:pt x="3472" y="195"/>
                  </a:cubicBezTo>
                  <a:moveTo>
                    <a:pt x="5712" y="78"/>
                  </a:moveTo>
                  <a:cubicBezTo>
                    <a:pt x="5697" y="156"/>
                    <a:pt x="5697" y="156"/>
                    <a:pt x="5697" y="156"/>
                  </a:cubicBezTo>
                  <a:cubicBezTo>
                    <a:pt x="5801" y="175"/>
                    <a:pt x="5905" y="198"/>
                    <a:pt x="6008" y="224"/>
                  </a:cubicBezTo>
                  <a:cubicBezTo>
                    <a:pt x="6027" y="147"/>
                    <a:pt x="6027" y="147"/>
                    <a:pt x="6027" y="147"/>
                  </a:cubicBezTo>
                  <a:cubicBezTo>
                    <a:pt x="5923" y="121"/>
                    <a:pt x="5816" y="97"/>
                    <a:pt x="5712" y="78"/>
                  </a:cubicBezTo>
                  <a:moveTo>
                    <a:pt x="4102" y="54"/>
                  </a:moveTo>
                  <a:cubicBezTo>
                    <a:pt x="3997" y="71"/>
                    <a:pt x="3890" y="91"/>
                    <a:pt x="3785" y="114"/>
                  </a:cubicBezTo>
                  <a:cubicBezTo>
                    <a:pt x="3802" y="192"/>
                    <a:pt x="3802" y="192"/>
                    <a:pt x="3802" y="192"/>
                  </a:cubicBezTo>
                  <a:cubicBezTo>
                    <a:pt x="3906" y="169"/>
                    <a:pt x="4011" y="149"/>
                    <a:pt x="4115" y="133"/>
                  </a:cubicBezTo>
                  <a:cubicBezTo>
                    <a:pt x="4102" y="54"/>
                    <a:pt x="4102" y="54"/>
                    <a:pt x="4102" y="54"/>
                  </a:cubicBezTo>
                  <a:moveTo>
                    <a:pt x="5070" y="4"/>
                  </a:moveTo>
                  <a:cubicBezTo>
                    <a:pt x="5066" y="84"/>
                    <a:pt x="5066" y="84"/>
                    <a:pt x="5066" y="84"/>
                  </a:cubicBezTo>
                  <a:cubicBezTo>
                    <a:pt x="5122" y="87"/>
                    <a:pt x="5178" y="90"/>
                    <a:pt x="5235" y="96"/>
                  </a:cubicBezTo>
                  <a:cubicBezTo>
                    <a:pt x="5284" y="99"/>
                    <a:pt x="5334" y="104"/>
                    <a:pt x="5383" y="110"/>
                  </a:cubicBezTo>
                  <a:cubicBezTo>
                    <a:pt x="5392" y="31"/>
                    <a:pt x="5392" y="31"/>
                    <a:pt x="5392" y="31"/>
                  </a:cubicBezTo>
                  <a:cubicBezTo>
                    <a:pt x="5342" y="25"/>
                    <a:pt x="5292" y="21"/>
                    <a:pt x="5242" y="17"/>
                  </a:cubicBezTo>
                  <a:cubicBezTo>
                    <a:pt x="5184" y="11"/>
                    <a:pt x="5127" y="8"/>
                    <a:pt x="5070" y="4"/>
                  </a:cubicBezTo>
                  <a:moveTo>
                    <a:pt x="4746" y="0"/>
                  </a:moveTo>
                  <a:cubicBezTo>
                    <a:pt x="4639" y="2"/>
                    <a:pt x="4531" y="8"/>
                    <a:pt x="4423" y="17"/>
                  </a:cubicBezTo>
                  <a:cubicBezTo>
                    <a:pt x="4430" y="96"/>
                    <a:pt x="4430" y="96"/>
                    <a:pt x="4430" y="96"/>
                  </a:cubicBezTo>
                  <a:cubicBezTo>
                    <a:pt x="4535" y="87"/>
                    <a:pt x="4642" y="81"/>
                    <a:pt x="4747" y="80"/>
                  </a:cubicBezTo>
                  <a:cubicBezTo>
                    <a:pt x="4746" y="0"/>
                    <a:pt x="4746" y="0"/>
                    <a:pt x="4746" y="0"/>
                  </a:cubicBezTo>
                </a:path>
              </a:pathLst>
            </a:custGeom>
            <a:solidFill>
              <a:srgbClr val="FFFFFF">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380"/>
            <p:cNvSpPr>
              <a:spLocks noEditPoints="1"/>
            </p:cNvSpPr>
            <p:nvPr/>
          </p:nvSpPr>
          <p:spPr bwMode="auto">
            <a:xfrm>
              <a:off x="6701513" y="1949091"/>
              <a:ext cx="2014624" cy="2012708"/>
            </a:xfrm>
            <a:custGeom>
              <a:avLst/>
              <a:gdLst>
                <a:gd name="T0" fmla="*/ 4689 w 8457"/>
                <a:gd name="T1" fmla="*/ 8427 h 8449"/>
                <a:gd name="T2" fmla="*/ 3877 w 8457"/>
                <a:gd name="T3" fmla="*/ 8437 h 8449"/>
                <a:gd name="T4" fmla="*/ 3730 w 8457"/>
                <a:gd name="T5" fmla="*/ 8341 h 8449"/>
                <a:gd name="T6" fmla="*/ 5326 w 8457"/>
                <a:gd name="T7" fmla="*/ 8308 h 8449"/>
                <a:gd name="T8" fmla="*/ 3400 w 8457"/>
                <a:gd name="T9" fmla="*/ 8371 h 8449"/>
                <a:gd name="T10" fmla="*/ 5608 w 8457"/>
                <a:gd name="T11" fmla="*/ 8138 h 8449"/>
                <a:gd name="T12" fmla="*/ 2511 w 8457"/>
                <a:gd name="T13" fmla="*/ 8001 h 8449"/>
                <a:gd name="T14" fmla="*/ 2511 w 8457"/>
                <a:gd name="T15" fmla="*/ 8001 h 8449"/>
                <a:gd name="T16" fmla="*/ 6505 w 8457"/>
                <a:gd name="T17" fmla="*/ 7787 h 8449"/>
                <a:gd name="T18" fmla="*/ 2188 w 8457"/>
                <a:gd name="T19" fmla="*/ 7928 h 8449"/>
                <a:gd name="T20" fmla="*/ 6723 w 8457"/>
                <a:gd name="T21" fmla="*/ 7540 h 8449"/>
                <a:gd name="T22" fmla="*/ 1452 w 8457"/>
                <a:gd name="T23" fmla="*/ 7307 h 8449"/>
                <a:gd name="T24" fmla="*/ 1452 w 8457"/>
                <a:gd name="T25" fmla="*/ 7307 h 8449"/>
                <a:gd name="T26" fmla="*/ 7474 w 8457"/>
                <a:gd name="T27" fmla="*/ 6936 h 8449"/>
                <a:gd name="T28" fmla="*/ 1167 w 8457"/>
                <a:gd name="T29" fmla="*/ 7140 h 8449"/>
                <a:gd name="T30" fmla="*/ 7607 w 8457"/>
                <a:gd name="T31" fmla="*/ 6634 h 8449"/>
                <a:gd name="T32" fmla="*/ 651 w 8457"/>
                <a:gd name="T33" fmla="*/ 6327 h 8449"/>
                <a:gd name="T34" fmla="*/ 651 w 8457"/>
                <a:gd name="T35" fmla="*/ 6327 h 8449"/>
                <a:gd name="T36" fmla="*/ 8141 w 8457"/>
                <a:gd name="T37" fmla="*/ 5831 h 8449"/>
                <a:gd name="T38" fmla="*/ 429 w 8457"/>
                <a:gd name="T39" fmla="*/ 6082 h 8449"/>
                <a:gd name="T40" fmla="*/ 8177 w 8457"/>
                <a:gd name="T41" fmla="*/ 5503 h 8449"/>
                <a:gd name="T42" fmla="*/ 184 w 8457"/>
                <a:gd name="T43" fmla="*/ 5152 h 8449"/>
                <a:gd name="T44" fmla="*/ 184 w 8457"/>
                <a:gd name="T45" fmla="*/ 5152 h 8449"/>
                <a:gd name="T46" fmla="*/ 8403 w 8457"/>
                <a:gd name="T47" fmla="*/ 4899 h 8449"/>
                <a:gd name="T48" fmla="*/ 91 w 8457"/>
                <a:gd name="T49" fmla="*/ 4524 h 8449"/>
                <a:gd name="T50" fmla="*/ 91 w 8457"/>
                <a:gd name="T51" fmla="*/ 4524 h 8449"/>
                <a:gd name="T52" fmla="*/ 8378 w 8457"/>
                <a:gd name="T53" fmla="*/ 4238 h 8449"/>
                <a:gd name="T54" fmla="*/ 15 w 8457"/>
                <a:gd name="T55" fmla="*/ 3884 h 8449"/>
                <a:gd name="T56" fmla="*/ 15 w 8457"/>
                <a:gd name="T57" fmla="*/ 3884 h 8449"/>
                <a:gd name="T58" fmla="*/ 8410 w 8457"/>
                <a:gd name="T59" fmla="*/ 3592 h 8449"/>
                <a:gd name="T60" fmla="*/ 132 w 8457"/>
                <a:gd name="T61" fmla="*/ 3575 h 8449"/>
                <a:gd name="T62" fmla="*/ 8082 w 8457"/>
                <a:gd name="T63" fmla="*/ 2688 h 8449"/>
                <a:gd name="T64" fmla="*/ 313 w 8457"/>
                <a:gd name="T65" fmla="*/ 2629 h 8449"/>
                <a:gd name="T66" fmla="*/ 313 w 8457"/>
                <a:gd name="T67" fmla="*/ 2629 h 8449"/>
                <a:gd name="T68" fmla="*/ 8024 w 8457"/>
                <a:gd name="T69" fmla="*/ 2363 h 8449"/>
                <a:gd name="T70" fmla="*/ 518 w 8457"/>
                <a:gd name="T71" fmla="*/ 2370 h 8449"/>
                <a:gd name="T72" fmla="*/ 7438 w 8457"/>
                <a:gd name="T73" fmla="*/ 1600 h 8449"/>
                <a:gd name="T74" fmla="*/ 979 w 8457"/>
                <a:gd name="T75" fmla="*/ 1523 h 8449"/>
                <a:gd name="T76" fmla="*/ 979 w 8457"/>
                <a:gd name="T77" fmla="*/ 1523 h 8449"/>
                <a:gd name="T78" fmla="*/ 7285 w 8457"/>
                <a:gd name="T79" fmla="*/ 1306 h 8449"/>
                <a:gd name="T80" fmla="*/ 1252 w 8457"/>
                <a:gd name="T81" fmla="*/ 1338 h 8449"/>
                <a:gd name="T82" fmla="*/ 6496 w 8457"/>
                <a:gd name="T83" fmla="*/ 753 h 8449"/>
                <a:gd name="T84" fmla="*/ 1945 w 8457"/>
                <a:gd name="T85" fmla="*/ 670 h 8449"/>
                <a:gd name="T86" fmla="*/ 1945 w 8457"/>
                <a:gd name="T87" fmla="*/ 670 h 8449"/>
                <a:gd name="T88" fmla="*/ 6262 w 8457"/>
                <a:gd name="T89" fmla="*/ 520 h 8449"/>
                <a:gd name="T90" fmla="*/ 2262 w 8457"/>
                <a:gd name="T91" fmla="*/ 575 h 8449"/>
                <a:gd name="T92" fmla="*/ 5343 w 8457"/>
                <a:gd name="T93" fmla="*/ 232 h 8449"/>
                <a:gd name="T94" fmla="*/ 3124 w 8457"/>
                <a:gd name="T95" fmla="*/ 146 h 8449"/>
                <a:gd name="T96" fmla="*/ 3124 w 8457"/>
                <a:gd name="T97" fmla="*/ 146 h 8449"/>
                <a:gd name="T98" fmla="*/ 5049 w 8457"/>
                <a:gd name="T99" fmla="*/ 81 h 8449"/>
                <a:gd name="T100" fmla="*/ 3455 w 8457"/>
                <a:gd name="T101" fmla="*/ 152 h 8449"/>
                <a:gd name="T102" fmla="*/ 4083 w 8457"/>
                <a:gd name="T103" fmla="*/ 3 h 8449"/>
                <a:gd name="T104" fmla="*/ 4407 w 8457"/>
                <a:gd name="T105" fmla="*/ 4 h 8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457" h="8449">
                  <a:moveTo>
                    <a:pt x="4681" y="8348"/>
                  </a:moveTo>
                  <a:cubicBezTo>
                    <a:pt x="4576" y="8360"/>
                    <a:pt x="4469" y="8367"/>
                    <a:pt x="4364" y="8371"/>
                  </a:cubicBezTo>
                  <a:cubicBezTo>
                    <a:pt x="4367" y="8449"/>
                    <a:pt x="4367" y="8449"/>
                    <a:pt x="4367" y="8449"/>
                  </a:cubicBezTo>
                  <a:cubicBezTo>
                    <a:pt x="4474" y="8447"/>
                    <a:pt x="4583" y="8440"/>
                    <a:pt x="4689" y="8427"/>
                  </a:cubicBezTo>
                  <a:cubicBezTo>
                    <a:pt x="4681" y="8348"/>
                    <a:pt x="4681" y="8348"/>
                    <a:pt x="4681" y="8348"/>
                  </a:cubicBezTo>
                  <a:moveTo>
                    <a:pt x="3730" y="8341"/>
                  </a:moveTo>
                  <a:cubicBezTo>
                    <a:pt x="3720" y="8421"/>
                    <a:pt x="3720" y="8421"/>
                    <a:pt x="3720" y="8421"/>
                  </a:cubicBezTo>
                  <a:cubicBezTo>
                    <a:pt x="3772" y="8427"/>
                    <a:pt x="3825" y="8433"/>
                    <a:pt x="3877" y="8437"/>
                  </a:cubicBezTo>
                  <a:cubicBezTo>
                    <a:pt x="3933" y="8442"/>
                    <a:pt x="3988" y="8445"/>
                    <a:pt x="4043" y="8448"/>
                  </a:cubicBezTo>
                  <a:cubicBezTo>
                    <a:pt x="4046" y="8368"/>
                    <a:pt x="4046" y="8368"/>
                    <a:pt x="4046" y="8368"/>
                  </a:cubicBezTo>
                  <a:cubicBezTo>
                    <a:pt x="3993" y="8366"/>
                    <a:pt x="3938" y="8362"/>
                    <a:pt x="3884" y="8358"/>
                  </a:cubicBezTo>
                  <a:cubicBezTo>
                    <a:pt x="3832" y="8354"/>
                    <a:pt x="3781" y="8348"/>
                    <a:pt x="3730" y="8341"/>
                  </a:cubicBezTo>
                  <a:moveTo>
                    <a:pt x="5304" y="8231"/>
                  </a:moveTo>
                  <a:cubicBezTo>
                    <a:pt x="5203" y="8259"/>
                    <a:pt x="5098" y="8282"/>
                    <a:pt x="4995" y="8302"/>
                  </a:cubicBezTo>
                  <a:cubicBezTo>
                    <a:pt x="5010" y="8380"/>
                    <a:pt x="5010" y="8380"/>
                    <a:pt x="5010" y="8380"/>
                  </a:cubicBezTo>
                  <a:cubicBezTo>
                    <a:pt x="5115" y="8360"/>
                    <a:pt x="5221" y="8337"/>
                    <a:pt x="5326" y="8308"/>
                  </a:cubicBezTo>
                  <a:cubicBezTo>
                    <a:pt x="5304" y="8231"/>
                    <a:pt x="5304" y="8231"/>
                    <a:pt x="5304" y="8231"/>
                  </a:cubicBezTo>
                  <a:moveTo>
                    <a:pt x="3107" y="8219"/>
                  </a:moveTo>
                  <a:cubicBezTo>
                    <a:pt x="3086" y="8295"/>
                    <a:pt x="3086" y="8295"/>
                    <a:pt x="3086" y="8295"/>
                  </a:cubicBezTo>
                  <a:cubicBezTo>
                    <a:pt x="3189" y="8324"/>
                    <a:pt x="3295" y="8350"/>
                    <a:pt x="3400" y="8371"/>
                  </a:cubicBezTo>
                  <a:cubicBezTo>
                    <a:pt x="3416" y="8293"/>
                    <a:pt x="3416" y="8293"/>
                    <a:pt x="3416" y="8293"/>
                  </a:cubicBezTo>
                  <a:cubicBezTo>
                    <a:pt x="3312" y="8271"/>
                    <a:pt x="3209" y="8247"/>
                    <a:pt x="3107" y="8219"/>
                  </a:cubicBezTo>
                  <a:moveTo>
                    <a:pt x="5903" y="8020"/>
                  </a:moveTo>
                  <a:cubicBezTo>
                    <a:pt x="5807" y="8063"/>
                    <a:pt x="5707" y="8102"/>
                    <a:pt x="5608" y="8138"/>
                  </a:cubicBezTo>
                  <a:cubicBezTo>
                    <a:pt x="5634" y="8212"/>
                    <a:pt x="5634" y="8212"/>
                    <a:pt x="5634" y="8212"/>
                  </a:cubicBezTo>
                  <a:cubicBezTo>
                    <a:pt x="5736" y="8176"/>
                    <a:pt x="5837" y="8136"/>
                    <a:pt x="5935" y="8093"/>
                  </a:cubicBezTo>
                  <a:cubicBezTo>
                    <a:pt x="5903" y="8020"/>
                    <a:pt x="5903" y="8020"/>
                    <a:pt x="5903" y="8020"/>
                  </a:cubicBezTo>
                  <a:moveTo>
                    <a:pt x="2511" y="8001"/>
                  </a:moveTo>
                  <a:cubicBezTo>
                    <a:pt x="2478" y="8074"/>
                    <a:pt x="2478" y="8074"/>
                    <a:pt x="2478" y="8074"/>
                  </a:cubicBezTo>
                  <a:cubicBezTo>
                    <a:pt x="2576" y="8118"/>
                    <a:pt x="2677" y="8159"/>
                    <a:pt x="2777" y="8196"/>
                  </a:cubicBezTo>
                  <a:cubicBezTo>
                    <a:pt x="2805" y="8121"/>
                    <a:pt x="2805" y="8121"/>
                    <a:pt x="2805" y="8121"/>
                  </a:cubicBezTo>
                  <a:cubicBezTo>
                    <a:pt x="2705" y="8085"/>
                    <a:pt x="2606" y="8044"/>
                    <a:pt x="2511" y="8001"/>
                  </a:cubicBezTo>
                  <a:moveTo>
                    <a:pt x="6462" y="7720"/>
                  </a:moveTo>
                  <a:cubicBezTo>
                    <a:pt x="6373" y="7777"/>
                    <a:pt x="6280" y="7831"/>
                    <a:pt x="6188" y="7881"/>
                  </a:cubicBezTo>
                  <a:cubicBezTo>
                    <a:pt x="6226" y="7951"/>
                    <a:pt x="6226" y="7951"/>
                    <a:pt x="6226" y="7951"/>
                  </a:cubicBezTo>
                  <a:cubicBezTo>
                    <a:pt x="6320" y="7900"/>
                    <a:pt x="6414" y="7846"/>
                    <a:pt x="6505" y="7787"/>
                  </a:cubicBezTo>
                  <a:cubicBezTo>
                    <a:pt x="6462" y="7720"/>
                    <a:pt x="6462" y="7720"/>
                    <a:pt x="6462" y="7720"/>
                  </a:cubicBezTo>
                  <a:moveTo>
                    <a:pt x="1954" y="7695"/>
                  </a:moveTo>
                  <a:cubicBezTo>
                    <a:pt x="1911" y="7761"/>
                    <a:pt x="1911" y="7761"/>
                    <a:pt x="1911" y="7761"/>
                  </a:cubicBezTo>
                  <a:cubicBezTo>
                    <a:pt x="2001" y="7820"/>
                    <a:pt x="2094" y="7877"/>
                    <a:pt x="2188" y="7928"/>
                  </a:cubicBezTo>
                  <a:cubicBezTo>
                    <a:pt x="2226" y="7859"/>
                    <a:pt x="2226" y="7859"/>
                    <a:pt x="2226" y="7859"/>
                  </a:cubicBezTo>
                  <a:cubicBezTo>
                    <a:pt x="2135" y="7808"/>
                    <a:pt x="2043" y="7753"/>
                    <a:pt x="1954" y="7695"/>
                  </a:cubicBezTo>
                  <a:moveTo>
                    <a:pt x="6969" y="7339"/>
                  </a:moveTo>
                  <a:cubicBezTo>
                    <a:pt x="6890" y="7409"/>
                    <a:pt x="6807" y="7476"/>
                    <a:pt x="6723" y="7540"/>
                  </a:cubicBezTo>
                  <a:cubicBezTo>
                    <a:pt x="6771" y="7603"/>
                    <a:pt x="6771" y="7603"/>
                    <a:pt x="6771" y="7603"/>
                  </a:cubicBezTo>
                  <a:cubicBezTo>
                    <a:pt x="6857" y="7538"/>
                    <a:pt x="6941" y="7469"/>
                    <a:pt x="7022" y="7399"/>
                  </a:cubicBezTo>
                  <a:cubicBezTo>
                    <a:pt x="6969" y="7339"/>
                    <a:pt x="6969" y="7339"/>
                    <a:pt x="6969" y="7339"/>
                  </a:cubicBezTo>
                  <a:moveTo>
                    <a:pt x="1452" y="7307"/>
                  </a:moveTo>
                  <a:cubicBezTo>
                    <a:pt x="1399" y="7366"/>
                    <a:pt x="1399" y="7366"/>
                    <a:pt x="1399" y="7366"/>
                  </a:cubicBezTo>
                  <a:cubicBezTo>
                    <a:pt x="1478" y="7438"/>
                    <a:pt x="1562" y="7508"/>
                    <a:pt x="1647" y="7573"/>
                  </a:cubicBezTo>
                  <a:cubicBezTo>
                    <a:pt x="1696" y="7510"/>
                    <a:pt x="1696" y="7510"/>
                    <a:pt x="1696" y="7510"/>
                  </a:cubicBezTo>
                  <a:cubicBezTo>
                    <a:pt x="1612" y="7445"/>
                    <a:pt x="1530" y="7377"/>
                    <a:pt x="1452" y="7307"/>
                  </a:cubicBezTo>
                  <a:moveTo>
                    <a:pt x="7413" y="6885"/>
                  </a:moveTo>
                  <a:cubicBezTo>
                    <a:pt x="7345" y="6966"/>
                    <a:pt x="7273" y="7045"/>
                    <a:pt x="7199" y="7120"/>
                  </a:cubicBezTo>
                  <a:cubicBezTo>
                    <a:pt x="7256" y="7176"/>
                    <a:pt x="7256" y="7176"/>
                    <a:pt x="7256" y="7176"/>
                  </a:cubicBezTo>
                  <a:cubicBezTo>
                    <a:pt x="7332" y="7098"/>
                    <a:pt x="7405" y="7018"/>
                    <a:pt x="7474" y="6936"/>
                  </a:cubicBezTo>
                  <a:cubicBezTo>
                    <a:pt x="7413" y="6885"/>
                    <a:pt x="7413" y="6885"/>
                    <a:pt x="7413" y="6885"/>
                  </a:cubicBezTo>
                  <a:moveTo>
                    <a:pt x="1014" y="6847"/>
                  </a:moveTo>
                  <a:cubicBezTo>
                    <a:pt x="953" y="6897"/>
                    <a:pt x="953" y="6897"/>
                    <a:pt x="953" y="6897"/>
                  </a:cubicBezTo>
                  <a:cubicBezTo>
                    <a:pt x="1020" y="6980"/>
                    <a:pt x="1092" y="7062"/>
                    <a:pt x="1167" y="7140"/>
                  </a:cubicBezTo>
                  <a:cubicBezTo>
                    <a:pt x="1224" y="7086"/>
                    <a:pt x="1224" y="7086"/>
                    <a:pt x="1224" y="7086"/>
                  </a:cubicBezTo>
                  <a:cubicBezTo>
                    <a:pt x="1151" y="7009"/>
                    <a:pt x="1081" y="6928"/>
                    <a:pt x="1014" y="6847"/>
                  </a:cubicBezTo>
                  <a:moveTo>
                    <a:pt x="7782" y="6369"/>
                  </a:moveTo>
                  <a:cubicBezTo>
                    <a:pt x="7727" y="6459"/>
                    <a:pt x="7669" y="6547"/>
                    <a:pt x="7607" y="6634"/>
                  </a:cubicBezTo>
                  <a:cubicBezTo>
                    <a:pt x="7672" y="6680"/>
                    <a:pt x="7672" y="6680"/>
                    <a:pt x="7672" y="6680"/>
                  </a:cubicBezTo>
                  <a:cubicBezTo>
                    <a:pt x="7734" y="6592"/>
                    <a:pt x="7794" y="6502"/>
                    <a:pt x="7850" y="6409"/>
                  </a:cubicBezTo>
                  <a:cubicBezTo>
                    <a:pt x="7782" y="6369"/>
                    <a:pt x="7782" y="6369"/>
                    <a:pt x="7782" y="6369"/>
                  </a:cubicBezTo>
                  <a:moveTo>
                    <a:pt x="651" y="6327"/>
                  </a:moveTo>
                  <a:cubicBezTo>
                    <a:pt x="583" y="6367"/>
                    <a:pt x="583" y="6367"/>
                    <a:pt x="583" y="6367"/>
                  </a:cubicBezTo>
                  <a:cubicBezTo>
                    <a:pt x="637" y="6460"/>
                    <a:pt x="696" y="6550"/>
                    <a:pt x="758" y="6639"/>
                  </a:cubicBezTo>
                  <a:cubicBezTo>
                    <a:pt x="823" y="6593"/>
                    <a:pt x="823" y="6593"/>
                    <a:pt x="823" y="6593"/>
                  </a:cubicBezTo>
                  <a:cubicBezTo>
                    <a:pt x="762" y="6507"/>
                    <a:pt x="705" y="6417"/>
                    <a:pt x="651" y="6327"/>
                  </a:cubicBezTo>
                  <a:moveTo>
                    <a:pt x="8068" y="5801"/>
                  </a:moveTo>
                  <a:cubicBezTo>
                    <a:pt x="8028" y="5898"/>
                    <a:pt x="7984" y="5995"/>
                    <a:pt x="7936" y="6090"/>
                  </a:cubicBezTo>
                  <a:cubicBezTo>
                    <a:pt x="8007" y="6126"/>
                    <a:pt x="8007" y="6126"/>
                    <a:pt x="8007" y="6126"/>
                  </a:cubicBezTo>
                  <a:cubicBezTo>
                    <a:pt x="8055" y="6030"/>
                    <a:pt x="8101" y="5931"/>
                    <a:pt x="8141" y="5831"/>
                  </a:cubicBezTo>
                  <a:cubicBezTo>
                    <a:pt x="8068" y="5801"/>
                    <a:pt x="8068" y="5801"/>
                    <a:pt x="8068" y="5801"/>
                  </a:cubicBezTo>
                  <a:moveTo>
                    <a:pt x="372" y="5756"/>
                  </a:moveTo>
                  <a:cubicBezTo>
                    <a:pt x="298" y="5786"/>
                    <a:pt x="298" y="5786"/>
                    <a:pt x="298" y="5786"/>
                  </a:cubicBezTo>
                  <a:cubicBezTo>
                    <a:pt x="338" y="5886"/>
                    <a:pt x="382" y="5986"/>
                    <a:pt x="429" y="6082"/>
                  </a:cubicBezTo>
                  <a:cubicBezTo>
                    <a:pt x="501" y="6047"/>
                    <a:pt x="501" y="6047"/>
                    <a:pt x="501" y="6047"/>
                  </a:cubicBezTo>
                  <a:cubicBezTo>
                    <a:pt x="455" y="5952"/>
                    <a:pt x="411" y="5855"/>
                    <a:pt x="372" y="5756"/>
                  </a:cubicBezTo>
                  <a:moveTo>
                    <a:pt x="8262" y="5198"/>
                  </a:moveTo>
                  <a:cubicBezTo>
                    <a:pt x="8238" y="5300"/>
                    <a:pt x="8209" y="5403"/>
                    <a:pt x="8177" y="5503"/>
                  </a:cubicBezTo>
                  <a:cubicBezTo>
                    <a:pt x="8253" y="5528"/>
                    <a:pt x="8253" y="5528"/>
                    <a:pt x="8253" y="5528"/>
                  </a:cubicBezTo>
                  <a:cubicBezTo>
                    <a:pt x="8286" y="5425"/>
                    <a:pt x="8315" y="5320"/>
                    <a:pt x="8340" y="5216"/>
                  </a:cubicBezTo>
                  <a:cubicBezTo>
                    <a:pt x="8262" y="5198"/>
                    <a:pt x="8262" y="5198"/>
                    <a:pt x="8262" y="5198"/>
                  </a:cubicBezTo>
                  <a:moveTo>
                    <a:pt x="184" y="5152"/>
                  </a:moveTo>
                  <a:cubicBezTo>
                    <a:pt x="106" y="5169"/>
                    <a:pt x="106" y="5169"/>
                    <a:pt x="106" y="5169"/>
                  </a:cubicBezTo>
                  <a:cubicBezTo>
                    <a:pt x="130" y="5274"/>
                    <a:pt x="158" y="5378"/>
                    <a:pt x="190" y="5481"/>
                  </a:cubicBezTo>
                  <a:cubicBezTo>
                    <a:pt x="266" y="5458"/>
                    <a:pt x="266" y="5458"/>
                    <a:pt x="266" y="5458"/>
                  </a:cubicBezTo>
                  <a:cubicBezTo>
                    <a:pt x="235" y="5357"/>
                    <a:pt x="207" y="5254"/>
                    <a:pt x="184" y="5152"/>
                  </a:cubicBezTo>
                  <a:moveTo>
                    <a:pt x="8365" y="4555"/>
                  </a:moveTo>
                  <a:cubicBezTo>
                    <a:pt x="8363" y="4571"/>
                    <a:pt x="8363" y="4571"/>
                    <a:pt x="8363" y="4571"/>
                  </a:cubicBezTo>
                  <a:cubicBezTo>
                    <a:pt x="8354" y="4677"/>
                    <a:pt x="8342" y="4783"/>
                    <a:pt x="8325" y="4886"/>
                  </a:cubicBezTo>
                  <a:cubicBezTo>
                    <a:pt x="8403" y="4899"/>
                    <a:pt x="8403" y="4899"/>
                    <a:pt x="8403" y="4899"/>
                  </a:cubicBezTo>
                  <a:cubicBezTo>
                    <a:pt x="8420" y="4793"/>
                    <a:pt x="8433" y="4685"/>
                    <a:pt x="8443" y="4578"/>
                  </a:cubicBezTo>
                  <a:cubicBezTo>
                    <a:pt x="8444" y="4561"/>
                    <a:pt x="8444" y="4561"/>
                    <a:pt x="8444" y="4561"/>
                  </a:cubicBezTo>
                  <a:cubicBezTo>
                    <a:pt x="8365" y="4555"/>
                    <a:pt x="8365" y="4555"/>
                    <a:pt x="8365" y="4555"/>
                  </a:cubicBezTo>
                  <a:moveTo>
                    <a:pt x="91" y="4524"/>
                  </a:moveTo>
                  <a:cubicBezTo>
                    <a:pt x="11" y="4530"/>
                    <a:pt x="11" y="4530"/>
                    <a:pt x="11" y="4530"/>
                  </a:cubicBezTo>
                  <a:cubicBezTo>
                    <a:pt x="19" y="4637"/>
                    <a:pt x="30" y="4745"/>
                    <a:pt x="46" y="4851"/>
                  </a:cubicBezTo>
                  <a:cubicBezTo>
                    <a:pt x="125" y="4839"/>
                    <a:pt x="125" y="4839"/>
                    <a:pt x="125" y="4839"/>
                  </a:cubicBezTo>
                  <a:cubicBezTo>
                    <a:pt x="109" y="4736"/>
                    <a:pt x="98" y="4629"/>
                    <a:pt x="91" y="4524"/>
                  </a:cubicBezTo>
                  <a:moveTo>
                    <a:pt x="8446" y="3915"/>
                  </a:moveTo>
                  <a:cubicBezTo>
                    <a:pt x="8367" y="3920"/>
                    <a:pt x="8367" y="3920"/>
                    <a:pt x="8367" y="3920"/>
                  </a:cubicBezTo>
                  <a:cubicBezTo>
                    <a:pt x="8374" y="4020"/>
                    <a:pt x="8378" y="4121"/>
                    <a:pt x="8378" y="4221"/>
                  </a:cubicBezTo>
                  <a:cubicBezTo>
                    <a:pt x="8378" y="4238"/>
                    <a:pt x="8378" y="4238"/>
                    <a:pt x="8378" y="4238"/>
                  </a:cubicBezTo>
                  <a:cubicBezTo>
                    <a:pt x="8457" y="4238"/>
                    <a:pt x="8457" y="4238"/>
                    <a:pt x="8457" y="4238"/>
                  </a:cubicBezTo>
                  <a:cubicBezTo>
                    <a:pt x="8457" y="4221"/>
                    <a:pt x="8457" y="4221"/>
                    <a:pt x="8457" y="4221"/>
                  </a:cubicBezTo>
                  <a:cubicBezTo>
                    <a:pt x="8457" y="4119"/>
                    <a:pt x="8454" y="4016"/>
                    <a:pt x="8446" y="3915"/>
                  </a:cubicBezTo>
                  <a:moveTo>
                    <a:pt x="15" y="3884"/>
                  </a:moveTo>
                  <a:cubicBezTo>
                    <a:pt x="6" y="3991"/>
                    <a:pt x="1" y="4099"/>
                    <a:pt x="0" y="4206"/>
                  </a:cubicBezTo>
                  <a:cubicBezTo>
                    <a:pt x="80" y="4207"/>
                    <a:pt x="80" y="4207"/>
                    <a:pt x="80" y="4207"/>
                  </a:cubicBezTo>
                  <a:cubicBezTo>
                    <a:pt x="81" y="4101"/>
                    <a:pt x="85" y="3995"/>
                    <a:pt x="94" y="3889"/>
                  </a:cubicBezTo>
                  <a:cubicBezTo>
                    <a:pt x="15" y="3884"/>
                    <a:pt x="15" y="3884"/>
                    <a:pt x="15" y="3884"/>
                  </a:cubicBezTo>
                  <a:moveTo>
                    <a:pt x="8350" y="3275"/>
                  </a:moveTo>
                  <a:cubicBezTo>
                    <a:pt x="8272" y="3293"/>
                    <a:pt x="8272" y="3293"/>
                    <a:pt x="8272" y="3293"/>
                  </a:cubicBezTo>
                  <a:cubicBezTo>
                    <a:pt x="8296" y="3395"/>
                    <a:pt x="8316" y="3501"/>
                    <a:pt x="8331" y="3605"/>
                  </a:cubicBezTo>
                  <a:cubicBezTo>
                    <a:pt x="8410" y="3592"/>
                    <a:pt x="8410" y="3592"/>
                    <a:pt x="8410" y="3592"/>
                  </a:cubicBezTo>
                  <a:cubicBezTo>
                    <a:pt x="8394" y="3486"/>
                    <a:pt x="8374" y="3379"/>
                    <a:pt x="8350" y="3275"/>
                  </a:cubicBezTo>
                  <a:moveTo>
                    <a:pt x="115" y="3245"/>
                  </a:moveTo>
                  <a:cubicBezTo>
                    <a:pt x="91" y="3349"/>
                    <a:pt x="70" y="3456"/>
                    <a:pt x="53" y="3563"/>
                  </a:cubicBezTo>
                  <a:cubicBezTo>
                    <a:pt x="132" y="3575"/>
                    <a:pt x="132" y="3575"/>
                    <a:pt x="132" y="3575"/>
                  </a:cubicBezTo>
                  <a:cubicBezTo>
                    <a:pt x="148" y="3471"/>
                    <a:pt x="168" y="3366"/>
                    <a:pt x="193" y="3263"/>
                  </a:cubicBezTo>
                  <a:cubicBezTo>
                    <a:pt x="115" y="3245"/>
                    <a:pt x="115" y="3245"/>
                    <a:pt x="115" y="3245"/>
                  </a:cubicBezTo>
                  <a:moveTo>
                    <a:pt x="8156" y="2658"/>
                  </a:moveTo>
                  <a:cubicBezTo>
                    <a:pt x="8082" y="2688"/>
                    <a:pt x="8082" y="2688"/>
                    <a:pt x="8082" y="2688"/>
                  </a:cubicBezTo>
                  <a:cubicBezTo>
                    <a:pt x="8122" y="2786"/>
                    <a:pt x="8157" y="2886"/>
                    <a:pt x="8189" y="2987"/>
                  </a:cubicBezTo>
                  <a:cubicBezTo>
                    <a:pt x="8265" y="2962"/>
                    <a:pt x="8265" y="2962"/>
                    <a:pt x="8265" y="2962"/>
                  </a:cubicBezTo>
                  <a:cubicBezTo>
                    <a:pt x="8233" y="2860"/>
                    <a:pt x="8196" y="2758"/>
                    <a:pt x="8156" y="2658"/>
                  </a:cubicBezTo>
                  <a:moveTo>
                    <a:pt x="313" y="2629"/>
                  </a:moveTo>
                  <a:cubicBezTo>
                    <a:pt x="272" y="2728"/>
                    <a:pt x="235" y="2830"/>
                    <a:pt x="202" y="2933"/>
                  </a:cubicBezTo>
                  <a:cubicBezTo>
                    <a:pt x="278" y="2958"/>
                    <a:pt x="278" y="2958"/>
                    <a:pt x="278" y="2958"/>
                  </a:cubicBezTo>
                  <a:cubicBezTo>
                    <a:pt x="311" y="2857"/>
                    <a:pt x="347" y="2756"/>
                    <a:pt x="387" y="2659"/>
                  </a:cubicBezTo>
                  <a:cubicBezTo>
                    <a:pt x="313" y="2629"/>
                    <a:pt x="313" y="2629"/>
                    <a:pt x="313" y="2629"/>
                  </a:cubicBezTo>
                  <a:moveTo>
                    <a:pt x="7871" y="2078"/>
                  </a:moveTo>
                  <a:cubicBezTo>
                    <a:pt x="7802" y="2120"/>
                    <a:pt x="7802" y="2120"/>
                    <a:pt x="7802" y="2120"/>
                  </a:cubicBezTo>
                  <a:cubicBezTo>
                    <a:pt x="7856" y="2210"/>
                    <a:pt x="7906" y="2305"/>
                    <a:pt x="7953" y="2399"/>
                  </a:cubicBezTo>
                  <a:cubicBezTo>
                    <a:pt x="8024" y="2363"/>
                    <a:pt x="8024" y="2363"/>
                    <a:pt x="8024" y="2363"/>
                  </a:cubicBezTo>
                  <a:cubicBezTo>
                    <a:pt x="7977" y="2267"/>
                    <a:pt x="7925" y="2171"/>
                    <a:pt x="7871" y="2078"/>
                  </a:cubicBezTo>
                  <a:moveTo>
                    <a:pt x="603" y="2051"/>
                  </a:moveTo>
                  <a:cubicBezTo>
                    <a:pt x="548" y="2142"/>
                    <a:pt x="495" y="2238"/>
                    <a:pt x="447" y="2334"/>
                  </a:cubicBezTo>
                  <a:cubicBezTo>
                    <a:pt x="518" y="2370"/>
                    <a:pt x="518" y="2370"/>
                    <a:pt x="518" y="2370"/>
                  </a:cubicBezTo>
                  <a:cubicBezTo>
                    <a:pt x="565" y="2275"/>
                    <a:pt x="617" y="2182"/>
                    <a:pt x="671" y="2092"/>
                  </a:cubicBezTo>
                  <a:cubicBezTo>
                    <a:pt x="603" y="2051"/>
                    <a:pt x="603" y="2051"/>
                    <a:pt x="603" y="2051"/>
                  </a:cubicBezTo>
                  <a:moveTo>
                    <a:pt x="7500" y="1549"/>
                  </a:moveTo>
                  <a:cubicBezTo>
                    <a:pt x="7438" y="1600"/>
                    <a:pt x="7438" y="1600"/>
                    <a:pt x="7438" y="1600"/>
                  </a:cubicBezTo>
                  <a:cubicBezTo>
                    <a:pt x="7505" y="1681"/>
                    <a:pt x="7569" y="1766"/>
                    <a:pt x="7630" y="1852"/>
                  </a:cubicBezTo>
                  <a:cubicBezTo>
                    <a:pt x="7696" y="1806"/>
                    <a:pt x="7696" y="1806"/>
                    <a:pt x="7696" y="1806"/>
                  </a:cubicBezTo>
                  <a:cubicBezTo>
                    <a:pt x="7634" y="1719"/>
                    <a:pt x="7568" y="1632"/>
                    <a:pt x="7500" y="1549"/>
                  </a:cubicBezTo>
                  <a:moveTo>
                    <a:pt x="979" y="1523"/>
                  </a:moveTo>
                  <a:cubicBezTo>
                    <a:pt x="909" y="1606"/>
                    <a:pt x="843" y="1692"/>
                    <a:pt x="781" y="1779"/>
                  </a:cubicBezTo>
                  <a:cubicBezTo>
                    <a:pt x="846" y="1825"/>
                    <a:pt x="846" y="1825"/>
                    <a:pt x="846" y="1825"/>
                  </a:cubicBezTo>
                  <a:cubicBezTo>
                    <a:pt x="907" y="1740"/>
                    <a:pt x="972" y="1655"/>
                    <a:pt x="1040" y="1574"/>
                  </a:cubicBezTo>
                  <a:cubicBezTo>
                    <a:pt x="979" y="1523"/>
                    <a:pt x="979" y="1523"/>
                    <a:pt x="979" y="1523"/>
                  </a:cubicBezTo>
                  <a:moveTo>
                    <a:pt x="7053" y="1081"/>
                  </a:moveTo>
                  <a:cubicBezTo>
                    <a:pt x="7000" y="1140"/>
                    <a:pt x="7000" y="1140"/>
                    <a:pt x="7000" y="1140"/>
                  </a:cubicBezTo>
                  <a:cubicBezTo>
                    <a:pt x="7078" y="1211"/>
                    <a:pt x="7155" y="1285"/>
                    <a:pt x="7227" y="1361"/>
                  </a:cubicBezTo>
                  <a:cubicBezTo>
                    <a:pt x="7285" y="1306"/>
                    <a:pt x="7285" y="1306"/>
                    <a:pt x="7285" y="1306"/>
                  </a:cubicBezTo>
                  <a:cubicBezTo>
                    <a:pt x="7211" y="1229"/>
                    <a:pt x="7133" y="1153"/>
                    <a:pt x="7053" y="1081"/>
                  </a:cubicBezTo>
                  <a:moveTo>
                    <a:pt x="1429" y="1060"/>
                  </a:moveTo>
                  <a:cubicBezTo>
                    <a:pt x="1349" y="1131"/>
                    <a:pt x="1270" y="1206"/>
                    <a:pt x="1195" y="1283"/>
                  </a:cubicBezTo>
                  <a:cubicBezTo>
                    <a:pt x="1252" y="1338"/>
                    <a:pt x="1252" y="1338"/>
                    <a:pt x="1252" y="1338"/>
                  </a:cubicBezTo>
                  <a:cubicBezTo>
                    <a:pt x="1326" y="1262"/>
                    <a:pt x="1403" y="1190"/>
                    <a:pt x="1482" y="1119"/>
                  </a:cubicBezTo>
                  <a:cubicBezTo>
                    <a:pt x="1429" y="1060"/>
                    <a:pt x="1429" y="1060"/>
                    <a:pt x="1429" y="1060"/>
                  </a:cubicBezTo>
                  <a:moveTo>
                    <a:pt x="6540" y="686"/>
                  </a:moveTo>
                  <a:cubicBezTo>
                    <a:pt x="6496" y="753"/>
                    <a:pt x="6496" y="753"/>
                    <a:pt x="6496" y="753"/>
                  </a:cubicBezTo>
                  <a:cubicBezTo>
                    <a:pt x="6584" y="811"/>
                    <a:pt x="6672" y="872"/>
                    <a:pt x="6755" y="937"/>
                  </a:cubicBezTo>
                  <a:cubicBezTo>
                    <a:pt x="6804" y="874"/>
                    <a:pt x="6804" y="874"/>
                    <a:pt x="6804" y="874"/>
                  </a:cubicBezTo>
                  <a:cubicBezTo>
                    <a:pt x="6718" y="808"/>
                    <a:pt x="6629" y="745"/>
                    <a:pt x="6540" y="686"/>
                  </a:cubicBezTo>
                  <a:moveTo>
                    <a:pt x="1945" y="670"/>
                  </a:moveTo>
                  <a:cubicBezTo>
                    <a:pt x="1855" y="728"/>
                    <a:pt x="1766" y="791"/>
                    <a:pt x="1680" y="855"/>
                  </a:cubicBezTo>
                  <a:cubicBezTo>
                    <a:pt x="1728" y="918"/>
                    <a:pt x="1728" y="918"/>
                    <a:pt x="1728" y="918"/>
                  </a:cubicBezTo>
                  <a:cubicBezTo>
                    <a:pt x="1812" y="855"/>
                    <a:pt x="1900" y="794"/>
                    <a:pt x="1989" y="736"/>
                  </a:cubicBezTo>
                  <a:cubicBezTo>
                    <a:pt x="1945" y="670"/>
                    <a:pt x="1945" y="670"/>
                    <a:pt x="1945" y="670"/>
                  </a:cubicBezTo>
                  <a:moveTo>
                    <a:pt x="5972" y="376"/>
                  </a:moveTo>
                  <a:cubicBezTo>
                    <a:pt x="5939" y="448"/>
                    <a:pt x="5939" y="448"/>
                    <a:pt x="5939" y="448"/>
                  </a:cubicBezTo>
                  <a:cubicBezTo>
                    <a:pt x="6036" y="492"/>
                    <a:pt x="6131" y="540"/>
                    <a:pt x="6224" y="590"/>
                  </a:cubicBezTo>
                  <a:cubicBezTo>
                    <a:pt x="6262" y="520"/>
                    <a:pt x="6262" y="520"/>
                    <a:pt x="6262" y="520"/>
                  </a:cubicBezTo>
                  <a:cubicBezTo>
                    <a:pt x="6168" y="469"/>
                    <a:pt x="6070" y="420"/>
                    <a:pt x="5972" y="376"/>
                  </a:cubicBezTo>
                  <a:moveTo>
                    <a:pt x="2515" y="363"/>
                  </a:moveTo>
                  <a:cubicBezTo>
                    <a:pt x="2417" y="407"/>
                    <a:pt x="2319" y="454"/>
                    <a:pt x="2224" y="505"/>
                  </a:cubicBezTo>
                  <a:cubicBezTo>
                    <a:pt x="2262" y="575"/>
                    <a:pt x="2262" y="575"/>
                    <a:pt x="2262" y="575"/>
                  </a:cubicBezTo>
                  <a:cubicBezTo>
                    <a:pt x="2355" y="526"/>
                    <a:pt x="2451" y="478"/>
                    <a:pt x="2547" y="436"/>
                  </a:cubicBezTo>
                  <a:cubicBezTo>
                    <a:pt x="2515" y="363"/>
                    <a:pt x="2515" y="363"/>
                    <a:pt x="2515" y="363"/>
                  </a:cubicBezTo>
                  <a:moveTo>
                    <a:pt x="5364" y="155"/>
                  </a:moveTo>
                  <a:cubicBezTo>
                    <a:pt x="5343" y="232"/>
                    <a:pt x="5343" y="232"/>
                    <a:pt x="5343" y="232"/>
                  </a:cubicBezTo>
                  <a:cubicBezTo>
                    <a:pt x="5444" y="261"/>
                    <a:pt x="5546" y="293"/>
                    <a:pt x="5645" y="328"/>
                  </a:cubicBezTo>
                  <a:cubicBezTo>
                    <a:pt x="5673" y="253"/>
                    <a:pt x="5673" y="253"/>
                    <a:pt x="5673" y="253"/>
                  </a:cubicBezTo>
                  <a:cubicBezTo>
                    <a:pt x="5571" y="217"/>
                    <a:pt x="5468" y="184"/>
                    <a:pt x="5364" y="155"/>
                  </a:cubicBezTo>
                  <a:moveTo>
                    <a:pt x="3124" y="146"/>
                  </a:moveTo>
                  <a:cubicBezTo>
                    <a:pt x="3021" y="174"/>
                    <a:pt x="2917" y="207"/>
                    <a:pt x="2815" y="243"/>
                  </a:cubicBezTo>
                  <a:cubicBezTo>
                    <a:pt x="2842" y="318"/>
                    <a:pt x="2842" y="318"/>
                    <a:pt x="2842" y="318"/>
                  </a:cubicBezTo>
                  <a:cubicBezTo>
                    <a:pt x="2941" y="283"/>
                    <a:pt x="3044" y="250"/>
                    <a:pt x="3145" y="223"/>
                  </a:cubicBezTo>
                  <a:cubicBezTo>
                    <a:pt x="3124" y="146"/>
                    <a:pt x="3124" y="146"/>
                    <a:pt x="3124" y="146"/>
                  </a:cubicBezTo>
                  <a:moveTo>
                    <a:pt x="4729" y="31"/>
                  </a:moveTo>
                  <a:cubicBezTo>
                    <a:pt x="4720" y="110"/>
                    <a:pt x="4720" y="110"/>
                    <a:pt x="4720" y="110"/>
                  </a:cubicBezTo>
                  <a:cubicBezTo>
                    <a:pt x="4825" y="122"/>
                    <a:pt x="4930" y="138"/>
                    <a:pt x="5034" y="159"/>
                  </a:cubicBezTo>
                  <a:cubicBezTo>
                    <a:pt x="5049" y="81"/>
                    <a:pt x="5049" y="81"/>
                    <a:pt x="5049" y="81"/>
                  </a:cubicBezTo>
                  <a:cubicBezTo>
                    <a:pt x="4944" y="60"/>
                    <a:pt x="4836" y="43"/>
                    <a:pt x="4729" y="31"/>
                  </a:cubicBezTo>
                  <a:moveTo>
                    <a:pt x="3760" y="26"/>
                  </a:moveTo>
                  <a:cubicBezTo>
                    <a:pt x="3653" y="38"/>
                    <a:pt x="3545" y="54"/>
                    <a:pt x="3440" y="74"/>
                  </a:cubicBezTo>
                  <a:cubicBezTo>
                    <a:pt x="3455" y="152"/>
                    <a:pt x="3455" y="152"/>
                    <a:pt x="3455" y="152"/>
                  </a:cubicBezTo>
                  <a:cubicBezTo>
                    <a:pt x="3558" y="133"/>
                    <a:pt x="3663" y="117"/>
                    <a:pt x="3769" y="106"/>
                  </a:cubicBezTo>
                  <a:cubicBezTo>
                    <a:pt x="3760" y="26"/>
                    <a:pt x="3760" y="26"/>
                    <a:pt x="3760" y="26"/>
                  </a:cubicBezTo>
                  <a:moveTo>
                    <a:pt x="4221" y="0"/>
                  </a:moveTo>
                  <a:cubicBezTo>
                    <a:pt x="4175" y="0"/>
                    <a:pt x="4129" y="1"/>
                    <a:pt x="4083" y="3"/>
                  </a:cubicBezTo>
                  <a:cubicBezTo>
                    <a:pt x="4085" y="83"/>
                    <a:pt x="4085" y="83"/>
                    <a:pt x="4085" y="83"/>
                  </a:cubicBezTo>
                  <a:cubicBezTo>
                    <a:pt x="4131" y="81"/>
                    <a:pt x="4178" y="80"/>
                    <a:pt x="4224" y="80"/>
                  </a:cubicBezTo>
                  <a:cubicBezTo>
                    <a:pt x="4283" y="80"/>
                    <a:pt x="4343" y="81"/>
                    <a:pt x="4403" y="84"/>
                  </a:cubicBezTo>
                  <a:cubicBezTo>
                    <a:pt x="4407" y="4"/>
                    <a:pt x="4407" y="4"/>
                    <a:pt x="4407" y="4"/>
                  </a:cubicBezTo>
                  <a:cubicBezTo>
                    <a:pt x="4344" y="2"/>
                    <a:pt x="4282" y="0"/>
                    <a:pt x="4221" y="0"/>
                  </a:cubicBezTo>
                </a:path>
              </a:pathLst>
            </a:custGeom>
            <a:solidFill>
              <a:srgbClr val="FFFFFF">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382"/>
            <p:cNvSpPr>
              <a:spLocks noEditPoints="1"/>
            </p:cNvSpPr>
            <p:nvPr/>
          </p:nvSpPr>
          <p:spPr bwMode="auto">
            <a:xfrm>
              <a:off x="5784950" y="1262627"/>
              <a:ext cx="3847851" cy="3386645"/>
            </a:xfrm>
            <a:custGeom>
              <a:avLst/>
              <a:gdLst>
                <a:gd name="T0" fmla="*/ 1774 w 16153"/>
                <a:gd name="T1" fmla="*/ 4463 h 14217"/>
                <a:gd name="T2" fmla="*/ 8086 w 16153"/>
                <a:gd name="T3" fmla="*/ 277 h 14217"/>
                <a:gd name="T4" fmla="*/ 10725 w 16153"/>
                <a:gd name="T5" fmla="*/ 810 h 14217"/>
                <a:gd name="T6" fmla="*/ 14380 w 16153"/>
                <a:gd name="T7" fmla="*/ 9755 h 14217"/>
                <a:gd name="T8" fmla="*/ 8068 w 16153"/>
                <a:gd name="T9" fmla="*/ 13940 h 14217"/>
                <a:gd name="T10" fmla="*/ 5429 w 16153"/>
                <a:gd name="T11" fmla="*/ 13406 h 14217"/>
                <a:gd name="T12" fmla="*/ 1774 w 16153"/>
                <a:gd name="T13" fmla="*/ 4463 h 14217"/>
                <a:gd name="T14" fmla="*/ 1774 w 16153"/>
                <a:gd name="T15" fmla="*/ 4463 h 14217"/>
                <a:gd name="T16" fmla="*/ 1774 w 16153"/>
                <a:gd name="T17" fmla="*/ 4463 h 14217"/>
                <a:gd name="T18" fmla="*/ 8086 w 16153"/>
                <a:gd name="T19" fmla="*/ 0 h 14217"/>
                <a:gd name="T20" fmla="*/ 1519 w 16153"/>
                <a:gd name="T21" fmla="*/ 4355 h 14217"/>
                <a:gd name="T22" fmla="*/ 5322 w 16153"/>
                <a:gd name="T23" fmla="*/ 13662 h 14217"/>
                <a:gd name="T24" fmla="*/ 8066 w 16153"/>
                <a:gd name="T25" fmla="*/ 14217 h 14217"/>
                <a:gd name="T26" fmla="*/ 14634 w 16153"/>
                <a:gd name="T27" fmla="*/ 9862 h 14217"/>
                <a:gd name="T28" fmla="*/ 10832 w 16153"/>
                <a:gd name="T29" fmla="*/ 555 h 14217"/>
                <a:gd name="T30" fmla="*/ 8086 w 16153"/>
                <a:gd name="T31" fmla="*/ 0 h 14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153" h="14217">
                  <a:moveTo>
                    <a:pt x="1774" y="4463"/>
                  </a:moveTo>
                  <a:cubicBezTo>
                    <a:pt x="2872" y="1851"/>
                    <a:pt x="5414" y="277"/>
                    <a:pt x="8086" y="277"/>
                  </a:cubicBezTo>
                  <a:cubicBezTo>
                    <a:pt x="8967" y="277"/>
                    <a:pt x="9863" y="448"/>
                    <a:pt x="10725" y="810"/>
                  </a:cubicBezTo>
                  <a:cubicBezTo>
                    <a:pt x="14200" y="2269"/>
                    <a:pt x="15840" y="6281"/>
                    <a:pt x="14380" y="9755"/>
                  </a:cubicBezTo>
                  <a:cubicBezTo>
                    <a:pt x="13282" y="12366"/>
                    <a:pt x="10740" y="13940"/>
                    <a:pt x="8068" y="13940"/>
                  </a:cubicBezTo>
                  <a:cubicBezTo>
                    <a:pt x="7187" y="13940"/>
                    <a:pt x="6291" y="13769"/>
                    <a:pt x="5429" y="13406"/>
                  </a:cubicBezTo>
                  <a:cubicBezTo>
                    <a:pt x="1954" y="11948"/>
                    <a:pt x="314" y="7935"/>
                    <a:pt x="1774" y="4463"/>
                  </a:cubicBezTo>
                  <a:cubicBezTo>
                    <a:pt x="1774" y="4463"/>
                    <a:pt x="1774" y="4463"/>
                    <a:pt x="1774" y="4463"/>
                  </a:cubicBezTo>
                  <a:cubicBezTo>
                    <a:pt x="1774" y="4463"/>
                    <a:pt x="1774" y="4463"/>
                    <a:pt x="1774" y="4463"/>
                  </a:cubicBezTo>
                  <a:moveTo>
                    <a:pt x="8086" y="0"/>
                  </a:moveTo>
                  <a:cubicBezTo>
                    <a:pt x="5307" y="0"/>
                    <a:pt x="2662" y="1638"/>
                    <a:pt x="1519" y="4355"/>
                  </a:cubicBezTo>
                  <a:cubicBezTo>
                    <a:pt x="0" y="7969"/>
                    <a:pt x="1706" y="12143"/>
                    <a:pt x="5322" y="13662"/>
                  </a:cubicBezTo>
                  <a:cubicBezTo>
                    <a:pt x="6218" y="14039"/>
                    <a:pt x="7150" y="14217"/>
                    <a:pt x="8066" y="14217"/>
                  </a:cubicBezTo>
                  <a:cubicBezTo>
                    <a:pt x="10846" y="14217"/>
                    <a:pt x="13492" y="12579"/>
                    <a:pt x="14634" y="9862"/>
                  </a:cubicBezTo>
                  <a:cubicBezTo>
                    <a:pt x="16153" y="6248"/>
                    <a:pt x="14447" y="2074"/>
                    <a:pt x="10832" y="555"/>
                  </a:cubicBezTo>
                  <a:cubicBezTo>
                    <a:pt x="9935" y="179"/>
                    <a:pt x="9003" y="0"/>
                    <a:pt x="80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383"/>
            <p:cNvSpPr>
              <a:spLocks/>
            </p:cNvSpPr>
            <p:nvPr/>
          </p:nvSpPr>
          <p:spPr bwMode="auto">
            <a:xfrm>
              <a:off x="7830933" y="1267366"/>
              <a:ext cx="25511" cy="2118"/>
            </a:xfrm>
            <a:custGeom>
              <a:avLst/>
              <a:gdLst>
                <a:gd name="T0" fmla="*/ 107 w 107"/>
                <a:gd name="T1" fmla="*/ 9 h 9"/>
                <a:gd name="T2" fmla="*/ 80 w 107"/>
                <a:gd name="T3" fmla="*/ 5 h 9"/>
                <a:gd name="T4" fmla="*/ 0 w 107"/>
                <a:gd name="T5" fmla="*/ 0 h 9"/>
                <a:gd name="T6" fmla="*/ 107 w 107"/>
                <a:gd name="T7" fmla="*/ 9 h 9"/>
              </a:gdLst>
              <a:ahLst/>
              <a:cxnLst>
                <a:cxn ang="0">
                  <a:pos x="T0" y="T1"/>
                </a:cxn>
                <a:cxn ang="0">
                  <a:pos x="T2" y="T3"/>
                </a:cxn>
                <a:cxn ang="0">
                  <a:pos x="T4" y="T5"/>
                </a:cxn>
                <a:cxn ang="0">
                  <a:pos x="T6" y="T7"/>
                </a:cxn>
              </a:cxnLst>
              <a:rect l="0" t="0" r="r" b="b"/>
              <a:pathLst>
                <a:path w="107" h="9">
                  <a:moveTo>
                    <a:pt x="107" y="9"/>
                  </a:moveTo>
                  <a:cubicBezTo>
                    <a:pt x="98" y="7"/>
                    <a:pt x="89" y="6"/>
                    <a:pt x="80" y="5"/>
                  </a:cubicBezTo>
                  <a:cubicBezTo>
                    <a:pt x="53" y="3"/>
                    <a:pt x="27" y="2"/>
                    <a:pt x="0" y="0"/>
                  </a:cubicBezTo>
                  <a:cubicBezTo>
                    <a:pt x="36" y="3"/>
                    <a:pt x="71" y="5"/>
                    <a:pt x="107"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384"/>
            <p:cNvSpPr>
              <a:spLocks noEditPoints="1"/>
            </p:cNvSpPr>
            <p:nvPr/>
          </p:nvSpPr>
          <p:spPr bwMode="auto">
            <a:xfrm>
              <a:off x="6189891" y="1329983"/>
              <a:ext cx="3113895" cy="3044622"/>
            </a:xfrm>
            <a:custGeom>
              <a:avLst/>
              <a:gdLst>
                <a:gd name="T0" fmla="*/ 6381 w 13072"/>
                <a:gd name="T1" fmla="*/ 12488 h 12781"/>
                <a:gd name="T2" fmla="*/ 5906 w 13072"/>
                <a:gd name="T3" fmla="*/ 12468 h 12781"/>
                <a:gd name="T4" fmla="*/ 730 w 13072"/>
                <a:gd name="T5" fmla="*/ 6354 h 12781"/>
                <a:gd name="T6" fmla="*/ 6372 w 13072"/>
                <a:gd name="T7" fmla="*/ 1163 h 12781"/>
                <a:gd name="T8" fmla="*/ 6848 w 13072"/>
                <a:gd name="T9" fmla="*/ 1183 h 12781"/>
                <a:gd name="T10" fmla="*/ 12023 w 13072"/>
                <a:gd name="T11" fmla="*/ 7296 h 12781"/>
                <a:gd name="T12" fmla="*/ 6381 w 13072"/>
                <a:gd name="T13" fmla="*/ 12488 h 12781"/>
                <a:gd name="T14" fmla="*/ 6660 w 13072"/>
                <a:gd name="T15" fmla="*/ 0 h 12781"/>
                <a:gd name="T16" fmla="*/ 6582 w 13072"/>
                <a:gd name="T17" fmla="*/ 938 h 12781"/>
                <a:gd name="T18" fmla="*/ 6586 w 13072"/>
                <a:gd name="T19" fmla="*/ 939 h 12781"/>
                <a:gd name="T20" fmla="*/ 6372 w 13072"/>
                <a:gd name="T21" fmla="*/ 935 h 12781"/>
                <a:gd name="T22" fmla="*/ 1097 w 13072"/>
                <a:gd name="T23" fmla="*/ 4209 h 12781"/>
                <a:gd name="T24" fmla="*/ 226 w 13072"/>
                <a:gd name="T25" fmla="*/ 3843 h 12781"/>
                <a:gd name="T26" fmla="*/ 74 w 13072"/>
                <a:gd name="T27" fmla="*/ 4180 h 12781"/>
                <a:gd name="T28" fmla="*/ 74 w 13072"/>
                <a:gd name="T29" fmla="*/ 4180 h 12781"/>
                <a:gd name="T30" fmla="*/ 74 w 13072"/>
                <a:gd name="T31" fmla="*/ 4180 h 12781"/>
                <a:gd name="T32" fmla="*/ 0 w 13072"/>
                <a:gd name="T33" fmla="*/ 4369 h 12781"/>
                <a:gd name="T34" fmla="*/ 868 w 13072"/>
                <a:gd name="T35" fmla="*/ 4732 h 12781"/>
                <a:gd name="T36" fmla="*/ 502 w 13072"/>
                <a:gd name="T37" fmla="*/ 6335 h 12781"/>
                <a:gd name="T38" fmla="*/ 2279 w 13072"/>
                <a:gd name="T39" fmla="*/ 11057 h 12781"/>
                <a:gd name="T40" fmla="*/ 1663 w 13072"/>
                <a:gd name="T41" fmla="*/ 11771 h 12781"/>
                <a:gd name="T42" fmla="*/ 2093 w 13072"/>
                <a:gd name="T43" fmla="*/ 12148 h 12781"/>
                <a:gd name="T44" fmla="*/ 2709 w 13072"/>
                <a:gd name="T45" fmla="*/ 11435 h 12781"/>
                <a:gd name="T46" fmla="*/ 5887 w 13072"/>
                <a:gd name="T47" fmla="*/ 12696 h 12781"/>
                <a:gd name="T48" fmla="*/ 6381 w 13072"/>
                <a:gd name="T49" fmla="*/ 12717 h 12781"/>
                <a:gd name="T50" fmla="*/ 9230 w 13072"/>
                <a:gd name="T51" fmla="*/ 11977 h 12781"/>
                <a:gd name="T52" fmla="*/ 9717 w 13072"/>
                <a:gd name="T53" fmla="*/ 12781 h 12781"/>
                <a:gd name="T54" fmla="*/ 10204 w 13072"/>
                <a:gd name="T55" fmla="*/ 12481 h 12781"/>
                <a:gd name="T56" fmla="*/ 9716 w 13072"/>
                <a:gd name="T57" fmla="*/ 11676 h 12781"/>
                <a:gd name="T58" fmla="*/ 12252 w 13072"/>
                <a:gd name="T59" fmla="*/ 7315 h 12781"/>
                <a:gd name="T60" fmla="*/ 12158 w 13072"/>
                <a:gd name="T61" fmla="*/ 5674 h 12781"/>
                <a:gd name="T62" fmla="*/ 13072 w 13072"/>
                <a:gd name="T63" fmla="*/ 5459 h 12781"/>
                <a:gd name="T64" fmla="*/ 12933 w 13072"/>
                <a:gd name="T65" fmla="*/ 4905 h 12781"/>
                <a:gd name="T66" fmla="*/ 12018 w 13072"/>
                <a:gd name="T67" fmla="*/ 5119 h 12781"/>
                <a:gd name="T68" fmla="*/ 7147 w 13072"/>
                <a:gd name="T69" fmla="*/ 985 h 12781"/>
                <a:gd name="T70" fmla="*/ 7152 w 13072"/>
                <a:gd name="T71" fmla="*/ 985 h 12781"/>
                <a:gd name="T72" fmla="*/ 7230 w 13072"/>
                <a:gd name="T73" fmla="*/ 48 h 12781"/>
                <a:gd name="T74" fmla="*/ 6660 w 13072"/>
                <a:gd name="T75" fmla="*/ 0 h 12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072" h="12781">
                  <a:moveTo>
                    <a:pt x="6381" y="12488"/>
                  </a:moveTo>
                  <a:cubicBezTo>
                    <a:pt x="6224" y="12488"/>
                    <a:pt x="6065" y="12481"/>
                    <a:pt x="5906" y="12468"/>
                  </a:cubicBezTo>
                  <a:cubicBezTo>
                    <a:pt x="2792" y="12209"/>
                    <a:pt x="471" y="9466"/>
                    <a:pt x="730" y="6354"/>
                  </a:cubicBezTo>
                  <a:cubicBezTo>
                    <a:pt x="977" y="3403"/>
                    <a:pt x="3459" y="1163"/>
                    <a:pt x="6372" y="1163"/>
                  </a:cubicBezTo>
                  <a:cubicBezTo>
                    <a:pt x="6529" y="1163"/>
                    <a:pt x="6688" y="1169"/>
                    <a:pt x="6848" y="1183"/>
                  </a:cubicBezTo>
                  <a:cubicBezTo>
                    <a:pt x="9962" y="1442"/>
                    <a:pt x="12283" y="4184"/>
                    <a:pt x="12023" y="7296"/>
                  </a:cubicBezTo>
                  <a:cubicBezTo>
                    <a:pt x="11777" y="10248"/>
                    <a:pt x="9293" y="12488"/>
                    <a:pt x="6381" y="12488"/>
                  </a:cubicBezTo>
                  <a:moveTo>
                    <a:pt x="6660" y="0"/>
                  </a:moveTo>
                  <a:cubicBezTo>
                    <a:pt x="6582" y="938"/>
                    <a:pt x="6582" y="938"/>
                    <a:pt x="6582" y="938"/>
                  </a:cubicBezTo>
                  <a:cubicBezTo>
                    <a:pt x="6583" y="938"/>
                    <a:pt x="6584" y="939"/>
                    <a:pt x="6586" y="939"/>
                  </a:cubicBezTo>
                  <a:cubicBezTo>
                    <a:pt x="6515" y="936"/>
                    <a:pt x="6443" y="935"/>
                    <a:pt x="6372" y="935"/>
                  </a:cubicBezTo>
                  <a:cubicBezTo>
                    <a:pt x="4095" y="935"/>
                    <a:pt x="2071" y="2251"/>
                    <a:pt x="1097" y="4209"/>
                  </a:cubicBezTo>
                  <a:cubicBezTo>
                    <a:pt x="226" y="3843"/>
                    <a:pt x="226" y="3843"/>
                    <a:pt x="226" y="3843"/>
                  </a:cubicBezTo>
                  <a:cubicBezTo>
                    <a:pt x="173" y="3953"/>
                    <a:pt x="122" y="4065"/>
                    <a:pt x="74" y="4180"/>
                  </a:cubicBezTo>
                  <a:cubicBezTo>
                    <a:pt x="74" y="4180"/>
                    <a:pt x="74" y="4180"/>
                    <a:pt x="74" y="4180"/>
                  </a:cubicBezTo>
                  <a:cubicBezTo>
                    <a:pt x="74" y="4180"/>
                    <a:pt x="74" y="4180"/>
                    <a:pt x="74" y="4180"/>
                  </a:cubicBezTo>
                  <a:cubicBezTo>
                    <a:pt x="48" y="4242"/>
                    <a:pt x="24" y="4306"/>
                    <a:pt x="0" y="4369"/>
                  </a:cubicBezTo>
                  <a:cubicBezTo>
                    <a:pt x="868" y="4732"/>
                    <a:pt x="868" y="4732"/>
                    <a:pt x="868" y="4732"/>
                  </a:cubicBezTo>
                  <a:cubicBezTo>
                    <a:pt x="676" y="5236"/>
                    <a:pt x="549" y="5773"/>
                    <a:pt x="502" y="6335"/>
                  </a:cubicBezTo>
                  <a:cubicBezTo>
                    <a:pt x="349" y="8164"/>
                    <a:pt x="1054" y="9869"/>
                    <a:pt x="2279" y="11057"/>
                  </a:cubicBezTo>
                  <a:cubicBezTo>
                    <a:pt x="1663" y="11771"/>
                    <a:pt x="1663" y="11771"/>
                    <a:pt x="1663" y="11771"/>
                  </a:cubicBezTo>
                  <a:cubicBezTo>
                    <a:pt x="1800" y="11902"/>
                    <a:pt x="1944" y="12028"/>
                    <a:pt x="2093" y="12148"/>
                  </a:cubicBezTo>
                  <a:cubicBezTo>
                    <a:pt x="2709" y="11435"/>
                    <a:pt x="2709" y="11435"/>
                    <a:pt x="2709" y="11435"/>
                  </a:cubicBezTo>
                  <a:cubicBezTo>
                    <a:pt x="3591" y="12137"/>
                    <a:pt x="4681" y="12596"/>
                    <a:pt x="5887" y="12696"/>
                  </a:cubicBezTo>
                  <a:cubicBezTo>
                    <a:pt x="6053" y="12710"/>
                    <a:pt x="6217" y="12717"/>
                    <a:pt x="6381" y="12717"/>
                  </a:cubicBezTo>
                  <a:cubicBezTo>
                    <a:pt x="7406" y="12717"/>
                    <a:pt x="8379" y="12450"/>
                    <a:pt x="9230" y="11977"/>
                  </a:cubicBezTo>
                  <a:cubicBezTo>
                    <a:pt x="9717" y="12781"/>
                    <a:pt x="9717" y="12781"/>
                    <a:pt x="9717" y="12781"/>
                  </a:cubicBezTo>
                  <a:cubicBezTo>
                    <a:pt x="9883" y="12688"/>
                    <a:pt x="10045" y="12588"/>
                    <a:pt x="10204" y="12481"/>
                  </a:cubicBezTo>
                  <a:cubicBezTo>
                    <a:pt x="9716" y="11676"/>
                    <a:pt x="9716" y="11676"/>
                    <a:pt x="9716" y="11676"/>
                  </a:cubicBezTo>
                  <a:cubicBezTo>
                    <a:pt x="11121" y="10708"/>
                    <a:pt x="12099" y="9144"/>
                    <a:pt x="12252" y="7315"/>
                  </a:cubicBezTo>
                  <a:cubicBezTo>
                    <a:pt x="12298" y="6753"/>
                    <a:pt x="12263" y="6203"/>
                    <a:pt x="12158" y="5674"/>
                  </a:cubicBezTo>
                  <a:cubicBezTo>
                    <a:pt x="13072" y="5459"/>
                    <a:pt x="13072" y="5459"/>
                    <a:pt x="13072" y="5459"/>
                  </a:cubicBezTo>
                  <a:cubicBezTo>
                    <a:pt x="13033" y="5272"/>
                    <a:pt x="12988" y="5087"/>
                    <a:pt x="12933" y="4905"/>
                  </a:cubicBezTo>
                  <a:cubicBezTo>
                    <a:pt x="12018" y="5119"/>
                    <a:pt x="12018" y="5119"/>
                    <a:pt x="12018" y="5119"/>
                  </a:cubicBezTo>
                  <a:cubicBezTo>
                    <a:pt x="11362" y="2962"/>
                    <a:pt x="9492" y="1292"/>
                    <a:pt x="7147" y="985"/>
                  </a:cubicBezTo>
                  <a:cubicBezTo>
                    <a:pt x="7148" y="985"/>
                    <a:pt x="7150" y="985"/>
                    <a:pt x="7152" y="985"/>
                  </a:cubicBezTo>
                  <a:cubicBezTo>
                    <a:pt x="7230" y="48"/>
                    <a:pt x="7230" y="48"/>
                    <a:pt x="7230" y="48"/>
                  </a:cubicBezTo>
                  <a:cubicBezTo>
                    <a:pt x="7040" y="24"/>
                    <a:pt x="6849" y="7"/>
                    <a:pt x="66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4" name="组合 53"/>
          <p:cNvGrpSpPr/>
          <p:nvPr/>
        </p:nvGrpSpPr>
        <p:grpSpPr>
          <a:xfrm>
            <a:off x="-994586" y="310654"/>
            <a:ext cx="13394593" cy="6868152"/>
            <a:chOff x="-479848" y="87142"/>
            <a:chExt cx="13174640" cy="6884213"/>
          </a:xfrm>
          <a:gradFill flip="none" rotWithShape="1">
            <a:gsLst>
              <a:gs pos="100000">
                <a:srgbClr val="11ABE2">
                  <a:alpha val="0"/>
                </a:srgbClr>
              </a:gs>
              <a:gs pos="0">
                <a:srgbClr val="11ABE2">
                  <a:alpha val="30000"/>
                </a:srgbClr>
              </a:gs>
            </a:gsLst>
            <a:lin ang="8100000" scaled="1"/>
            <a:tileRect/>
          </a:gradFill>
        </p:grpSpPr>
        <p:sp>
          <p:nvSpPr>
            <p:cNvPr id="55" name="Freeform 576"/>
            <p:cNvSpPr>
              <a:spLocks/>
            </p:cNvSpPr>
            <p:nvPr/>
          </p:nvSpPr>
          <p:spPr bwMode="auto">
            <a:xfrm>
              <a:off x="-385484" y="159177"/>
              <a:ext cx="12985912" cy="6812178"/>
            </a:xfrm>
            <a:custGeom>
              <a:avLst/>
              <a:gdLst>
                <a:gd name="T0" fmla="*/ 35780 w 35780"/>
                <a:gd name="T1" fmla="*/ 0 h 18142"/>
                <a:gd name="T2" fmla="*/ 34275 w 35780"/>
                <a:gd name="T3" fmla="*/ 0 h 18142"/>
                <a:gd name="T4" fmla="*/ 30937 w 35780"/>
                <a:gd name="T5" fmla="*/ 2845 h 18142"/>
                <a:gd name="T6" fmla="*/ 0 w 35780"/>
                <a:gd name="T7" fmla="*/ 18142 h 18142"/>
                <a:gd name="T8" fmla="*/ 7315 w 35780"/>
                <a:gd name="T9" fmla="*/ 18142 h 18142"/>
                <a:gd name="T10" fmla="*/ 35780 w 35780"/>
                <a:gd name="T11" fmla="*/ 0 h 18142"/>
              </a:gdLst>
              <a:ahLst/>
              <a:cxnLst>
                <a:cxn ang="0">
                  <a:pos x="T0" y="T1"/>
                </a:cxn>
                <a:cxn ang="0">
                  <a:pos x="T2" y="T3"/>
                </a:cxn>
                <a:cxn ang="0">
                  <a:pos x="T4" y="T5"/>
                </a:cxn>
                <a:cxn ang="0">
                  <a:pos x="T6" y="T7"/>
                </a:cxn>
                <a:cxn ang="0">
                  <a:pos x="T8" y="T9"/>
                </a:cxn>
                <a:cxn ang="0">
                  <a:pos x="T10" y="T11"/>
                </a:cxn>
              </a:cxnLst>
              <a:rect l="0" t="0" r="r" b="b"/>
              <a:pathLst>
                <a:path w="35780" h="18142">
                  <a:moveTo>
                    <a:pt x="35780" y="0"/>
                  </a:moveTo>
                  <a:lnTo>
                    <a:pt x="34275" y="0"/>
                  </a:lnTo>
                  <a:lnTo>
                    <a:pt x="30937" y="2845"/>
                  </a:lnTo>
                  <a:lnTo>
                    <a:pt x="0" y="18142"/>
                  </a:lnTo>
                  <a:lnTo>
                    <a:pt x="7315" y="18142"/>
                  </a:lnTo>
                  <a:lnTo>
                    <a:pt x="35780"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6" name="Freeform 577"/>
            <p:cNvSpPr>
              <a:spLocks/>
            </p:cNvSpPr>
            <p:nvPr/>
          </p:nvSpPr>
          <p:spPr bwMode="auto">
            <a:xfrm>
              <a:off x="-479848" y="170818"/>
              <a:ext cx="13174640" cy="6788897"/>
            </a:xfrm>
            <a:custGeom>
              <a:avLst/>
              <a:gdLst>
                <a:gd name="T0" fmla="*/ 36300 w 36300"/>
                <a:gd name="T1" fmla="*/ 2070 h 18080"/>
                <a:gd name="T2" fmla="*/ 36300 w 36300"/>
                <a:gd name="T3" fmla="*/ 0 h 18080"/>
                <a:gd name="T4" fmla="*/ 31457 w 36300"/>
                <a:gd name="T5" fmla="*/ 2845 h 18080"/>
                <a:gd name="T6" fmla="*/ 0 w 36300"/>
                <a:gd name="T7" fmla="*/ 14554 h 18080"/>
                <a:gd name="T8" fmla="*/ 0 w 36300"/>
                <a:gd name="T9" fmla="*/ 18080 h 18080"/>
                <a:gd name="T10" fmla="*/ 31660 w 36300"/>
                <a:gd name="T11" fmla="*/ 2956 h 18080"/>
                <a:gd name="T12" fmla="*/ 36300 w 36300"/>
                <a:gd name="T13" fmla="*/ 2070 h 18080"/>
              </a:gdLst>
              <a:ahLst/>
              <a:cxnLst>
                <a:cxn ang="0">
                  <a:pos x="T0" y="T1"/>
                </a:cxn>
                <a:cxn ang="0">
                  <a:pos x="T2" y="T3"/>
                </a:cxn>
                <a:cxn ang="0">
                  <a:pos x="T4" y="T5"/>
                </a:cxn>
                <a:cxn ang="0">
                  <a:pos x="T6" y="T7"/>
                </a:cxn>
                <a:cxn ang="0">
                  <a:pos x="T8" y="T9"/>
                </a:cxn>
                <a:cxn ang="0">
                  <a:pos x="T10" y="T11"/>
                </a:cxn>
                <a:cxn ang="0">
                  <a:pos x="T12" y="T13"/>
                </a:cxn>
              </a:cxnLst>
              <a:rect l="0" t="0" r="r" b="b"/>
              <a:pathLst>
                <a:path w="36300" h="18080">
                  <a:moveTo>
                    <a:pt x="36300" y="2070"/>
                  </a:moveTo>
                  <a:lnTo>
                    <a:pt x="36300" y="0"/>
                  </a:lnTo>
                  <a:lnTo>
                    <a:pt x="31457" y="2845"/>
                  </a:lnTo>
                  <a:lnTo>
                    <a:pt x="0" y="14554"/>
                  </a:lnTo>
                  <a:lnTo>
                    <a:pt x="0" y="18080"/>
                  </a:lnTo>
                  <a:lnTo>
                    <a:pt x="31660" y="2956"/>
                  </a:lnTo>
                  <a:lnTo>
                    <a:pt x="36300" y="207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57" name="Freeform 578"/>
            <p:cNvSpPr>
              <a:spLocks/>
            </p:cNvSpPr>
            <p:nvPr/>
          </p:nvSpPr>
          <p:spPr bwMode="auto">
            <a:xfrm>
              <a:off x="-479848" y="87142"/>
              <a:ext cx="13174640" cy="6812178"/>
            </a:xfrm>
            <a:custGeom>
              <a:avLst/>
              <a:gdLst>
                <a:gd name="T0" fmla="*/ 36300 w 36300"/>
                <a:gd name="T1" fmla="*/ 756 h 18142"/>
                <a:gd name="T2" fmla="*/ 36300 w 36300"/>
                <a:gd name="T3" fmla="*/ 0 h 18142"/>
                <a:gd name="T4" fmla="*/ 34063 w 36300"/>
                <a:gd name="T5" fmla="*/ 0 h 18142"/>
                <a:gd name="T6" fmla="*/ 31745 w 36300"/>
                <a:gd name="T7" fmla="*/ 2814 h 18142"/>
                <a:gd name="T8" fmla="*/ 0 w 36300"/>
                <a:gd name="T9" fmla="*/ 16055 h 18142"/>
                <a:gd name="T10" fmla="*/ 0 w 36300"/>
                <a:gd name="T11" fmla="*/ 18142 h 18142"/>
                <a:gd name="T12" fmla="*/ 3764 w 36300"/>
                <a:gd name="T13" fmla="*/ 18142 h 18142"/>
                <a:gd name="T14" fmla="*/ 31660 w 36300"/>
                <a:gd name="T15" fmla="*/ 2956 h 18142"/>
                <a:gd name="T16" fmla="*/ 36300 w 36300"/>
                <a:gd name="T17" fmla="*/ 756 h 18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300" h="18142">
                  <a:moveTo>
                    <a:pt x="36300" y="756"/>
                  </a:moveTo>
                  <a:lnTo>
                    <a:pt x="36300" y="0"/>
                  </a:lnTo>
                  <a:lnTo>
                    <a:pt x="34063" y="0"/>
                  </a:lnTo>
                  <a:lnTo>
                    <a:pt x="31745" y="2814"/>
                  </a:lnTo>
                  <a:lnTo>
                    <a:pt x="0" y="16055"/>
                  </a:lnTo>
                  <a:lnTo>
                    <a:pt x="0" y="18142"/>
                  </a:lnTo>
                  <a:lnTo>
                    <a:pt x="3764" y="18142"/>
                  </a:lnTo>
                  <a:lnTo>
                    <a:pt x="31660" y="2956"/>
                  </a:lnTo>
                  <a:lnTo>
                    <a:pt x="36300" y="75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58" name="组合 57"/>
          <p:cNvGrpSpPr/>
          <p:nvPr/>
        </p:nvGrpSpPr>
        <p:grpSpPr>
          <a:xfrm>
            <a:off x="10001176" y="535323"/>
            <a:ext cx="1777076" cy="1777076"/>
            <a:chOff x="2997643" y="2707005"/>
            <a:chExt cx="2124222" cy="2124222"/>
          </a:xfrm>
        </p:grpSpPr>
        <p:sp>
          <p:nvSpPr>
            <p:cNvPr id="59" name="椭圆 58"/>
            <p:cNvSpPr/>
            <p:nvPr/>
          </p:nvSpPr>
          <p:spPr>
            <a:xfrm>
              <a:off x="2997643" y="2707005"/>
              <a:ext cx="2124222" cy="2124222"/>
            </a:xfrm>
            <a:prstGeom prst="ellipse">
              <a:avLst/>
            </a:prstGeom>
            <a:solidFill>
              <a:srgbClr val="00FDFF"/>
            </a:solidFill>
            <a:ln>
              <a:noFill/>
            </a:ln>
            <a:effectLst>
              <a:softEdge rad="152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華康康楷體W5(P)" panose="03000500000000000000" pitchFamily="66" charset="-120"/>
                <a:ea typeface="華康康楷體W5(P)" panose="03000500000000000000" pitchFamily="66" charset="-120"/>
              </a:endParaRPr>
            </a:p>
          </p:txBody>
        </p:sp>
        <p:sp>
          <p:nvSpPr>
            <p:cNvPr id="60" name="椭圆 59"/>
            <p:cNvSpPr/>
            <p:nvPr/>
          </p:nvSpPr>
          <p:spPr>
            <a:xfrm>
              <a:off x="3265471" y="2974839"/>
              <a:ext cx="1588565" cy="1588560"/>
            </a:xfrm>
            <a:prstGeom prst="ellipse">
              <a:avLst/>
            </a:prstGeom>
            <a:solidFill>
              <a:srgbClr val="0026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華康康楷體W5(P)" panose="03000500000000000000" pitchFamily="66" charset="-120"/>
                <a:ea typeface="華康康楷體W5(P)" panose="03000500000000000000" pitchFamily="66" charset="-120"/>
              </a:endParaRPr>
            </a:p>
          </p:txBody>
        </p:sp>
      </p:grpSp>
      <p:grpSp>
        <p:nvGrpSpPr>
          <p:cNvPr id="61" name="组合 60"/>
          <p:cNvGrpSpPr/>
          <p:nvPr/>
        </p:nvGrpSpPr>
        <p:grpSpPr>
          <a:xfrm>
            <a:off x="8148401" y="-1303243"/>
            <a:ext cx="5403600" cy="5403598"/>
            <a:chOff x="8074634" y="-1390649"/>
            <a:chExt cx="5213098" cy="5213096"/>
          </a:xfrm>
          <a:effectLst>
            <a:glow rad="25400">
              <a:schemeClr val="accent1">
                <a:satMod val="175000"/>
                <a:alpha val="9000"/>
              </a:schemeClr>
            </a:glow>
          </a:effectLst>
        </p:grpSpPr>
        <p:sp>
          <p:nvSpPr>
            <p:cNvPr id="62" name="椭圆 61"/>
            <p:cNvSpPr/>
            <p:nvPr/>
          </p:nvSpPr>
          <p:spPr>
            <a:xfrm>
              <a:off x="8074634" y="-1390649"/>
              <a:ext cx="5213098" cy="5213096"/>
            </a:xfrm>
            <a:prstGeom prst="ellipse">
              <a:avLst/>
            </a:prstGeom>
            <a:noFill/>
            <a:ln w="9525">
              <a:solidFill>
                <a:srgbClr val="85DFFF">
                  <a:alpha val="7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椭圆 62"/>
            <p:cNvSpPr/>
            <p:nvPr/>
          </p:nvSpPr>
          <p:spPr>
            <a:xfrm>
              <a:off x="8096966" y="-1368317"/>
              <a:ext cx="5168435" cy="516843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p:cNvSpPr/>
            <p:nvPr/>
          </p:nvSpPr>
          <p:spPr>
            <a:xfrm>
              <a:off x="8119297" y="-1345986"/>
              <a:ext cx="5123771" cy="512376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椭圆 64"/>
            <p:cNvSpPr/>
            <p:nvPr/>
          </p:nvSpPr>
          <p:spPr>
            <a:xfrm>
              <a:off x="8141629" y="-1323654"/>
              <a:ext cx="5079108" cy="507910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椭圆 65"/>
            <p:cNvSpPr/>
            <p:nvPr/>
          </p:nvSpPr>
          <p:spPr>
            <a:xfrm>
              <a:off x="8163961" y="-1301322"/>
              <a:ext cx="5034444" cy="503444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椭圆 66"/>
            <p:cNvSpPr/>
            <p:nvPr/>
          </p:nvSpPr>
          <p:spPr>
            <a:xfrm>
              <a:off x="8186293" y="-1278991"/>
              <a:ext cx="4989781" cy="4989780"/>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椭圆 67"/>
            <p:cNvSpPr/>
            <p:nvPr/>
          </p:nvSpPr>
          <p:spPr>
            <a:xfrm>
              <a:off x="8208625" y="-1256659"/>
              <a:ext cx="4945118" cy="494511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椭圆 68"/>
            <p:cNvSpPr/>
            <p:nvPr/>
          </p:nvSpPr>
          <p:spPr>
            <a:xfrm>
              <a:off x="8230957" y="-1234327"/>
              <a:ext cx="4900454" cy="490045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椭圆 69"/>
            <p:cNvSpPr/>
            <p:nvPr/>
          </p:nvSpPr>
          <p:spPr>
            <a:xfrm>
              <a:off x="8253288" y="-1211995"/>
              <a:ext cx="4855791" cy="485578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椭圆 70"/>
            <p:cNvSpPr/>
            <p:nvPr/>
          </p:nvSpPr>
          <p:spPr>
            <a:xfrm>
              <a:off x="8275620" y="-1189664"/>
              <a:ext cx="4811127" cy="481112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椭圆 71"/>
            <p:cNvSpPr/>
            <p:nvPr/>
          </p:nvSpPr>
          <p:spPr>
            <a:xfrm>
              <a:off x="8297952" y="-1167332"/>
              <a:ext cx="4766464" cy="476646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椭圆 72"/>
            <p:cNvSpPr/>
            <p:nvPr/>
          </p:nvSpPr>
          <p:spPr>
            <a:xfrm>
              <a:off x="8320284" y="-1145000"/>
              <a:ext cx="4721801" cy="472179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 name="椭圆 73"/>
            <p:cNvSpPr/>
            <p:nvPr/>
          </p:nvSpPr>
          <p:spPr>
            <a:xfrm>
              <a:off x="8342615" y="-1122669"/>
              <a:ext cx="4677137" cy="467713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椭圆 74"/>
            <p:cNvSpPr/>
            <p:nvPr/>
          </p:nvSpPr>
          <p:spPr>
            <a:xfrm>
              <a:off x="8364947" y="-1100337"/>
              <a:ext cx="4632474" cy="463247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椭圆 75"/>
            <p:cNvSpPr/>
            <p:nvPr/>
          </p:nvSpPr>
          <p:spPr>
            <a:xfrm>
              <a:off x="8387279" y="-1078005"/>
              <a:ext cx="4587810" cy="458780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椭圆 76"/>
            <p:cNvSpPr/>
            <p:nvPr/>
          </p:nvSpPr>
          <p:spPr>
            <a:xfrm>
              <a:off x="8409610" y="-1055674"/>
              <a:ext cx="4543147" cy="454314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椭圆 77"/>
            <p:cNvSpPr/>
            <p:nvPr/>
          </p:nvSpPr>
          <p:spPr>
            <a:xfrm>
              <a:off x="8431942" y="-1033342"/>
              <a:ext cx="4498484" cy="449848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 name="椭圆 78"/>
            <p:cNvSpPr/>
            <p:nvPr/>
          </p:nvSpPr>
          <p:spPr>
            <a:xfrm>
              <a:off x="8454274" y="-1011010"/>
              <a:ext cx="4453820" cy="445381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 name="椭圆 79"/>
            <p:cNvSpPr/>
            <p:nvPr/>
          </p:nvSpPr>
          <p:spPr>
            <a:xfrm>
              <a:off x="8476605" y="-988679"/>
              <a:ext cx="4409156" cy="440915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椭圆 80"/>
            <p:cNvSpPr/>
            <p:nvPr/>
          </p:nvSpPr>
          <p:spPr>
            <a:xfrm>
              <a:off x="8498937" y="-966347"/>
              <a:ext cx="4364493" cy="436449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 name="椭圆 81"/>
            <p:cNvSpPr/>
            <p:nvPr/>
          </p:nvSpPr>
          <p:spPr>
            <a:xfrm>
              <a:off x="8521269" y="-944015"/>
              <a:ext cx="4319830" cy="431982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椭圆 82"/>
            <p:cNvSpPr/>
            <p:nvPr/>
          </p:nvSpPr>
          <p:spPr>
            <a:xfrm>
              <a:off x="8543601" y="-921683"/>
              <a:ext cx="4275166" cy="427516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 name="椭圆 83"/>
            <p:cNvSpPr/>
            <p:nvPr/>
          </p:nvSpPr>
          <p:spPr>
            <a:xfrm>
              <a:off x="8565932" y="-899352"/>
              <a:ext cx="4230503" cy="423050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椭圆 84"/>
            <p:cNvSpPr/>
            <p:nvPr/>
          </p:nvSpPr>
          <p:spPr>
            <a:xfrm>
              <a:off x="8588264" y="-877020"/>
              <a:ext cx="4185839" cy="418583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椭圆 85"/>
            <p:cNvSpPr/>
            <p:nvPr/>
          </p:nvSpPr>
          <p:spPr>
            <a:xfrm>
              <a:off x="8610596" y="-854688"/>
              <a:ext cx="4141176" cy="414117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椭圆 86"/>
            <p:cNvSpPr/>
            <p:nvPr/>
          </p:nvSpPr>
          <p:spPr>
            <a:xfrm>
              <a:off x="8632927" y="-832357"/>
              <a:ext cx="4096513" cy="409651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椭圆 87"/>
            <p:cNvSpPr/>
            <p:nvPr/>
          </p:nvSpPr>
          <p:spPr>
            <a:xfrm>
              <a:off x="8096966" y="-1368317"/>
              <a:ext cx="5168435" cy="516843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椭圆 88"/>
            <p:cNvSpPr/>
            <p:nvPr/>
          </p:nvSpPr>
          <p:spPr>
            <a:xfrm>
              <a:off x="8119297" y="-1345986"/>
              <a:ext cx="5123771" cy="512376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椭圆 89"/>
            <p:cNvSpPr/>
            <p:nvPr/>
          </p:nvSpPr>
          <p:spPr>
            <a:xfrm>
              <a:off x="8141629" y="-1323654"/>
              <a:ext cx="5079108" cy="507910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椭圆 90"/>
            <p:cNvSpPr/>
            <p:nvPr/>
          </p:nvSpPr>
          <p:spPr>
            <a:xfrm>
              <a:off x="8163961" y="-1301322"/>
              <a:ext cx="5034444" cy="503444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椭圆 91"/>
            <p:cNvSpPr/>
            <p:nvPr/>
          </p:nvSpPr>
          <p:spPr>
            <a:xfrm>
              <a:off x="8186293" y="-1278991"/>
              <a:ext cx="4989781" cy="4989780"/>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 name="椭圆 92"/>
            <p:cNvSpPr/>
            <p:nvPr/>
          </p:nvSpPr>
          <p:spPr>
            <a:xfrm>
              <a:off x="8208625" y="-1256659"/>
              <a:ext cx="4945118" cy="494511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4" name="椭圆 93"/>
            <p:cNvSpPr/>
            <p:nvPr/>
          </p:nvSpPr>
          <p:spPr>
            <a:xfrm>
              <a:off x="8230957" y="-1234327"/>
              <a:ext cx="4900454" cy="490045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5" name="椭圆 94"/>
            <p:cNvSpPr/>
            <p:nvPr/>
          </p:nvSpPr>
          <p:spPr>
            <a:xfrm>
              <a:off x="8253288" y="-1211995"/>
              <a:ext cx="4855791" cy="485578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6" name="椭圆 95"/>
            <p:cNvSpPr/>
            <p:nvPr/>
          </p:nvSpPr>
          <p:spPr>
            <a:xfrm>
              <a:off x="8275620" y="-1189664"/>
              <a:ext cx="4811127" cy="481112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7" name="椭圆 96"/>
            <p:cNvSpPr/>
            <p:nvPr/>
          </p:nvSpPr>
          <p:spPr>
            <a:xfrm>
              <a:off x="8297952" y="-1167332"/>
              <a:ext cx="4766464" cy="476646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8" name="椭圆 97"/>
            <p:cNvSpPr/>
            <p:nvPr/>
          </p:nvSpPr>
          <p:spPr>
            <a:xfrm>
              <a:off x="8320284" y="-1145000"/>
              <a:ext cx="4721801" cy="472179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 name="椭圆 98"/>
            <p:cNvSpPr/>
            <p:nvPr/>
          </p:nvSpPr>
          <p:spPr>
            <a:xfrm>
              <a:off x="8342615" y="-1122669"/>
              <a:ext cx="4677137" cy="467713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 name="椭圆 99"/>
            <p:cNvSpPr/>
            <p:nvPr/>
          </p:nvSpPr>
          <p:spPr>
            <a:xfrm>
              <a:off x="8364947" y="-1100337"/>
              <a:ext cx="4632474" cy="463247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1" name="椭圆 100"/>
            <p:cNvSpPr/>
            <p:nvPr/>
          </p:nvSpPr>
          <p:spPr>
            <a:xfrm>
              <a:off x="8387279" y="-1078005"/>
              <a:ext cx="4587810" cy="458780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2" name="椭圆 101"/>
            <p:cNvSpPr/>
            <p:nvPr/>
          </p:nvSpPr>
          <p:spPr>
            <a:xfrm>
              <a:off x="8409610" y="-1055674"/>
              <a:ext cx="4543147" cy="454314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 name="椭圆 102"/>
            <p:cNvSpPr/>
            <p:nvPr/>
          </p:nvSpPr>
          <p:spPr>
            <a:xfrm>
              <a:off x="8431942" y="-1033342"/>
              <a:ext cx="4498484" cy="449848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4" name="椭圆 103"/>
            <p:cNvSpPr/>
            <p:nvPr/>
          </p:nvSpPr>
          <p:spPr>
            <a:xfrm>
              <a:off x="8454274" y="-1011010"/>
              <a:ext cx="4453820" cy="445381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5" name="椭圆 104"/>
            <p:cNvSpPr/>
            <p:nvPr/>
          </p:nvSpPr>
          <p:spPr>
            <a:xfrm>
              <a:off x="8476605" y="-988679"/>
              <a:ext cx="4409156" cy="440915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6" name="椭圆 105"/>
            <p:cNvSpPr/>
            <p:nvPr/>
          </p:nvSpPr>
          <p:spPr>
            <a:xfrm>
              <a:off x="8498937" y="-966347"/>
              <a:ext cx="4364493" cy="436449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7" name="椭圆 106"/>
            <p:cNvSpPr/>
            <p:nvPr/>
          </p:nvSpPr>
          <p:spPr>
            <a:xfrm>
              <a:off x="8521269" y="-944015"/>
              <a:ext cx="4319830" cy="431982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8" name="椭圆 107"/>
            <p:cNvSpPr/>
            <p:nvPr/>
          </p:nvSpPr>
          <p:spPr>
            <a:xfrm>
              <a:off x="8543601" y="-921683"/>
              <a:ext cx="4275166" cy="427516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9" name="椭圆 108"/>
            <p:cNvSpPr/>
            <p:nvPr/>
          </p:nvSpPr>
          <p:spPr>
            <a:xfrm>
              <a:off x="8565932" y="-899352"/>
              <a:ext cx="4230503" cy="423050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0" name="椭圆 109"/>
            <p:cNvSpPr/>
            <p:nvPr/>
          </p:nvSpPr>
          <p:spPr>
            <a:xfrm>
              <a:off x="8588264" y="-877020"/>
              <a:ext cx="4185839" cy="418583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1" name="椭圆 110"/>
            <p:cNvSpPr/>
            <p:nvPr/>
          </p:nvSpPr>
          <p:spPr>
            <a:xfrm>
              <a:off x="8610596" y="-854688"/>
              <a:ext cx="4141176" cy="414117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2" name="椭圆 111"/>
            <p:cNvSpPr/>
            <p:nvPr/>
          </p:nvSpPr>
          <p:spPr>
            <a:xfrm>
              <a:off x="8632927" y="-832357"/>
              <a:ext cx="4096513" cy="409651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3" name="椭圆 112"/>
            <p:cNvSpPr/>
            <p:nvPr/>
          </p:nvSpPr>
          <p:spPr>
            <a:xfrm>
              <a:off x="8096966" y="-1368317"/>
              <a:ext cx="5168435" cy="516843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4" name="椭圆 113"/>
            <p:cNvSpPr/>
            <p:nvPr/>
          </p:nvSpPr>
          <p:spPr>
            <a:xfrm>
              <a:off x="8119297" y="-1345986"/>
              <a:ext cx="5123771" cy="512376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5" name="椭圆 114"/>
            <p:cNvSpPr/>
            <p:nvPr/>
          </p:nvSpPr>
          <p:spPr>
            <a:xfrm>
              <a:off x="8141629" y="-1323654"/>
              <a:ext cx="5079108" cy="507910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6" name="椭圆 115"/>
            <p:cNvSpPr/>
            <p:nvPr/>
          </p:nvSpPr>
          <p:spPr>
            <a:xfrm>
              <a:off x="8163961" y="-1301322"/>
              <a:ext cx="5034444" cy="503444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7" name="椭圆 116"/>
            <p:cNvSpPr/>
            <p:nvPr/>
          </p:nvSpPr>
          <p:spPr>
            <a:xfrm>
              <a:off x="8186293" y="-1278991"/>
              <a:ext cx="4989781" cy="4989780"/>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8" name="椭圆 117"/>
            <p:cNvSpPr/>
            <p:nvPr/>
          </p:nvSpPr>
          <p:spPr>
            <a:xfrm>
              <a:off x="8208625" y="-1256659"/>
              <a:ext cx="4945118" cy="494511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9" name="椭圆 118"/>
            <p:cNvSpPr/>
            <p:nvPr/>
          </p:nvSpPr>
          <p:spPr>
            <a:xfrm>
              <a:off x="8230957" y="-1234327"/>
              <a:ext cx="4900454" cy="490045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0" name="椭圆 119"/>
            <p:cNvSpPr/>
            <p:nvPr/>
          </p:nvSpPr>
          <p:spPr>
            <a:xfrm>
              <a:off x="8253288" y="-1211995"/>
              <a:ext cx="4855791" cy="485578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椭圆 120"/>
            <p:cNvSpPr/>
            <p:nvPr/>
          </p:nvSpPr>
          <p:spPr>
            <a:xfrm>
              <a:off x="8275620" y="-1189664"/>
              <a:ext cx="4811127" cy="481112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椭圆 121"/>
            <p:cNvSpPr/>
            <p:nvPr/>
          </p:nvSpPr>
          <p:spPr>
            <a:xfrm>
              <a:off x="8297952" y="-1167332"/>
              <a:ext cx="4766464" cy="476646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椭圆 122"/>
            <p:cNvSpPr/>
            <p:nvPr/>
          </p:nvSpPr>
          <p:spPr>
            <a:xfrm>
              <a:off x="8320284" y="-1145000"/>
              <a:ext cx="4721801" cy="472179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椭圆 123"/>
            <p:cNvSpPr/>
            <p:nvPr/>
          </p:nvSpPr>
          <p:spPr>
            <a:xfrm>
              <a:off x="8342615" y="-1122669"/>
              <a:ext cx="4677137" cy="467713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椭圆 124"/>
            <p:cNvSpPr/>
            <p:nvPr/>
          </p:nvSpPr>
          <p:spPr>
            <a:xfrm>
              <a:off x="8364947" y="-1100337"/>
              <a:ext cx="4632474" cy="463247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椭圆 125"/>
            <p:cNvSpPr/>
            <p:nvPr/>
          </p:nvSpPr>
          <p:spPr>
            <a:xfrm>
              <a:off x="8387279" y="-1078005"/>
              <a:ext cx="4587810" cy="458780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7" name="椭圆 126"/>
            <p:cNvSpPr/>
            <p:nvPr/>
          </p:nvSpPr>
          <p:spPr>
            <a:xfrm>
              <a:off x="8409610" y="-1055674"/>
              <a:ext cx="4543147" cy="454314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8" name="椭圆 127"/>
            <p:cNvSpPr/>
            <p:nvPr/>
          </p:nvSpPr>
          <p:spPr>
            <a:xfrm>
              <a:off x="8431942" y="-1033342"/>
              <a:ext cx="4498484" cy="449848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9" name="椭圆 128"/>
            <p:cNvSpPr/>
            <p:nvPr/>
          </p:nvSpPr>
          <p:spPr>
            <a:xfrm>
              <a:off x="8454274" y="-1011010"/>
              <a:ext cx="4453820" cy="445381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0" name="椭圆 129"/>
            <p:cNvSpPr/>
            <p:nvPr/>
          </p:nvSpPr>
          <p:spPr>
            <a:xfrm>
              <a:off x="8476605" y="-988679"/>
              <a:ext cx="4409156" cy="440915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1" name="椭圆 130"/>
            <p:cNvSpPr/>
            <p:nvPr/>
          </p:nvSpPr>
          <p:spPr>
            <a:xfrm>
              <a:off x="8498937" y="-966347"/>
              <a:ext cx="4364493" cy="436449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2" name="椭圆 131"/>
            <p:cNvSpPr/>
            <p:nvPr/>
          </p:nvSpPr>
          <p:spPr>
            <a:xfrm>
              <a:off x="8521269" y="-944015"/>
              <a:ext cx="4319830" cy="431982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3" name="椭圆 132"/>
            <p:cNvSpPr/>
            <p:nvPr/>
          </p:nvSpPr>
          <p:spPr>
            <a:xfrm>
              <a:off x="8543601" y="-921683"/>
              <a:ext cx="4275166" cy="427516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4" name="椭圆 133"/>
            <p:cNvSpPr/>
            <p:nvPr/>
          </p:nvSpPr>
          <p:spPr>
            <a:xfrm>
              <a:off x="8565932" y="-899352"/>
              <a:ext cx="4230503" cy="423050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5" name="椭圆 134"/>
            <p:cNvSpPr/>
            <p:nvPr/>
          </p:nvSpPr>
          <p:spPr>
            <a:xfrm>
              <a:off x="8588264" y="-877020"/>
              <a:ext cx="4185839" cy="418583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6" name="椭圆 135"/>
            <p:cNvSpPr/>
            <p:nvPr/>
          </p:nvSpPr>
          <p:spPr>
            <a:xfrm>
              <a:off x="8610596" y="-854688"/>
              <a:ext cx="4141176" cy="414117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7" name="椭圆 136"/>
            <p:cNvSpPr/>
            <p:nvPr/>
          </p:nvSpPr>
          <p:spPr>
            <a:xfrm>
              <a:off x="8632927" y="-832357"/>
              <a:ext cx="4096513" cy="409651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椭圆 137"/>
            <p:cNvSpPr/>
            <p:nvPr/>
          </p:nvSpPr>
          <p:spPr>
            <a:xfrm>
              <a:off x="8655259" y="-810025"/>
              <a:ext cx="4051849" cy="4051849"/>
            </a:xfrm>
            <a:prstGeom prst="ellipse">
              <a:avLst/>
            </a:prstGeom>
            <a:noFill/>
            <a:ln w="9525">
              <a:solidFill>
                <a:srgbClr val="85DFFF">
                  <a:alpha val="7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39" name="组合 138"/>
          <p:cNvGrpSpPr/>
          <p:nvPr/>
        </p:nvGrpSpPr>
        <p:grpSpPr>
          <a:xfrm>
            <a:off x="3466637" y="4485751"/>
            <a:ext cx="3068103" cy="2948803"/>
            <a:chOff x="461963" y="-1987550"/>
            <a:chExt cx="11268075" cy="10829925"/>
          </a:xfrm>
          <a:solidFill>
            <a:srgbClr val="85DFFF">
              <a:alpha val="29804"/>
            </a:srgbClr>
          </a:solidFill>
        </p:grpSpPr>
        <p:sp>
          <p:nvSpPr>
            <p:cNvPr id="140" name="Freeform 388"/>
            <p:cNvSpPr>
              <a:spLocks noEditPoints="1"/>
            </p:cNvSpPr>
            <p:nvPr/>
          </p:nvSpPr>
          <p:spPr bwMode="auto">
            <a:xfrm>
              <a:off x="461963" y="-1533525"/>
              <a:ext cx="11268075" cy="9917113"/>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389"/>
            <p:cNvSpPr>
              <a:spLocks noEditPoints="1"/>
            </p:cNvSpPr>
            <p:nvPr/>
          </p:nvSpPr>
          <p:spPr bwMode="auto">
            <a:xfrm>
              <a:off x="2022475" y="-158750"/>
              <a:ext cx="8150225" cy="7172325"/>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390"/>
            <p:cNvSpPr>
              <a:spLocks noEditPoints="1"/>
            </p:cNvSpPr>
            <p:nvPr/>
          </p:nvSpPr>
          <p:spPr bwMode="auto">
            <a:xfrm>
              <a:off x="3813175" y="1146175"/>
              <a:ext cx="4565650" cy="4560888"/>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391"/>
            <p:cNvSpPr>
              <a:spLocks noEditPoints="1"/>
            </p:cNvSpPr>
            <p:nvPr/>
          </p:nvSpPr>
          <p:spPr bwMode="auto">
            <a:xfrm>
              <a:off x="2214563" y="-452438"/>
              <a:ext cx="7762875" cy="7759700"/>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392"/>
            <p:cNvSpPr>
              <a:spLocks noEditPoints="1"/>
            </p:cNvSpPr>
            <p:nvPr/>
          </p:nvSpPr>
          <p:spPr bwMode="auto">
            <a:xfrm>
              <a:off x="4102100" y="1431925"/>
              <a:ext cx="3990975" cy="3986213"/>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393"/>
            <p:cNvSpPr>
              <a:spLocks noEditPoints="1"/>
            </p:cNvSpPr>
            <p:nvPr/>
          </p:nvSpPr>
          <p:spPr bwMode="auto">
            <a:xfrm>
              <a:off x="679450" y="-1987550"/>
              <a:ext cx="10836275" cy="10829925"/>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dirty="0"/>
            </a:p>
          </p:txBody>
        </p:sp>
        <p:sp>
          <p:nvSpPr>
            <p:cNvPr id="146" name="Freeform 394"/>
            <p:cNvSpPr>
              <a:spLocks noEditPoints="1"/>
            </p:cNvSpPr>
            <p:nvPr/>
          </p:nvSpPr>
          <p:spPr bwMode="auto">
            <a:xfrm>
              <a:off x="2286000" y="73025"/>
              <a:ext cx="7620000" cy="6708775"/>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395"/>
            <p:cNvSpPr>
              <a:spLocks/>
            </p:cNvSpPr>
            <p:nvPr/>
          </p:nvSpPr>
          <p:spPr bwMode="auto">
            <a:xfrm>
              <a:off x="6340475" y="80963"/>
              <a:ext cx="47625" cy="7938"/>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396"/>
            <p:cNvSpPr>
              <a:spLocks noEditPoints="1"/>
            </p:cNvSpPr>
            <p:nvPr/>
          </p:nvSpPr>
          <p:spPr bwMode="auto">
            <a:xfrm>
              <a:off x="3089275" y="207963"/>
              <a:ext cx="6167438" cy="6029325"/>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397"/>
            <p:cNvSpPr>
              <a:spLocks noEditPoints="1"/>
            </p:cNvSpPr>
            <p:nvPr/>
          </p:nvSpPr>
          <p:spPr bwMode="auto">
            <a:xfrm>
              <a:off x="3111500" y="2020888"/>
              <a:ext cx="6145213" cy="762000"/>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50" name="组合 149"/>
          <p:cNvGrpSpPr/>
          <p:nvPr/>
        </p:nvGrpSpPr>
        <p:grpSpPr>
          <a:xfrm>
            <a:off x="2591530" y="2759157"/>
            <a:ext cx="2105074" cy="2023571"/>
            <a:chOff x="2038351" y="-471488"/>
            <a:chExt cx="8118475" cy="7804151"/>
          </a:xfrm>
          <a:solidFill>
            <a:srgbClr val="FFFFFF">
              <a:alpha val="20000"/>
            </a:srgbClr>
          </a:solidFill>
        </p:grpSpPr>
        <p:sp>
          <p:nvSpPr>
            <p:cNvPr id="151" name="Freeform 401"/>
            <p:cNvSpPr>
              <a:spLocks noEditPoints="1"/>
            </p:cNvSpPr>
            <p:nvPr/>
          </p:nvSpPr>
          <p:spPr bwMode="auto">
            <a:xfrm>
              <a:off x="2038351" y="-139700"/>
              <a:ext cx="8118475" cy="7142163"/>
            </a:xfrm>
            <a:custGeom>
              <a:avLst/>
              <a:gdLst>
                <a:gd name="T0" fmla="*/ 1080 w 2162"/>
                <a:gd name="T1" fmla="*/ 1879 h 1902"/>
                <a:gd name="T2" fmla="*/ 721 w 2162"/>
                <a:gd name="T3" fmla="*/ 1806 h 1902"/>
                <a:gd name="T4" fmla="*/ 225 w 2162"/>
                <a:gd name="T5" fmla="*/ 592 h 1902"/>
                <a:gd name="T6" fmla="*/ 1082 w 2162"/>
                <a:gd name="T7" fmla="*/ 23 h 1902"/>
                <a:gd name="T8" fmla="*/ 1441 w 2162"/>
                <a:gd name="T9" fmla="*/ 96 h 1902"/>
                <a:gd name="T10" fmla="*/ 1937 w 2162"/>
                <a:gd name="T11" fmla="*/ 1310 h 1902"/>
                <a:gd name="T12" fmla="*/ 1080 w 2162"/>
                <a:gd name="T13" fmla="*/ 1879 h 1902"/>
                <a:gd name="T14" fmla="*/ 1082 w 2162"/>
                <a:gd name="T15" fmla="*/ 0 h 1902"/>
                <a:gd name="T16" fmla="*/ 204 w 2162"/>
                <a:gd name="T17" fmla="*/ 582 h 1902"/>
                <a:gd name="T18" fmla="*/ 712 w 2162"/>
                <a:gd name="T19" fmla="*/ 1828 h 1902"/>
                <a:gd name="T20" fmla="*/ 1080 w 2162"/>
                <a:gd name="T21" fmla="*/ 1902 h 1902"/>
                <a:gd name="T22" fmla="*/ 1959 w 2162"/>
                <a:gd name="T23" fmla="*/ 1319 h 1902"/>
                <a:gd name="T24" fmla="*/ 1450 w 2162"/>
                <a:gd name="T25" fmla="*/ 74 h 1902"/>
                <a:gd name="T26" fmla="*/ 1082 w 2162"/>
                <a:gd name="T27" fmla="*/ 0 h 1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62" h="1902">
                  <a:moveTo>
                    <a:pt x="1080" y="1879"/>
                  </a:moveTo>
                  <a:cubicBezTo>
                    <a:pt x="960" y="1879"/>
                    <a:pt x="839" y="1855"/>
                    <a:pt x="721" y="1806"/>
                  </a:cubicBezTo>
                  <a:cubicBezTo>
                    <a:pt x="250" y="1608"/>
                    <a:pt x="27" y="1063"/>
                    <a:pt x="225" y="592"/>
                  </a:cubicBezTo>
                  <a:cubicBezTo>
                    <a:pt x="374" y="237"/>
                    <a:pt x="720" y="23"/>
                    <a:pt x="1082" y="23"/>
                  </a:cubicBezTo>
                  <a:cubicBezTo>
                    <a:pt x="1202" y="23"/>
                    <a:pt x="1324" y="46"/>
                    <a:pt x="1441" y="96"/>
                  </a:cubicBezTo>
                  <a:cubicBezTo>
                    <a:pt x="1913" y="294"/>
                    <a:pt x="2135" y="839"/>
                    <a:pt x="1937" y="1310"/>
                  </a:cubicBezTo>
                  <a:cubicBezTo>
                    <a:pt x="1788" y="1665"/>
                    <a:pt x="1443" y="1879"/>
                    <a:pt x="1080" y="1879"/>
                  </a:cubicBezTo>
                  <a:moveTo>
                    <a:pt x="1082" y="0"/>
                  </a:moveTo>
                  <a:cubicBezTo>
                    <a:pt x="710" y="0"/>
                    <a:pt x="356" y="219"/>
                    <a:pt x="204" y="582"/>
                  </a:cubicBezTo>
                  <a:cubicBezTo>
                    <a:pt x="0" y="1066"/>
                    <a:pt x="228" y="1625"/>
                    <a:pt x="712" y="1828"/>
                  </a:cubicBezTo>
                  <a:cubicBezTo>
                    <a:pt x="832" y="1878"/>
                    <a:pt x="957" y="1902"/>
                    <a:pt x="1080" y="1902"/>
                  </a:cubicBezTo>
                  <a:cubicBezTo>
                    <a:pt x="1452" y="1902"/>
                    <a:pt x="1806" y="1683"/>
                    <a:pt x="1959" y="1319"/>
                  </a:cubicBezTo>
                  <a:cubicBezTo>
                    <a:pt x="2162" y="836"/>
                    <a:pt x="1934" y="277"/>
                    <a:pt x="1450" y="74"/>
                  </a:cubicBezTo>
                  <a:cubicBezTo>
                    <a:pt x="1330" y="23"/>
                    <a:pt x="1205" y="0"/>
                    <a:pt x="108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sp>
          <p:nvSpPr>
            <p:cNvPr id="152" name="Freeform 402"/>
            <p:cNvSpPr>
              <a:spLocks noEditPoints="1"/>
            </p:cNvSpPr>
            <p:nvPr/>
          </p:nvSpPr>
          <p:spPr bwMode="auto">
            <a:xfrm>
              <a:off x="3160713" y="847725"/>
              <a:ext cx="5873750" cy="5167313"/>
            </a:xfrm>
            <a:custGeom>
              <a:avLst/>
              <a:gdLst>
                <a:gd name="T0" fmla="*/ 781 w 1564"/>
                <a:gd name="T1" fmla="*/ 1346 h 1376"/>
                <a:gd name="T2" fmla="*/ 527 w 1564"/>
                <a:gd name="T3" fmla="*/ 1295 h 1376"/>
                <a:gd name="T4" fmla="*/ 175 w 1564"/>
                <a:gd name="T5" fmla="*/ 433 h 1376"/>
                <a:gd name="T6" fmla="*/ 783 w 1564"/>
                <a:gd name="T7" fmla="*/ 30 h 1376"/>
                <a:gd name="T8" fmla="*/ 1037 w 1564"/>
                <a:gd name="T9" fmla="*/ 81 h 1376"/>
                <a:gd name="T10" fmla="*/ 1389 w 1564"/>
                <a:gd name="T11" fmla="*/ 943 h 1376"/>
                <a:gd name="T12" fmla="*/ 781 w 1564"/>
                <a:gd name="T13" fmla="*/ 1346 h 1376"/>
                <a:gd name="T14" fmla="*/ 783 w 1564"/>
                <a:gd name="T15" fmla="*/ 0 h 1376"/>
                <a:gd name="T16" fmla="*/ 147 w 1564"/>
                <a:gd name="T17" fmla="*/ 421 h 1376"/>
                <a:gd name="T18" fmla="*/ 515 w 1564"/>
                <a:gd name="T19" fmla="*/ 1322 h 1376"/>
                <a:gd name="T20" fmla="*/ 781 w 1564"/>
                <a:gd name="T21" fmla="*/ 1376 h 1376"/>
                <a:gd name="T22" fmla="*/ 1417 w 1564"/>
                <a:gd name="T23" fmla="*/ 955 h 1376"/>
                <a:gd name="T24" fmla="*/ 1049 w 1564"/>
                <a:gd name="T25" fmla="*/ 53 h 1376"/>
                <a:gd name="T26" fmla="*/ 783 w 1564"/>
                <a:gd name="T27" fmla="*/ 0 h 1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4" h="1376">
                  <a:moveTo>
                    <a:pt x="781" y="1346"/>
                  </a:moveTo>
                  <a:cubicBezTo>
                    <a:pt x="696" y="1346"/>
                    <a:pt x="610" y="1330"/>
                    <a:pt x="527" y="1295"/>
                  </a:cubicBezTo>
                  <a:cubicBezTo>
                    <a:pt x="192" y="1154"/>
                    <a:pt x="34" y="768"/>
                    <a:pt x="175" y="433"/>
                  </a:cubicBezTo>
                  <a:cubicBezTo>
                    <a:pt x="281" y="181"/>
                    <a:pt x="526" y="30"/>
                    <a:pt x="783" y="30"/>
                  </a:cubicBezTo>
                  <a:cubicBezTo>
                    <a:pt x="868" y="30"/>
                    <a:pt x="954" y="46"/>
                    <a:pt x="1037" y="81"/>
                  </a:cubicBezTo>
                  <a:cubicBezTo>
                    <a:pt x="1372" y="222"/>
                    <a:pt x="1530" y="608"/>
                    <a:pt x="1389" y="943"/>
                  </a:cubicBezTo>
                  <a:cubicBezTo>
                    <a:pt x="1284" y="1195"/>
                    <a:pt x="1039" y="1346"/>
                    <a:pt x="781" y="1346"/>
                  </a:cubicBezTo>
                  <a:moveTo>
                    <a:pt x="783" y="0"/>
                  </a:moveTo>
                  <a:cubicBezTo>
                    <a:pt x="514" y="0"/>
                    <a:pt x="258" y="158"/>
                    <a:pt x="147" y="421"/>
                  </a:cubicBezTo>
                  <a:cubicBezTo>
                    <a:pt x="0" y="771"/>
                    <a:pt x="165" y="1175"/>
                    <a:pt x="515" y="1322"/>
                  </a:cubicBezTo>
                  <a:cubicBezTo>
                    <a:pt x="602" y="1359"/>
                    <a:pt x="692" y="1376"/>
                    <a:pt x="781" y="1376"/>
                  </a:cubicBezTo>
                  <a:cubicBezTo>
                    <a:pt x="1050" y="1376"/>
                    <a:pt x="1306" y="1218"/>
                    <a:pt x="1417" y="955"/>
                  </a:cubicBezTo>
                  <a:cubicBezTo>
                    <a:pt x="1564" y="605"/>
                    <a:pt x="1399" y="200"/>
                    <a:pt x="1049" y="53"/>
                  </a:cubicBezTo>
                  <a:cubicBezTo>
                    <a:pt x="962" y="17"/>
                    <a:pt x="872" y="0"/>
                    <a:pt x="78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sp>
          <p:nvSpPr>
            <p:cNvPr id="153" name="Freeform 403"/>
            <p:cNvSpPr>
              <a:spLocks noEditPoints="1"/>
            </p:cNvSpPr>
            <p:nvPr/>
          </p:nvSpPr>
          <p:spPr bwMode="auto">
            <a:xfrm>
              <a:off x="4452938" y="1785937"/>
              <a:ext cx="3289300" cy="3289300"/>
            </a:xfrm>
            <a:custGeom>
              <a:avLst/>
              <a:gdLst>
                <a:gd name="T0" fmla="*/ 446 w 876"/>
                <a:gd name="T1" fmla="*/ 876 h 876"/>
                <a:gd name="T2" fmla="*/ 503 w 876"/>
                <a:gd name="T3" fmla="*/ 864 h 876"/>
                <a:gd name="T4" fmla="*/ 503 w 876"/>
                <a:gd name="T5" fmla="*/ 864 h 876"/>
                <a:gd name="T6" fmla="*/ 388 w 876"/>
                <a:gd name="T7" fmla="*/ 865 h 876"/>
                <a:gd name="T8" fmla="*/ 533 w 876"/>
                <a:gd name="T9" fmla="*/ 865 h 876"/>
                <a:gd name="T10" fmla="*/ 302 w 876"/>
                <a:gd name="T11" fmla="*/ 854 h 876"/>
                <a:gd name="T12" fmla="*/ 613 w 876"/>
                <a:gd name="T13" fmla="*/ 831 h 876"/>
                <a:gd name="T14" fmla="*/ 613 w 876"/>
                <a:gd name="T15" fmla="*/ 831 h 876"/>
                <a:gd name="T16" fmla="*/ 277 w 876"/>
                <a:gd name="T17" fmla="*/ 837 h 876"/>
                <a:gd name="T18" fmla="*/ 643 w 876"/>
                <a:gd name="T19" fmla="*/ 825 h 876"/>
                <a:gd name="T20" fmla="*/ 197 w 876"/>
                <a:gd name="T21" fmla="*/ 803 h 876"/>
                <a:gd name="T22" fmla="*/ 711 w 876"/>
                <a:gd name="T23" fmla="*/ 771 h 876"/>
                <a:gd name="T24" fmla="*/ 711 w 876"/>
                <a:gd name="T25" fmla="*/ 771 h 876"/>
                <a:gd name="T26" fmla="*/ 177 w 876"/>
                <a:gd name="T27" fmla="*/ 781 h 876"/>
                <a:gd name="T28" fmla="*/ 738 w 876"/>
                <a:gd name="T29" fmla="*/ 757 h 876"/>
                <a:gd name="T30" fmla="*/ 109 w 876"/>
                <a:gd name="T31" fmla="*/ 726 h 876"/>
                <a:gd name="T32" fmla="*/ 789 w 876"/>
                <a:gd name="T33" fmla="*/ 687 h 876"/>
                <a:gd name="T34" fmla="*/ 789 w 876"/>
                <a:gd name="T35" fmla="*/ 687 h 876"/>
                <a:gd name="T36" fmla="*/ 96 w 876"/>
                <a:gd name="T37" fmla="*/ 700 h 876"/>
                <a:gd name="T38" fmla="*/ 811 w 876"/>
                <a:gd name="T39" fmla="*/ 667 h 876"/>
                <a:gd name="T40" fmla="*/ 44 w 876"/>
                <a:gd name="T41" fmla="*/ 630 h 876"/>
                <a:gd name="T42" fmla="*/ 843 w 876"/>
                <a:gd name="T43" fmla="*/ 586 h 876"/>
                <a:gd name="T44" fmla="*/ 843 w 876"/>
                <a:gd name="T45" fmla="*/ 586 h 876"/>
                <a:gd name="T46" fmla="*/ 39 w 876"/>
                <a:gd name="T47" fmla="*/ 600 h 876"/>
                <a:gd name="T48" fmla="*/ 859 w 876"/>
                <a:gd name="T49" fmla="*/ 560 h 876"/>
                <a:gd name="T50" fmla="*/ 8 w 876"/>
                <a:gd name="T51" fmla="*/ 519 h 876"/>
                <a:gd name="T52" fmla="*/ 867 w 876"/>
                <a:gd name="T53" fmla="*/ 472 h 876"/>
                <a:gd name="T54" fmla="*/ 875 w 876"/>
                <a:gd name="T55" fmla="*/ 474 h 876"/>
                <a:gd name="T56" fmla="*/ 1 w 876"/>
                <a:gd name="T57" fmla="*/ 461 h 876"/>
                <a:gd name="T58" fmla="*/ 875 w 876"/>
                <a:gd name="T59" fmla="*/ 414 h 876"/>
                <a:gd name="T60" fmla="*/ 876 w 876"/>
                <a:gd name="T61" fmla="*/ 443 h 876"/>
                <a:gd name="T62" fmla="*/ 0 w 876"/>
                <a:gd name="T63" fmla="*/ 432 h 876"/>
                <a:gd name="T64" fmla="*/ 868 w 876"/>
                <a:gd name="T65" fmla="*/ 356 h 876"/>
                <a:gd name="T66" fmla="*/ 868 w 876"/>
                <a:gd name="T67" fmla="*/ 356 h 876"/>
                <a:gd name="T68" fmla="*/ 17 w 876"/>
                <a:gd name="T69" fmla="*/ 346 h 876"/>
                <a:gd name="T70" fmla="*/ 855 w 876"/>
                <a:gd name="T71" fmla="*/ 329 h 876"/>
                <a:gd name="T72" fmla="*/ 17 w 876"/>
                <a:gd name="T73" fmla="*/ 316 h 876"/>
                <a:gd name="T74" fmla="*/ 832 w 876"/>
                <a:gd name="T75" fmla="*/ 246 h 876"/>
                <a:gd name="T76" fmla="*/ 832 w 876"/>
                <a:gd name="T77" fmla="*/ 246 h 876"/>
                <a:gd name="T78" fmla="*/ 56 w 876"/>
                <a:gd name="T79" fmla="*/ 238 h 876"/>
                <a:gd name="T80" fmla="*/ 812 w 876"/>
                <a:gd name="T81" fmla="*/ 223 h 876"/>
                <a:gd name="T82" fmla="*/ 64 w 876"/>
                <a:gd name="T83" fmla="*/ 209 h 876"/>
                <a:gd name="T84" fmla="*/ 767 w 876"/>
                <a:gd name="T85" fmla="*/ 149 h 876"/>
                <a:gd name="T86" fmla="*/ 767 w 876"/>
                <a:gd name="T87" fmla="*/ 149 h 876"/>
                <a:gd name="T88" fmla="*/ 123 w 876"/>
                <a:gd name="T89" fmla="*/ 145 h 876"/>
                <a:gd name="T90" fmla="*/ 742 w 876"/>
                <a:gd name="T91" fmla="*/ 132 h 876"/>
                <a:gd name="T92" fmla="*/ 138 w 876"/>
                <a:gd name="T93" fmla="*/ 119 h 876"/>
                <a:gd name="T94" fmla="*/ 679 w 876"/>
                <a:gd name="T95" fmla="*/ 72 h 876"/>
                <a:gd name="T96" fmla="*/ 679 w 876"/>
                <a:gd name="T97" fmla="*/ 72 h 876"/>
                <a:gd name="T98" fmla="*/ 212 w 876"/>
                <a:gd name="T99" fmla="*/ 72 h 876"/>
                <a:gd name="T100" fmla="*/ 650 w 876"/>
                <a:gd name="T101" fmla="*/ 63 h 876"/>
                <a:gd name="T102" fmla="*/ 233 w 876"/>
                <a:gd name="T103" fmla="*/ 51 h 876"/>
                <a:gd name="T104" fmla="*/ 573 w 876"/>
                <a:gd name="T105" fmla="*/ 21 h 876"/>
                <a:gd name="T106" fmla="*/ 573 w 876"/>
                <a:gd name="T107" fmla="*/ 21 h 876"/>
                <a:gd name="T108" fmla="*/ 316 w 876"/>
                <a:gd name="T109" fmla="*/ 25 h 876"/>
                <a:gd name="T110" fmla="*/ 544 w 876"/>
                <a:gd name="T111" fmla="*/ 21 h 876"/>
                <a:gd name="T112" fmla="*/ 342 w 876"/>
                <a:gd name="T113" fmla="*/ 11 h 876"/>
                <a:gd name="T114" fmla="*/ 459 w 876"/>
                <a:gd name="T115" fmla="*/ 1 h 876"/>
                <a:gd name="T116" fmla="*/ 488 w 876"/>
                <a:gd name="T117" fmla="*/ 3 h 876"/>
                <a:gd name="T118" fmla="*/ 400 w 876"/>
                <a:gd name="T119" fmla="*/ 2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6" h="876">
                  <a:moveTo>
                    <a:pt x="417" y="868"/>
                  </a:moveTo>
                  <a:cubicBezTo>
                    <a:pt x="417" y="875"/>
                    <a:pt x="417" y="875"/>
                    <a:pt x="417" y="875"/>
                  </a:cubicBezTo>
                  <a:cubicBezTo>
                    <a:pt x="425" y="875"/>
                    <a:pt x="433" y="876"/>
                    <a:pt x="441" y="876"/>
                  </a:cubicBezTo>
                  <a:cubicBezTo>
                    <a:pt x="443" y="876"/>
                    <a:pt x="444" y="876"/>
                    <a:pt x="446" y="876"/>
                  </a:cubicBezTo>
                  <a:cubicBezTo>
                    <a:pt x="446" y="868"/>
                    <a:pt x="446" y="868"/>
                    <a:pt x="446" y="868"/>
                  </a:cubicBezTo>
                  <a:cubicBezTo>
                    <a:pt x="444" y="868"/>
                    <a:pt x="442" y="868"/>
                    <a:pt x="441" y="868"/>
                  </a:cubicBezTo>
                  <a:cubicBezTo>
                    <a:pt x="433" y="868"/>
                    <a:pt x="425" y="868"/>
                    <a:pt x="417" y="868"/>
                  </a:cubicBezTo>
                  <a:moveTo>
                    <a:pt x="503" y="864"/>
                  </a:moveTo>
                  <a:cubicBezTo>
                    <a:pt x="494" y="865"/>
                    <a:pt x="484" y="866"/>
                    <a:pt x="475" y="867"/>
                  </a:cubicBezTo>
                  <a:cubicBezTo>
                    <a:pt x="475" y="874"/>
                    <a:pt x="475" y="874"/>
                    <a:pt x="475" y="874"/>
                  </a:cubicBezTo>
                  <a:cubicBezTo>
                    <a:pt x="485" y="873"/>
                    <a:pt x="495" y="872"/>
                    <a:pt x="504" y="871"/>
                  </a:cubicBezTo>
                  <a:cubicBezTo>
                    <a:pt x="503" y="864"/>
                    <a:pt x="503" y="864"/>
                    <a:pt x="503" y="864"/>
                  </a:cubicBezTo>
                  <a:moveTo>
                    <a:pt x="360" y="861"/>
                  </a:moveTo>
                  <a:cubicBezTo>
                    <a:pt x="359" y="868"/>
                    <a:pt x="359" y="868"/>
                    <a:pt x="359" y="868"/>
                  </a:cubicBezTo>
                  <a:cubicBezTo>
                    <a:pt x="368" y="870"/>
                    <a:pt x="378" y="872"/>
                    <a:pt x="388" y="873"/>
                  </a:cubicBezTo>
                  <a:cubicBezTo>
                    <a:pt x="388" y="865"/>
                    <a:pt x="388" y="865"/>
                    <a:pt x="388" y="865"/>
                  </a:cubicBezTo>
                  <a:cubicBezTo>
                    <a:pt x="379" y="864"/>
                    <a:pt x="369" y="863"/>
                    <a:pt x="360" y="861"/>
                  </a:cubicBezTo>
                  <a:moveTo>
                    <a:pt x="559" y="851"/>
                  </a:moveTo>
                  <a:cubicBezTo>
                    <a:pt x="550" y="854"/>
                    <a:pt x="541" y="856"/>
                    <a:pt x="531" y="858"/>
                  </a:cubicBezTo>
                  <a:cubicBezTo>
                    <a:pt x="533" y="865"/>
                    <a:pt x="533" y="865"/>
                    <a:pt x="533" y="865"/>
                  </a:cubicBezTo>
                  <a:cubicBezTo>
                    <a:pt x="543" y="863"/>
                    <a:pt x="552" y="861"/>
                    <a:pt x="561" y="858"/>
                  </a:cubicBezTo>
                  <a:cubicBezTo>
                    <a:pt x="559" y="851"/>
                    <a:pt x="559" y="851"/>
                    <a:pt x="559" y="851"/>
                  </a:cubicBezTo>
                  <a:moveTo>
                    <a:pt x="304" y="847"/>
                  </a:moveTo>
                  <a:cubicBezTo>
                    <a:pt x="302" y="854"/>
                    <a:pt x="302" y="854"/>
                    <a:pt x="302" y="854"/>
                  </a:cubicBezTo>
                  <a:cubicBezTo>
                    <a:pt x="311" y="857"/>
                    <a:pt x="321" y="860"/>
                    <a:pt x="330" y="862"/>
                  </a:cubicBezTo>
                  <a:cubicBezTo>
                    <a:pt x="332" y="855"/>
                    <a:pt x="332" y="855"/>
                    <a:pt x="332" y="855"/>
                  </a:cubicBezTo>
                  <a:cubicBezTo>
                    <a:pt x="323" y="853"/>
                    <a:pt x="313" y="850"/>
                    <a:pt x="304" y="847"/>
                  </a:cubicBezTo>
                  <a:moveTo>
                    <a:pt x="613" y="831"/>
                  </a:moveTo>
                  <a:cubicBezTo>
                    <a:pt x="604" y="835"/>
                    <a:pt x="596" y="839"/>
                    <a:pt x="587" y="842"/>
                  </a:cubicBezTo>
                  <a:cubicBezTo>
                    <a:pt x="589" y="849"/>
                    <a:pt x="589" y="849"/>
                    <a:pt x="589" y="849"/>
                  </a:cubicBezTo>
                  <a:cubicBezTo>
                    <a:pt x="598" y="846"/>
                    <a:pt x="607" y="842"/>
                    <a:pt x="616" y="838"/>
                  </a:cubicBezTo>
                  <a:cubicBezTo>
                    <a:pt x="613" y="831"/>
                    <a:pt x="613" y="831"/>
                    <a:pt x="613" y="831"/>
                  </a:cubicBezTo>
                  <a:moveTo>
                    <a:pt x="251" y="826"/>
                  </a:moveTo>
                  <a:cubicBezTo>
                    <a:pt x="248" y="832"/>
                    <a:pt x="248" y="832"/>
                    <a:pt x="248" y="832"/>
                  </a:cubicBezTo>
                  <a:cubicBezTo>
                    <a:pt x="256" y="836"/>
                    <a:pt x="265" y="840"/>
                    <a:pt x="274" y="844"/>
                  </a:cubicBezTo>
                  <a:cubicBezTo>
                    <a:pt x="277" y="837"/>
                    <a:pt x="277" y="837"/>
                    <a:pt x="277" y="837"/>
                  </a:cubicBezTo>
                  <a:cubicBezTo>
                    <a:pt x="268" y="834"/>
                    <a:pt x="259" y="830"/>
                    <a:pt x="251" y="826"/>
                  </a:cubicBezTo>
                  <a:moveTo>
                    <a:pt x="664" y="804"/>
                  </a:moveTo>
                  <a:cubicBezTo>
                    <a:pt x="656" y="810"/>
                    <a:pt x="648" y="814"/>
                    <a:pt x="639" y="819"/>
                  </a:cubicBezTo>
                  <a:cubicBezTo>
                    <a:pt x="643" y="825"/>
                    <a:pt x="643" y="825"/>
                    <a:pt x="643" y="825"/>
                  </a:cubicBezTo>
                  <a:cubicBezTo>
                    <a:pt x="651" y="820"/>
                    <a:pt x="660" y="816"/>
                    <a:pt x="668" y="811"/>
                  </a:cubicBezTo>
                  <a:cubicBezTo>
                    <a:pt x="664" y="804"/>
                    <a:pt x="664" y="804"/>
                    <a:pt x="664" y="804"/>
                  </a:cubicBezTo>
                  <a:moveTo>
                    <a:pt x="201" y="797"/>
                  </a:moveTo>
                  <a:cubicBezTo>
                    <a:pt x="197" y="803"/>
                    <a:pt x="197" y="803"/>
                    <a:pt x="197" y="803"/>
                  </a:cubicBezTo>
                  <a:cubicBezTo>
                    <a:pt x="205" y="808"/>
                    <a:pt x="213" y="814"/>
                    <a:pt x="222" y="818"/>
                  </a:cubicBezTo>
                  <a:cubicBezTo>
                    <a:pt x="225" y="812"/>
                    <a:pt x="225" y="812"/>
                    <a:pt x="225" y="812"/>
                  </a:cubicBezTo>
                  <a:cubicBezTo>
                    <a:pt x="217" y="808"/>
                    <a:pt x="209" y="803"/>
                    <a:pt x="201" y="797"/>
                  </a:cubicBezTo>
                  <a:moveTo>
                    <a:pt x="711" y="771"/>
                  </a:moveTo>
                  <a:cubicBezTo>
                    <a:pt x="704" y="777"/>
                    <a:pt x="696" y="783"/>
                    <a:pt x="688" y="788"/>
                  </a:cubicBezTo>
                  <a:cubicBezTo>
                    <a:pt x="692" y="794"/>
                    <a:pt x="692" y="794"/>
                    <a:pt x="692" y="794"/>
                  </a:cubicBezTo>
                  <a:cubicBezTo>
                    <a:pt x="700" y="789"/>
                    <a:pt x="708" y="783"/>
                    <a:pt x="715" y="777"/>
                  </a:cubicBezTo>
                  <a:cubicBezTo>
                    <a:pt x="711" y="771"/>
                    <a:pt x="711" y="771"/>
                    <a:pt x="711" y="771"/>
                  </a:cubicBezTo>
                  <a:moveTo>
                    <a:pt x="155" y="762"/>
                  </a:moveTo>
                  <a:cubicBezTo>
                    <a:pt x="150" y="768"/>
                    <a:pt x="150" y="768"/>
                    <a:pt x="150" y="768"/>
                  </a:cubicBezTo>
                  <a:cubicBezTo>
                    <a:pt x="158" y="774"/>
                    <a:pt x="165" y="780"/>
                    <a:pt x="173" y="786"/>
                  </a:cubicBezTo>
                  <a:cubicBezTo>
                    <a:pt x="177" y="781"/>
                    <a:pt x="177" y="781"/>
                    <a:pt x="177" y="781"/>
                  </a:cubicBezTo>
                  <a:cubicBezTo>
                    <a:pt x="170" y="775"/>
                    <a:pt x="162" y="769"/>
                    <a:pt x="155" y="762"/>
                  </a:cubicBezTo>
                  <a:moveTo>
                    <a:pt x="753" y="732"/>
                  </a:moveTo>
                  <a:cubicBezTo>
                    <a:pt x="746" y="739"/>
                    <a:pt x="740" y="746"/>
                    <a:pt x="733" y="752"/>
                  </a:cubicBezTo>
                  <a:cubicBezTo>
                    <a:pt x="738" y="757"/>
                    <a:pt x="738" y="757"/>
                    <a:pt x="738" y="757"/>
                  </a:cubicBezTo>
                  <a:cubicBezTo>
                    <a:pt x="745" y="751"/>
                    <a:pt x="752" y="744"/>
                    <a:pt x="758" y="737"/>
                  </a:cubicBezTo>
                  <a:cubicBezTo>
                    <a:pt x="753" y="732"/>
                    <a:pt x="753" y="732"/>
                    <a:pt x="753" y="732"/>
                  </a:cubicBezTo>
                  <a:moveTo>
                    <a:pt x="114" y="722"/>
                  </a:moveTo>
                  <a:cubicBezTo>
                    <a:pt x="109" y="726"/>
                    <a:pt x="109" y="726"/>
                    <a:pt x="109" y="726"/>
                  </a:cubicBezTo>
                  <a:cubicBezTo>
                    <a:pt x="115" y="734"/>
                    <a:pt x="122" y="741"/>
                    <a:pt x="129" y="748"/>
                  </a:cubicBezTo>
                  <a:cubicBezTo>
                    <a:pt x="134" y="743"/>
                    <a:pt x="134" y="743"/>
                    <a:pt x="134" y="743"/>
                  </a:cubicBezTo>
                  <a:cubicBezTo>
                    <a:pt x="127" y="736"/>
                    <a:pt x="121" y="729"/>
                    <a:pt x="114" y="722"/>
                  </a:cubicBezTo>
                  <a:moveTo>
                    <a:pt x="789" y="687"/>
                  </a:moveTo>
                  <a:cubicBezTo>
                    <a:pt x="784" y="695"/>
                    <a:pt x="778" y="703"/>
                    <a:pt x="772" y="710"/>
                  </a:cubicBezTo>
                  <a:cubicBezTo>
                    <a:pt x="777" y="715"/>
                    <a:pt x="777" y="715"/>
                    <a:pt x="777" y="715"/>
                  </a:cubicBezTo>
                  <a:cubicBezTo>
                    <a:pt x="784" y="707"/>
                    <a:pt x="790" y="699"/>
                    <a:pt x="795" y="692"/>
                  </a:cubicBezTo>
                  <a:cubicBezTo>
                    <a:pt x="789" y="687"/>
                    <a:pt x="789" y="687"/>
                    <a:pt x="789" y="687"/>
                  </a:cubicBezTo>
                  <a:moveTo>
                    <a:pt x="79" y="676"/>
                  </a:moveTo>
                  <a:cubicBezTo>
                    <a:pt x="73" y="680"/>
                    <a:pt x="73" y="680"/>
                    <a:pt x="73" y="680"/>
                  </a:cubicBezTo>
                  <a:cubicBezTo>
                    <a:pt x="79" y="688"/>
                    <a:pt x="84" y="696"/>
                    <a:pt x="90" y="704"/>
                  </a:cubicBezTo>
                  <a:cubicBezTo>
                    <a:pt x="96" y="700"/>
                    <a:pt x="96" y="700"/>
                    <a:pt x="96" y="700"/>
                  </a:cubicBezTo>
                  <a:cubicBezTo>
                    <a:pt x="90" y="692"/>
                    <a:pt x="85" y="684"/>
                    <a:pt x="79" y="676"/>
                  </a:cubicBezTo>
                  <a:moveTo>
                    <a:pt x="819" y="638"/>
                  </a:moveTo>
                  <a:cubicBezTo>
                    <a:pt x="815" y="647"/>
                    <a:pt x="810" y="655"/>
                    <a:pt x="805" y="663"/>
                  </a:cubicBezTo>
                  <a:cubicBezTo>
                    <a:pt x="811" y="667"/>
                    <a:pt x="811" y="667"/>
                    <a:pt x="811" y="667"/>
                  </a:cubicBezTo>
                  <a:cubicBezTo>
                    <a:pt x="816" y="659"/>
                    <a:pt x="821" y="650"/>
                    <a:pt x="826" y="641"/>
                  </a:cubicBezTo>
                  <a:cubicBezTo>
                    <a:pt x="819" y="638"/>
                    <a:pt x="819" y="638"/>
                    <a:pt x="819" y="638"/>
                  </a:cubicBezTo>
                  <a:moveTo>
                    <a:pt x="51" y="626"/>
                  </a:moveTo>
                  <a:cubicBezTo>
                    <a:pt x="44" y="630"/>
                    <a:pt x="44" y="630"/>
                    <a:pt x="44" y="630"/>
                  </a:cubicBezTo>
                  <a:cubicBezTo>
                    <a:pt x="49" y="638"/>
                    <a:pt x="53" y="647"/>
                    <a:pt x="58" y="655"/>
                  </a:cubicBezTo>
                  <a:cubicBezTo>
                    <a:pt x="64" y="651"/>
                    <a:pt x="64" y="651"/>
                    <a:pt x="64" y="651"/>
                  </a:cubicBezTo>
                  <a:cubicBezTo>
                    <a:pt x="60" y="644"/>
                    <a:pt x="55" y="635"/>
                    <a:pt x="51" y="626"/>
                  </a:cubicBezTo>
                  <a:moveTo>
                    <a:pt x="843" y="586"/>
                  </a:moveTo>
                  <a:cubicBezTo>
                    <a:pt x="840" y="595"/>
                    <a:pt x="836" y="603"/>
                    <a:pt x="832" y="613"/>
                  </a:cubicBezTo>
                  <a:cubicBezTo>
                    <a:pt x="839" y="615"/>
                    <a:pt x="839" y="615"/>
                    <a:pt x="839" y="615"/>
                  </a:cubicBezTo>
                  <a:cubicBezTo>
                    <a:pt x="843" y="606"/>
                    <a:pt x="846" y="597"/>
                    <a:pt x="850" y="588"/>
                  </a:cubicBezTo>
                  <a:cubicBezTo>
                    <a:pt x="843" y="586"/>
                    <a:pt x="843" y="586"/>
                    <a:pt x="843" y="586"/>
                  </a:cubicBezTo>
                  <a:moveTo>
                    <a:pt x="29" y="573"/>
                  </a:moveTo>
                  <a:cubicBezTo>
                    <a:pt x="22" y="575"/>
                    <a:pt x="22" y="575"/>
                    <a:pt x="22" y="575"/>
                  </a:cubicBezTo>
                  <a:cubicBezTo>
                    <a:pt x="25" y="585"/>
                    <a:pt x="29" y="594"/>
                    <a:pt x="32" y="603"/>
                  </a:cubicBezTo>
                  <a:cubicBezTo>
                    <a:pt x="39" y="600"/>
                    <a:pt x="39" y="600"/>
                    <a:pt x="39" y="600"/>
                  </a:cubicBezTo>
                  <a:cubicBezTo>
                    <a:pt x="35" y="591"/>
                    <a:pt x="32" y="582"/>
                    <a:pt x="29" y="573"/>
                  </a:cubicBezTo>
                  <a:moveTo>
                    <a:pt x="859" y="530"/>
                  </a:moveTo>
                  <a:cubicBezTo>
                    <a:pt x="857" y="540"/>
                    <a:pt x="854" y="549"/>
                    <a:pt x="852" y="558"/>
                  </a:cubicBezTo>
                  <a:cubicBezTo>
                    <a:pt x="859" y="560"/>
                    <a:pt x="859" y="560"/>
                    <a:pt x="859" y="560"/>
                  </a:cubicBezTo>
                  <a:cubicBezTo>
                    <a:pt x="861" y="551"/>
                    <a:pt x="864" y="542"/>
                    <a:pt x="866" y="532"/>
                  </a:cubicBezTo>
                  <a:cubicBezTo>
                    <a:pt x="859" y="530"/>
                    <a:pt x="859" y="530"/>
                    <a:pt x="859" y="530"/>
                  </a:cubicBezTo>
                  <a:moveTo>
                    <a:pt x="15" y="518"/>
                  </a:moveTo>
                  <a:cubicBezTo>
                    <a:pt x="8" y="519"/>
                    <a:pt x="8" y="519"/>
                    <a:pt x="8" y="519"/>
                  </a:cubicBezTo>
                  <a:cubicBezTo>
                    <a:pt x="9" y="528"/>
                    <a:pt x="12" y="538"/>
                    <a:pt x="14" y="547"/>
                  </a:cubicBezTo>
                  <a:cubicBezTo>
                    <a:pt x="21" y="545"/>
                    <a:pt x="21" y="545"/>
                    <a:pt x="21" y="545"/>
                  </a:cubicBezTo>
                  <a:cubicBezTo>
                    <a:pt x="19" y="536"/>
                    <a:pt x="16" y="527"/>
                    <a:pt x="15" y="518"/>
                  </a:cubicBezTo>
                  <a:moveTo>
                    <a:pt x="867" y="472"/>
                  </a:moveTo>
                  <a:cubicBezTo>
                    <a:pt x="867" y="474"/>
                    <a:pt x="867" y="474"/>
                    <a:pt x="867" y="474"/>
                  </a:cubicBezTo>
                  <a:cubicBezTo>
                    <a:pt x="867" y="483"/>
                    <a:pt x="865" y="493"/>
                    <a:pt x="864" y="502"/>
                  </a:cubicBezTo>
                  <a:cubicBezTo>
                    <a:pt x="871" y="503"/>
                    <a:pt x="871" y="503"/>
                    <a:pt x="871" y="503"/>
                  </a:cubicBezTo>
                  <a:cubicBezTo>
                    <a:pt x="873" y="494"/>
                    <a:pt x="874" y="484"/>
                    <a:pt x="875" y="474"/>
                  </a:cubicBezTo>
                  <a:cubicBezTo>
                    <a:pt x="875" y="473"/>
                    <a:pt x="875" y="473"/>
                    <a:pt x="875" y="473"/>
                  </a:cubicBezTo>
                  <a:cubicBezTo>
                    <a:pt x="867" y="472"/>
                    <a:pt x="867" y="472"/>
                    <a:pt x="867" y="472"/>
                  </a:cubicBezTo>
                  <a:moveTo>
                    <a:pt x="8" y="460"/>
                  </a:moveTo>
                  <a:cubicBezTo>
                    <a:pt x="1" y="461"/>
                    <a:pt x="1" y="461"/>
                    <a:pt x="1" y="461"/>
                  </a:cubicBezTo>
                  <a:cubicBezTo>
                    <a:pt x="1" y="470"/>
                    <a:pt x="2" y="480"/>
                    <a:pt x="3" y="490"/>
                  </a:cubicBezTo>
                  <a:cubicBezTo>
                    <a:pt x="10" y="489"/>
                    <a:pt x="10" y="489"/>
                    <a:pt x="10" y="489"/>
                  </a:cubicBezTo>
                  <a:cubicBezTo>
                    <a:pt x="9" y="480"/>
                    <a:pt x="9" y="470"/>
                    <a:pt x="8" y="460"/>
                  </a:cubicBezTo>
                  <a:moveTo>
                    <a:pt x="875" y="414"/>
                  </a:moveTo>
                  <a:cubicBezTo>
                    <a:pt x="868" y="415"/>
                    <a:pt x="868" y="415"/>
                    <a:pt x="868" y="415"/>
                  </a:cubicBezTo>
                  <a:cubicBezTo>
                    <a:pt x="869" y="422"/>
                    <a:pt x="869" y="430"/>
                    <a:pt x="869" y="437"/>
                  </a:cubicBezTo>
                  <a:cubicBezTo>
                    <a:pt x="869" y="443"/>
                    <a:pt x="869" y="443"/>
                    <a:pt x="869" y="443"/>
                  </a:cubicBezTo>
                  <a:cubicBezTo>
                    <a:pt x="876" y="443"/>
                    <a:pt x="876" y="443"/>
                    <a:pt x="876" y="443"/>
                  </a:cubicBezTo>
                  <a:cubicBezTo>
                    <a:pt x="876" y="437"/>
                    <a:pt x="876" y="437"/>
                    <a:pt x="876" y="437"/>
                  </a:cubicBezTo>
                  <a:cubicBezTo>
                    <a:pt x="876" y="429"/>
                    <a:pt x="876" y="422"/>
                    <a:pt x="875" y="414"/>
                  </a:cubicBezTo>
                  <a:moveTo>
                    <a:pt x="2" y="402"/>
                  </a:moveTo>
                  <a:cubicBezTo>
                    <a:pt x="1" y="412"/>
                    <a:pt x="0" y="422"/>
                    <a:pt x="0" y="432"/>
                  </a:cubicBezTo>
                  <a:cubicBezTo>
                    <a:pt x="7" y="432"/>
                    <a:pt x="7" y="432"/>
                    <a:pt x="7" y="432"/>
                  </a:cubicBezTo>
                  <a:cubicBezTo>
                    <a:pt x="8" y="422"/>
                    <a:pt x="8" y="412"/>
                    <a:pt x="9" y="403"/>
                  </a:cubicBezTo>
                  <a:cubicBezTo>
                    <a:pt x="2" y="402"/>
                    <a:pt x="2" y="402"/>
                    <a:pt x="2" y="402"/>
                  </a:cubicBezTo>
                  <a:moveTo>
                    <a:pt x="868" y="356"/>
                  </a:moveTo>
                  <a:cubicBezTo>
                    <a:pt x="861" y="357"/>
                    <a:pt x="861" y="357"/>
                    <a:pt x="861" y="357"/>
                  </a:cubicBezTo>
                  <a:cubicBezTo>
                    <a:pt x="863" y="367"/>
                    <a:pt x="865" y="376"/>
                    <a:pt x="866" y="386"/>
                  </a:cubicBezTo>
                  <a:cubicBezTo>
                    <a:pt x="873" y="385"/>
                    <a:pt x="873" y="385"/>
                    <a:pt x="873" y="385"/>
                  </a:cubicBezTo>
                  <a:cubicBezTo>
                    <a:pt x="872" y="376"/>
                    <a:pt x="870" y="366"/>
                    <a:pt x="868" y="356"/>
                  </a:cubicBezTo>
                  <a:moveTo>
                    <a:pt x="10" y="344"/>
                  </a:moveTo>
                  <a:cubicBezTo>
                    <a:pt x="8" y="354"/>
                    <a:pt x="6" y="364"/>
                    <a:pt x="5" y="373"/>
                  </a:cubicBezTo>
                  <a:cubicBezTo>
                    <a:pt x="12" y="374"/>
                    <a:pt x="12" y="374"/>
                    <a:pt x="12" y="374"/>
                  </a:cubicBezTo>
                  <a:cubicBezTo>
                    <a:pt x="14" y="365"/>
                    <a:pt x="15" y="355"/>
                    <a:pt x="17" y="346"/>
                  </a:cubicBezTo>
                  <a:cubicBezTo>
                    <a:pt x="10" y="344"/>
                    <a:pt x="10" y="344"/>
                    <a:pt x="10" y="344"/>
                  </a:cubicBezTo>
                  <a:moveTo>
                    <a:pt x="854" y="300"/>
                  </a:moveTo>
                  <a:cubicBezTo>
                    <a:pt x="847" y="302"/>
                    <a:pt x="847" y="302"/>
                    <a:pt x="847" y="302"/>
                  </a:cubicBezTo>
                  <a:cubicBezTo>
                    <a:pt x="850" y="311"/>
                    <a:pt x="853" y="320"/>
                    <a:pt x="855" y="329"/>
                  </a:cubicBezTo>
                  <a:cubicBezTo>
                    <a:pt x="862" y="328"/>
                    <a:pt x="862" y="328"/>
                    <a:pt x="862" y="328"/>
                  </a:cubicBezTo>
                  <a:cubicBezTo>
                    <a:pt x="860" y="318"/>
                    <a:pt x="857" y="309"/>
                    <a:pt x="854" y="300"/>
                  </a:cubicBezTo>
                  <a:moveTo>
                    <a:pt x="26" y="288"/>
                  </a:moveTo>
                  <a:cubicBezTo>
                    <a:pt x="23" y="298"/>
                    <a:pt x="20" y="307"/>
                    <a:pt x="17" y="316"/>
                  </a:cubicBezTo>
                  <a:cubicBezTo>
                    <a:pt x="24" y="318"/>
                    <a:pt x="24" y="318"/>
                    <a:pt x="24" y="318"/>
                  </a:cubicBezTo>
                  <a:cubicBezTo>
                    <a:pt x="27" y="309"/>
                    <a:pt x="30" y="300"/>
                    <a:pt x="33" y="291"/>
                  </a:cubicBezTo>
                  <a:cubicBezTo>
                    <a:pt x="26" y="288"/>
                    <a:pt x="26" y="288"/>
                    <a:pt x="26" y="288"/>
                  </a:cubicBezTo>
                  <a:moveTo>
                    <a:pt x="832" y="246"/>
                  </a:moveTo>
                  <a:cubicBezTo>
                    <a:pt x="825" y="249"/>
                    <a:pt x="825" y="249"/>
                    <a:pt x="825" y="249"/>
                  </a:cubicBezTo>
                  <a:cubicBezTo>
                    <a:pt x="829" y="257"/>
                    <a:pt x="833" y="266"/>
                    <a:pt x="837" y="275"/>
                  </a:cubicBezTo>
                  <a:cubicBezTo>
                    <a:pt x="844" y="272"/>
                    <a:pt x="844" y="272"/>
                    <a:pt x="844" y="272"/>
                  </a:cubicBezTo>
                  <a:cubicBezTo>
                    <a:pt x="840" y="263"/>
                    <a:pt x="836" y="254"/>
                    <a:pt x="832" y="246"/>
                  </a:cubicBezTo>
                  <a:moveTo>
                    <a:pt x="50" y="235"/>
                  </a:moveTo>
                  <a:cubicBezTo>
                    <a:pt x="45" y="243"/>
                    <a:pt x="41" y="253"/>
                    <a:pt x="37" y="261"/>
                  </a:cubicBezTo>
                  <a:cubicBezTo>
                    <a:pt x="44" y="264"/>
                    <a:pt x="44" y="264"/>
                    <a:pt x="44" y="264"/>
                  </a:cubicBezTo>
                  <a:cubicBezTo>
                    <a:pt x="48" y="255"/>
                    <a:pt x="52" y="247"/>
                    <a:pt x="56" y="238"/>
                  </a:cubicBezTo>
                  <a:cubicBezTo>
                    <a:pt x="50" y="235"/>
                    <a:pt x="50" y="235"/>
                    <a:pt x="50" y="235"/>
                  </a:cubicBezTo>
                  <a:moveTo>
                    <a:pt x="803" y="195"/>
                  </a:moveTo>
                  <a:cubicBezTo>
                    <a:pt x="797" y="199"/>
                    <a:pt x="797" y="199"/>
                    <a:pt x="797" y="199"/>
                  </a:cubicBezTo>
                  <a:cubicBezTo>
                    <a:pt x="802" y="207"/>
                    <a:pt x="807" y="215"/>
                    <a:pt x="812" y="223"/>
                  </a:cubicBezTo>
                  <a:cubicBezTo>
                    <a:pt x="818" y="220"/>
                    <a:pt x="818" y="220"/>
                    <a:pt x="818" y="220"/>
                  </a:cubicBezTo>
                  <a:cubicBezTo>
                    <a:pt x="813" y="211"/>
                    <a:pt x="808" y="203"/>
                    <a:pt x="803" y="195"/>
                  </a:cubicBezTo>
                  <a:moveTo>
                    <a:pt x="81" y="185"/>
                  </a:moveTo>
                  <a:cubicBezTo>
                    <a:pt x="75" y="193"/>
                    <a:pt x="69" y="201"/>
                    <a:pt x="64" y="209"/>
                  </a:cubicBezTo>
                  <a:cubicBezTo>
                    <a:pt x="71" y="213"/>
                    <a:pt x="71" y="213"/>
                    <a:pt x="71" y="213"/>
                  </a:cubicBezTo>
                  <a:cubicBezTo>
                    <a:pt x="75" y="205"/>
                    <a:pt x="81" y="197"/>
                    <a:pt x="86" y="189"/>
                  </a:cubicBezTo>
                  <a:cubicBezTo>
                    <a:pt x="81" y="185"/>
                    <a:pt x="81" y="185"/>
                    <a:pt x="81" y="185"/>
                  </a:cubicBezTo>
                  <a:moveTo>
                    <a:pt x="767" y="149"/>
                  </a:moveTo>
                  <a:cubicBezTo>
                    <a:pt x="761" y="153"/>
                    <a:pt x="761" y="153"/>
                    <a:pt x="761" y="153"/>
                  </a:cubicBezTo>
                  <a:cubicBezTo>
                    <a:pt x="768" y="161"/>
                    <a:pt x="774" y="168"/>
                    <a:pt x="780" y="175"/>
                  </a:cubicBezTo>
                  <a:cubicBezTo>
                    <a:pt x="786" y="171"/>
                    <a:pt x="786" y="171"/>
                    <a:pt x="786" y="171"/>
                  </a:cubicBezTo>
                  <a:cubicBezTo>
                    <a:pt x="780" y="163"/>
                    <a:pt x="773" y="156"/>
                    <a:pt x="767" y="149"/>
                  </a:cubicBezTo>
                  <a:moveTo>
                    <a:pt x="117" y="140"/>
                  </a:moveTo>
                  <a:cubicBezTo>
                    <a:pt x="111" y="147"/>
                    <a:pt x="104" y="154"/>
                    <a:pt x="98" y="162"/>
                  </a:cubicBezTo>
                  <a:cubicBezTo>
                    <a:pt x="104" y="166"/>
                    <a:pt x="104" y="166"/>
                    <a:pt x="104" y="166"/>
                  </a:cubicBezTo>
                  <a:cubicBezTo>
                    <a:pt x="110" y="159"/>
                    <a:pt x="116" y="152"/>
                    <a:pt x="123" y="145"/>
                  </a:cubicBezTo>
                  <a:cubicBezTo>
                    <a:pt x="117" y="140"/>
                    <a:pt x="117" y="140"/>
                    <a:pt x="117" y="140"/>
                  </a:cubicBezTo>
                  <a:moveTo>
                    <a:pt x="725" y="107"/>
                  </a:moveTo>
                  <a:cubicBezTo>
                    <a:pt x="721" y="113"/>
                    <a:pt x="721" y="113"/>
                    <a:pt x="721" y="113"/>
                  </a:cubicBezTo>
                  <a:cubicBezTo>
                    <a:pt x="728" y="119"/>
                    <a:pt x="735" y="126"/>
                    <a:pt x="742" y="132"/>
                  </a:cubicBezTo>
                  <a:cubicBezTo>
                    <a:pt x="747" y="127"/>
                    <a:pt x="747" y="127"/>
                    <a:pt x="747" y="127"/>
                  </a:cubicBezTo>
                  <a:cubicBezTo>
                    <a:pt x="740" y="120"/>
                    <a:pt x="733" y="114"/>
                    <a:pt x="725" y="107"/>
                  </a:cubicBezTo>
                  <a:moveTo>
                    <a:pt x="160" y="100"/>
                  </a:moveTo>
                  <a:cubicBezTo>
                    <a:pt x="153" y="106"/>
                    <a:pt x="145" y="113"/>
                    <a:pt x="138" y="119"/>
                  </a:cubicBezTo>
                  <a:cubicBezTo>
                    <a:pt x="143" y="124"/>
                    <a:pt x="143" y="124"/>
                    <a:pt x="143" y="124"/>
                  </a:cubicBezTo>
                  <a:cubicBezTo>
                    <a:pt x="150" y="118"/>
                    <a:pt x="157" y="112"/>
                    <a:pt x="165" y="105"/>
                  </a:cubicBezTo>
                  <a:cubicBezTo>
                    <a:pt x="160" y="100"/>
                    <a:pt x="160" y="100"/>
                    <a:pt x="160" y="100"/>
                  </a:cubicBezTo>
                  <a:moveTo>
                    <a:pt x="679" y="72"/>
                  </a:moveTo>
                  <a:cubicBezTo>
                    <a:pt x="675" y="78"/>
                    <a:pt x="675" y="78"/>
                    <a:pt x="675" y="78"/>
                  </a:cubicBezTo>
                  <a:cubicBezTo>
                    <a:pt x="683" y="83"/>
                    <a:pt x="691" y="89"/>
                    <a:pt x="698" y="95"/>
                  </a:cubicBezTo>
                  <a:cubicBezTo>
                    <a:pt x="703" y="89"/>
                    <a:pt x="703" y="89"/>
                    <a:pt x="703" y="89"/>
                  </a:cubicBezTo>
                  <a:cubicBezTo>
                    <a:pt x="695" y="83"/>
                    <a:pt x="687" y="77"/>
                    <a:pt x="679" y="72"/>
                  </a:cubicBezTo>
                  <a:moveTo>
                    <a:pt x="208" y="66"/>
                  </a:moveTo>
                  <a:cubicBezTo>
                    <a:pt x="199" y="71"/>
                    <a:pt x="191" y="76"/>
                    <a:pt x="183" y="82"/>
                  </a:cubicBezTo>
                  <a:cubicBezTo>
                    <a:pt x="188" y="88"/>
                    <a:pt x="188" y="88"/>
                    <a:pt x="188" y="88"/>
                  </a:cubicBezTo>
                  <a:cubicBezTo>
                    <a:pt x="195" y="82"/>
                    <a:pt x="203" y="77"/>
                    <a:pt x="212" y="72"/>
                  </a:cubicBezTo>
                  <a:cubicBezTo>
                    <a:pt x="208" y="66"/>
                    <a:pt x="208" y="66"/>
                    <a:pt x="208" y="66"/>
                  </a:cubicBezTo>
                  <a:moveTo>
                    <a:pt x="628" y="43"/>
                  </a:moveTo>
                  <a:cubicBezTo>
                    <a:pt x="625" y="50"/>
                    <a:pt x="625" y="50"/>
                    <a:pt x="625" y="50"/>
                  </a:cubicBezTo>
                  <a:cubicBezTo>
                    <a:pt x="633" y="54"/>
                    <a:pt x="642" y="58"/>
                    <a:pt x="650" y="63"/>
                  </a:cubicBezTo>
                  <a:cubicBezTo>
                    <a:pt x="654" y="57"/>
                    <a:pt x="654" y="57"/>
                    <a:pt x="654" y="57"/>
                  </a:cubicBezTo>
                  <a:cubicBezTo>
                    <a:pt x="645" y="52"/>
                    <a:pt x="636" y="48"/>
                    <a:pt x="628" y="43"/>
                  </a:cubicBezTo>
                  <a:moveTo>
                    <a:pt x="259" y="38"/>
                  </a:moveTo>
                  <a:cubicBezTo>
                    <a:pt x="250" y="42"/>
                    <a:pt x="242" y="46"/>
                    <a:pt x="233" y="51"/>
                  </a:cubicBezTo>
                  <a:cubicBezTo>
                    <a:pt x="236" y="57"/>
                    <a:pt x="236" y="57"/>
                    <a:pt x="236" y="57"/>
                  </a:cubicBezTo>
                  <a:cubicBezTo>
                    <a:pt x="245" y="53"/>
                    <a:pt x="254" y="49"/>
                    <a:pt x="262" y="45"/>
                  </a:cubicBezTo>
                  <a:cubicBezTo>
                    <a:pt x="259" y="38"/>
                    <a:pt x="259" y="38"/>
                    <a:pt x="259" y="38"/>
                  </a:cubicBezTo>
                  <a:moveTo>
                    <a:pt x="573" y="21"/>
                  </a:moveTo>
                  <a:cubicBezTo>
                    <a:pt x="571" y="28"/>
                    <a:pt x="571" y="28"/>
                    <a:pt x="571" y="28"/>
                  </a:cubicBezTo>
                  <a:cubicBezTo>
                    <a:pt x="580" y="31"/>
                    <a:pt x="589" y="35"/>
                    <a:pt x="598" y="38"/>
                  </a:cubicBezTo>
                  <a:cubicBezTo>
                    <a:pt x="601" y="32"/>
                    <a:pt x="601" y="32"/>
                    <a:pt x="601" y="32"/>
                  </a:cubicBezTo>
                  <a:cubicBezTo>
                    <a:pt x="592" y="28"/>
                    <a:pt x="583" y="24"/>
                    <a:pt x="573" y="21"/>
                  </a:cubicBezTo>
                  <a:moveTo>
                    <a:pt x="314" y="18"/>
                  </a:moveTo>
                  <a:cubicBezTo>
                    <a:pt x="305" y="21"/>
                    <a:pt x="295" y="24"/>
                    <a:pt x="286" y="27"/>
                  </a:cubicBezTo>
                  <a:cubicBezTo>
                    <a:pt x="289" y="34"/>
                    <a:pt x="289" y="34"/>
                    <a:pt x="289" y="34"/>
                  </a:cubicBezTo>
                  <a:cubicBezTo>
                    <a:pt x="298" y="31"/>
                    <a:pt x="307" y="28"/>
                    <a:pt x="316" y="25"/>
                  </a:cubicBezTo>
                  <a:cubicBezTo>
                    <a:pt x="314" y="18"/>
                    <a:pt x="314" y="18"/>
                    <a:pt x="314" y="18"/>
                  </a:cubicBezTo>
                  <a:moveTo>
                    <a:pt x="517" y="7"/>
                  </a:moveTo>
                  <a:cubicBezTo>
                    <a:pt x="516" y="14"/>
                    <a:pt x="516" y="14"/>
                    <a:pt x="516" y="14"/>
                  </a:cubicBezTo>
                  <a:cubicBezTo>
                    <a:pt x="525" y="16"/>
                    <a:pt x="534" y="18"/>
                    <a:pt x="544" y="21"/>
                  </a:cubicBezTo>
                  <a:cubicBezTo>
                    <a:pt x="545" y="13"/>
                    <a:pt x="545" y="13"/>
                    <a:pt x="545" y="13"/>
                  </a:cubicBezTo>
                  <a:cubicBezTo>
                    <a:pt x="536" y="11"/>
                    <a:pt x="526" y="9"/>
                    <a:pt x="517" y="7"/>
                  </a:cubicBezTo>
                  <a:moveTo>
                    <a:pt x="371" y="5"/>
                  </a:moveTo>
                  <a:cubicBezTo>
                    <a:pt x="362" y="7"/>
                    <a:pt x="352" y="9"/>
                    <a:pt x="342" y="11"/>
                  </a:cubicBezTo>
                  <a:cubicBezTo>
                    <a:pt x="344" y="18"/>
                    <a:pt x="344" y="18"/>
                    <a:pt x="344" y="18"/>
                  </a:cubicBezTo>
                  <a:cubicBezTo>
                    <a:pt x="353" y="15"/>
                    <a:pt x="363" y="14"/>
                    <a:pt x="372" y="12"/>
                  </a:cubicBezTo>
                  <a:cubicBezTo>
                    <a:pt x="371" y="5"/>
                    <a:pt x="371" y="5"/>
                    <a:pt x="371" y="5"/>
                  </a:cubicBezTo>
                  <a:moveTo>
                    <a:pt x="459" y="1"/>
                  </a:moveTo>
                  <a:cubicBezTo>
                    <a:pt x="458" y="8"/>
                    <a:pt x="458" y="8"/>
                    <a:pt x="458" y="8"/>
                  </a:cubicBezTo>
                  <a:cubicBezTo>
                    <a:pt x="464" y="8"/>
                    <a:pt x="469" y="8"/>
                    <a:pt x="474" y="9"/>
                  </a:cubicBezTo>
                  <a:cubicBezTo>
                    <a:pt x="478" y="9"/>
                    <a:pt x="483" y="9"/>
                    <a:pt x="487" y="10"/>
                  </a:cubicBezTo>
                  <a:cubicBezTo>
                    <a:pt x="488" y="3"/>
                    <a:pt x="488" y="3"/>
                    <a:pt x="488" y="3"/>
                  </a:cubicBezTo>
                  <a:cubicBezTo>
                    <a:pt x="483" y="2"/>
                    <a:pt x="479" y="2"/>
                    <a:pt x="475" y="2"/>
                  </a:cubicBezTo>
                  <a:cubicBezTo>
                    <a:pt x="469" y="1"/>
                    <a:pt x="464" y="1"/>
                    <a:pt x="459" y="1"/>
                  </a:cubicBezTo>
                  <a:moveTo>
                    <a:pt x="429" y="0"/>
                  </a:moveTo>
                  <a:cubicBezTo>
                    <a:pt x="420" y="0"/>
                    <a:pt x="410" y="1"/>
                    <a:pt x="400" y="2"/>
                  </a:cubicBezTo>
                  <a:cubicBezTo>
                    <a:pt x="401" y="9"/>
                    <a:pt x="401" y="9"/>
                    <a:pt x="401" y="9"/>
                  </a:cubicBezTo>
                  <a:cubicBezTo>
                    <a:pt x="410" y="8"/>
                    <a:pt x="420" y="8"/>
                    <a:pt x="429" y="7"/>
                  </a:cubicBezTo>
                  <a:cubicBezTo>
                    <a:pt x="429" y="0"/>
                    <a:pt x="429" y="0"/>
                    <a:pt x="4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sp>
          <p:nvSpPr>
            <p:cNvPr id="154" name="Freeform 404"/>
            <p:cNvSpPr>
              <a:spLocks noEditPoints="1"/>
            </p:cNvSpPr>
            <p:nvPr/>
          </p:nvSpPr>
          <p:spPr bwMode="auto">
            <a:xfrm>
              <a:off x="3300413" y="636587"/>
              <a:ext cx="5595938" cy="5588001"/>
            </a:xfrm>
            <a:custGeom>
              <a:avLst/>
              <a:gdLst>
                <a:gd name="T0" fmla="*/ 735 w 1490"/>
                <a:gd name="T1" fmla="*/ 1466 h 1488"/>
                <a:gd name="T2" fmla="*/ 786 w 1490"/>
                <a:gd name="T3" fmla="*/ 1487 h 1488"/>
                <a:gd name="T4" fmla="*/ 584 w 1490"/>
                <a:gd name="T5" fmla="*/ 1470 h 1488"/>
                <a:gd name="T6" fmla="*/ 930 w 1490"/>
                <a:gd name="T7" fmla="*/ 1443 h 1488"/>
                <a:gd name="T8" fmla="*/ 930 w 1490"/>
                <a:gd name="T9" fmla="*/ 1443 h 1488"/>
                <a:gd name="T10" fmla="*/ 540 w 1490"/>
                <a:gd name="T11" fmla="*/ 1437 h 1488"/>
                <a:gd name="T12" fmla="*/ 985 w 1490"/>
                <a:gd name="T13" fmla="*/ 1449 h 1488"/>
                <a:gd name="T14" fmla="*/ 393 w 1490"/>
                <a:gd name="T15" fmla="*/ 1400 h 1488"/>
                <a:gd name="T16" fmla="*/ 1112 w 1490"/>
                <a:gd name="T17" fmla="*/ 1367 h 1488"/>
                <a:gd name="T18" fmla="*/ 1112 w 1490"/>
                <a:gd name="T19" fmla="*/ 1367 h 1488"/>
                <a:gd name="T20" fmla="*/ 361 w 1490"/>
                <a:gd name="T21" fmla="*/ 1356 h 1488"/>
                <a:gd name="T22" fmla="*/ 1165 w 1490"/>
                <a:gd name="T23" fmla="*/ 1358 h 1488"/>
                <a:gd name="T24" fmla="*/ 229 w 1490"/>
                <a:gd name="T25" fmla="*/ 1281 h 1488"/>
                <a:gd name="T26" fmla="*/ 1266 w 1490"/>
                <a:gd name="T27" fmla="*/ 1245 h 1488"/>
                <a:gd name="T28" fmla="*/ 1266 w 1490"/>
                <a:gd name="T29" fmla="*/ 1245 h 1488"/>
                <a:gd name="T30" fmla="*/ 210 w 1490"/>
                <a:gd name="T31" fmla="*/ 1230 h 1488"/>
                <a:gd name="T32" fmla="*/ 1316 w 1490"/>
                <a:gd name="T33" fmla="*/ 1222 h 1488"/>
                <a:gd name="T34" fmla="*/ 104 w 1490"/>
                <a:gd name="T35" fmla="*/ 1122 h 1488"/>
                <a:gd name="T36" fmla="*/ 1382 w 1490"/>
                <a:gd name="T37" fmla="*/ 1086 h 1488"/>
                <a:gd name="T38" fmla="*/ 1382 w 1490"/>
                <a:gd name="T39" fmla="*/ 1086 h 1488"/>
                <a:gd name="T40" fmla="*/ 99 w 1490"/>
                <a:gd name="T41" fmla="*/ 1068 h 1488"/>
                <a:gd name="T42" fmla="*/ 1424 w 1490"/>
                <a:gd name="T43" fmla="*/ 1050 h 1488"/>
                <a:gd name="T44" fmla="*/ 25 w 1490"/>
                <a:gd name="T45" fmla="*/ 935 h 1488"/>
                <a:gd name="T46" fmla="*/ 1451 w 1490"/>
                <a:gd name="T47" fmla="*/ 901 h 1488"/>
                <a:gd name="T48" fmla="*/ 1451 w 1490"/>
                <a:gd name="T49" fmla="*/ 901 h 1488"/>
                <a:gd name="T50" fmla="*/ 35 w 1490"/>
                <a:gd name="T51" fmla="*/ 882 h 1488"/>
                <a:gd name="T52" fmla="*/ 1460 w 1490"/>
                <a:gd name="T53" fmla="*/ 853 h 1488"/>
                <a:gd name="T54" fmla="*/ 1466 w 1490"/>
                <a:gd name="T55" fmla="*/ 801 h 1488"/>
                <a:gd name="T56" fmla="*/ 23 w 1490"/>
                <a:gd name="T57" fmla="*/ 784 h 1488"/>
                <a:gd name="T58" fmla="*/ 1489 w 1490"/>
                <a:gd name="T59" fmla="*/ 701 h 1488"/>
                <a:gd name="T60" fmla="*/ 1490 w 1490"/>
                <a:gd name="T61" fmla="*/ 752 h 1488"/>
                <a:gd name="T62" fmla="*/ 3 w 1490"/>
                <a:gd name="T63" fmla="*/ 682 h 1488"/>
                <a:gd name="T64" fmla="*/ 9 w 1490"/>
                <a:gd name="T65" fmla="*/ 633 h 1488"/>
                <a:gd name="T66" fmla="*/ 1484 w 1490"/>
                <a:gd name="T67" fmla="*/ 651 h 1488"/>
                <a:gd name="T68" fmla="*/ 39 w 1490"/>
                <a:gd name="T69" fmla="*/ 588 h 1488"/>
                <a:gd name="T70" fmla="*/ 1429 w 1490"/>
                <a:gd name="T71" fmla="*/ 510 h 1488"/>
                <a:gd name="T72" fmla="*/ 66 w 1490"/>
                <a:gd name="T73" fmla="*/ 439 h 1488"/>
                <a:gd name="T74" fmla="*/ 66 w 1490"/>
                <a:gd name="T75" fmla="*/ 439 h 1488"/>
                <a:gd name="T76" fmla="*/ 1432 w 1490"/>
                <a:gd name="T77" fmla="*/ 455 h 1488"/>
                <a:gd name="T78" fmla="*/ 107 w 1490"/>
                <a:gd name="T79" fmla="*/ 403 h 1488"/>
                <a:gd name="T80" fmla="*/ 1341 w 1490"/>
                <a:gd name="T81" fmla="*/ 334 h 1488"/>
                <a:gd name="T82" fmla="*/ 173 w 1490"/>
                <a:gd name="T83" fmla="*/ 267 h 1488"/>
                <a:gd name="T84" fmla="*/ 173 w 1490"/>
                <a:gd name="T85" fmla="*/ 267 h 1488"/>
                <a:gd name="T86" fmla="*/ 1328 w 1490"/>
                <a:gd name="T87" fmla="*/ 281 h 1488"/>
                <a:gd name="T88" fmla="*/ 223 w 1490"/>
                <a:gd name="T89" fmla="*/ 244 h 1488"/>
                <a:gd name="T90" fmla="*/ 1208 w 1490"/>
                <a:gd name="T91" fmla="*/ 189 h 1488"/>
                <a:gd name="T92" fmla="*/ 323 w 1490"/>
                <a:gd name="T93" fmla="*/ 131 h 1488"/>
                <a:gd name="T94" fmla="*/ 323 w 1490"/>
                <a:gd name="T95" fmla="*/ 131 h 1488"/>
                <a:gd name="T96" fmla="*/ 1182 w 1490"/>
                <a:gd name="T97" fmla="*/ 141 h 1488"/>
                <a:gd name="T98" fmla="*/ 377 w 1490"/>
                <a:gd name="T99" fmla="*/ 122 h 1488"/>
                <a:gd name="T100" fmla="*/ 1041 w 1490"/>
                <a:gd name="T101" fmla="*/ 84 h 1488"/>
                <a:gd name="T102" fmla="*/ 504 w 1490"/>
                <a:gd name="T103" fmla="*/ 39 h 1488"/>
                <a:gd name="T104" fmla="*/ 504 w 1490"/>
                <a:gd name="T105" fmla="*/ 39 h 1488"/>
                <a:gd name="T106" fmla="*/ 1003 w 1490"/>
                <a:gd name="T107" fmla="*/ 45 h 1488"/>
                <a:gd name="T108" fmla="*/ 559 w 1490"/>
                <a:gd name="T109" fmla="*/ 46 h 1488"/>
                <a:gd name="T110" fmla="*/ 852 w 1490"/>
                <a:gd name="T111" fmla="*/ 29 h 1488"/>
                <a:gd name="T112" fmla="*/ 703 w 1490"/>
                <a:gd name="T113" fmla="*/ 1 h 1488"/>
                <a:gd name="T114" fmla="*/ 703 w 1490"/>
                <a:gd name="T115" fmla="*/ 1 h 1488"/>
                <a:gd name="T116" fmla="*/ 805 w 1490"/>
                <a:gd name="T117" fmla="*/ 2 h 1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0" h="1488">
                  <a:moveTo>
                    <a:pt x="686" y="1464"/>
                  </a:moveTo>
                  <a:cubicBezTo>
                    <a:pt x="684" y="1486"/>
                    <a:pt x="684" y="1486"/>
                    <a:pt x="684" y="1486"/>
                  </a:cubicBezTo>
                  <a:cubicBezTo>
                    <a:pt x="701" y="1487"/>
                    <a:pt x="718" y="1488"/>
                    <a:pt x="735" y="1488"/>
                  </a:cubicBezTo>
                  <a:cubicBezTo>
                    <a:pt x="735" y="1466"/>
                    <a:pt x="735" y="1466"/>
                    <a:pt x="735" y="1466"/>
                  </a:cubicBezTo>
                  <a:cubicBezTo>
                    <a:pt x="719" y="1466"/>
                    <a:pt x="702" y="1465"/>
                    <a:pt x="686" y="1464"/>
                  </a:cubicBezTo>
                  <a:moveTo>
                    <a:pt x="833" y="1461"/>
                  </a:moveTo>
                  <a:cubicBezTo>
                    <a:pt x="818" y="1463"/>
                    <a:pt x="801" y="1464"/>
                    <a:pt x="785" y="1466"/>
                  </a:cubicBezTo>
                  <a:cubicBezTo>
                    <a:pt x="786" y="1487"/>
                    <a:pt x="786" y="1487"/>
                    <a:pt x="786" y="1487"/>
                  </a:cubicBezTo>
                  <a:cubicBezTo>
                    <a:pt x="803" y="1486"/>
                    <a:pt x="820" y="1485"/>
                    <a:pt x="836" y="1483"/>
                  </a:cubicBezTo>
                  <a:cubicBezTo>
                    <a:pt x="833" y="1461"/>
                    <a:pt x="833" y="1461"/>
                    <a:pt x="833" y="1461"/>
                  </a:cubicBezTo>
                  <a:moveTo>
                    <a:pt x="588" y="1449"/>
                  </a:moveTo>
                  <a:cubicBezTo>
                    <a:pt x="584" y="1470"/>
                    <a:pt x="584" y="1470"/>
                    <a:pt x="584" y="1470"/>
                  </a:cubicBezTo>
                  <a:cubicBezTo>
                    <a:pt x="600" y="1474"/>
                    <a:pt x="617" y="1477"/>
                    <a:pt x="633" y="1480"/>
                  </a:cubicBezTo>
                  <a:cubicBezTo>
                    <a:pt x="637" y="1458"/>
                    <a:pt x="637" y="1458"/>
                    <a:pt x="637" y="1458"/>
                  </a:cubicBezTo>
                  <a:cubicBezTo>
                    <a:pt x="620" y="1456"/>
                    <a:pt x="604" y="1453"/>
                    <a:pt x="588" y="1449"/>
                  </a:cubicBezTo>
                  <a:moveTo>
                    <a:pt x="930" y="1443"/>
                  </a:moveTo>
                  <a:cubicBezTo>
                    <a:pt x="915" y="1447"/>
                    <a:pt x="899" y="1451"/>
                    <a:pt x="882" y="1454"/>
                  </a:cubicBezTo>
                  <a:cubicBezTo>
                    <a:pt x="886" y="1475"/>
                    <a:pt x="886" y="1475"/>
                    <a:pt x="886" y="1475"/>
                  </a:cubicBezTo>
                  <a:cubicBezTo>
                    <a:pt x="903" y="1472"/>
                    <a:pt x="920" y="1468"/>
                    <a:pt x="936" y="1463"/>
                  </a:cubicBezTo>
                  <a:cubicBezTo>
                    <a:pt x="930" y="1443"/>
                    <a:pt x="930" y="1443"/>
                    <a:pt x="930" y="1443"/>
                  </a:cubicBezTo>
                  <a:moveTo>
                    <a:pt x="494" y="1422"/>
                  </a:moveTo>
                  <a:cubicBezTo>
                    <a:pt x="486" y="1442"/>
                    <a:pt x="486" y="1442"/>
                    <a:pt x="486" y="1442"/>
                  </a:cubicBezTo>
                  <a:cubicBezTo>
                    <a:pt x="502" y="1448"/>
                    <a:pt x="518" y="1453"/>
                    <a:pt x="534" y="1458"/>
                  </a:cubicBezTo>
                  <a:cubicBezTo>
                    <a:pt x="540" y="1437"/>
                    <a:pt x="540" y="1437"/>
                    <a:pt x="540" y="1437"/>
                  </a:cubicBezTo>
                  <a:cubicBezTo>
                    <a:pt x="525" y="1432"/>
                    <a:pt x="509" y="1427"/>
                    <a:pt x="494" y="1422"/>
                  </a:cubicBezTo>
                  <a:moveTo>
                    <a:pt x="1024" y="1411"/>
                  </a:moveTo>
                  <a:cubicBezTo>
                    <a:pt x="1009" y="1417"/>
                    <a:pt x="993" y="1423"/>
                    <a:pt x="978" y="1429"/>
                  </a:cubicBezTo>
                  <a:cubicBezTo>
                    <a:pt x="985" y="1449"/>
                    <a:pt x="985" y="1449"/>
                    <a:pt x="985" y="1449"/>
                  </a:cubicBezTo>
                  <a:cubicBezTo>
                    <a:pt x="1001" y="1443"/>
                    <a:pt x="1017" y="1437"/>
                    <a:pt x="1032" y="1431"/>
                  </a:cubicBezTo>
                  <a:cubicBezTo>
                    <a:pt x="1024" y="1411"/>
                    <a:pt x="1024" y="1411"/>
                    <a:pt x="1024" y="1411"/>
                  </a:cubicBezTo>
                  <a:moveTo>
                    <a:pt x="404" y="1381"/>
                  </a:moveTo>
                  <a:cubicBezTo>
                    <a:pt x="393" y="1400"/>
                    <a:pt x="393" y="1400"/>
                    <a:pt x="393" y="1400"/>
                  </a:cubicBezTo>
                  <a:cubicBezTo>
                    <a:pt x="408" y="1408"/>
                    <a:pt x="424" y="1416"/>
                    <a:pt x="439" y="1422"/>
                  </a:cubicBezTo>
                  <a:cubicBezTo>
                    <a:pt x="448" y="1403"/>
                    <a:pt x="448" y="1403"/>
                    <a:pt x="448" y="1403"/>
                  </a:cubicBezTo>
                  <a:cubicBezTo>
                    <a:pt x="433" y="1396"/>
                    <a:pt x="418" y="1389"/>
                    <a:pt x="404" y="1381"/>
                  </a:cubicBezTo>
                  <a:moveTo>
                    <a:pt x="1112" y="1367"/>
                  </a:moveTo>
                  <a:cubicBezTo>
                    <a:pt x="1098" y="1375"/>
                    <a:pt x="1083" y="1383"/>
                    <a:pt x="1069" y="1390"/>
                  </a:cubicBezTo>
                  <a:cubicBezTo>
                    <a:pt x="1078" y="1410"/>
                    <a:pt x="1078" y="1410"/>
                    <a:pt x="1078" y="1410"/>
                  </a:cubicBezTo>
                  <a:cubicBezTo>
                    <a:pt x="1093" y="1402"/>
                    <a:pt x="1108" y="1394"/>
                    <a:pt x="1123" y="1385"/>
                  </a:cubicBezTo>
                  <a:cubicBezTo>
                    <a:pt x="1112" y="1367"/>
                    <a:pt x="1112" y="1367"/>
                    <a:pt x="1112" y="1367"/>
                  </a:cubicBezTo>
                  <a:moveTo>
                    <a:pt x="320" y="1329"/>
                  </a:moveTo>
                  <a:cubicBezTo>
                    <a:pt x="307" y="1346"/>
                    <a:pt x="307" y="1346"/>
                    <a:pt x="307" y="1346"/>
                  </a:cubicBezTo>
                  <a:cubicBezTo>
                    <a:pt x="321" y="1356"/>
                    <a:pt x="335" y="1365"/>
                    <a:pt x="349" y="1375"/>
                  </a:cubicBezTo>
                  <a:cubicBezTo>
                    <a:pt x="361" y="1356"/>
                    <a:pt x="361" y="1356"/>
                    <a:pt x="361" y="1356"/>
                  </a:cubicBezTo>
                  <a:cubicBezTo>
                    <a:pt x="347" y="1347"/>
                    <a:pt x="333" y="1338"/>
                    <a:pt x="320" y="1329"/>
                  </a:cubicBezTo>
                  <a:moveTo>
                    <a:pt x="1193" y="1311"/>
                  </a:moveTo>
                  <a:cubicBezTo>
                    <a:pt x="1180" y="1321"/>
                    <a:pt x="1167" y="1331"/>
                    <a:pt x="1153" y="1340"/>
                  </a:cubicBezTo>
                  <a:cubicBezTo>
                    <a:pt x="1165" y="1358"/>
                    <a:pt x="1165" y="1358"/>
                    <a:pt x="1165" y="1358"/>
                  </a:cubicBezTo>
                  <a:cubicBezTo>
                    <a:pt x="1179" y="1349"/>
                    <a:pt x="1194" y="1338"/>
                    <a:pt x="1207" y="1328"/>
                  </a:cubicBezTo>
                  <a:cubicBezTo>
                    <a:pt x="1193" y="1311"/>
                    <a:pt x="1193" y="1311"/>
                    <a:pt x="1193" y="1311"/>
                  </a:cubicBezTo>
                  <a:moveTo>
                    <a:pt x="244" y="1265"/>
                  </a:moveTo>
                  <a:cubicBezTo>
                    <a:pt x="229" y="1281"/>
                    <a:pt x="229" y="1281"/>
                    <a:pt x="229" y="1281"/>
                  </a:cubicBezTo>
                  <a:cubicBezTo>
                    <a:pt x="241" y="1292"/>
                    <a:pt x="254" y="1304"/>
                    <a:pt x="267" y="1315"/>
                  </a:cubicBezTo>
                  <a:cubicBezTo>
                    <a:pt x="281" y="1298"/>
                    <a:pt x="281" y="1298"/>
                    <a:pt x="281" y="1298"/>
                  </a:cubicBezTo>
                  <a:cubicBezTo>
                    <a:pt x="268" y="1287"/>
                    <a:pt x="256" y="1276"/>
                    <a:pt x="244" y="1265"/>
                  </a:cubicBezTo>
                  <a:moveTo>
                    <a:pt x="1266" y="1245"/>
                  </a:moveTo>
                  <a:cubicBezTo>
                    <a:pt x="1255" y="1257"/>
                    <a:pt x="1243" y="1268"/>
                    <a:pt x="1231" y="1279"/>
                  </a:cubicBezTo>
                  <a:cubicBezTo>
                    <a:pt x="1245" y="1295"/>
                    <a:pt x="1245" y="1295"/>
                    <a:pt x="1245" y="1295"/>
                  </a:cubicBezTo>
                  <a:cubicBezTo>
                    <a:pt x="1258" y="1284"/>
                    <a:pt x="1270" y="1272"/>
                    <a:pt x="1282" y="1260"/>
                  </a:cubicBezTo>
                  <a:cubicBezTo>
                    <a:pt x="1266" y="1245"/>
                    <a:pt x="1266" y="1245"/>
                    <a:pt x="1266" y="1245"/>
                  </a:cubicBezTo>
                  <a:moveTo>
                    <a:pt x="178" y="1192"/>
                  </a:moveTo>
                  <a:cubicBezTo>
                    <a:pt x="161" y="1205"/>
                    <a:pt x="161" y="1205"/>
                    <a:pt x="161" y="1205"/>
                  </a:cubicBezTo>
                  <a:cubicBezTo>
                    <a:pt x="172" y="1219"/>
                    <a:pt x="183" y="1232"/>
                    <a:pt x="194" y="1244"/>
                  </a:cubicBezTo>
                  <a:cubicBezTo>
                    <a:pt x="210" y="1230"/>
                    <a:pt x="210" y="1230"/>
                    <a:pt x="210" y="1230"/>
                  </a:cubicBezTo>
                  <a:cubicBezTo>
                    <a:pt x="199" y="1218"/>
                    <a:pt x="188" y="1205"/>
                    <a:pt x="178" y="1192"/>
                  </a:cubicBezTo>
                  <a:moveTo>
                    <a:pt x="1330" y="1169"/>
                  </a:moveTo>
                  <a:cubicBezTo>
                    <a:pt x="1320" y="1183"/>
                    <a:pt x="1310" y="1196"/>
                    <a:pt x="1299" y="1208"/>
                  </a:cubicBezTo>
                  <a:cubicBezTo>
                    <a:pt x="1316" y="1222"/>
                    <a:pt x="1316" y="1222"/>
                    <a:pt x="1316" y="1222"/>
                  </a:cubicBezTo>
                  <a:cubicBezTo>
                    <a:pt x="1327" y="1209"/>
                    <a:pt x="1337" y="1196"/>
                    <a:pt x="1347" y="1182"/>
                  </a:cubicBezTo>
                  <a:cubicBezTo>
                    <a:pt x="1330" y="1169"/>
                    <a:pt x="1330" y="1169"/>
                    <a:pt x="1330" y="1169"/>
                  </a:cubicBezTo>
                  <a:moveTo>
                    <a:pt x="122" y="1111"/>
                  </a:moveTo>
                  <a:cubicBezTo>
                    <a:pt x="104" y="1122"/>
                    <a:pt x="104" y="1122"/>
                    <a:pt x="104" y="1122"/>
                  </a:cubicBezTo>
                  <a:cubicBezTo>
                    <a:pt x="112" y="1136"/>
                    <a:pt x="121" y="1151"/>
                    <a:pt x="131" y="1165"/>
                  </a:cubicBezTo>
                  <a:cubicBezTo>
                    <a:pt x="149" y="1152"/>
                    <a:pt x="149" y="1152"/>
                    <a:pt x="149" y="1152"/>
                  </a:cubicBezTo>
                  <a:cubicBezTo>
                    <a:pt x="139" y="1139"/>
                    <a:pt x="131" y="1125"/>
                    <a:pt x="122" y="1111"/>
                  </a:cubicBezTo>
                  <a:moveTo>
                    <a:pt x="1382" y="1086"/>
                  </a:moveTo>
                  <a:cubicBezTo>
                    <a:pt x="1375" y="1100"/>
                    <a:pt x="1366" y="1115"/>
                    <a:pt x="1357" y="1128"/>
                  </a:cubicBezTo>
                  <a:cubicBezTo>
                    <a:pt x="1376" y="1140"/>
                    <a:pt x="1376" y="1140"/>
                    <a:pt x="1376" y="1140"/>
                  </a:cubicBezTo>
                  <a:cubicBezTo>
                    <a:pt x="1385" y="1126"/>
                    <a:pt x="1393" y="1111"/>
                    <a:pt x="1401" y="1096"/>
                  </a:cubicBezTo>
                  <a:cubicBezTo>
                    <a:pt x="1382" y="1086"/>
                    <a:pt x="1382" y="1086"/>
                    <a:pt x="1382" y="1086"/>
                  </a:cubicBezTo>
                  <a:moveTo>
                    <a:pt x="78" y="1023"/>
                  </a:moveTo>
                  <a:cubicBezTo>
                    <a:pt x="58" y="1031"/>
                    <a:pt x="58" y="1031"/>
                    <a:pt x="58" y="1031"/>
                  </a:cubicBezTo>
                  <a:cubicBezTo>
                    <a:pt x="65" y="1047"/>
                    <a:pt x="72" y="1062"/>
                    <a:pt x="79" y="1077"/>
                  </a:cubicBezTo>
                  <a:cubicBezTo>
                    <a:pt x="99" y="1068"/>
                    <a:pt x="99" y="1068"/>
                    <a:pt x="99" y="1068"/>
                  </a:cubicBezTo>
                  <a:cubicBezTo>
                    <a:pt x="91" y="1053"/>
                    <a:pt x="84" y="1038"/>
                    <a:pt x="78" y="1023"/>
                  </a:cubicBezTo>
                  <a:moveTo>
                    <a:pt x="1423" y="996"/>
                  </a:moveTo>
                  <a:cubicBezTo>
                    <a:pt x="1417" y="1012"/>
                    <a:pt x="1411" y="1027"/>
                    <a:pt x="1404" y="1042"/>
                  </a:cubicBezTo>
                  <a:cubicBezTo>
                    <a:pt x="1424" y="1050"/>
                    <a:pt x="1424" y="1050"/>
                    <a:pt x="1424" y="1050"/>
                  </a:cubicBezTo>
                  <a:cubicBezTo>
                    <a:pt x="1431" y="1035"/>
                    <a:pt x="1437" y="1019"/>
                    <a:pt x="1443" y="1003"/>
                  </a:cubicBezTo>
                  <a:cubicBezTo>
                    <a:pt x="1423" y="996"/>
                    <a:pt x="1423" y="996"/>
                    <a:pt x="1423" y="996"/>
                  </a:cubicBezTo>
                  <a:moveTo>
                    <a:pt x="46" y="930"/>
                  </a:moveTo>
                  <a:cubicBezTo>
                    <a:pt x="25" y="935"/>
                    <a:pt x="25" y="935"/>
                    <a:pt x="25" y="935"/>
                  </a:cubicBezTo>
                  <a:cubicBezTo>
                    <a:pt x="30" y="951"/>
                    <a:pt x="34" y="968"/>
                    <a:pt x="40" y="984"/>
                  </a:cubicBezTo>
                  <a:cubicBezTo>
                    <a:pt x="61" y="977"/>
                    <a:pt x="61" y="977"/>
                    <a:pt x="61" y="977"/>
                  </a:cubicBezTo>
                  <a:cubicBezTo>
                    <a:pt x="55" y="961"/>
                    <a:pt x="50" y="945"/>
                    <a:pt x="46" y="930"/>
                  </a:cubicBezTo>
                  <a:moveTo>
                    <a:pt x="1451" y="901"/>
                  </a:moveTo>
                  <a:cubicBezTo>
                    <a:pt x="1447" y="917"/>
                    <a:pt x="1443" y="934"/>
                    <a:pt x="1438" y="949"/>
                  </a:cubicBezTo>
                  <a:cubicBezTo>
                    <a:pt x="1459" y="955"/>
                    <a:pt x="1459" y="955"/>
                    <a:pt x="1459" y="955"/>
                  </a:cubicBezTo>
                  <a:cubicBezTo>
                    <a:pt x="1464" y="939"/>
                    <a:pt x="1468" y="923"/>
                    <a:pt x="1472" y="906"/>
                  </a:cubicBezTo>
                  <a:cubicBezTo>
                    <a:pt x="1451" y="901"/>
                    <a:pt x="1451" y="901"/>
                    <a:pt x="1451" y="901"/>
                  </a:cubicBezTo>
                  <a:moveTo>
                    <a:pt x="27" y="833"/>
                  </a:moveTo>
                  <a:cubicBezTo>
                    <a:pt x="6" y="836"/>
                    <a:pt x="6" y="836"/>
                    <a:pt x="6" y="836"/>
                  </a:cubicBezTo>
                  <a:cubicBezTo>
                    <a:pt x="8" y="852"/>
                    <a:pt x="11" y="869"/>
                    <a:pt x="14" y="886"/>
                  </a:cubicBezTo>
                  <a:cubicBezTo>
                    <a:pt x="35" y="882"/>
                    <a:pt x="35" y="882"/>
                    <a:pt x="35" y="882"/>
                  </a:cubicBezTo>
                  <a:cubicBezTo>
                    <a:pt x="32" y="866"/>
                    <a:pt x="29" y="849"/>
                    <a:pt x="27" y="833"/>
                  </a:cubicBezTo>
                  <a:moveTo>
                    <a:pt x="1466" y="801"/>
                  </a:moveTo>
                  <a:cubicBezTo>
                    <a:pt x="1466" y="804"/>
                    <a:pt x="1466" y="804"/>
                    <a:pt x="1466" y="804"/>
                  </a:cubicBezTo>
                  <a:cubicBezTo>
                    <a:pt x="1464" y="820"/>
                    <a:pt x="1462" y="837"/>
                    <a:pt x="1460" y="853"/>
                  </a:cubicBezTo>
                  <a:cubicBezTo>
                    <a:pt x="1481" y="856"/>
                    <a:pt x="1481" y="856"/>
                    <a:pt x="1481" y="856"/>
                  </a:cubicBezTo>
                  <a:cubicBezTo>
                    <a:pt x="1484" y="840"/>
                    <a:pt x="1486" y="823"/>
                    <a:pt x="1487" y="806"/>
                  </a:cubicBezTo>
                  <a:cubicBezTo>
                    <a:pt x="1488" y="803"/>
                    <a:pt x="1488" y="803"/>
                    <a:pt x="1488" y="803"/>
                  </a:cubicBezTo>
                  <a:cubicBezTo>
                    <a:pt x="1466" y="801"/>
                    <a:pt x="1466" y="801"/>
                    <a:pt x="1466" y="801"/>
                  </a:cubicBezTo>
                  <a:moveTo>
                    <a:pt x="1" y="734"/>
                  </a:moveTo>
                  <a:cubicBezTo>
                    <a:pt x="0" y="745"/>
                    <a:pt x="0" y="745"/>
                    <a:pt x="0" y="745"/>
                  </a:cubicBezTo>
                  <a:cubicBezTo>
                    <a:pt x="0" y="758"/>
                    <a:pt x="1" y="772"/>
                    <a:pt x="2" y="785"/>
                  </a:cubicBezTo>
                  <a:cubicBezTo>
                    <a:pt x="23" y="784"/>
                    <a:pt x="23" y="784"/>
                    <a:pt x="23" y="784"/>
                  </a:cubicBezTo>
                  <a:cubicBezTo>
                    <a:pt x="22" y="771"/>
                    <a:pt x="22" y="758"/>
                    <a:pt x="22" y="745"/>
                  </a:cubicBezTo>
                  <a:cubicBezTo>
                    <a:pt x="22" y="735"/>
                    <a:pt x="22" y="735"/>
                    <a:pt x="22" y="735"/>
                  </a:cubicBezTo>
                  <a:cubicBezTo>
                    <a:pt x="1" y="734"/>
                    <a:pt x="1" y="734"/>
                    <a:pt x="1" y="734"/>
                  </a:cubicBezTo>
                  <a:moveTo>
                    <a:pt x="1489" y="701"/>
                  </a:moveTo>
                  <a:cubicBezTo>
                    <a:pt x="1467" y="702"/>
                    <a:pt x="1467" y="702"/>
                    <a:pt x="1467" y="702"/>
                  </a:cubicBezTo>
                  <a:cubicBezTo>
                    <a:pt x="1468" y="716"/>
                    <a:pt x="1468" y="729"/>
                    <a:pt x="1468" y="743"/>
                  </a:cubicBezTo>
                  <a:cubicBezTo>
                    <a:pt x="1468" y="752"/>
                    <a:pt x="1468" y="752"/>
                    <a:pt x="1468" y="752"/>
                  </a:cubicBezTo>
                  <a:cubicBezTo>
                    <a:pt x="1490" y="752"/>
                    <a:pt x="1490" y="752"/>
                    <a:pt x="1490" y="752"/>
                  </a:cubicBezTo>
                  <a:cubicBezTo>
                    <a:pt x="1490" y="743"/>
                    <a:pt x="1490" y="743"/>
                    <a:pt x="1490" y="743"/>
                  </a:cubicBezTo>
                  <a:cubicBezTo>
                    <a:pt x="1490" y="729"/>
                    <a:pt x="1489" y="715"/>
                    <a:pt x="1489" y="701"/>
                  </a:cubicBezTo>
                  <a:moveTo>
                    <a:pt x="9" y="633"/>
                  </a:moveTo>
                  <a:cubicBezTo>
                    <a:pt x="6" y="649"/>
                    <a:pt x="4" y="665"/>
                    <a:pt x="3" y="682"/>
                  </a:cubicBezTo>
                  <a:cubicBezTo>
                    <a:pt x="3" y="684"/>
                    <a:pt x="3" y="684"/>
                    <a:pt x="3" y="684"/>
                  </a:cubicBezTo>
                  <a:cubicBezTo>
                    <a:pt x="25" y="684"/>
                    <a:pt x="25" y="684"/>
                    <a:pt x="25" y="684"/>
                  </a:cubicBezTo>
                  <a:cubicBezTo>
                    <a:pt x="26" y="668"/>
                    <a:pt x="28" y="652"/>
                    <a:pt x="30" y="636"/>
                  </a:cubicBezTo>
                  <a:cubicBezTo>
                    <a:pt x="9" y="633"/>
                    <a:pt x="9" y="633"/>
                    <a:pt x="9" y="633"/>
                  </a:cubicBezTo>
                  <a:moveTo>
                    <a:pt x="1476" y="600"/>
                  </a:moveTo>
                  <a:cubicBezTo>
                    <a:pt x="1455" y="605"/>
                    <a:pt x="1455" y="605"/>
                    <a:pt x="1455" y="605"/>
                  </a:cubicBezTo>
                  <a:cubicBezTo>
                    <a:pt x="1458" y="621"/>
                    <a:pt x="1461" y="637"/>
                    <a:pt x="1463" y="653"/>
                  </a:cubicBezTo>
                  <a:cubicBezTo>
                    <a:pt x="1484" y="651"/>
                    <a:pt x="1484" y="651"/>
                    <a:pt x="1484" y="651"/>
                  </a:cubicBezTo>
                  <a:cubicBezTo>
                    <a:pt x="1482" y="634"/>
                    <a:pt x="1479" y="617"/>
                    <a:pt x="1476" y="600"/>
                  </a:cubicBezTo>
                  <a:moveTo>
                    <a:pt x="31" y="534"/>
                  </a:moveTo>
                  <a:cubicBezTo>
                    <a:pt x="26" y="550"/>
                    <a:pt x="22" y="567"/>
                    <a:pt x="18" y="583"/>
                  </a:cubicBezTo>
                  <a:cubicBezTo>
                    <a:pt x="39" y="588"/>
                    <a:pt x="39" y="588"/>
                    <a:pt x="39" y="588"/>
                  </a:cubicBezTo>
                  <a:cubicBezTo>
                    <a:pt x="43" y="572"/>
                    <a:pt x="47" y="556"/>
                    <a:pt x="51" y="540"/>
                  </a:cubicBezTo>
                  <a:cubicBezTo>
                    <a:pt x="31" y="534"/>
                    <a:pt x="31" y="534"/>
                    <a:pt x="31" y="534"/>
                  </a:cubicBezTo>
                  <a:moveTo>
                    <a:pt x="1450" y="502"/>
                  </a:moveTo>
                  <a:cubicBezTo>
                    <a:pt x="1429" y="510"/>
                    <a:pt x="1429" y="510"/>
                    <a:pt x="1429" y="510"/>
                  </a:cubicBezTo>
                  <a:cubicBezTo>
                    <a:pt x="1435" y="525"/>
                    <a:pt x="1440" y="541"/>
                    <a:pt x="1444" y="557"/>
                  </a:cubicBezTo>
                  <a:cubicBezTo>
                    <a:pt x="1465" y="551"/>
                    <a:pt x="1465" y="551"/>
                    <a:pt x="1465" y="551"/>
                  </a:cubicBezTo>
                  <a:cubicBezTo>
                    <a:pt x="1460" y="535"/>
                    <a:pt x="1455" y="518"/>
                    <a:pt x="1450" y="502"/>
                  </a:cubicBezTo>
                  <a:moveTo>
                    <a:pt x="66" y="439"/>
                  </a:moveTo>
                  <a:cubicBezTo>
                    <a:pt x="59" y="454"/>
                    <a:pt x="52" y="470"/>
                    <a:pt x="46" y="486"/>
                  </a:cubicBezTo>
                  <a:cubicBezTo>
                    <a:pt x="67" y="493"/>
                    <a:pt x="67" y="493"/>
                    <a:pt x="67" y="493"/>
                  </a:cubicBezTo>
                  <a:cubicBezTo>
                    <a:pt x="72" y="478"/>
                    <a:pt x="79" y="462"/>
                    <a:pt x="86" y="448"/>
                  </a:cubicBezTo>
                  <a:cubicBezTo>
                    <a:pt x="66" y="439"/>
                    <a:pt x="66" y="439"/>
                    <a:pt x="66" y="439"/>
                  </a:cubicBezTo>
                  <a:moveTo>
                    <a:pt x="1410" y="409"/>
                  </a:moveTo>
                  <a:cubicBezTo>
                    <a:pt x="1391" y="419"/>
                    <a:pt x="1391" y="419"/>
                    <a:pt x="1391" y="419"/>
                  </a:cubicBezTo>
                  <a:cubicBezTo>
                    <a:pt x="1398" y="434"/>
                    <a:pt x="1405" y="448"/>
                    <a:pt x="1412" y="464"/>
                  </a:cubicBezTo>
                  <a:cubicBezTo>
                    <a:pt x="1432" y="455"/>
                    <a:pt x="1432" y="455"/>
                    <a:pt x="1432" y="455"/>
                  </a:cubicBezTo>
                  <a:cubicBezTo>
                    <a:pt x="1425" y="440"/>
                    <a:pt x="1418" y="424"/>
                    <a:pt x="1410" y="409"/>
                  </a:cubicBezTo>
                  <a:moveTo>
                    <a:pt x="114" y="349"/>
                  </a:moveTo>
                  <a:cubicBezTo>
                    <a:pt x="105" y="363"/>
                    <a:pt x="96" y="378"/>
                    <a:pt x="88" y="393"/>
                  </a:cubicBezTo>
                  <a:cubicBezTo>
                    <a:pt x="107" y="403"/>
                    <a:pt x="107" y="403"/>
                    <a:pt x="107" y="403"/>
                  </a:cubicBezTo>
                  <a:cubicBezTo>
                    <a:pt x="115" y="389"/>
                    <a:pt x="123" y="374"/>
                    <a:pt x="132" y="361"/>
                  </a:cubicBezTo>
                  <a:cubicBezTo>
                    <a:pt x="114" y="349"/>
                    <a:pt x="114" y="349"/>
                    <a:pt x="114" y="349"/>
                  </a:cubicBezTo>
                  <a:moveTo>
                    <a:pt x="1359" y="322"/>
                  </a:moveTo>
                  <a:cubicBezTo>
                    <a:pt x="1341" y="334"/>
                    <a:pt x="1341" y="334"/>
                    <a:pt x="1341" y="334"/>
                  </a:cubicBezTo>
                  <a:cubicBezTo>
                    <a:pt x="1350" y="347"/>
                    <a:pt x="1359" y="362"/>
                    <a:pt x="1367" y="375"/>
                  </a:cubicBezTo>
                  <a:cubicBezTo>
                    <a:pt x="1386" y="365"/>
                    <a:pt x="1386" y="365"/>
                    <a:pt x="1386" y="365"/>
                  </a:cubicBezTo>
                  <a:cubicBezTo>
                    <a:pt x="1377" y="350"/>
                    <a:pt x="1368" y="336"/>
                    <a:pt x="1359" y="322"/>
                  </a:cubicBezTo>
                  <a:moveTo>
                    <a:pt x="173" y="267"/>
                  </a:moveTo>
                  <a:cubicBezTo>
                    <a:pt x="163" y="280"/>
                    <a:pt x="152" y="293"/>
                    <a:pt x="142" y="307"/>
                  </a:cubicBezTo>
                  <a:cubicBezTo>
                    <a:pt x="160" y="320"/>
                    <a:pt x="160" y="320"/>
                    <a:pt x="160" y="320"/>
                  </a:cubicBezTo>
                  <a:cubicBezTo>
                    <a:pt x="169" y="306"/>
                    <a:pt x="179" y="293"/>
                    <a:pt x="190" y="281"/>
                  </a:cubicBezTo>
                  <a:cubicBezTo>
                    <a:pt x="173" y="267"/>
                    <a:pt x="173" y="267"/>
                    <a:pt x="173" y="267"/>
                  </a:cubicBezTo>
                  <a:moveTo>
                    <a:pt x="1295" y="242"/>
                  </a:moveTo>
                  <a:cubicBezTo>
                    <a:pt x="1279" y="257"/>
                    <a:pt x="1279" y="257"/>
                    <a:pt x="1279" y="257"/>
                  </a:cubicBezTo>
                  <a:cubicBezTo>
                    <a:pt x="1290" y="269"/>
                    <a:pt x="1301" y="282"/>
                    <a:pt x="1311" y="294"/>
                  </a:cubicBezTo>
                  <a:cubicBezTo>
                    <a:pt x="1328" y="281"/>
                    <a:pt x="1328" y="281"/>
                    <a:pt x="1328" y="281"/>
                  </a:cubicBezTo>
                  <a:cubicBezTo>
                    <a:pt x="1318" y="268"/>
                    <a:pt x="1307" y="255"/>
                    <a:pt x="1295" y="242"/>
                  </a:cubicBezTo>
                  <a:moveTo>
                    <a:pt x="244" y="194"/>
                  </a:moveTo>
                  <a:cubicBezTo>
                    <a:pt x="231" y="205"/>
                    <a:pt x="219" y="217"/>
                    <a:pt x="207" y="229"/>
                  </a:cubicBezTo>
                  <a:cubicBezTo>
                    <a:pt x="223" y="244"/>
                    <a:pt x="223" y="244"/>
                    <a:pt x="223" y="244"/>
                  </a:cubicBezTo>
                  <a:cubicBezTo>
                    <a:pt x="234" y="232"/>
                    <a:pt x="246" y="221"/>
                    <a:pt x="258" y="210"/>
                  </a:cubicBezTo>
                  <a:cubicBezTo>
                    <a:pt x="244" y="194"/>
                    <a:pt x="244" y="194"/>
                    <a:pt x="244" y="194"/>
                  </a:cubicBezTo>
                  <a:moveTo>
                    <a:pt x="1222" y="172"/>
                  </a:moveTo>
                  <a:cubicBezTo>
                    <a:pt x="1208" y="189"/>
                    <a:pt x="1208" y="189"/>
                    <a:pt x="1208" y="189"/>
                  </a:cubicBezTo>
                  <a:cubicBezTo>
                    <a:pt x="1221" y="199"/>
                    <a:pt x="1233" y="210"/>
                    <a:pt x="1245" y="222"/>
                  </a:cubicBezTo>
                  <a:cubicBezTo>
                    <a:pt x="1260" y="206"/>
                    <a:pt x="1260" y="206"/>
                    <a:pt x="1260" y="206"/>
                  </a:cubicBezTo>
                  <a:cubicBezTo>
                    <a:pt x="1248" y="194"/>
                    <a:pt x="1235" y="183"/>
                    <a:pt x="1222" y="172"/>
                  </a:cubicBezTo>
                  <a:moveTo>
                    <a:pt x="323" y="131"/>
                  </a:moveTo>
                  <a:cubicBezTo>
                    <a:pt x="310" y="140"/>
                    <a:pt x="296" y="150"/>
                    <a:pt x="282" y="161"/>
                  </a:cubicBezTo>
                  <a:cubicBezTo>
                    <a:pt x="296" y="178"/>
                    <a:pt x="296" y="178"/>
                    <a:pt x="296" y="178"/>
                  </a:cubicBezTo>
                  <a:cubicBezTo>
                    <a:pt x="309" y="167"/>
                    <a:pt x="322" y="158"/>
                    <a:pt x="336" y="148"/>
                  </a:cubicBezTo>
                  <a:cubicBezTo>
                    <a:pt x="323" y="131"/>
                    <a:pt x="323" y="131"/>
                    <a:pt x="323" y="131"/>
                  </a:cubicBezTo>
                  <a:moveTo>
                    <a:pt x="1140" y="112"/>
                  </a:moveTo>
                  <a:cubicBezTo>
                    <a:pt x="1128" y="131"/>
                    <a:pt x="1128" y="131"/>
                    <a:pt x="1128" y="131"/>
                  </a:cubicBezTo>
                  <a:cubicBezTo>
                    <a:pt x="1142" y="140"/>
                    <a:pt x="1156" y="149"/>
                    <a:pt x="1169" y="158"/>
                  </a:cubicBezTo>
                  <a:cubicBezTo>
                    <a:pt x="1182" y="141"/>
                    <a:pt x="1182" y="141"/>
                    <a:pt x="1182" y="141"/>
                  </a:cubicBezTo>
                  <a:cubicBezTo>
                    <a:pt x="1168" y="131"/>
                    <a:pt x="1154" y="121"/>
                    <a:pt x="1140" y="112"/>
                  </a:cubicBezTo>
                  <a:moveTo>
                    <a:pt x="411" y="79"/>
                  </a:moveTo>
                  <a:cubicBezTo>
                    <a:pt x="396" y="86"/>
                    <a:pt x="381" y="94"/>
                    <a:pt x="366" y="103"/>
                  </a:cubicBezTo>
                  <a:cubicBezTo>
                    <a:pt x="377" y="122"/>
                    <a:pt x="377" y="122"/>
                    <a:pt x="377" y="122"/>
                  </a:cubicBezTo>
                  <a:cubicBezTo>
                    <a:pt x="391" y="113"/>
                    <a:pt x="406" y="105"/>
                    <a:pt x="420" y="98"/>
                  </a:cubicBezTo>
                  <a:cubicBezTo>
                    <a:pt x="411" y="79"/>
                    <a:pt x="411" y="79"/>
                    <a:pt x="411" y="79"/>
                  </a:cubicBezTo>
                  <a:moveTo>
                    <a:pt x="1050" y="65"/>
                  </a:moveTo>
                  <a:cubicBezTo>
                    <a:pt x="1041" y="84"/>
                    <a:pt x="1041" y="84"/>
                    <a:pt x="1041" y="84"/>
                  </a:cubicBezTo>
                  <a:cubicBezTo>
                    <a:pt x="1056" y="91"/>
                    <a:pt x="1071" y="98"/>
                    <a:pt x="1085" y="106"/>
                  </a:cubicBezTo>
                  <a:cubicBezTo>
                    <a:pt x="1096" y="87"/>
                    <a:pt x="1096" y="87"/>
                    <a:pt x="1096" y="87"/>
                  </a:cubicBezTo>
                  <a:cubicBezTo>
                    <a:pt x="1081" y="79"/>
                    <a:pt x="1065" y="71"/>
                    <a:pt x="1050" y="65"/>
                  </a:cubicBezTo>
                  <a:moveTo>
                    <a:pt x="504" y="39"/>
                  </a:moveTo>
                  <a:cubicBezTo>
                    <a:pt x="489" y="45"/>
                    <a:pt x="472" y="51"/>
                    <a:pt x="457" y="58"/>
                  </a:cubicBezTo>
                  <a:cubicBezTo>
                    <a:pt x="465" y="77"/>
                    <a:pt x="465" y="77"/>
                    <a:pt x="465" y="77"/>
                  </a:cubicBezTo>
                  <a:cubicBezTo>
                    <a:pt x="481" y="71"/>
                    <a:pt x="496" y="65"/>
                    <a:pt x="511" y="60"/>
                  </a:cubicBezTo>
                  <a:cubicBezTo>
                    <a:pt x="504" y="39"/>
                    <a:pt x="504" y="39"/>
                    <a:pt x="504" y="39"/>
                  </a:cubicBezTo>
                  <a:moveTo>
                    <a:pt x="954" y="30"/>
                  </a:moveTo>
                  <a:cubicBezTo>
                    <a:pt x="949" y="50"/>
                    <a:pt x="949" y="50"/>
                    <a:pt x="949" y="50"/>
                  </a:cubicBezTo>
                  <a:cubicBezTo>
                    <a:pt x="964" y="55"/>
                    <a:pt x="980" y="60"/>
                    <a:pt x="995" y="66"/>
                  </a:cubicBezTo>
                  <a:cubicBezTo>
                    <a:pt x="1003" y="45"/>
                    <a:pt x="1003" y="45"/>
                    <a:pt x="1003" y="45"/>
                  </a:cubicBezTo>
                  <a:cubicBezTo>
                    <a:pt x="987" y="40"/>
                    <a:pt x="971" y="34"/>
                    <a:pt x="954" y="30"/>
                  </a:cubicBezTo>
                  <a:moveTo>
                    <a:pt x="602" y="13"/>
                  </a:moveTo>
                  <a:cubicBezTo>
                    <a:pt x="586" y="17"/>
                    <a:pt x="569" y="20"/>
                    <a:pt x="553" y="25"/>
                  </a:cubicBezTo>
                  <a:cubicBezTo>
                    <a:pt x="559" y="46"/>
                    <a:pt x="559" y="46"/>
                    <a:pt x="559" y="46"/>
                  </a:cubicBezTo>
                  <a:cubicBezTo>
                    <a:pt x="574" y="41"/>
                    <a:pt x="590" y="38"/>
                    <a:pt x="607" y="34"/>
                  </a:cubicBezTo>
                  <a:cubicBezTo>
                    <a:pt x="602" y="13"/>
                    <a:pt x="602" y="13"/>
                    <a:pt x="602" y="13"/>
                  </a:cubicBezTo>
                  <a:moveTo>
                    <a:pt x="855" y="8"/>
                  </a:moveTo>
                  <a:cubicBezTo>
                    <a:pt x="852" y="29"/>
                    <a:pt x="852" y="29"/>
                    <a:pt x="852" y="29"/>
                  </a:cubicBezTo>
                  <a:cubicBezTo>
                    <a:pt x="868" y="32"/>
                    <a:pt x="885" y="35"/>
                    <a:pt x="901" y="38"/>
                  </a:cubicBezTo>
                  <a:cubicBezTo>
                    <a:pt x="905" y="17"/>
                    <a:pt x="905" y="17"/>
                    <a:pt x="905" y="17"/>
                  </a:cubicBezTo>
                  <a:cubicBezTo>
                    <a:pt x="889" y="13"/>
                    <a:pt x="872" y="10"/>
                    <a:pt x="855" y="8"/>
                  </a:cubicBezTo>
                  <a:moveTo>
                    <a:pt x="703" y="1"/>
                  </a:moveTo>
                  <a:cubicBezTo>
                    <a:pt x="686" y="2"/>
                    <a:pt x="669" y="3"/>
                    <a:pt x="653" y="5"/>
                  </a:cubicBezTo>
                  <a:cubicBezTo>
                    <a:pt x="655" y="27"/>
                    <a:pt x="655" y="27"/>
                    <a:pt x="655" y="27"/>
                  </a:cubicBezTo>
                  <a:cubicBezTo>
                    <a:pt x="672" y="25"/>
                    <a:pt x="688" y="23"/>
                    <a:pt x="704" y="22"/>
                  </a:cubicBezTo>
                  <a:cubicBezTo>
                    <a:pt x="703" y="1"/>
                    <a:pt x="703" y="1"/>
                    <a:pt x="703" y="1"/>
                  </a:cubicBezTo>
                  <a:moveTo>
                    <a:pt x="754" y="0"/>
                  </a:moveTo>
                  <a:cubicBezTo>
                    <a:pt x="754" y="21"/>
                    <a:pt x="754" y="21"/>
                    <a:pt x="754" y="21"/>
                  </a:cubicBezTo>
                  <a:cubicBezTo>
                    <a:pt x="770" y="22"/>
                    <a:pt x="787" y="22"/>
                    <a:pt x="803" y="24"/>
                  </a:cubicBezTo>
                  <a:cubicBezTo>
                    <a:pt x="805" y="2"/>
                    <a:pt x="805" y="2"/>
                    <a:pt x="805" y="2"/>
                  </a:cubicBezTo>
                  <a:cubicBezTo>
                    <a:pt x="788" y="1"/>
                    <a:pt x="771" y="0"/>
                    <a:pt x="7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sp>
          <p:nvSpPr>
            <p:cNvPr id="155" name="Freeform 405"/>
            <p:cNvSpPr>
              <a:spLocks noEditPoints="1"/>
            </p:cNvSpPr>
            <p:nvPr/>
          </p:nvSpPr>
          <p:spPr bwMode="auto">
            <a:xfrm>
              <a:off x="4659313" y="1997075"/>
              <a:ext cx="2876550" cy="2868613"/>
            </a:xfrm>
            <a:custGeom>
              <a:avLst/>
              <a:gdLst>
                <a:gd name="T0" fmla="*/ 425 w 766"/>
                <a:gd name="T1" fmla="*/ 762 h 764"/>
                <a:gd name="T2" fmla="*/ 351 w 766"/>
                <a:gd name="T3" fmla="*/ 763 h 764"/>
                <a:gd name="T4" fmla="*/ 338 w 766"/>
                <a:gd name="T5" fmla="*/ 755 h 764"/>
                <a:gd name="T6" fmla="*/ 482 w 766"/>
                <a:gd name="T7" fmla="*/ 751 h 764"/>
                <a:gd name="T8" fmla="*/ 308 w 766"/>
                <a:gd name="T9" fmla="*/ 757 h 764"/>
                <a:gd name="T10" fmla="*/ 508 w 766"/>
                <a:gd name="T11" fmla="*/ 736 h 764"/>
                <a:gd name="T12" fmla="*/ 228 w 766"/>
                <a:gd name="T13" fmla="*/ 724 h 764"/>
                <a:gd name="T14" fmla="*/ 228 w 766"/>
                <a:gd name="T15" fmla="*/ 724 h 764"/>
                <a:gd name="T16" fmla="*/ 589 w 766"/>
                <a:gd name="T17" fmla="*/ 704 h 764"/>
                <a:gd name="T18" fmla="*/ 198 w 766"/>
                <a:gd name="T19" fmla="*/ 717 h 764"/>
                <a:gd name="T20" fmla="*/ 609 w 766"/>
                <a:gd name="T21" fmla="*/ 682 h 764"/>
                <a:gd name="T22" fmla="*/ 132 w 766"/>
                <a:gd name="T23" fmla="*/ 661 h 764"/>
                <a:gd name="T24" fmla="*/ 132 w 766"/>
                <a:gd name="T25" fmla="*/ 661 h 764"/>
                <a:gd name="T26" fmla="*/ 677 w 766"/>
                <a:gd name="T27" fmla="*/ 627 h 764"/>
                <a:gd name="T28" fmla="*/ 106 w 766"/>
                <a:gd name="T29" fmla="*/ 646 h 764"/>
                <a:gd name="T30" fmla="*/ 689 w 766"/>
                <a:gd name="T31" fmla="*/ 600 h 764"/>
                <a:gd name="T32" fmla="*/ 59 w 766"/>
                <a:gd name="T33" fmla="*/ 572 h 764"/>
                <a:gd name="T34" fmla="*/ 59 w 766"/>
                <a:gd name="T35" fmla="*/ 572 h 764"/>
                <a:gd name="T36" fmla="*/ 737 w 766"/>
                <a:gd name="T37" fmla="*/ 527 h 764"/>
                <a:gd name="T38" fmla="*/ 39 w 766"/>
                <a:gd name="T39" fmla="*/ 550 h 764"/>
                <a:gd name="T40" fmla="*/ 741 w 766"/>
                <a:gd name="T41" fmla="*/ 498 h 764"/>
                <a:gd name="T42" fmla="*/ 17 w 766"/>
                <a:gd name="T43" fmla="*/ 466 h 764"/>
                <a:gd name="T44" fmla="*/ 17 w 766"/>
                <a:gd name="T45" fmla="*/ 466 h 764"/>
                <a:gd name="T46" fmla="*/ 761 w 766"/>
                <a:gd name="T47" fmla="*/ 443 h 764"/>
                <a:gd name="T48" fmla="*/ 9 w 766"/>
                <a:gd name="T49" fmla="*/ 409 h 764"/>
                <a:gd name="T50" fmla="*/ 9 w 766"/>
                <a:gd name="T51" fmla="*/ 409 h 764"/>
                <a:gd name="T52" fmla="*/ 759 w 766"/>
                <a:gd name="T53" fmla="*/ 383 h 764"/>
                <a:gd name="T54" fmla="*/ 2 w 766"/>
                <a:gd name="T55" fmla="*/ 351 h 764"/>
                <a:gd name="T56" fmla="*/ 2 w 766"/>
                <a:gd name="T57" fmla="*/ 351 h 764"/>
                <a:gd name="T58" fmla="*/ 762 w 766"/>
                <a:gd name="T59" fmla="*/ 325 h 764"/>
                <a:gd name="T60" fmla="*/ 12 w 766"/>
                <a:gd name="T61" fmla="*/ 323 h 764"/>
                <a:gd name="T62" fmla="*/ 732 w 766"/>
                <a:gd name="T63" fmla="*/ 243 h 764"/>
                <a:gd name="T64" fmla="*/ 29 w 766"/>
                <a:gd name="T65" fmla="*/ 237 h 764"/>
                <a:gd name="T66" fmla="*/ 29 w 766"/>
                <a:gd name="T67" fmla="*/ 237 h 764"/>
                <a:gd name="T68" fmla="*/ 727 w 766"/>
                <a:gd name="T69" fmla="*/ 213 h 764"/>
                <a:gd name="T70" fmla="*/ 47 w 766"/>
                <a:gd name="T71" fmla="*/ 214 h 764"/>
                <a:gd name="T72" fmla="*/ 674 w 766"/>
                <a:gd name="T73" fmla="*/ 144 h 764"/>
                <a:gd name="T74" fmla="*/ 89 w 766"/>
                <a:gd name="T75" fmla="*/ 137 h 764"/>
                <a:gd name="T76" fmla="*/ 89 w 766"/>
                <a:gd name="T77" fmla="*/ 137 h 764"/>
                <a:gd name="T78" fmla="*/ 660 w 766"/>
                <a:gd name="T79" fmla="*/ 118 h 764"/>
                <a:gd name="T80" fmla="*/ 114 w 766"/>
                <a:gd name="T81" fmla="*/ 120 h 764"/>
                <a:gd name="T82" fmla="*/ 588 w 766"/>
                <a:gd name="T83" fmla="*/ 68 h 764"/>
                <a:gd name="T84" fmla="*/ 176 w 766"/>
                <a:gd name="T85" fmla="*/ 60 h 764"/>
                <a:gd name="T86" fmla="*/ 176 w 766"/>
                <a:gd name="T87" fmla="*/ 60 h 764"/>
                <a:gd name="T88" fmla="*/ 567 w 766"/>
                <a:gd name="T89" fmla="*/ 46 h 764"/>
                <a:gd name="T90" fmla="*/ 205 w 766"/>
                <a:gd name="T91" fmla="*/ 51 h 764"/>
                <a:gd name="T92" fmla="*/ 484 w 766"/>
                <a:gd name="T93" fmla="*/ 20 h 764"/>
                <a:gd name="T94" fmla="*/ 283 w 766"/>
                <a:gd name="T95" fmla="*/ 13 h 764"/>
                <a:gd name="T96" fmla="*/ 283 w 766"/>
                <a:gd name="T97" fmla="*/ 13 h 764"/>
                <a:gd name="T98" fmla="*/ 457 w 766"/>
                <a:gd name="T99" fmla="*/ 7 h 764"/>
                <a:gd name="T100" fmla="*/ 313 w 766"/>
                <a:gd name="T101" fmla="*/ 13 h 764"/>
                <a:gd name="T102" fmla="*/ 370 w 766"/>
                <a:gd name="T103" fmla="*/ 0 h 764"/>
                <a:gd name="T104" fmla="*/ 399 w 766"/>
                <a:gd name="T105" fmla="*/ 0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6" h="764">
                  <a:moveTo>
                    <a:pt x="424" y="755"/>
                  </a:moveTo>
                  <a:cubicBezTo>
                    <a:pt x="415" y="756"/>
                    <a:pt x="405" y="757"/>
                    <a:pt x="395" y="757"/>
                  </a:cubicBezTo>
                  <a:cubicBezTo>
                    <a:pt x="396" y="764"/>
                    <a:pt x="396" y="764"/>
                    <a:pt x="396" y="764"/>
                  </a:cubicBezTo>
                  <a:cubicBezTo>
                    <a:pt x="405" y="764"/>
                    <a:pt x="415" y="763"/>
                    <a:pt x="425" y="762"/>
                  </a:cubicBezTo>
                  <a:cubicBezTo>
                    <a:pt x="424" y="755"/>
                    <a:pt x="424" y="755"/>
                    <a:pt x="424" y="755"/>
                  </a:cubicBezTo>
                  <a:moveTo>
                    <a:pt x="338" y="755"/>
                  </a:moveTo>
                  <a:cubicBezTo>
                    <a:pt x="337" y="761"/>
                    <a:pt x="337" y="761"/>
                    <a:pt x="337" y="761"/>
                  </a:cubicBezTo>
                  <a:cubicBezTo>
                    <a:pt x="342" y="762"/>
                    <a:pt x="346" y="762"/>
                    <a:pt x="351" y="763"/>
                  </a:cubicBezTo>
                  <a:cubicBezTo>
                    <a:pt x="356" y="763"/>
                    <a:pt x="361" y="764"/>
                    <a:pt x="366" y="764"/>
                  </a:cubicBezTo>
                  <a:cubicBezTo>
                    <a:pt x="366" y="757"/>
                    <a:pt x="366" y="757"/>
                    <a:pt x="366" y="757"/>
                  </a:cubicBezTo>
                  <a:cubicBezTo>
                    <a:pt x="362" y="757"/>
                    <a:pt x="357" y="756"/>
                    <a:pt x="352" y="756"/>
                  </a:cubicBezTo>
                  <a:cubicBezTo>
                    <a:pt x="347" y="756"/>
                    <a:pt x="343" y="755"/>
                    <a:pt x="338" y="755"/>
                  </a:cubicBezTo>
                  <a:moveTo>
                    <a:pt x="481" y="744"/>
                  </a:moveTo>
                  <a:cubicBezTo>
                    <a:pt x="471" y="747"/>
                    <a:pt x="462" y="749"/>
                    <a:pt x="453" y="751"/>
                  </a:cubicBezTo>
                  <a:cubicBezTo>
                    <a:pt x="454" y="758"/>
                    <a:pt x="454" y="758"/>
                    <a:pt x="454" y="758"/>
                  </a:cubicBezTo>
                  <a:cubicBezTo>
                    <a:pt x="464" y="756"/>
                    <a:pt x="473" y="754"/>
                    <a:pt x="482" y="751"/>
                  </a:cubicBezTo>
                  <a:cubicBezTo>
                    <a:pt x="481" y="744"/>
                    <a:pt x="481" y="744"/>
                    <a:pt x="481" y="744"/>
                  </a:cubicBezTo>
                  <a:moveTo>
                    <a:pt x="282" y="743"/>
                  </a:moveTo>
                  <a:cubicBezTo>
                    <a:pt x="280" y="750"/>
                    <a:pt x="280" y="750"/>
                    <a:pt x="280" y="750"/>
                  </a:cubicBezTo>
                  <a:cubicBezTo>
                    <a:pt x="289" y="753"/>
                    <a:pt x="299" y="755"/>
                    <a:pt x="308" y="757"/>
                  </a:cubicBezTo>
                  <a:cubicBezTo>
                    <a:pt x="310" y="750"/>
                    <a:pt x="310" y="750"/>
                    <a:pt x="310" y="750"/>
                  </a:cubicBezTo>
                  <a:cubicBezTo>
                    <a:pt x="300" y="748"/>
                    <a:pt x="291" y="746"/>
                    <a:pt x="282" y="743"/>
                  </a:cubicBezTo>
                  <a:moveTo>
                    <a:pt x="535" y="725"/>
                  </a:moveTo>
                  <a:cubicBezTo>
                    <a:pt x="526" y="729"/>
                    <a:pt x="517" y="733"/>
                    <a:pt x="508" y="736"/>
                  </a:cubicBezTo>
                  <a:cubicBezTo>
                    <a:pt x="510" y="743"/>
                    <a:pt x="510" y="743"/>
                    <a:pt x="510" y="743"/>
                  </a:cubicBezTo>
                  <a:cubicBezTo>
                    <a:pt x="520" y="740"/>
                    <a:pt x="529" y="736"/>
                    <a:pt x="538" y="732"/>
                  </a:cubicBezTo>
                  <a:cubicBezTo>
                    <a:pt x="535" y="725"/>
                    <a:pt x="535" y="725"/>
                    <a:pt x="535" y="725"/>
                  </a:cubicBezTo>
                  <a:moveTo>
                    <a:pt x="228" y="724"/>
                  </a:moveTo>
                  <a:cubicBezTo>
                    <a:pt x="225" y="730"/>
                    <a:pt x="225" y="730"/>
                    <a:pt x="225" y="730"/>
                  </a:cubicBezTo>
                  <a:cubicBezTo>
                    <a:pt x="234" y="734"/>
                    <a:pt x="243" y="738"/>
                    <a:pt x="252" y="741"/>
                  </a:cubicBezTo>
                  <a:cubicBezTo>
                    <a:pt x="254" y="734"/>
                    <a:pt x="254" y="734"/>
                    <a:pt x="254" y="734"/>
                  </a:cubicBezTo>
                  <a:cubicBezTo>
                    <a:pt x="245" y="731"/>
                    <a:pt x="237" y="728"/>
                    <a:pt x="228" y="724"/>
                  </a:cubicBezTo>
                  <a:moveTo>
                    <a:pt x="585" y="698"/>
                  </a:moveTo>
                  <a:cubicBezTo>
                    <a:pt x="577" y="703"/>
                    <a:pt x="569" y="708"/>
                    <a:pt x="560" y="713"/>
                  </a:cubicBezTo>
                  <a:cubicBezTo>
                    <a:pt x="564" y="719"/>
                    <a:pt x="564" y="719"/>
                    <a:pt x="564" y="719"/>
                  </a:cubicBezTo>
                  <a:cubicBezTo>
                    <a:pt x="573" y="714"/>
                    <a:pt x="581" y="710"/>
                    <a:pt x="589" y="704"/>
                  </a:cubicBezTo>
                  <a:cubicBezTo>
                    <a:pt x="585" y="698"/>
                    <a:pt x="585" y="698"/>
                    <a:pt x="585" y="698"/>
                  </a:cubicBezTo>
                  <a:moveTo>
                    <a:pt x="177" y="696"/>
                  </a:moveTo>
                  <a:cubicBezTo>
                    <a:pt x="173" y="702"/>
                    <a:pt x="173" y="702"/>
                    <a:pt x="173" y="702"/>
                  </a:cubicBezTo>
                  <a:cubicBezTo>
                    <a:pt x="181" y="707"/>
                    <a:pt x="190" y="712"/>
                    <a:pt x="198" y="717"/>
                  </a:cubicBezTo>
                  <a:cubicBezTo>
                    <a:pt x="202" y="711"/>
                    <a:pt x="202" y="711"/>
                    <a:pt x="202" y="711"/>
                  </a:cubicBezTo>
                  <a:cubicBezTo>
                    <a:pt x="193" y="706"/>
                    <a:pt x="185" y="701"/>
                    <a:pt x="177" y="696"/>
                  </a:cubicBezTo>
                  <a:moveTo>
                    <a:pt x="631" y="664"/>
                  </a:moveTo>
                  <a:cubicBezTo>
                    <a:pt x="624" y="670"/>
                    <a:pt x="617" y="676"/>
                    <a:pt x="609" y="682"/>
                  </a:cubicBezTo>
                  <a:cubicBezTo>
                    <a:pt x="613" y="687"/>
                    <a:pt x="613" y="687"/>
                    <a:pt x="613" y="687"/>
                  </a:cubicBezTo>
                  <a:cubicBezTo>
                    <a:pt x="621" y="682"/>
                    <a:pt x="629" y="676"/>
                    <a:pt x="636" y="669"/>
                  </a:cubicBezTo>
                  <a:cubicBezTo>
                    <a:pt x="631" y="664"/>
                    <a:pt x="631" y="664"/>
                    <a:pt x="631" y="664"/>
                  </a:cubicBezTo>
                  <a:moveTo>
                    <a:pt x="132" y="661"/>
                  </a:moveTo>
                  <a:cubicBezTo>
                    <a:pt x="127" y="666"/>
                    <a:pt x="127" y="666"/>
                    <a:pt x="127" y="666"/>
                  </a:cubicBezTo>
                  <a:cubicBezTo>
                    <a:pt x="134" y="672"/>
                    <a:pt x="142" y="679"/>
                    <a:pt x="150" y="685"/>
                  </a:cubicBezTo>
                  <a:cubicBezTo>
                    <a:pt x="154" y="679"/>
                    <a:pt x="154" y="679"/>
                    <a:pt x="154" y="679"/>
                  </a:cubicBezTo>
                  <a:cubicBezTo>
                    <a:pt x="146" y="673"/>
                    <a:pt x="139" y="667"/>
                    <a:pt x="132" y="661"/>
                  </a:cubicBezTo>
                  <a:moveTo>
                    <a:pt x="671" y="623"/>
                  </a:moveTo>
                  <a:cubicBezTo>
                    <a:pt x="665" y="630"/>
                    <a:pt x="659" y="637"/>
                    <a:pt x="652" y="644"/>
                  </a:cubicBezTo>
                  <a:cubicBezTo>
                    <a:pt x="657" y="649"/>
                    <a:pt x="657" y="649"/>
                    <a:pt x="657" y="649"/>
                  </a:cubicBezTo>
                  <a:cubicBezTo>
                    <a:pt x="664" y="642"/>
                    <a:pt x="671" y="635"/>
                    <a:pt x="677" y="627"/>
                  </a:cubicBezTo>
                  <a:cubicBezTo>
                    <a:pt x="671" y="623"/>
                    <a:pt x="671" y="623"/>
                    <a:pt x="671" y="623"/>
                  </a:cubicBezTo>
                  <a:moveTo>
                    <a:pt x="92" y="619"/>
                  </a:moveTo>
                  <a:cubicBezTo>
                    <a:pt x="87" y="624"/>
                    <a:pt x="87" y="624"/>
                    <a:pt x="87" y="624"/>
                  </a:cubicBezTo>
                  <a:cubicBezTo>
                    <a:pt x="93" y="631"/>
                    <a:pt x="99" y="639"/>
                    <a:pt x="106" y="646"/>
                  </a:cubicBezTo>
                  <a:cubicBezTo>
                    <a:pt x="111" y="640"/>
                    <a:pt x="111" y="640"/>
                    <a:pt x="111" y="640"/>
                  </a:cubicBezTo>
                  <a:cubicBezTo>
                    <a:pt x="105" y="634"/>
                    <a:pt x="98" y="626"/>
                    <a:pt x="92" y="619"/>
                  </a:cubicBezTo>
                  <a:moveTo>
                    <a:pt x="705" y="576"/>
                  </a:moveTo>
                  <a:cubicBezTo>
                    <a:pt x="700" y="584"/>
                    <a:pt x="695" y="592"/>
                    <a:pt x="689" y="600"/>
                  </a:cubicBezTo>
                  <a:cubicBezTo>
                    <a:pt x="695" y="604"/>
                    <a:pt x="695" y="604"/>
                    <a:pt x="695" y="604"/>
                  </a:cubicBezTo>
                  <a:cubicBezTo>
                    <a:pt x="700" y="596"/>
                    <a:pt x="706" y="588"/>
                    <a:pt x="711" y="579"/>
                  </a:cubicBezTo>
                  <a:cubicBezTo>
                    <a:pt x="705" y="576"/>
                    <a:pt x="705" y="576"/>
                    <a:pt x="705" y="576"/>
                  </a:cubicBezTo>
                  <a:moveTo>
                    <a:pt x="59" y="572"/>
                  </a:moveTo>
                  <a:cubicBezTo>
                    <a:pt x="53" y="576"/>
                    <a:pt x="53" y="576"/>
                    <a:pt x="53" y="576"/>
                  </a:cubicBezTo>
                  <a:cubicBezTo>
                    <a:pt x="58" y="584"/>
                    <a:pt x="63" y="592"/>
                    <a:pt x="69" y="600"/>
                  </a:cubicBezTo>
                  <a:cubicBezTo>
                    <a:pt x="75" y="596"/>
                    <a:pt x="75" y="596"/>
                    <a:pt x="75" y="596"/>
                  </a:cubicBezTo>
                  <a:cubicBezTo>
                    <a:pt x="69" y="589"/>
                    <a:pt x="64" y="580"/>
                    <a:pt x="59" y="572"/>
                  </a:cubicBezTo>
                  <a:moveTo>
                    <a:pt x="731" y="524"/>
                  </a:moveTo>
                  <a:cubicBezTo>
                    <a:pt x="727" y="533"/>
                    <a:pt x="723" y="542"/>
                    <a:pt x="719" y="550"/>
                  </a:cubicBezTo>
                  <a:cubicBezTo>
                    <a:pt x="725" y="554"/>
                    <a:pt x="725" y="554"/>
                    <a:pt x="725" y="554"/>
                  </a:cubicBezTo>
                  <a:cubicBezTo>
                    <a:pt x="730" y="545"/>
                    <a:pt x="734" y="536"/>
                    <a:pt x="737" y="527"/>
                  </a:cubicBezTo>
                  <a:cubicBezTo>
                    <a:pt x="731" y="524"/>
                    <a:pt x="731" y="524"/>
                    <a:pt x="731" y="524"/>
                  </a:cubicBezTo>
                  <a:moveTo>
                    <a:pt x="34" y="520"/>
                  </a:moveTo>
                  <a:cubicBezTo>
                    <a:pt x="27" y="523"/>
                    <a:pt x="27" y="523"/>
                    <a:pt x="27" y="523"/>
                  </a:cubicBezTo>
                  <a:cubicBezTo>
                    <a:pt x="31" y="532"/>
                    <a:pt x="35" y="541"/>
                    <a:pt x="39" y="550"/>
                  </a:cubicBezTo>
                  <a:cubicBezTo>
                    <a:pt x="46" y="547"/>
                    <a:pt x="46" y="547"/>
                    <a:pt x="46" y="547"/>
                  </a:cubicBezTo>
                  <a:cubicBezTo>
                    <a:pt x="42" y="538"/>
                    <a:pt x="38" y="529"/>
                    <a:pt x="34" y="520"/>
                  </a:cubicBezTo>
                  <a:moveTo>
                    <a:pt x="748" y="470"/>
                  </a:moveTo>
                  <a:cubicBezTo>
                    <a:pt x="746" y="479"/>
                    <a:pt x="743" y="488"/>
                    <a:pt x="741" y="498"/>
                  </a:cubicBezTo>
                  <a:cubicBezTo>
                    <a:pt x="747" y="500"/>
                    <a:pt x="747" y="500"/>
                    <a:pt x="747" y="500"/>
                  </a:cubicBezTo>
                  <a:cubicBezTo>
                    <a:pt x="750" y="490"/>
                    <a:pt x="753" y="481"/>
                    <a:pt x="755" y="471"/>
                  </a:cubicBezTo>
                  <a:cubicBezTo>
                    <a:pt x="748" y="470"/>
                    <a:pt x="748" y="470"/>
                    <a:pt x="748" y="470"/>
                  </a:cubicBezTo>
                  <a:moveTo>
                    <a:pt x="17" y="466"/>
                  </a:moveTo>
                  <a:cubicBezTo>
                    <a:pt x="10" y="467"/>
                    <a:pt x="10" y="467"/>
                    <a:pt x="10" y="467"/>
                  </a:cubicBezTo>
                  <a:cubicBezTo>
                    <a:pt x="12" y="477"/>
                    <a:pt x="15" y="486"/>
                    <a:pt x="17" y="496"/>
                  </a:cubicBezTo>
                  <a:cubicBezTo>
                    <a:pt x="24" y="493"/>
                    <a:pt x="24" y="493"/>
                    <a:pt x="24" y="493"/>
                  </a:cubicBezTo>
                  <a:cubicBezTo>
                    <a:pt x="22" y="484"/>
                    <a:pt x="19" y="475"/>
                    <a:pt x="17" y="466"/>
                  </a:cubicBezTo>
                  <a:moveTo>
                    <a:pt x="757" y="412"/>
                  </a:moveTo>
                  <a:cubicBezTo>
                    <a:pt x="757" y="413"/>
                    <a:pt x="757" y="413"/>
                    <a:pt x="757" y="413"/>
                  </a:cubicBezTo>
                  <a:cubicBezTo>
                    <a:pt x="757" y="423"/>
                    <a:pt x="755" y="432"/>
                    <a:pt x="754" y="441"/>
                  </a:cubicBezTo>
                  <a:cubicBezTo>
                    <a:pt x="761" y="443"/>
                    <a:pt x="761" y="443"/>
                    <a:pt x="761" y="443"/>
                  </a:cubicBezTo>
                  <a:cubicBezTo>
                    <a:pt x="763" y="433"/>
                    <a:pt x="764" y="423"/>
                    <a:pt x="764" y="414"/>
                  </a:cubicBezTo>
                  <a:cubicBezTo>
                    <a:pt x="765" y="412"/>
                    <a:pt x="765" y="412"/>
                    <a:pt x="765" y="412"/>
                  </a:cubicBezTo>
                  <a:cubicBezTo>
                    <a:pt x="757" y="412"/>
                    <a:pt x="757" y="412"/>
                    <a:pt x="757" y="412"/>
                  </a:cubicBezTo>
                  <a:moveTo>
                    <a:pt x="9" y="409"/>
                  </a:moveTo>
                  <a:cubicBezTo>
                    <a:pt x="1" y="409"/>
                    <a:pt x="1" y="409"/>
                    <a:pt x="1" y="409"/>
                  </a:cubicBezTo>
                  <a:cubicBezTo>
                    <a:pt x="2" y="419"/>
                    <a:pt x="3" y="429"/>
                    <a:pt x="5" y="439"/>
                  </a:cubicBezTo>
                  <a:cubicBezTo>
                    <a:pt x="12" y="438"/>
                    <a:pt x="12" y="438"/>
                    <a:pt x="12" y="438"/>
                  </a:cubicBezTo>
                  <a:cubicBezTo>
                    <a:pt x="10" y="428"/>
                    <a:pt x="9" y="418"/>
                    <a:pt x="9" y="409"/>
                  </a:cubicBezTo>
                  <a:moveTo>
                    <a:pt x="765" y="354"/>
                  </a:moveTo>
                  <a:cubicBezTo>
                    <a:pt x="758" y="354"/>
                    <a:pt x="758" y="354"/>
                    <a:pt x="758" y="354"/>
                  </a:cubicBezTo>
                  <a:cubicBezTo>
                    <a:pt x="758" y="363"/>
                    <a:pt x="759" y="372"/>
                    <a:pt x="759" y="381"/>
                  </a:cubicBezTo>
                  <a:cubicBezTo>
                    <a:pt x="759" y="383"/>
                    <a:pt x="759" y="383"/>
                    <a:pt x="759" y="383"/>
                  </a:cubicBezTo>
                  <a:cubicBezTo>
                    <a:pt x="766" y="383"/>
                    <a:pt x="766" y="383"/>
                    <a:pt x="766" y="383"/>
                  </a:cubicBezTo>
                  <a:cubicBezTo>
                    <a:pt x="766" y="381"/>
                    <a:pt x="766" y="381"/>
                    <a:pt x="766" y="381"/>
                  </a:cubicBezTo>
                  <a:cubicBezTo>
                    <a:pt x="766" y="372"/>
                    <a:pt x="766" y="363"/>
                    <a:pt x="765" y="354"/>
                  </a:cubicBezTo>
                  <a:moveTo>
                    <a:pt x="2" y="351"/>
                  </a:moveTo>
                  <a:cubicBezTo>
                    <a:pt x="1" y="360"/>
                    <a:pt x="0" y="370"/>
                    <a:pt x="0" y="380"/>
                  </a:cubicBezTo>
                  <a:cubicBezTo>
                    <a:pt x="8" y="380"/>
                    <a:pt x="8" y="380"/>
                    <a:pt x="8" y="380"/>
                  </a:cubicBezTo>
                  <a:cubicBezTo>
                    <a:pt x="8" y="371"/>
                    <a:pt x="8" y="361"/>
                    <a:pt x="9" y="352"/>
                  </a:cubicBezTo>
                  <a:cubicBezTo>
                    <a:pt x="2" y="351"/>
                    <a:pt x="2" y="351"/>
                    <a:pt x="2" y="351"/>
                  </a:cubicBezTo>
                  <a:moveTo>
                    <a:pt x="756" y="296"/>
                  </a:moveTo>
                  <a:cubicBezTo>
                    <a:pt x="749" y="297"/>
                    <a:pt x="749" y="297"/>
                    <a:pt x="749" y="297"/>
                  </a:cubicBezTo>
                  <a:cubicBezTo>
                    <a:pt x="751" y="307"/>
                    <a:pt x="753" y="316"/>
                    <a:pt x="755" y="326"/>
                  </a:cubicBezTo>
                  <a:cubicBezTo>
                    <a:pt x="762" y="325"/>
                    <a:pt x="762" y="325"/>
                    <a:pt x="762" y="325"/>
                  </a:cubicBezTo>
                  <a:cubicBezTo>
                    <a:pt x="760" y="315"/>
                    <a:pt x="758" y="305"/>
                    <a:pt x="756" y="296"/>
                  </a:cubicBezTo>
                  <a:moveTo>
                    <a:pt x="11" y="293"/>
                  </a:moveTo>
                  <a:cubicBezTo>
                    <a:pt x="9" y="303"/>
                    <a:pt x="7" y="312"/>
                    <a:pt x="5" y="322"/>
                  </a:cubicBezTo>
                  <a:cubicBezTo>
                    <a:pt x="12" y="323"/>
                    <a:pt x="12" y="323"/>
                    <a:pt x="12" y="323"/>
                  </a:cubicBezTo>
                  <a:cubicBezTo>
                    <a:pt x="14" y="313"/>
                    <a:pt x="16" y="304"/>
                    <a:pt x="18" y="295"/>
                  </a:cubicBezTo>
                  <a:cubicBezTo>
                    <a:pt x="11" y="293"/>
                    <a:pt x="11" y="293"/>
                    <a:pt x="11" y="293"/>
                  </a:cubicBezTo>
                  <a:moveTo>
                    <a:pt x="739" y="240"/>
                  </a:moveTo>
                  <a:cubicBezTo>
                    <a:pt x="732" y="243"/>
                    <a:pt x="732" y="243"/>
                    <a:pt x="732" y="243"/>
                  </a:cubicBezTo>
                  <a:cubicBezTo>
                    <a:pt x="735" y="251"/>
                    <a:pt x="739" y="261"/>
                    <a:pt x="742" y="270"/>
                  </a:cubicBezTo>
                  <a:cubicBezTo>
                    <a:pt x="748" y="267"/>
                    <a:pt x="748" y="267"/>
                    <a:pt x="748" y="267"/>
                  </a:cubicBezTo>
                  <a:cubicBezTo>
                    <a:pt x="746" y="259"/>
                    <a:pt x="742" y="249"/>
                    <a:pt x="739" y="240"/>
                  </a:cubicBezTo>
                  <a:moveTo>
                    <a:pt x="29" y="237"/>
                  </a:moveTo>
                  <a:cubicBezTo>
                    <a:pt x="25" y="246"/>
                    <a:pt x="22" y="256"/>
                    <a:pt x="19" y="265"/>
                  </a:cubicBezTo>
                  <a:cubicBezTo>
                    <a:pt x="26" y="267"/>
                    <a:pt x="26" y="267"/>
                    <a:pt x="26" y="267"/>
                  </a:cubicBezTo>
                  <a:cubicBezTo>
                    <a:pt x="28" y="258"/>
                    <a:pt x="32" y="249"/>
                    <a:pt x="35" y="240"/>
                  </a:cubicBezTo>
                  <a:cubicBezTo>
                    <a:pt x="29" y="237"/>
                    <a:pt x="29" y="237"/>
                    <a:pt x="29" y="237"/>
                  </a:cubicBezTo>
                  <a:moveTo>
                    <a:pt x="713" y="187"/>
                  </a:moveTo>
                  <a:cubicBezTo>
                    <a:pt x="707" y="191"/>
                    <a:pt x="707" y="191"/>
                    <a:pt x="707" y="191"/>
                  </a:cubicBezTo>
                  <a:cubicBezTo>
                    <a:pt x="711" y="199"/>
                    <a:pt x="716" y="208"/>
                    <a:pt x="720" y="216"/>
                  </a:cubicBezTo>
                  <a:cubicBezTo>
                    <a:pt x="727" y="213"/>
                    <a:pt x="727" y="213"/>
                    <a:pt x="727" y="213"/>
                  </a:cubicBezTo>
                  <a:cubicBezTo>
                    <a:pt x="722" y="205"/>
                    <a:pt x="718" y="196"/>
                    <a:pt x="713" y="187"/>
                  </a:cubicBezTo>
                  <a:moveTo>
                    <a:pt x="55" y="185"/>
                  </a:moveTo>
                  <a:cubicBezTo>
                    <a:pt x="50" y="193"/>
                    <a:pt x="45" y="202"/>
                    <a:pt x="41" y="211"/>
                  </a:cubicBezTo>
                  <a:cubicBezTo>
                    <a:pt x="47" y="214"/>
                    <a:pt x="47" y="214"/>
                    <a:pt x="47" y="214"/>
                  </a:cubicBezTo>
                  <a:cubicBezTo>
                    <a:pt x="51" y="205"/>
                    <a:pt x="56" y="197"/>
                    <a:pt x="61" y="189"/>
                  </a:cubicBezTo>
                  <a:cubicBezTo>
                    <a:pt x="55" y="185"/>
                    <a:pt x="55" y="185"/>
                    <a:pt x="55" y="185"/>
                  </a:cubicBezTo>
                  <a:moveTo>
                    <a:pt x="679" y="140"/>
                  </a:moveTo>
                  <a:cubicBezTo>
                    <a:pt x="674" y="144"/>
                    <a:pt x="674" y="144"/>
                    <a:pt x="674" y="144"/>
                  </a:cubicBezTo>
                  <a:cubicBezTo>
                    <a:pt x="680" y="152"/>
                    <a:pt x="685" y="159"/>
                    <a:pt x="691" y="167"/>
                  </a:cubicBezTo>
                  <a:cubicBezTo>
                    <a:pt x="697" y="163"/>
                    <a:pt x="697" y="163"/>
                    <a:pt x="697" y="163"/>
                  </a:cubicBezTo>
                  <a:cubicBezTo>
                    <a:pt x="691" y="155"/>
                    <a:pt x="685" y="147"/>
                    <a:pt x="679" y="140"/>
                  </a:cubicBezTo>
                  <a:moveTo>
                    <a:pt x="89" y="137"/>
                  </a:moveTo>
                  <a:cubicBezTo>
                    <a:pt x="83" y="145"/>
                    <a:pt x="77" y="153"/>
                    <a:pt x="71" y="160"/>
                  </a:cubicBezTo>
                  <a:cubicBezTo>
                    <a:pt x="77" y="165"/>
                    <a:pt x="77" y="165"/>
                    <a:pt x="77" y="165"/>
                  </a:cubicBezTo>
                  <a:cubicBezTo>
                    <a:pt x="83" y="157"/>
                    <a:pt x="89" y="149"/>
                    <a:pt x="95" y="142"/>
                  </a:cubicBezTo>
                  <a:cubicBezTo>
                    <a:pt x="89" y="137"/>
                    <a:pt x="89" y="137"/>
                    <a:pt x="89" y="137"/>
                  </a:cubicBezTo>
                  <a:moveTo>
                    <a:pt x="639" y="97"/>
                  </a:moveTo>
                  <a:cubicBezTo>
                    <a:pt x="634" y="103"/>
                    <a:pt x="634" y="103"/>
                    <a:pt x="634" y="103"/>
                  </a:cubicBezTo>
                  <a:cubicBezTo>
                    <a:pt x="641" y="109"/>
                    <a:pt x="648" y="116"/>
                    <a:pt x="655" y="122"/>
                  </a:cubicBezTo>
                  <a:cubicBezTo>
                    <a:pt x="660" y="118"/>
                    <a:pt x="660" y="118"/>
                    <a:pt x="660" y="118"/>
                  </a:cubicBezTo>
                  <a:cubicBezTo>
                    <a:pt x="653" y="110"/>
                    <a:pt x="646" y="104"/>
                    <a:pt x="639" y="97"/>
                  </a:cubicBezTo>
                  <a:moveTo>
                    <a:pt x="130" y="95"/>
                  </a:moveTo>
                  <a:cubicBezTo>
                    <a:pt x="122" y="102"/>
                    <a:pt x="115" y="109"/>
                    <a:pt x="109" y="116"/>
                  </a:cubicBezTo>
                  <a:cubicBezTo>
                    <a:pt x="114" y="120"/>
                    <a:pt x="114" y="120"/>
                    <a:pt x="114" y="120"/>
                  </a:cubicBezTo>
                  <a:cubicBezTo>
                    <a:pt x="120" y="114"/>
                    <a:pt x="127" y="107"/>
                    <a:pt x="135" y="101"/>
                  </a:cubicBezTo>
                  <a:cubicBezTo>
                    <a:pt x="130" y="95"/>
                    <a:pt x="130" y="95"/>
                    <a:pt x="130" y="95"/>
                  </a:cubicBezTo>
                  <a:moveTo>
                    <a:pt x="592" y="61"/>
                  </a:moveTo>
                  <a:cubicBezTo>
                    <a:pt x="588" y="68"/>
                    <a:pt x="588" y="68"/>
                    <a:pt x="588" y="68"/>
                  </a:cubicBezTo>
                  <a:cubicBezTo>
                    <a:pt x="596" y="73"/>
                    <a:pt x="604" y="78"/>
                    <a:pt x="612" y="84"/>
                  </a:cubicBezTo>
                  <a:cubicBezTo>
                    <a:pt x="616" y="79"/>
                    <a:pt x="616" y="79"/>
                    <a:pt x="616" y="79"/>
                  </a:cubicBezTo>
                  <a:cubicBezTo>
                    <a:pt x="609" y="73"/>
                    <a:pt x="600" y="67"/>
                    <a:pt x="592" y="61"/>
                  </a:cubicBezTo>
                  <a:moveTo>
                    <a:pt x="176" y="60"/>
                  </a:moveTo>
                  <a:cubicBezTo>
                    <a:pt x="168" y="65"/>
                    <a:pt x="160" y="71"/>
                    <a:pt x="152" y="77"/>
                  </a:cubicBezTo>
                  <a:cubicBezTo>
                    <a:pt x="157" y="83"/>
                    <a:pt x="157" y="83"/>
                    <a:pt x="157" y="83"/>
                  </a:cubicBezTo>
                  <a:cubicBezTo>
                    <a:pt x="165" y="77"/>
                    <a:pt x="172" y="71"/>
                    <a:pt x="180" y="66"/>
                  </a:cubicBezTo>
                  <a:cubicBezTo>
                    <a:pt x="176" y="60"/>
                    <a:pt x="176" y="60"/>
                    <a:pt x="176" y="60"/>
                  </a:cubicBezTo>
                  <a:moveTo>
                    <a:pt x="541" y="33"/>
                  </a:moveTo>
                  <a:cubicBezTo>
                    <a:pt x="538" y="40"/>
                    <a:pt x="538" y="40"/>
                    <a:pt x="538" y="40"/>
                  </a:cubicBezTo>
                  <a:cubicBezTo>
                    <a:pt x="547" y="44"/>
                    <a:pt x="555" y="48"/>
                    <a:pt x="564" y="53"/>
                  </a:cubicBezTo>
                  <a:cubicBezTo>
                    <a:pt x="567" y="46"/>
                    <a:pt x="567" y="46"/>
                    <a:pt x="567" y="46"/>
                  </a:cubicBezTo>
                  <a:cubicBezTo>
                    <a:pt x="559" y="42"/>
                    <a:pt x="550" y="37"/>
                    <a:pt x="541" y="33"/>
                  </a:cubicBezTo>
                  <a:moveTo>
                    <a:pt x="228" y="32"/>
                  </a:moveTo>
                  <a:cubicBezTo>
                    <a:pt x="219" y="36"/>
                    <a:pt x="210" y="41"/>
                    <a:pt x="202" y="45"/>
                  </a:cubicBezTo>
                  <a:cubicBezTo>
                    <a:pt x="205" y="51"/>
                    <a:pt x="205" y="51"/>
                    <a:pt x="205" y="51"/>
                  </a:cubicBezTo>
                  <a:cubicBezTo>
                    <a:pt x="214" y="47"/>
                    <a:pt x="222" y="43"/>
                    <a:pt x="231" y="39"/>
                  </a:cubicBezTo>
                  <a:cubicBezTo>
                    <a:pt x="228" y="32"/>
                    <a:pt x="228" y="32"/>
                    <a:pt x="228" y="32"/>
                  </a:cubicBezTo>
                  <a:moveTo>
                    <a:pt x="486" y="13"/>
                  </a:moveTo>
                  <a:cubicBezTo>
                    <a:pt x="484" y="20"/>
                    <a:pt x="484" y="20"/>
                    <a:pt x="484" y="20"/>
                  </a:cubicBezTo>
                  <a:cubicBezTo>
                    <a:pt x="493" y="23"/>
                    <a:pt x="502" y="26"/>
                    <a:pt x="511" y="29"/>
                  </a:cubicBezTo>
                  <a:cubicBezTo>
                    <a:pt x="514" y="22"/>
                    <a:pt x="514" y="22"/>
                    <a:pt x="514" y="22"/>
                  </a:cubicBezTo>
                  <a:cubicBezTo>
                    <a:pt x="505" y="19"/>
                    <a:pt x="495" y="16"/>
                    <a:pt x="486" y="13"/>
                  </a:cubicBezTo>
                  <a:moveTo>
                    <a:pt x="283" y="13"/>
                  </a:moveTo>
                  <a:cubicBezTo>
                    <a:pt x="274" y="15"/>
                    <a:pt x="264" y="18"/>
                    <a:pt x="255" y="21"/>
                  </a:cubicBezTo>
                  <a:cubicBezTo>
                    <a:pt x="258" y="28"/>
                    <a:pt x="258" y="28"/>
                    <a:pt x="258" y="28"/>
                  </a:cubicBezTo>
                  <a:cubicBezTo>
                    <a:pt x="267" y="25"/>
                    <a:pt x="276" y="22"/>
                    <a:pt x="285" y="20"/>
                  </a:cubicBezTo>
                  <a:cubicBezTo>
                    <a:pt x="283" y="13"/>
                    <a:pt x="283" y="13"/>
                    <a:pt x="283" y="13"/>
                  </a:cubicBezTo>
                  <a:moveTo>
                    <a:pt x="428" y="2"/>
                  </a:moveTo>
                  <a:cubicBezTo>
                    <a:pt x="428" y="9"/>
                    <a:pt x="428" y="9"/>
                    <a:pt x="428" y="9"/>
                  </a:cubicBezTo>
                  <a:cubicBezTo>
                    <a:pt x="437" y="11"/>
                    <a:pt x="447" y="12"/>
                    <a:pt x="456" y="14"/>
                  </a:cubicBezTo>
                  <a:cubicBezTo>
                    <a:pt x="457" y="7"/>
                    <a:pt x="457" y="7"/>
                    <a:pt x="457" y="7"/>
                  </a:cubicBezTo>
                  <a:cubicBezTo>
                    <a:pt x="448" y="5"/>
                    <a:pt x="438" y="3"/>
                    <a:pt x="428" y="2"/>
                  </a:cubicBezTo>
                  <a:moveTo>
                    <a:pt x="341" y="1"/>
                  </a:moveTo>
                  <a:cubicBezTo>
                    <a:pt x="331" y="3"/>
                    <a:pt x="321" y="4"/>
                    <a:pt x="312" y="6"/>
                  </a:cubicBezTo>
                  <a:cubicBezTo>
                    <a:pt x="313" y="13"/>
                    <a:pt x="313" y="13"/>
                    <a:pt x="313" y="13"/>
                  </a:cubicBezTo>
                  <a:cubicBezTo>
                    <a:pt x="322" y="11"/>
                    <a:pt x="332" y="10"/>
                    <a:pt x="341" y="9"/>
                  </a:cubicBezTo>
                  <a:cubicBezTo>
                    <a:pt x="341" y="1"/>
                    <a:pt x="341" y="1"/>
                    <a:pt x="341" y="1"/>
                  </a:cubicBezTo>
                  <a:moveTo>
                    <a:pt x="383" y="0"/>
                  </a:moveTo>
                  <a:cubicBezTo>
                    <a:pt x="379" y="0"/>
                    <a:pt x="374" y="0"/>
                    <a:pt x="370" y="0"/>
                  </a:cubicBezTo>
                  <a:cubicBezTo>
                    <a:pt x="370" y="7"/>
                    <a:pt x="370" y="7"/>
                    <a:pt x="370" y="7"/>
                  </a:cubicBezTo>
                  <a:cubicBezTo>
                    <a:pt x="375" y="7"/>
                    <a:pt x="380" y="7"/>
                    <a:pt x="384" y="7"/>
                  </a:cubicBezTo>
                  <a:cubicBezTo>
                    <a:pt x="389" y="7"/>
                    <a:pt x="394" y="7"/>
                    <a:pt x="399" y="7"/>
                  </a:cubicBezTo>
                  <a:cubicBezTo>
                    <a:pt x="399" y="0"/>
                    <a:pt x="399" y="0"/>
                    <a:pt x="399" y="0"/>
                  </a:cubicBezTo>
                  <a:cubicBezTo>
                    <a:pt x="394" y="0"/>
                    <a:pt x="388" y="0"/>
                    <a:pt x="38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sp>
          <p:nvSpPr>
            <p:cNvPr id="156" name="Freeform 406"/>
            <p:cNvSpPr>
              <a:spLocks noEditPoints="1"/>
            </p:cNvSpPr>
            <p:nvPr/>
          </p:nvSpPr>
          <p:spPr bwMode="auto">
            <a:xfrm>
              <a:off x="2192338" y="-471488"/>
              <a:ext cx="7810500" cy="7804151"/>
            </a:xfrm>
            <a:custGeom>
              <a:avLst/>
              <a:gdLst>
                <a:gd name="T0" fmla="*/ 1085 w 2080"/>
                <a:gd name="T1" fmla="*/ 2077 h 2078"/>
                <a:gd name="T2" fmla="*/ 1141 w 2080"/>
                <a:gd name="T3" fmla="*/ 2066 h 2078"/>
                <a:gd name="T4" fmla="*/ 884 w 2080"/>
                <a:gd name="T5" fmla="*/ 2059 h 2078"/>
                <a:gd name="T6" fmla="*/ 856 w 2080"/>
                <a:gd name="T7" fmla="*/ 2054 h 2078"/>
                <a:gd name="T8" fmla="*/ 798 w 2080"/>
                <a:gd name="T9" fmla="*/ 2049 h 2078"/>
                <a:gd name="T10" fmla="*/ 714 w 2080"/>
                <a:gd name="T11" fmla="*/ 2026 h 2078"/>
                <a:gd name="T12" fmla="*/ 663 w 2080"/>
                <a:gd name="T13" fmla="*/ 2000 h 2078"/>
                <a:gd name="T14" fmla="*/ 1419 w 2080"/>
                <a:gd name="T15" fmla="*/ 1999 h 2078"/>
                <a:gd name="T16" fmla="*/ 1475 w 2080"/>
                <a:gd name="T17" fmla="*/ 1983 h 2078"/>
                <a:gd name="T18" fmla="*/ 1501 w 2080"/>
                <a:gd name="T19" fmla="*/ 1970 h 2078"/>
                <a:gd name="T20" fmla="*/ 1548 w 2080"/>
                <a:gd name="T21" fmla="*/ 1937 h 2078"/>
                <a:gd name="T22" fmla="*/ 1621 w 2080"/>
                <a:gd name="T23" fmla="*/ 1892 h 2078"/>
                <a:gd name="T24" fmla="*/ 413 w 2080"/>
                <a:gd name="T25" fmla="*/ 1859 h 2078"/>
                <a:gd name="T26" fmla="*/ 391 w 2080"/>
                <a:gd name="T27" fmla="*/ 1841 h 2078"/>
                <a:gd name="T28" fmla="*/ 342 w 2080"/>
                <a:gd name="T29" fmla="*/ 1809 h 2078"/>
                <a:gd name="T30" fmla="*/ 280 w 2080"/>
                <a:gd name="T31" fmla="*/ 1748 h 2078"/>
                <a:gd name="T32" fmla="*/ 248 w 2080"/>
                <a:gd name="T33" fmla="*/ 1700 h 2078"/>
                <a:gd name="T34" fmla="*/ 1833 w 2080"/>
                <a:gd name="T35" fmla="*/ 1700 h 2078"/>
                <a:gd name="T36" fmla="*/ 1874 w 2080"/>
                <a:gd name="T37" fmla="*/ 1659 h 2078"/>
                <a:gd name="T38" fmla="*/ 1891 w 2080"/>
                <a:gd name="T39" fmla="*/ 1636 h 2078"/>
                <a:gd name="T40" fmla="*/ 1917 w 2080"/>
                <a:gd name="T41" fmla="*/ 1584 h 2078"/>
                <a:gd name="T42" fmla="*/ 1960 w 2080"/>
                <a:gd name="T43" fmla="*/ 1509 h 2078"/>
                <a:gd name="T44" fmla="*/ 96 w 2080"/>
                <a:gd name="T45" fmla="*/ 1458 h 2078"/>
                <a:gd name="T46" fmla="*/ 85 w 2080"/>
                <a:gd name="T47" fmla="*/ 1432 h 2078"/>
                <a:gd name="T48" fmla="*/ 58 w 2080"/>
                <a:gd name="T49" fmla="*/ 1381 h 2078"/>
                <a:gd name="T50" fmla="*/ 33 w 2080"/>
                <a:gd name="T51" fmla="*/ 1298 h 2078"/>
                <a:gd name="T52" fmla="*/ 27 w 2080"/>
                <a:gd name="T53" fmla="*/ 1240 h 2078"/>
                <a:gd name="T54" fmla="*/ 2053 w 2080"/>
                <a:gd name="T55" fmla="*/ 1238 h 2078"/>
                <a:gd name="T56" fmla="*/ 2070 w 2080"/>
                <a:gd name="T57" fmla="*/ 1183 h 2078"/>
                <a:gd name="T58" fmla="*/ 2066 w 2080"/>
                <a:gd name="T59" fmla="*/ 1153 h 2078"/>
                <a:gd name="T60" fmla="*/ 8 w 2080"/>
                <a:gd name="T61" fmla="*/ 1070 h 2078"/>
                <a:gd name="T62" fmla="*/ 0 w 2080"/>
                <a:gd name="T63" fmla="*/ 1041 h 2078"/>
                <a:gd name="T64" fmla="*/ 2 w 2080"/>
                <a:gd name="T65" fmla="*/ 983 h 2078"/>
                <a:gd name="T66" fmla="*/ 10 w 2080"/>
                <a:gd name="T67" fmla="*/ 897 h 2078"/>
                <a:gd name="T68" fmla="*/ 2070 w 2080"/>
                <a:gd name="T69" fmla="*/ 891 h 2078"/>
                <a:gd name="T70" fmla="*/ 2065 w 2080"/>
                <a:gd name="T71" fmla="*/ 863 h 2078"/>
                <a:gd name="T72" fmla="*/ 2047 w 2080"/>
                <a:gd name="T73" fmla="*/ 808 h 2078"/>
                <a:gd name="T74" fmla="*/ 2024 w 2080"/>
                <a:gd name="T75" fmla="*/ 725 h 2078"/>
                <a:gd name="T76" fmla="*/ 2012 w 2080"/>
                <a:gd name="T77" fmla="*/ 668 h 2078"/>
                <a:gd name="T78" fmla="*/ 88 w 2080"/>
                <a:gd name="T79" fmla="*/ 620 h 2078"/>
                <a:gd name="T80" fmla="*/ 120 w 2080"/>
                <a:gd name="T81" fmla="*/ 571 h 2078"/>
                <a:gd name="T82" fmla="*/ 133 w 2080"/>
                <a:gd name="T83" fmla="*/ 545 h 2078"/>
                <a:gd name="T84" fmla="*/ 156 w 2080"/>
                <a:gd name="T85" fmla="*/ 492 h 2078"/>
                <a:gd name="T86" fmla="*/ 205 w 2080"/>
                <a:gd name="T87" fmla="*/ 420 h 2078"/>
                <a:gd name="T88" fmla="*/ 1873 w 2080"/>
                <a:gd name="T89" fmla="*/ 417 h 2078"/>
                <a:gd name="T90" fmla="*/ 1855 w 2080"/>
                <a:gd name="T91" fmla="*/ 394 h 2078"/>
                <a:gd name="T92" fmla="*/ 1813 w 2080"/>
                <a:gd name="T93" fmla="*/ 354 h 2078"/>
                <a:gd name="T94" fmla="*/ 1753 w 2080"/>
                <a:gd name="T95" fmla="*/ 292 h 2078"/>
                <a:gd name="T96" fmla="*/ 1715 w 2080"/>
                <a:gd name="T97" fmla="*/ 248 h 2078"/>
                <a:gd name="T98" fmla="*/ 407 w 2080"/>
                <a:gd name="T99" fmla="*/ 215 h 2078"/>
                <a:gd name="T100" fmla="*/ 458 w 2080"/>
                <a:gd name="T101" fmla="*/ 187 h 2078"/>
                <a:gd name="T102" fmla="*/ 482 w 2080"/>
                <a:gd name="T103" fmla="*/ 171 h 2078"/>
                <a:gd name="T104" fmla="*/ 527 w 2080"/>
                <a:gd name="T105" fmla="*/ 135 h 2078"/>
                <a:gd name="T106" fmla="*/ 604 w 2080"/>
                <a:gd name="T107" fmla="*/ 96 h 2078"/>
                <a:gd name="T108" fmla="*/ 1472 w 2080"/>
                <a:gd name="T109" fmla="*/ 93 h 2078"/>
                <a:gd name="T110" fmla="*/ 1445 w 2080"/>
                <a:gd name="T111" fmla="*/ 82 h 2078"/>
                <a:gd name="T112" fmla="*/ 1389 w 2080"/>
                <a:gd name="T113" fmla="*/ 68 h 2078"/>
                <a:gd name="T114" fmla="*/ 1307 w 2080"/>
                <a:gd name="T115" fmla="*/ 42 h 2078"/>
                <a:gd name="T116" fmla="*/ 1252 w 2080"/>
                <a:gd name="T117" fmla="*/ 22 h 2078"/>
                <a:gd name="T118" fmla="*/ 879 w 2080"/>
                <a:gd name="T119" fmla="*/ 12 h 2078"/>
                <a:gd name="T120" fmla="*/ 937 w 2080"/>
                <a:gd name="T121" fmla="*/ 12 h 2078"/>
                <a:gd name="T122" fmla="*/ 966 w 2080"/>
                <a:gd name="T123" fmla="*/ 10 h 2078"/>
                <a:gd name="T124" fmla="*/ 1023 w 2080"/>
                <a:gd name="T125" fmla="*/ 0 h 2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80" h="2078">
                  <a:moveTo>
                    <a:pt x="998" y="2070"/>
                  </a:moveTo>
                  <a:cubicBezTo>
                    <a:pt x="998" y="2077"/>
                    <a:pt x="998" y="2077"/>
                    <a:pt x="998" y="2077"/>
                  </a:cubicBezTo>
                  <a:cubicBezTo>
                    <a:pt x="1008" y="2077"/>
                    <a:pt x="1017" y="2078"/>
                    <a:pt x="1027" y="2078"/>
                  </a:cubicBezTo>
                  <a:cubicBezTo>
                    <a:pt x="1027" y="2071"/>
                    <a:pt x="1027" y="2071"/>
                    <a:pt x="1027" y="2071"/>
                  </a:cubicBezTo>
                  <a:cubicBezTo>
                    <a:pt x="1017" y="2070"/>
                    <a:pt x="1008" y="2070"/>
                    <a:pt x="998" y="2070"/>
                  </a:cubicBezTo>
                  <a:moveTo>
                    <a:pt x="1084" y="2070"/>
                  </a:moveTo>
                  <a:cubicBezTo>
                    <a:pt x="1075" y="2070"/>
                    <a:pt x="1065" y="2070"/>
                    <a:pt x="1056" y="2071"/>
                  </a:cubicBezTo>
                  <a:cubicBezTo>
                    <a:pt x="1056" y="2078"/>
                    <a:pt x="1056" y="2078"/>
                    <a:pt x="1056" y="2078"/>
                  </a:cubicBezTo>
                  <a:cubicBezTo>
                    <a:pt x="1065" y="2078"/>
                    <a:pt x="1075" y="2077"/>
                    <a:pt x="1085" y="2077"/>
                  </a:cubicBezTo>
                  <a:cubicBezTo>
                    <a:pt x="1084" y="2070"/>
                    <a:pt x="1084" y="2070"/>
                    <a:pt x="1084" y="2070"/>
                  </a:cubicBezTo>
                  <a:moveTo>
                    <a:pt x="941" y="2066"/>
                  </a:moveTo>
                  <a:cubicBezTo>
                    <a:pt x="940" y="2073"/>
                    <a:pt x="940" y="2073"/>
                    <a:pt x="940" y="2073"/>
                  </a:cubicBezTo>
                  <a:cubicBezTo>
                    <a:pt x="945" y="2074"/>
                    <a:pt x="949" y="2074"/>
                    <a:pt x="954" y="2074"/>
                  </a:cubicBezTo>
                  <a:cubicBezTo>
                    <a:pt x="959" y="2075"/>
                    <a:pt x="964" y="2075"/>
                    <a:pt x="969" y="2075"/>
                  </a:cubicBezTo>
                  <a:cubicBezTo>
                    <a:pt x="969" y="2068"/>
                    <a:pt x="969" y="2068"/>
                    <a:pt x="969" y="2068"/>
                  </a:cubicBezTo>
                  <a:cubicBezTo>
                    <a:pt x="964" y="2068"/>
                    <a:pt x="959" y="2068"/>
                    <a:pt x="954" y="2067"/>
                  </a:cubicBezTo>
                  <a:cubicBezTo>
                    <a:pt x="950" y="2067"/>
                    <a:pt x="945" y="2066"/>
                    <a:pt x="941" y="2066"/>
                  </a:cubicBezTo>
                  <a:moveTo>
                    <a:pt x="1141" y="2066"/>
                  </a:moveTo>
                  <a:cubicBezTo>
                    <a:pt x="1132" y="2067"/>
                    <a:pt x="1122" y="2068"/>
                    <a:pt x="1113" y="2068"/>
                  </a:cubicBezTo>
                  <a:cubicBezTo>
                    <a:pt x="1113" y="2075"/>
                    <a:pt x="1113" y="2075"/>
                    <a:pt x="1113" y="2075"/>
                  </a:cubicBezTo>
                  <a:cubicBezTo>
                    <a:pt x="1123" y="2075"/>
                    <a:pt x="1133" y="2074"/>
                    <a:pt x="1142" y="2073"/>
                  </a:cubicBezTo>
                  <a:cubicBezTo>
                    <a:pt x="1141" y="2066"/>
                    <a:pt x="1141" y="2066"/>
                    <a:pt x="1141" y="2066"/>
                  </a:cubicBezTo>
                  <a:moveTo>
                    <a:pt x="884" y="2059"/>
                  </a:moveTo>
                  <a:cubicBezTo>
                    <a:pt x="883" y="2066"/>
                    <a:pt x="883" y="2066"/>
                    <a:pt x="883" y="2066"/>
                  </a:cubicBezTo>
                  <a:cubicBezTo>
                    <a:pt x="892" y="2068"/>
                    <a:pt x="902" y="2069"/>
                    <a:pt x="911" y="2070"/>
                  </a:cubicBezTo>
                  <a:cubicBezTo>
                    <a:pt x="912" y="2063"/>
                    <a:pt x="912" y="2063"/>
                    <a:pt x="912" y="2063"/>
                  </a:cubicBezTo>
                  <a:cubicBezTo>
                    <a:pt x="903" y="2061"/>
                    <a:pt x="893" y="2060"/>
                    <a:pt x="884" y="2059"/>
                  </a:cubicBezTo>
                  <a:moveTo>
                    <a:pt x="1198" y="2059"/>
                  </a:moveTo>
                  <a:cubicBezTo>
                    <a:pt x="1189" y="2060"/>
                    <a:pt x="1179" y="2061"/>
                    <a:pt x="1170" y="2063"/>
                  </a:cubicBezTo>
                  <a:cubicBezTo>
                    <a:pt x="1171" y="2070"/>
                    <a:pt x="1171" y="2070"/>
                    <a:pt x="1171" y="2070"/>
                  </a:cubicBezTo>
                  <a:cubicBezTo>
                    <a:pt x="1180" y="2069"/>
                    <a:pt x="1190" y="2067"/>
                    <a:pt x="1199" y="2066"/>
                  </a:cubicBezTo>
                  <a:cubicBezTo>
                    <a:pt x="1198" y="2059"/>
                    <a:pt x="1198" y="2059"/>
                    <a:pt x="1198" y="2059"/>
                  </a:cubicBezTo>
                  <a:moveTo>
                    <a:pt x="828" y="2049"/>
                  </a:moveTo>
                  <a:cubicBezTo>
                    <a:pt x="826" y="2056"/>
                    <a:pt x="826" y="2056"/>
                    <a:pt x="826" y="2056"/>
                  </a:cubicBezTo>
                  <a:cubicBezTo>
                    <a:pt x="835" y="2058"/>
                    <a:pt x="845" y="2059"/>
                    <a:pt x="854" y="2061"/>
                  </a:cubicBezTo>
                  <a:cubicBezTo>
                    <a:pt x="856" y="2054"/>
                    <a:pt x="856" y="2054"/>
                    <a:pt x="856" y="2054"/>
                  </a:cubicBezTo>
                  <a:cubicBezTo>
                    <a:pt x="846" y="2053"/>
                    <a:pt x="837" y="2051"/>
                    <a:pt x="828" y="2049"/>
                  </a:cubicBezTo>
                  <a:moveTo>
                    <a:pt x="1255" y="2049"/>
                  </a:moveTo>
                  <a:cubicBezTo>
                    <a:pt x="1245" y="2050"/>
                    <a:pt x="1236" y="2052"/>
                    <a:pt x="1227" y="2054"/>
                  </a:cubicBezTo>
                  <a:cubicBezTo>
                    <a:pt x="1228" y="2061"/>
                    <a:pt x="1228" y="2061"/>
                    <a:pt x="1228" y="2061"/>
                  </a:cubicBezTo>
                  <a:cubicBezTo>
                    <a:pt x="1237" y="2059"/>
                    <a:pt x="1247" y="2057"/>
                    <a:pt x="1256" y="2055"/>
                  </a:cubicBezTo>
                  <a:cubicBezTo>
                    <a:pt x="1255" y="2049"/>
                    <a:pt x="1255" y="2049"/>
                    <a:pt x="1255" y="2049"/>
                  </a:cubicBezTo>
                  <a:moveTo>
                    <a:pt x="772" y="2035"/>
                  </a:moveTo>
                  <a:cubicBezTo>
                    <a:pt x="770" y="2042"/>
                    <a:pt x="770" y="2042"/>
                    <a:pt x="770" y="2042"/>
                  </a:cubicBezTo>
                  <a:cubicBezTo>
                    <a:pt x="779" y="2045"/>
                    <a:pt x="788" y="2047"/>
                    <a:pt x="798" y="2049"/>
                  </a:cubicBezTo>
                  <a:cubicBezTo>
                    <a:pt x="800" y="2042"/>
                    <a:pt x="800" y="2042"/>
                    <a:pt x="800" y="2042"/>
                  </a:cubicBezTo>
                  <a:cubicBezTo>
                    <a:pt x="790" y="2040"/>
                    <a:pt x="781" y="2038"/>
                    <a:pt x="772" y="2035"/>
                  </a:cubicBezTo>
                  <a:moveTo>
                    <a:pt x="1311" y="2035"/>
                  </a:moveTo>
                  <a:cubicBezTo>
                    <a:pt x="1301" y="2037"/>
                    <a:pt x="1292" y="2040"/>
                    <a:pt x="1283" y="2042"/>
                  </a:cubicBezTo>
                  <a:cubicBezTo>
                    <a:pt x="1285" y="2049"/>
                    <a:pt x="1285" y="2049"/>
                    <a:pt x="1285" y="2049"/>
                  </a:cubicBezTo>
                  <a:cubicBezTo>
                    <a:pt x="1294" y="2047"/>
                    <a:pt x="1303" y="2044"/>
                    <a:pt x="1312" y="2042"/>
                  </a:cubicBezTo>
                  <a:cubicBezTo>
                    <a:pt x="1311" y="2035"/>
                    <a:pt x="1311" y="2035"/>
                    <a:pt x="1311" y="2035"/>
                  </a:cubicBezTo>
                  <a:moveTo>
                    <a:pt x="717" y="2019"/>
                  </a:moveTo>
                  <a:cubicBezTo>
                    <a:pt x="714" y="2026"/>
                    <a:pt x="714" y="2026"/>
                    <a:pt x="714" y="2026"/>
                  </a:cubicBezTo>
                  <a:cubicBezTo>
                    <a:pt x="724" y="2029"/>
                    <a:pt x="733" y="2032"/>
                    <a:pt x="742" y="2034"/>
                  </a:cubicBezTo>
                  <a:cubicBezTo>
                    <a:pt x="744" y="2028"/>
                    <a:pt x="744" y="2028"/>
                    <a:pt x="744" y="2028"/>
                  </a:cubicBezTo>
                  <a:cubicBezTo>
                    <a:pt x="735" y="2025"/>
                    <a:pt x="726" y="2022"/>
                    <a:pt x="717" y="2019"/>
                  </a:cubicBezTo>
                  <a:moveTo>
                    <a:pt x="1365" y="2018"/>
                  </a:moveTo>
                  <a:cubicBezTo>
                    <a:pt x="1356" y="2021"/>
                    <a:pt x="1347" y="2024"/>
                    <a:pt x="1338" y="2027"/>
                  </a:cubicBezTo>
                  <a:cubicBezTo>
                    <a:pt x="1340" y="2034"/>
                    <a:pt x="1340" y="2034"/>
                    <a:pt x="1340" y="2034"/>
                  </a:cubicBezTo>
                  <a:cubicBezTo>
                    <a:pt x="1349" y="2031"/>
                    <a:pt x="1359" y="2028"/>
                    <a:pt x="1367" y="2025"/>
                  </a:cubicBezTo>
                  <a:cubicBezTo>
                    <a:pt x="1365" y="2018"/>
                    <a:pt x="1365" y="2018"/>
                    <a:pt x="1365" y="2018"/>
                  </a:cubicBezTo>
                  <a:moveTo>
                    <a:pt x="663" y="2000"/>
                  </a:moveTo>
                  <a:cubicBezTo>
                    <a:pt x="660" y="2007"/>
                    <a:pt x="660" y="2007"/>
                    <a:pt x="660" y="2007"/>
                  </a:cubicBezTo>
                  <a:cubicBezTo>
                    <a:pt x="669" y="2010"/>
                    <a:pt x="678" y="2013"/>
                    <a:pt x="687" y="2016"/>
                  </a:cubicBezTo>
                  <a:cubicBezTo>
                    <a:pt x="689" y="2010"/>
                    <a:pt x="689" y="2010"/>
                    <a:pt x="689" y="2010"/>
                  </a:cubicBezTo>
                  <a:cubicBezTo>
                    <a:pt x="681" y="2007"/>
                    <a:pt x="672" y="2003"/>
                    <a:pt x="663" y="2000"/>
                  </a:cubicBezTo>
                  <a:moveTo>
                    <a:pt x="1419" y="1999"/>
                  </a:moveTo>
                  <a:cubicBezTo>
                    <a:pt x="1410" y="2002"/>
                    <a:pt x="1401" y="2006"/>
                    <a:pt x="1392" y="2009"/>
                  </a:cubicBezTo>
                  <a:cubicBezTo>
                    <a:pt x="1395" y="2016"/>
                    <a:pt x="1395" y="2016"/>
                    <a:pt x="1395" y="2016"/>
                  </a:cubicBezTo>
                  <a:cubicBezTo>
                    <a:pt x="1404" y="2013"/>
                    <a:pt x="1413" y="2009"/>
                    <a:pt x="1422" y="2006"/>
                  </a:cubicBezTo>
                  <a:cubicBezTo>
                    <a:pt x="1419" y="1999"/>
                    <a:pt x="1419" y="1999"/>
                    <a:pt x="1419" y="1999"/>
                  </a:cubicBezTo>
                  <a:moveTo>
                    <a:pt x="610" y="1977"/>
                  </a:moveTo>
                  <a:cubicBezTo>
                    <a:pt x="607" y="1984"/>
                    <a:pt x="607" y="1984"/>
                    <a:pt x="607" y="1984"/>
                  </a:cubicBezTo>
                  <a:cubicBezTo>
                    <a:pt x="616" y="1988"/>
                    <a:pt x="624" y="1992"/>
                    <a:pt x="633" y="1995"/>
                  </a:cubicBezTo>
                  <a:cubicBezTo>
                    <a:pt x="636" y="1989"/>
                    <a:pt x="636" y="1989"/>
                    <a:pt x="636" y="1989"/>
                  </a:cubicBezTo>
                  <a:cubicBezTo>
                    <a:pt x="627" y="1985"/>
                    <a:pt x="618" y="1981"/>
                    <a:pt x="610" y="1977"/>
                  </a:cubicBezTo>
                  <a:moveTo>
                    <a:pt x="1472" y="1977"/>
                  </a:moveTo>
                  <a:cubicBezTo>
                    <a:pt x="1463" y="1981"/>
                    <a:pt x="1454" y="1984"/>
                    <a:pt x="1445" y="1988"/>
                  </a:cubicBezTo>
                  <a:cubicBezTo>
                    <a:pt x="1448" y="1995"/>
                    <a:pt x="1448" y="1995"/>
                    <a:pt x="1448" y="1995"/>
                  </a:cubicBezTo>
                  <a:cubicBezTo>
                    <a:pt x="1457" y="1991"/>
                    <a:pt x="1466" y="1987"/>
                    <a:pt x="1475" y="1983"/>
                  </a:cubicBezTo>
                  <a:cubicBezTo>
                    <a:pt x="1472" y="1977"/>
                    <a:pt x="1472" y="1977"/>
                    <a:pt x="1472" y="1977"/>
                  </a:cubicBezTo>
                  <a:moveTo>
                    <a:pt x="558" y="1952"/>
                  </a:moveTo>
                  <a:cubicBezTo>
                    <a:pt x="555" y="1958"/>
                    <a:pt x="555" y="1958"/>
                    <a:pt x="555" y="1958"/>
                  </a:cubicBezTo>
                  <a:cubicBezTo>
                    <a:pt x="563" y="1963"/>
                    <a:pt x="572" y="1967"/>
                    <a:pt x="581" y="1971"/>
                  </a:cubicBezTo>
                  <a:cubicBezTo>
                    <a:pt x="584" y="1965"/>
                    <a:pt x="584" y="1965"/>
                    <a:pt x="584" y="1965"/>
                  </a:cubicBezTo>
                  <a:cubicBezTo>
                    <a:pt x="575" y="1960"/>
                    <a:pt x="567" y="1956"/>
                    <a:pt x="558" y="1952"/>
                  </a:cubicBezTo>
                  <a:moveTo>
                    <a:pt x="1523" y="1951"/>
                  </a:moveTo>
                  <a:cubicBezTo>
                    <a:pt x="1515" y="1955"/>
                    <a:pt x="1506" y="1960"/>
                    <a:pt x="1498" y="1964"/>
                  </a:cubicBezTo>
                  <a:cubicBezTo>
                    <a:pt x="1501" y="1970"/>
                    <a:pt x="1501" y="1970"/>
                    <a:pt x="1501" y="1970"/>
                  </a:cubicBezTo>
                  <a:cubicBezTo>
                    <a:pt x="1509" y="1966"/>
                    <a:pt x="1518" y="1962"/>
                    <a:pt x="1527" y="1957"/>
                  </a:cubicBezTo>
                  <a:cubicBezTo>
                    <a:pt x="1523" y="1951"/>
                    <a:pt x="1523" y="1951"/>
                    <a:pt x="1523" y="1951"/>
                  </a:cubicBezTo>
                  <a:moveTo>
                    <a:pt x="508" y="1923"/>
                  </a:moveTo>
                  <a:cubicBezTo>
                    <a:pt x="504" y="1929"/>
                    <a:pt x="504" y="1929"/>
                    <a:pt x="504" y="1929"/>
                  </a:cubicBezTo>
                  <a:cubicBezTo>
                    <a:pt x="513" y="1935"/>
                    <a:pt x="521" y="1939"/>
                    <a:pt x="529" y="1944"/>
                  </a:cubicBezTo>
                  <a:cubicBezTo>
                    <a:pt x="533" y="1938"/>
                    <a:pt x="533" y="1938"/>
                    <a:pt x="533" y="1938"/>
                  </a:cubicBezTo>
                  <a:cubicBezTo>
                    <a:pt x="524" y="1933"/>
                    <a:pt x="516" y="1928"/>
                    <a:pt x="508" y="1923"/>
                  </a:cubicBezTo>
                  <a:moveTo>
                    <a:pt x="1573" y="1923"/>
                  </a:moveTo>
                  <a:cubicBezTo>
                    <a:pt x="1565" y="1928"/>
                    <a:pt x="1557" y="1933"/>
                    <a:pt x="1548" y="1937"/>
                  </a:cubicBezTo>
                  <a:cubicBezTo>
                    <a:pt x="1552" y="1944"/>
                    <a:pt x="1552" y="1944"/>
                    <a:pt x="1552" y="1944"/>
                  </a:cubicBezTo>
                  <a:cubicBezTo>
                    <a:pt x="1560" y="1939"/>
                    <a:pt x="1568" y="1934"/>
                    <a:pt x="1577" y="1929"/>
                  </a:cubicBezTo>
                  <a:cubicBezTo>
                    <a:pt x="1573" y="1923"/>
                    <a:pt x="1573" y="1923"/>
                    <a:pt x="1573" y="1923"/>
                  </a:cubicBezTo>
                  <a:moveTo>
                    <a:pt x="460" y="1892"/>
                  </a:moveTo>
                  <a:cubicBezTo>
                    <a:pt x="456" y="1898"/>
                    <a:pt x="456" y="1898"/>
                    <a:pt x="456" y="1898"/>
                  </a:cubicBezTo>
                  <a:cubicBezTo>
                    <a:pt x="464" y="1904"/>
                    <a:pt x="472" y="1909"/>
                    <a:pt x="480" y="1914"/>
                  </a:cubicBezTo>
                  <a:cubicBezTo>
                    <a:pt x="484" y="1908"/>
                    <a:pt x="484" y="1908"/>
                    <a:pt x="484" y="1908"/>
                  </a:cubicBezTo>
                  <a:cubicBezTo>
                    <a:pt x="476" y="1903"/>
                    <a:pt x="468" y="1898"/>
                    <a:pt x="460" y="1892"/>
                  </a:cubicBezTo>
                  <a:moveTo>
                    <a:pt x="1621" y="1892"/>
                  </a:moveTo>
                  <a:cubicBezTo>
                    <a:pt x="1613" y="1897"/>
                    <a:pt x="1605" y="1903"/>
                    <a:pt x="1597" y="1908"/>
                  </a:cubicBezTo>
                  <a:cubicBezTo>
                    <a:pt x="1601" y="1914"/>
                    <a:pt x="1601" y="1914"/>
                    <a:pt x="1601" y="1914"/>
                  </a:cubicBezTo>
                  <a:cubicBezTo>
                    <a:pt x="1609" y="1908"/>
                    <a:pt x="1617" y="1903"/>
                    <a:pt x="1625" y="1898"/>
                  </a:cubicBezTo>
                  <a:cubicBezTo>
                    <a:pt x="1621" y="1892"/>
                    <a:pt x="1621" y="1892"/>
                    <a:pt x="1621" y="1892"/>
                  </a:cubicBezTo>
                  <a:moveTo>
                    <a:pt x="413" y="1859"/>
                  </a:moveTo>
                  <a:cubicBezTo>
                    <a:pt x="409" y="1864"/>
                    <a:pt x="409" y="1864"/>
                    <a:pt x="409" y="1864"/>
                  </a:cubicBezTo>
                  <a:cubicBezTo>
                    <a:pt x="416" y="1870"/>
                    <a:pt x="424" y="1876"/>
                    <a:pt x="432" y="1882"/>
                  </a:cubicBezTo>
                  <a:cubicBezTo>
                    <a:pt x="436" y="1876"/>
                    <a:pt x="436" y="1876"/>
                    <a:pt x="436" y="1876"/>
                  </a:cubicBezTo>
                  <a:cubicBezTo>
                    <a:pt x="428" y="1870"/>
                    <a:pt x="421" y="1865"/>
                    <a:pt x="413" y="1859"/>
                  </a:cubicBezTo>
                  <a:moveTo>
                    <a:pt x="1668" y="1858"/>
                  </a:moveTo>
                  <a:cubicBezTo>
                    <a:pt x="1660" y="1864"/>
                    <a:pt x="1652" y="1870"/>
                    <a:pt x="1645" y="1875"/>
                  </a:cubicBezTo>
                  <a:cubicBezTo>
                    <a:pt x="1649" y="1881"/>
                    <a:pt x="1649" y="1881"/>
                    <a:pt x="1649" y="1881"/>
                  </a:cubicBezTo>
                  <a:cubicBezTo>
                    <a:pt x="1657" y="1876"/>
                    <a:pt x="1664" y="1870"/>
                    <a:pt x="1672" y="1864"/>
                  </a:cubicBezTo>
                  <a:cubicBezTo>
                    <a:pt x="1668" y="1858"/>
                    <a:pt x="1668" y="1858"/>
                    <a:pt x="1668" y="1858"/>
                  </a:cubicBezTo>
                  <a:moveTo>
                    <a:pt x="368" y="1823"/>
                  </a:moveTo>
                  <a:cubicBezTo>
                    <a:pt x="364" y="1828"/>
                    <a:pt x="364" y="1828"/>
                    <a:pt x="364" y="1828"/>
                  </a:cubicBezTo>
                  <a:cubicBezTo>
                    <a:pt x="371" y="1834"/>
                    <a:pt x="379" y="1841"/>
                    <a:pt x="386" y="1846"/>
                  </a:cubicBezTo>
                  <a:cubicBezTo>
                    <a:pt x="391" y="1841"/>
                    <a:pt x="391" y="1841"/>
                    <a:pt x="391" y="1841"/>
                  </a:cubicBezTo>
                  <a:cubicBezTo>
                    <a:pt x="383" y="1835"/>
                    <a:pt x="376" y="1829"/>
                    <a:pt x="368" y="1823"/>
                  </a:cubicBezTo>
                  <a:moveTo>
                    <a:pt x="1712" y="1822"/>
                  </a:moveTo>
                  <a:cubicBezTo>
                    <a:pt x="1705" y="1829"/>
                    <a:pt x="1697" y="1834"/>
                    <a:pt x="1690" y="1841"/>
                  </a:cubicBezTo>
                  <a:cubicBezTo>
                    <a:pt x="1695" y="1846"/>
                    <a:pt x="1695" y="1846"/>
                    <a:pt x="1695" y="1846"/>
                  </a:cubicBezTo>
                  <a:cubicBezTo>
                    <a:pt x="1702" y="1840"/>
                    <a:pt x="1710" y="1834"/>
                    <a:pt x="1717" y="1828"/>
                  </a:cubicBezTo>
                  <a:cubicBezTo>
                    <a:pt x="1712" y="1822"/>
                    <a:pt x="1712" y="1822"/>
                    <a:pt x="1712" y="1822"/>
                  </a:cubicBezTo>
                  <a:moveTo>
                    <a:pt x="326" y="1784"/>
                  </a:moveTo>
                  <a:cubicBezTo>
                    <a:pt x="321" y="1789"/>
                    <a:pt x="321" y="1789"/>
                    <a:pt x="321" y="1789"/>
                  </a:cubicBezTo>
                  <a:cubicBezTo>
                    <a:pt x="328" y="1796"/>
                    <a:pt x="335" y="1803"/>
                    <a:pt x="342" y="1809"/>
                  </a:cubicBezTo>
                  <a:cubicBezTo>
                    <a:pt x="347" y="1804"/>
                    <a:pt x="347" y="1804"/>
                    <a:pt x="347" y="1804"/>
                  </a:cubicBezTo>
                  <a:cubicBezTo>
                    <a:pt x="340" y="1797"/>
                    <a:pt x="333" y="1791"/>
                    <a:pt x="326" y="1784"/>
                  </a:cubicBezTo>
                  <a:moveTo>
                    <a:pt x="1755" y="1784"/>
                  </a:moveTo>
                  <a:cubicBezTo>
                    <a:pt x="1748" y="1790"/>
                    <a:pt x="1741" y="1797"/>
                    <a:pt x="1734" y="1803"/>
                  </a:cubicBezTo>
                  <a:cubicBezTo>
                    <a:pt x="1739" y="1808"/>
                    <a:pt x="1739" y="1808"/>
                    <a:pt x="1739" y="1808"/>
                  </a:cubicBezTo>
                  <a:cubicBezTo>
                    <a:pt x="1746" y="1802"/>
                    <a:pt x="1753" y="1795"/>
                    <a:pt x="1760" y="1789"/>
                  </a:cubicBezTo>
                  <a:cubicBezTo>
                    <a:pt x="1755" y="1784"/>
                    <a:pt x="1755" y="1784"/>
                    <a:pt x="1755" y="1784"/>
                  </a:cubicBezTo>
                  <a:moveTo>
                    <a:pt x="286" y="1743"/>
                  </a:moveTo>
                  <a:cubicBezTo>
                    <a:pt x="280" y="1748"/>
                    <a:pt x="280" y="1748"/>
                    <a:pt x="280" y="1748"/>
                  </a:cubicBezTo>
                  <a:cubicBezTo>
                    <a:pt x="287" y="1755"/>
                    <a:pt x="294" y="1762"/>
                    <a:pt x="301" y="1769"/>
                  </a:cubicBezTo>
                  <a:cubicBezTo>
                    <a:pt x="306" y="1764"/>
                    <a:pt x="306" y="1764"/>
                    <a:pt x="306" y="1764"/>
                  </a:cubicBezTo>
                  <a:cubicBezTo>
                    <a:pt x="299" y="1757"/>
                    <a:pt x="292" y="1750"/>
                    <a:pt x="286" y="1743"/>
                  </a:cubicBezTo>
                  <a:moveTo>
                    <a:pt x="1795" y="1743"/>
                  </a:moveTo>
                  <a:cubicBezTo>
                    <a:pt x="1789" y="1750"/>
                    <a:pt x="1782" y="1757"/>
                    <a:pt x="1775" y="1763"/>
                  </a:cubicBezTo>
                  <a:cubicBezTo>
                    <a:pt x="1780" y="1769"/>
                    <a:pt x="1780" y="1769"/>
                    <a:pt x="1780" y="1769"/>
                  </a:cubicBezTo>
                  <a:cubicBezTo>
                    <a:pt x="1787" y="1762"/>
                    <a:pt x="1794" y="1755"/>
                    <a:pt x="1800" y="1748"/>
                  </a:cubicBezTo>
                  <a:cubicBezTo>
                    <a:pt x="1795" y="1743"/>
                    <a:pt x="1795" y="1743"/>
                    <a:pt x="1795" y="1743"/>
                  </a:cubicBezTo>
                  <a:moveTo>
                    <a:pt x="248" y="1700"/>
                  </a:moveTo>
                  <a:cubicBezTo>
                    <a:pt x="242" y="1705"/>
                    <a:pt x="242" y="1705"/>
                    <a:pt x="242" y="1705"/>
                  </a:cubicBezTo>
                  <a:cubicBezTo>
                    <a:pt x="248" y="1712"/>
                    <a:pt x="255" y="1720"/>
                    <a:pt x="261" y="1727"/>
                  </a:cubicBezTo>
                  <a:cubicBezTo>
                    <a:pt x="266" y="1722"/>
                    <a:pt x="266" y="1722"/>
                    <a:pt x="266" y="1722"/>
                  </a:cubicBezTo>
                  <a:cubicBezTo>
                    <a:pt x="260" y="1715"/>
                    <a:pt x="254" y="1708"/>
                    <a:pt x="248" y="1700"/>
                  </a:cubicBezTo>
                  <a:moveTo>
                    <a:pt x="1833" y="1700"/>
                  </a:moveTo>
                  <a:cubicBezTo>
                    <a:pt x="1827" y="1707"/>
                    <a:pt x="1821" y="1715"/>
                    <a:pt x="1814" y="1722"/>
                  </a:cubicBezTo>
                  <a:cubicBezTo>
                    <a:pt x="1820" y="1726"/>
                    <a:pt x="1820" y="1726"/>
                    <a:pt x="1820" y="1726"/>
                  </a:cubicBezTo>
                  <a:cubicBezTo>
                    <a:pt x="1826" y="1719"/>
                    <a:pt x="1832" y="1712"/>
                    <a:pt x="1839" y="1704"/>
                  </a:cubicBezTo>
                  <a:cubicBezTo>
                    <a:pt x="1833" y="1700"/>
                    <a:pt x="1833" y="1700"/>
                    <a:pt x="1833" y="1700"/>
                  </a:cubicBezTo>
                  <a:moveTo>
                    <a:pt x="212" y="1655"/>
                  </a:moveTo>
                  <a:cubicBezTo>
                    <a:pt x="206" y="1659"/>
                    <a:pt x="206" y="1659"/>
                    <a:pt x="206" y="1659"/>
                  </a:cubicBezTo>
                  <a:cubicBezTo>
                    <a:pt x="212" y="1667"/>
                    <a:pt x="218" y="1675"/>
                    <a:pt x="224" y="1682"/>
                  </a:cubicBezTo>
                  <a:cubicBezTo>
                    <a:pt x="229" y="1678"/>
                    <a:pt x="229" y="1678"/>
                    <a:pt x="229" y="1678"/>
                  </a:cubicBezTo>
                  <a:cubicBezTo>
                    <a:pt x="224" y="1671"/>
                    <a:pt x="218" y="1663"/>
                    <a:pt x="212" y="1655"/>
                  </a:cubicBezTo>
                  <a:moveTo>
                    <a:pt x="1869" y="1655"/>
                  </a:moveTo>
                  <a:cubicBezTo>
                    <a:pt x="1863" y="1663"/>
                    <a:pt x="1857" y="1670"/>
                    <a:pt x="1851" y="1678"/>
                  </a:cubicBezTo>
                  <a:cubicBezTo>
                    <a:pt x="1857" y="1682"/>
                    <a:pt x="1857" y="1682"/>
                    <a:pt x="1857" y="1682"/>
                  </a:cubicBezTo>
                  <a:cubicBezTo>
                    <a:pt x="1863" y="1674"/>
                    <a:pt x="1869" y="1667"/>
                    <a:pt x="1874" y="1659"/>
                  </a:cubicBezTo>
                  <a:cubicBezTo>
                    <a:pt x="1869" y="1655"/>
                    <a:pt x="1869" y="1655"/>
                    <a:pt x="1869" y="1655"/>
                  </a:cubicBezTo>
                  <a:moveTo>
                    <a:pt x="179" y="1608"/>
                  </a:moveTo>
                  <a:cubicBezTo>
                    <a:pt x="173" y="1612"/>
                    <a:pt x="173" y="1612"/>
                    <a:pt x="173" y="1612"/>
                  </a:cubicBezTo>
                  <a:cubicBezTo>
                    <a:pt x="178" y="1620"/>
                    <a:pt x="184" y="1628"/>
                    <a:pt x="190" y="1636"/>
                  </a:cubicBezTo>
                  <a:cubicBezTo>
                    <a:pt x="195" y="1632"/>
                    <a:pt x="195" y="1632"/>
                    <a:pt x="195" y="1632"/>
                  </a:cubicBezTo>
                  <a:cubicBezTo>
                    <a:pt x="190" y="1624"/>
                    <a:pt x="184" y="1617"/>
                    <a:pt x="179" y="1608"/>
                  </a:cubicBezTo>
                  <a:moveTo>
                    <a:pt x="1902" y="1608"/>
                  </a:moveTo>
                  <a:cubicBezTo>
                    <a:pt x="1896" y="1616"/>
                    <a:pt x="1891" y="1624"/>
                    <a:pt x="1886" y="1632"/>
                  </a:cubicBezTo>
                  <a:cubicBezTo>
                    <a:pt x="1891" y="1636"/>
                    <a:pt x="1891" y="1636"/>
                    <a:pt x="1891" y="1636"/>
                  </a:cubicBezTo>
                  <a:cubicBezTo>
                    <a:pt x="1897" y="1628"/>
                    <a:pt x="1902" y="1620"/>
                    <a:pt x="1908" y="1612"/>
                  </a:cubicBezTo>
                  <a:cubicBezTo>
                    <a:pt x="1902" y="1608"/>
                    <a:pt x="1902" y="1608"/>
                    <a:pt x="1902" y="1608"/>
                  </a:cubicBezTo>
                  <a:moveTo>
                    <a:pt x="149" y="1560"/>
                  </a:moveTo>
                  <a:cubicBezTo>
                    <a:pt x="143" y="1564"/>
                    <a:pt x="143" y="1564"/>
                    <a:pt x="143" y="1564"/>
                  </a:cubicBezTo>
                  <a:cubicBezTo>
                    <a:pt x="148" y="1572"/>
                    <a:pt x="152" y="1580"/>
                    <a:pt x="158" y="1588"/>
                  </a:cubicBezTo>
                  <a:cubicBezTo>
                    <a:pt x="164" y="1584"/>
                    <a:pt x="164" y="1584"/>
                    <a:pt x="164" y="1584"/>
                  </a:cubicBezTo>
                  <a:cubicBezTo>
                    <a:pt x="159" y="1576"/>
                    <a:pt x="154" y="1568"/>
                    <a:pt x="149" y="1560"/>
                  </a:cubicBezTo>
                  <a:moveTo>
                    <a:pt x="1932" y="1559"/>
                  </a:moveTo>
                  <a:cubicBezTo>
                    <a:pt x="1927" y="1567"/>
                    <a:pt x="1922" y="1575"/>
                    <a:pt x="1917" y="1584"/>
                  </a:cubicBezTo>
                  <a:cubicBezTo>
                    <a:pt x="1923" y="1587"/>
                    <a:pt x="1923" y="1587"/>
                    <a:pt x="1923" y="1587"/>
                  </a:cubicBezTo>
                  <a:cubicBezTo>
                    <a:pt x="1928" y="1579"/>
                    <a:pt x="1933" y="1571"/>
                    <a:pt x="1938" y="1563"/>
                  </a:cubicBezTo>
                  <a:cubicBezTo>
                    <a:pt x="1932" y="1559"/>
                    <a:pt x="1932" y="1559"/>
                    <a:pt x="1932" y="1559"/>
                  </a:cubicBezTo>
                  <a:moveTo>
                    <a:pt x="121" y="1510"/>
                  </a:moveTo>
                  <a:cubicBezTo>
                    <a:pt x="115" y="1513"/>
                    <a:pt x="115" y="1513"/>
                    <a:pt x="115" y="1513"/>
                  </a:cubicBezTo>
                  <a:cubicBezTo>
                    <a:pt x="119" y="1522"/>
                    <a:pt x="124" y="1530"/>
                    <a:pt x="128" y="1538"/>
                  </a:cubicBezTo>
                  <a:cubicBezTo>
                    <a:pt x="135" y="1535"/>
                    <a:pt x="135" y="1535"/>
                    <a:pt x="135" y="1535"/>
                  </a:cubicBezTo>
                  <a:cubicBezTo>
                    <a:pt x="130" y="1527"/>
                    <a:pt x="125" y="1518"/>
                    <a:pt x="121" y="1510"/>
                  </a:cubicBezTo>
                  <a:moveTo>
                    <a:pt x="1960" y="1509"/>
                  </a:moveTo>
                  <a:cubicBezTo>
                    <a:pt x="1955" y="1517"/>
                    <a:pt x="1951" y="1525"/>
                    <a:pt x="1946" y="1534"/>
                  </a:cubicBezTo>
                  <a:cubicBezTo>
                    <a:pt x="1953" y="1537"/>
                    <a:pt x="1953" y="1537"/>
                    <a:pt x="1953" y="1537"/>
                  </a:cubicBezTo>
                  <a:cubicBezTo>
                    <a:pt x="1957" y="1529"/>
                    <a:pt x="1962" y="1521"/>
                    <a:pt x="1966" y="1512"/>
                  </a:cubicBezTo>
                  <a:cubicBezTo>
                    <a:pt x="1960" y="1509"/>
                    <a:pt x="1960" y="1509"/>
                    <a:pt x="1960" y="1509"/>
                  </a:cubicBezTo>
                  <a:moveTo>
                    <a:pt x="96" y="1458"/>
                  </a:moveTo>
                  <a:cubicBezTo>
                    <a:pt x="90" y="1461"/>
                    <a:pt x="90" y="1461"/>
                    <a:pt x="90" y="1461"/>
                  </a:cubicBezTo>
                  <a:cubicBezTo>
                    <a:pt x="94" y="1470"/>
                    <a:pt x="98" y="1478"/>
                    <a:pt x="102" y="1487"/>
                  </a:cubicBezTo>
                  <a:cubicBezTo>
                    <a:pt x="108" y="1484"/>
                    <a:pt x="108" y="1484"/>
                    <a:pt x="108" y="1484"/>
                  </a:cubicBezTo>
                  <a:cubicBezTo>
                    <a:pt x="104" y="1475"/>
                    <a:pt x="100" y="1467"/>
                    <a:pt x="96" y="1458"/>
                  </a:cubicBezTo>
                  <a:moveTo>
                    <a:pt x="1985" y="1457"/>
                  </a:moveTo>
                  <a:cubicBezTo>
                    <a:pt x="1981" y="1465"/>
                    <a:pt x="1977" y="1474"/>
                    <a:pt x="1972" y="1483"/>
                  </a:cubicBezTo>
                  <a:cubicBezTo>
                    <a:pt x="1979" y="1486"/>
                    <a:pt x="1979" y="1486"/>
                    <a:pt x="1979" y="1486"/>
                  </a:cubicBezTo>
                  <a:cubicBezTo>
                    <a:pt x="1983" y="1477"/>
                    <a:pt x="1987" y="1469"/>
                    <a:pt x="1991" y="1460"/>
                  </a:cubicBezTo>
                  <a:cubicBezTo>
                    <a:pt x="1985" y="1457"/>
                    <a:pt x="1985" y="1457"/>
                    <a:pt x="1985" y="1457"/>
                  </a:cubicBezTo>
                  <a:moveTo>
                    <a:pt x="75" y="1405"/>
                  </a:moveTo>
                  <a:cubicBezTo>
                    <a:pt x="68" y="1408"/>
                    <a:pt x="68" y="1408"/>
                    <a:pt x="68" y="1408"/>
                  </a:cubicBezTo>
                  <a:cubicBezTo>
                    <a:pt x="71" y="1417"/>
                    <a:pt x="75" y="1425"/>
                    <a:pt x="79" y="1434"/>
                  </a:cubicBezTo>
                  <a:cubicBezTo>
                    <a:pt x="85" y="1432"/>
                    <a:pt x="85" y="1432"/>
                    <a:pt x="85" y="1432"/>
                  </a:cubicBezTo>
                  <a:cubicBezTo>
                    <a:pt x="82" y="1423"/>
                    <a:pt x="78" y="1414"/>
                    <a:pt x="75" y="1405"/>
                  </a:cubicBezTo>
                  <a:moveTo>
                    <a:pt x="2006" y="1404"/>
                  </a:moveTo>
                  <a:cubicBezTo>
                    <a:pt x="2003" y="1413"/>
                    <a:pt x="1999" y="1421"/>
                    <a:pt x="1996" y="1430"/>
                  </a:cubicBezTo>
                  <a:cubicBezTo>
                    <a:pt x="2002" y="1433"/>
                    <a:pt x="2002" y="1433"/>
                    <a:pt x="2002" y="1433"/>
                  </a:cubicBezTo>
                  <a:cubicBezTo>
                    <a:pt x="2006" y="1424"/>
                    <a:pt x="2010" y="1415"/>
                    <a:pt x="2013" y="1406"/>
                  </a:cubicBezTo>
                  <a:cubicBezTo>
                    <a:pt x="2006" y="1404"/>
                    <a:pt x="2006" y="1404"/>
                    <a:pt x="2006" y="1404"/>
                  </a:cubicBezTo>
                  <a:moveTo>
                    <a:pt x="56" y="1351"/>
                  </a:moveTo>
                  <a:cubicBezTo>
                    <a:pt x="49" y="1353"/>
                    <a:pt x="49" y="1353"/>
                    <a:pt x="49" y="1353"/>
                  </a:cubicBezTo>
                  <a:cubicBezTo>
                    <a:pt x="52" y="1362"/>
                    <a:pt x="55" y="1372"/>
                    <a:pt x="58" y="1381"/>
                  </a:cubicBezTo>
                  <a:cubicBezTo>
                    <a:pt x="65" y="1378"/>
                    <a:pt x="65" y="1378"/>
                    <a:pt x="65" y="1378"/>
                  </a:cubicBezTo>
                  <a:cubicBezTo>
                    <a:pt x="62" y="1369"/>
                    <a:pt x="59" y="1360"/>
                    <a:pt x="56" y="1351"/>
                  </a:cubicBezTo>
                  <a:moveTo>
                    <a:pt x="2025" y="1349"/>
                  </a:moveTo>
                  <a:cubicBezTo>
                    <a:pt x="2022" y="1358"/>
                    <a:pt x="2019" y="1368"/>
                    <a:pt x="2016" y="1377"/>
                  </a:cubicBezTo>
                  <a:cubicBezTo>
                    <a:pt x="2023" y="1379"/>
                    <a:pt x="2023" y="1379"/>
                    <a:pt x="2023" y="1379"/>
                  </a:cubicBezTo>
                  <a:cubicBezTo>
                    <a:pt x="2026" y="1370"/>
                    <a:pt x="2029" y="1361"/>
                    <a:pt x="2032" y="1352"/>
                  </a:cubicBezTo>
                  <a:cubicBezTo>
                    <a:pt x="2025" y="1349"/>
                    <a:pt x="2025" y="1349"/>
                    <a:pt x="2025" y="1349"/>
                  </a:cubicBezTo>
                  <a:moveTo>
                    <a:pt x="40" y="1296"/>
                  </a:moveTo>
                  <a:cubicBezTo>
                    <a:pt x="33" y="1298"/>
                    <a:pt x="33" y="1298"/>
                    <a:pt x="33" y="1298"/>
                  </a:cubicBezTo>
                  <a:cubicBezTo>
                    <a:pt x="35" y="1307"/>
                    <a:pt x="38" y="1317"/>
                    <a:pt x="41" y="1326"/>
                  </a:cubicBezTo>
                  <a:cubicBezTo>
                    <a:pt x="47" y="1324"/>
                    <a:pt x="47" y="1324"/>
                    <a:pt x="47" y="1324"/>
                  </a:cubicBezTo>
                  <a:cubicBezTo>
                    <a:pt x="45" y="1314"/>
                    <a:pt x="42" y="1305"/>
                    <a:pt x="40" y="1296"/>
                  </a:cubicBezTo>
                  <a:moveTo>
                    <a:pt x="2041" y="1294"/>
                  </a:moveTo>
                  <a:cubicBezTo>
                    <a:pt x="2038" y="1303"/>
                    <a:pt x="2036" y="1313"/>
                    <a:pt x="2033" y="1322"/>
                  </a:cubicBezTo>
                  <a:cubicBezTo>
                    <a:pt x="2040" y="1324"/>
                    <a:pt x="2040" y="1324"/>
                    <a:pt x="2040" y="1324"/>
                  </a:cubicBezTo>
                  <a:cubicBezTo>
                    <a:pt x="2043" y="1314"/>
                    <a:pt x="2045" y="1305"/>
                    <a:pt x="2048" y="1296"/>
                  </a:cubicBezTo>
                  <a:cubicBezTo>
                    <a:pt x="2041" y="1294"/>
                    <a:pt x="2041" y="1294"/>
                    <a:pt x="2041" y="1294"/>
                  </a:cubicBezTo>
                  <a:moveTo>
                    <a:pt x="27" y="1240"/>
                  </a:moveTo>
                  <a:cubicBezTo>
                    <a:pt x="20" y="1242"/>
                    <a:pt x="20" y="1242"/>
                    <a:pt x="20" y="1242"/>
                  </a:cubicBezTo>
                  <a:cubicBezTo>
                    <a:pt x="22" y="1251"/>
                    <a:pt x="24" y="1261"/>
                    <a:pt x="26" y="1270"/>
                  </a:cubicBezTo>
                  <a:cubicBezTo>
                    <a:pt x="33" y="1268"/>
                    <a:pt x="33" y="1268"/>
                    <a:pt x="33" y="1268"/>
                  </a:cubicBezTo>
                  <a:cubicBezTo>
                    <a:pt x="31" y="1259"/>
                    <a:pt x="29" y="1250"/>
                    <a:pt x="27" y="1240"/>
                  </a:cubicBezTo>
                  <a:moveTo>
                    <a:pt x="2053" y="1238"/>
                  </a:moveTo>
                  <a:cubicBezTo>
                    <a:pt x="2051" y="1248"/>
                    <a:pt x="2049" y="1257"/>
                    <a:pt x="2047" y="1266"/>
                  </a:cubicBezTo>
                  <a:cubicBezTo>
                    <a:pt x="2054" y="1268"/>
                    <a:pt x="2054" y="1268"/>
                    <a:pt x="2054" y="1268"/>
                  </a:cubicBezTo>
                  <a:cubicBezTo>
                    <a:pt x="2056" y="1258"/>
                    <a:pt x="2058" y="1249"/>
                    <a:pt x="2060" y="1239"/>
                  </a:cubicBezTo>
                  <a:cubicBezTo>
                    <a:pt x="2053" y="1238"/>
                    <a:pt x="2053" y="1238"/>
                    <a:pt x="2053" y="1238"/>
                  </a:cubicBezTo>
                  <a:moveTo>
                    <a:pt x="18" y="1184"/>
                  </a:moveTo>
                  <a:cubicBezTo>
                    <a:pt x="11" y="1185"/>
                    <a:pt x="11" y="1185"/>
                    <a:pt x="11" y="1185"/>
                  </a:cubicBezTo>
                  <a:cubicBezTo>
                    <a:pt x="12" y="1194"/>
                    <a:pt x="13" y="1204"/>
                    <a:pt x="15" y="1213"/>
                  </a:cubicBezTo>
                  <a:cubicBezTo>
                    <a:pt x="22" y="1212"/>
                    <a:pt x="22" y="1212"/>
                    <a:pt x="22" y="1212"/>
                  </a:cubicBezTo>
                  <a:cubicBezTo>
                    <a:pt x="21" y="1203"/>
                    <a:pt x="19" y="1193"/>
                    <a:pt x="18" y="1184"/>
                  </a:cubicBezTo>
                  <a:moveTo>
                    <a:pt x="2063" y="1182"/>
                  </a:moveTo>
                  <a:cubicBezTo>
                    <a:pt x="2061" y="1191"/>
                    <a:pt x="2060" y="1201"/>
                    <a:pt x="2058" y="1210"/>
                  </a:cubicBezTo>
                  <a:cubicBezTo>
                    <a:pt x="2065" y="1211"/>
                    <a:pt x="2065" y="1211"/>
                    <a:pt x="2065" y="1211"/>
                  </a:cubicBezTo>
                  <a:cubicBezTo>
                    <a:pt x="2067" y="1202"/>
                    <a:pt x="2068" y="1192"/>
                    <a:pt x="2070" y="1183"/>
                  </a:cubicBezTo>
                  <a:cubicBezTo>
                    <a:pt x="2063" y="1182"/>
                    <a:pt x="2063" y="1182"/>
                    <a:pt x="2063" y="1182"/>
                  </a:cubicBezTo>
                  <a:moveTo>
                    <a:pt x="11" y="1127"/>
                  </a:moveTo>
                  <a:cubicBezTo>
                    <a:pt x="4" y="1127"/>
                    <a:pt x="4" y="1127"/>
                    <a:pt x="4" y="1127"/>
                  </a:cubicBezTo>
                  <a:cubicBezTo>
                    <a:pt x="5" y="1137"/>
                    <a:pt x="6" y="1146"/>
                    <a:pt x="7" y="1156"/>
                  </a:cubicBezTo>
                  <a:cubicBezTo>
                    <a:pt x="14" y="1155"/>
                    <a:pt x="14" y="1155"/>
                    <a:pt x="14" y="1155"/>
                  </a:cubicBezTo>
                  <a:cubicBezTo>
                    <a:pt x="13" y="1146"/>
                    <a:pt x="12" y="1136"/>
                    <a:pt x="11" y="1127"/>
                  </a:cubicBezTo>
                  <a:moveTo>
                    <a:pt x="2069" y="1121"/>
                  </a:moveTo>
                  <a:cubicBezTo>
                    <a:pt x="2069" y="1125"/>
                    <a:pt x="2069" y="1125"/>
                    <a:pt x="2069" y="1125"/>
                  </a:cubicBezTo>
                  <a:cubicBezTo>
                    <a:pt x="2068" y="1134"/>
                    <a:pt x="2067" y="1144"/>
                    <a:pt x="2066" y="1153"/>
                  </a:cubicBezTo>
                  <a:cubicBezTo>
                    <a:pt x="2073" y="1154"/>
                    <a:pt x="2073" y="1154"/>
                    <a:pt x="2073" y="1154"/>
                  </a:cubicBezTo>
                  <a:cubicBezTo>
                    <a:pt x="2075" y="1144"/>
                    <a:pt x="2075" y="1135"/>
                    <a:pt x="2076" y="1125"/>
                  </a:cubicBezTo>
                  <a:cubicBezTo>
                    <a:pt x="2077" y="1122"/>
                    <a:pt x="2077" y="1122"/>
                    <a:pt x="2077" y="1122"/>
                  </a:cubicBezTo>
                  <a:cubicBezTo>
                    <a:pt x="2069" y="1121"/>
                    <a:pt x="2069" y="1121"/>
                    <a:pt x="2069" y="1121"/>
                  </a:cubicBezTo>
                  <a:moveTo>
                    <a:pt x="8" y="1070"/>
                  </a:moveTo>
                  <a:cubicBezTo>
                    <a:pt x="1" y="1070"/>
                    <a:pt x="1" y="1070"/>
                    <a:pt x="1" y="1070"/>
                  </a:cubicBezTo>
                  <a:cubicBezTo>
                    <a:pt x="1" y="1079"/>
                    <a:pt x="1" y="1089"/>
                    <a:pt x="2" y="1098"/>
                  </a:cubicBezTo>
                  <a:cubicBezTo>
                    <a:pt x="9" y="1098"/>
                    <a:pt x="9" y="1098"/>
                    <a:pt x="9" y="1098"/>
                  </a:cubicBezTo>
                  <a:cubicBezTo>
                    <a:pt x="9" y="1089"/>
                    <a:pt x="8" y="1079"/>
                    <a:pt x="8" y="1070"/>
                  </a:cubicBezTo>
                  <a:moveTo>
                    <a:pt x="2072" y="1064"/>
                  </a:moveTo>
                  <a:cubicBezTo>
                    <a:pt x="2072" y="1073"/>
                    <a:pt x="2072" y="1083"/>
                    <a:pt x="2071" y="1092"/>
                  </a:cubicBezTo>
                  <a:cubicBezTo>
                    <a:pt x="2078" y="1093"/>
                    <a:pt x="2078" y="1093"/>
                    <a:pt x="2078" y="1093"/>
                  </a:cubicBezTo>
                  <a:cubicBezTo>
                    <a:pt x="2079" y="1083"/>
                    <a:pt x="2079" y="1074"/>
                    <a:pt x="2080" y="1064"/>
                  </a:cubicBezTo>
                  <a:cubicBezTo>
                    <a:pt x="2072" y="1064"/>
                    <a:pt x="2072" y="1064"/>
                    <a:pt x="2072" y="1064"/>
                  </a:cubicBezTo>
                  <a:moveTo>
                    <a:pt x="8" y="1012"/>
                  </a:moveTo>
                  <a:cubicBezTo>
                    <a:pt x="1" y="1012"/>
                    <a:pt x="1" y="1012"/>
                    <a:pt x="1" y="1012"/>
                  </a:cubicBezTo>
                  <a:cubicBezTo>
                    <a:pt x="1" y="1021"/>
                    <a:pt x="0" y="1031"/>
                    <a:pt x="0" y="1040"/>
                  </a:cubicBezTo>
                  <a:cubicBezTo>
                    <a:pt x="0" y="1041"/>
                    <a:pt x="0" y="1041"/>
                    <a:pt x="0" y="1041"/>
                  </a:cubicBezTo>
                  <a:cubicBezTo>
                    <a:pt x="8" y="1040"/>
                    <a:pt x="8" y="1040"/>
                    <a:pt x="8" y="1040"/>
                  </a:cubicBezTo>
                  <a:cubicBezTo>
                    <a:pt x="8" y="1031"/>
                    <a:pt x="8" y="1022"/>
                    <a:pt x="8" y="1012"/>
                  </a:cubicBezTo>
                  <a:moveTo>
                    <a:pt x="2079" y="1006"/>
                  </a:moveTo>
                  <a:cubicBezTo>
                    <a:pt x="2072" y="1006"/>
                    <a:pt x="2072" y="1006"/>
                    <a:pt x="2072" y="1006"/>
                  </a:cubicBezTo>
                  <a:cubicBezTo>
                    <a:pt x="2072" y="1016"/>
                    <a:pt x="2073" y="1025"/>
                    <a:pt x="2073" y="1035"/>
                  </a:cubicBezTo>
                  <a:cubicBezTo>
                    <a:pt x="2080" y="1035"/>
                    <a:pt x="2080" y="1035"/>
                    <a:pt x="2080" y="1035"/>
                  </a:cubicBezTo>
                  <a:cubicBezTo>
                    <a:pt x="2080" y="1025"/>
                    <a:pt x="2080" y="1016"/>
                    <a:pt x="2079" y="1006"/>
                  </a:cubicBezTo>
                  <a:moveTo>
                    <a:pt x="4" y="954"/>
                  </a:moveTo>
                  <a:cubicBezTo>
                    <a:pt x="3" y="964"/>
                    <a:pt x="2" y="973"/>
                    <a:pt x="2" y="983"/>
                  </a:cubicBezTo>
                  <a:cubicBezTo>
                    <a:pt x="9" y="983"/>
                    <a:pt x="9" y="983"/>
                    <a:pt x="9" y="983"/>
                  </a:cubicBezTo>
                  <a:cubicBezTo>
                    <a:pt x="10" y="974"/>
                    <a:pt x="10" y="964"/>
                    <a:pt x="11" y="955"/>
                  </a:cubicBezTo>
                  <a:cubicBezTo>
                    <a:pt x="4" y="954"/>
                    <a:pt x="4" y="954"/>
                    <a:pt x="4" y="954"/>
                  </a:cubicBezTo>
                  <a:moveTo>
                    <a:pt x="2076" y="949"/>
                  </a:moveTo>
                  <a:cubicBezTo>
                    <a:pt x="2069" y="949"/>
                    <a:pt x="2069" y="949"/>
                    <a:pt x="2069" y="949"/>
                  </a:cubicBezTo>
                  <a:cubicBezTo>
                    <a:pt x="2070" y="959"/>
                    <a:pt x="2070" y="968"/>
                    <a:pt x="2071" y="978"/>
                  </a:cubicBezTo>
                  <a:cubicBezTo>
                    <a:pt x="2078" y="977"/>
                    <a:pt x="2078" y="977"/>
                    <a:pt x="2078" y="977"/>
                  </a:cubicBezTo>
                  <a:cubicBezTo>
                    <a:pt x="2078" y="968"/>
                    <a:pt x="2077" y="958"/>
                    <a:pt x="2076" y="949"/>
                  </a:cubicBezTo>
                  <a:moveTo>
                    <a:pt x="10" y="897"/>
                  </a:moveTo>
                  <a:cubicBezTo>
                    <a:pt x="9" y="906"/>
                    <a:pt x="8" y="916"/>
                    <a:pt x="7" y="926"/>
                  </a:cubicBezTo>
                  <a:cubicBezTo>
                    <a:pt x="14" y="926"/>
                    <a:pt x="14" y="926"/>
                    <a:pt x="14" y="926"/>
                  </a:cubicBezTo>
                  <a:cubicBezTo>
                    <a:pt x="15" y="917"/>
                    <a:pt x="16" y="907"/>
                    <a:pt x="17" y="898"/>
                  </a:cubicBezTo>
                  <a:cubicBezTo>
                    <a:pt x="10" y="897"/>
                    <a:pt x="10" y="897"/>
                    <a:pt x="10" y="897"/>
                  </a:cubicBezTo>
                  <a:moveTo>
                    <a:pt x="2070" y="891"/>
                  </a:moveTo>
                  <a:cubicBezTo>
                    <a:pt x="2062" y="892"/>
                    <a:pt x="2062" y="892"/>
                    <a:pt x="2062" y="892"/>
                  </a:cubicBezTo>
                  <a:cubicBezTo>
                    <a:pt x="2064" y="902"/>
                    <a:pt x="2065" y="911"/>
                    <a:pt x="2066" y="920"/>
                  </a:cubicBezTo>
                  <a:cubicBezTo>
                    <a:pt x="2073" y="920"/>
                    <a:pt x="2073" y="920"/>
                    <a:pt x="2073" y="920"/>
                  </a:cubicBezTo>
                  <a:cubicBezTo>
                    <a:pt x="2072" y="910"/>
                    <a:pt x="2071" y="901"/>
                    <a:pt x="2070" y="891"/>
                  </a:cubicBezTo>
                  <a:moveTo>
                    <a:pt x="20" y="840"/>
                  </a:moveTo>
                  <a:cubicBezTo>
                    <a:pt x="18" y="849"/>
                    <a:pt x="16" y="859"/>
                    <a:pt x="15" y="868"/>
                  </a:cubicBezTo>
                  <a:cubicBezTo>
                    <a:pt x="22" y="869"/>
                    <a:pt x="22" y="869"/>
                    <a:pt x="22" y="869"/>
                  </a:cubicBezTo>
                  <a:cubicBezTo>
                    <a:pt x="23" y="860"/>
                    <a:pt x="25" y="851"/>
                    <a:pt x="27" y="841"/>
                  </a:cubicBezTo>
                  <a:cubicBezTo>
                    <a:pt x="20" y="840"/>
                    <a:pt x="20" y="840"/>
                    <a:pt x="20" y="840"/>
                  </a:cubicBezTo>
                  <a:moveTo>
                    <a:pt x="2060" y="835"/>
                  </a:moveTo>
                  <a:cubicBezTo>
                    <a:pt x="2053" y="836"/>
                    <a:pt x="2053" y="836"/>
                    <a:pt x="2053" y="836"/>
                  </a:cubicBezTo>
                  <a:cubicBezTo>
                    <a:pt x="2054" y="845"/>
                    <a:pt x="2056" y="855"/>
                    <a:pt x="2058" y="864"/>
                  </a:cubicBezTo>
                  <a:cubicBezTo>
                    <a:pt x="2065" y="863"/>
                    <a:pt x="2065" y="863"/>
                    <a:pt x="2065" y="863"/>
                  </a:cubicBezTo>
                  <a:cubicBezTo>
                    <a:pt x="2063" y="853"/>
                    <a:pt x="2062" y="844"/>
                    <a:pt x="2060" y="835"/>
                  </a:cubicBezTo>
                  <a:moveTo>
                    <a:pt x="32" y="783"/>
                  </a:moveTo>
                  <a:cubicBezTo>
                    <a:pt x="30" y="793"/>
                    <a:pt x="28" y="802"/>
                    <a:pt x="26" y="812"/>
                  </a:cubicBezTo>
                  <a:cubicBezTo>
                    <a:pt x="33" y="813"/>
                    <a:pt x="33" y="813"/>
                    <a:pt x="33" y="813"/>
                  </a:cubicBezTo>
                  <a:cubicBezTo>
                    <a:pt x="35" y="804"/>
                    <a:pt x="37" y="795"/>
                    <a:pt x="39" y="785"/>
                  </a:cubicBezTo>
                  <a:cubicBezTo>
                    <a:pt x="32" y="783"/>
                    <a:pt x="32" y="783"/>
                    <a:pt x="32" y="783"/>
                  </a:cubicBezTo>
                  <a:moveTo>
                    <a:pt x="2047" y="778"/>
                  </a:moveTo>
                  <a:cubicBezTo>
                    <a:pt x="2040" y="780"/>
                    <a:pt x="2040" y="780"/>
                    <a:pt x="2040" y="780"/>
                  </a:cubicBezTo>
                  <a:cubicBezTo>
                    <a:pt x="2042" y="789"/>
                    <a:pt x="2045" y="798"/>
                    <a:pt x="2047" y="808"/>
                  </a:cubicBezTo>
                  <a:cubicBezTo>
                    <a:pt x="2054" y="806"/>
                    <a:pt x="2054" y="806"/>
                    <a:pt x="2054" y="806"/>
                  </a:cubicBezTo>
                  <a:cubicBezTo>
                    <a:pt x="2052" y="797"/>
                    <a:pt x="2049" y="787"/>
                    <a:pt x="2047" y="778"/>
                  </a:cubicBezTo>
                  <a:moveTo>
                    <a:pt x="48" y="728"/>
                  </a:moveTo>
                  <a:cubicBezTo>
                    <a:pt x="45" y="737"/>
                    <a:pt x="42" y="747"/>
                    <a:pt x="40" y="756"/>
                  </a:cubicBezTo>
                  <a:cubicBezTo>
                    <a:pt x="47" y="758"/>
                    <a:pt x="47" y="758"/>
                    <a:pt x="47" y="758"/>
                  </a:cubicBezTo>
                  <a:cubicBezTo>
                    <a:pt x="49" y="748"/>
                    <a:pt x="52" y="739"/>
                    <a:pt x="55" y="730"/>
                  </a:cubicBezTo>
                  <a:cubicBezTo>
                    <a:pt x="48" y="728"/>
                    <a:pt x="48" y="728"/>
                    <a:pt x="48" y="728"/>
                  </a:cubicBezTo>
                  <a:moveTo>
                    <a:pt x="2031" y="722"/>
                  </a:moveTo>
                  <a:cubicBezTo>
                    <a:pt x="2024" y="725"/>
                    <a:pt x="2024" y="725"/>
                    <a:pt x="2024" y="725"/>
                  </a:cubicBezTo>
                  <a:cubicBezTo>
                    <a:pt x="2027" y="734"/>
                    <a:pt x="2030" y="743"/>
                    <a:pt x="2032" y="752"/>
                  </a:cubicBezTo>
                  <a:cubicBezTo>
                    <a:pt x="2039" y="750"/>
                    <a:pt x="2039" y="750"/>
                    <a:pt x="2039" y="750"/>
                  </a:cubicBezTo>
                  <a:cubicBezTo>
                    <a:pt x="2037" y="741"/>
                    <a:pt x="2034" y="732"/>
                    <a:pt x="2031" y="722"/>
                  </a:cubicBezTo>
                  <a:moveTo>
                    <a:pt x="67" y="673"/>
                  </a:moveTo>
                  <a:cubicBezTo>
                    <a:pt x="63" y="682"/>
                    <a:pt x="60" y="691"/>
                    <a:pt x="57" y="701"/>
                  </a:cubicBezTo>
                  <a:cubicBezTo>
                    <a:pt x="64" y="703"/>
                    <a:pt x="64" y="703"/>
                    <a:pt x="64" y="703"/>
                  </a:cubicBezTo>
                  <a:cubicBezTo>
                    <a:pt x="67" y="694"/>
                    <a:pt x="70" y="685"/>
                    <a:pt x="73" y="676"/>
                  </a:cubicBezTo>
                  <a:cubicBezTo>
                    <a:pt x="67" y="673"/>
                    <a:pt x="67" y="673"/>
                    <a:pt x="67" y="673"/>
                  </a:cubicBezTo>
                  <a:moveTo>
                    <a:pt x="2012" y="668"/>
                  </a:moveTo>
                  <a:cubicBezTo>
                    <a:pt x="2005" y="671"/>
                    <a:pt x="2005" y="671"/>
                    <a:pt x="2005" y="671"/>
                  </a:cubicBezTo>
                  <a:cubicBezTo>
                    <a:pt x="2008" y="680"/>
                    <a:pt x="2012" y="689"/>
                    <a:pt x="2015" y="698"/>
                  </a:cubicBezTo>
                  <a:cubicBezTo>
                    <a:pt x="2022" y="695"/>
                    <a:pt x="2022" y="695"/>
                    <a:pt x="2022" y="695"/>
                  </a:cubicBezTo>
                  <a:cubicBezTo>
                    <a:pt x="2018" y="686"/>
                    <a:pt x="2015" y="677"/>
                    <a:pt x="2012" y="668"/>
                  </a:cubicBezTo>
                  <a:moveTo>
                    <a:pt x="88" y="620"/>
                  </a:moveTo>
                  <a:cubicBezTo>
                    <a:pt x="84" y="629"/>
                    <a:pt x="81" y="638"/>
                    <a:pt x="77" y="646"/>
                  </a:cubicBezTo>
                  <a:cubicBezTo>
                    <a:pt x="84" y="649"/>
                    <a:pt x="84" y="649"/>
                    <a:pt x="84" y="649"/>
                  </a:cubicBezTo>
                  <a:cubicBezTo>
                    <a:pt x="87" y="640"/>
                    <a:pt x="91" y="631"/>
                    <a:pt x="95" y="623"/>
                  </a:cubicBezTo>
                  <a:cubicBezTo>
                    <a:pt x="88" y="620"/>
                    <a:pt x="88" y="620"/>
                    <a:pt x="88" y="620"/>
                  </a:cubicBezTo>
                  <a:moveTo>
                    <a:pt x="1990" y="615"/>
                  </a:moveTo>
                  <a:cubicBezTo>
                    <a:pt x="1983" y="618"/>
                    <a:pt x="1983" y="618"/>
                    <a:pt x="1983" y="618"/>
                  </a:cubicBezTo>
                  <a:cubicBezTo>
                    <a:pt x="1987" y="627"/>
                    <a:pt x="1991" y="635"/>
                    <a:pt x="1994" y="644"/>
                  </a:cubicBezTo>
                  <a:cubicBezTo>
                    <a:pt x="2001" y="641"/>
                    <a:pt x="2001" y="641"/>
                    <a:pt x="2001" y="641"/>
                  </a:cubicBezTo>
                  <a:cubicBezTo>
                    <a:pt x="1997" y="633"/>
                    <a:pt x="1994" y="624"/>
                    <a:pt x="1990" y="615"/>
                  </a:cubicBezTo>
                  <a:moveTo>
                    <a:pt x="113" y="567"/>
                  </a:moveTo>
                  <a:cubicBezTo>
                    <a:pt x="109" y="576"/>
                    <a:pt x="105" y="585"/>
                    <a:pt x="100" y="594"/>
                  </a:cubicBezTo>
                  <a:cubicBezTo>
                    <a:pt x="107" y="597"/>
                    <a:pt x="107" y="597"/>
                    <a:pt x="107" y="597"/>
                  </a:cubicBezTo>
                  <a:cubicBezTo>
                    <a:pt x="111" y="588"/>
                    <a:pt x="115" y="579"/>
                    <a:pt x="120" y="571"/>
                  </a:cubicBezTo>
                  <a:cubicBezTo>
                    <a:pt x="113" y="567"/>
                    <a:pt x="113" y="567"/>
                    <a:pt x="113" y="567"/>
                  </a:cubicBezTo>
                  <a:moveTo>
                    <a:pt x="1965" y="563"/>
                  </a:moveTo>
                  <a:cubicBezTo>
                    <a:pt x="1958" y="566"/>
                    <a:pt x="1958" y="566"/>
                    <a:pt x="1958" y="566"/>
                  </a:cubicBezTo>
                  <a:cubicBezTo>
                    <a:pt x="1963" y="575"/>
                    <a:pt x="1967" y="584"/>
                    <a:pt x="1971" y="592"/>
                  </a:cubicBezTo>
                  <a:cubicBezTo>
                    <a:pt x="1978" y="589"/>
                    <a:pt x="1978" y="589"/>
                    <a:pt x="1978" y="589"/>
                  </a:cubicBezTo>
                  <a:cubicBezTo>
                    <a:pt x="1973" y="580"/>
                    <a:pt x="1969" y="572"/>
                    <a:pt x="1965" y="563"/>
                  </a:cubicBezTo>
                  <a:moveTo>
                    <a:pt x="141" y="517"/>
                  </a:moveTo>
                  <a:cubicBezTo>
                    <a:pt x="136" y="525"/>
                    <a:pt x="131" y="533"/>
                    <a:pt x="127" y="542"/>
                  </a:cubicBezTo>
                  <a:cubicBezTo>
                    <a:pt x="133" y="545"/>
                    <a:pt x="133" y="545"/>
                    <a:pt x="133" y="545"/>
                  </a:cubicBezTo>
                  <a:cubicBezTo>
                    <a:pt x="138" y="537"/>
                    <a:pt x="142" y="529"/>
                    <a:pt x="147" y="520"/>
                  </a:cubicBezTo>
                  <a:cubicBezTo>
                    <a:pt x="141" y="517"/>
                    <a:pt x="141" y="517"/>
                    <a:pt x="141" y="517"/>
                  </a:cubicBezTo>
                  <a:moveTo>
                    <a:pt x="1937" y="513"/>
                  </a:moveTo>
                  <a:cubicBezTo>
                    <a:pt x="1931" y="516"/>
                    <a:pt x="1931" y="516"/>
                    <a:pt x="1931" y="516"/>
                  </a:cubicBezTo>
                  <a:cubicBezTo>
                    <a:pt x="1935" y="525"/>
                    <a:pt x="1940" y="533"/>
                    <a:pt x="1945" y="541"/>
                  </a:cubicBezTo>
                  <a:cubicBezTo>
                    <a:pt x="1951" y="538"/>
                    <a:pt x="1951" y="538"/>
                    <a:pt x="1951" y="538"/>
                  </a:cubicBezTo>
                  <a:cubicBezTo>
                    <a:pt x="1946" y="529"/>
                    <a:pt x="1942" y="521"/>
                    <a:pt x="1937" y="513"/>
                  </a:cubicBezTo>
                  <a:moveTo>
                    <a:pt x="172" y="468"/>
                  </a:moveTo>
                  <a:cubicBezTo>
                    <a:pt x="166" y="476"/>
                    <a:pt x="161" y="484"/>
                    <a:pt x="156" y="492"/>
                  </a:cubicBezTo>
                  <a:cubicBezTo>
                    <a:pt x="162" y="496"/>
                    <a:pt x="162" y="496"/>
                    <a:pt x="162" y="496"/>
                  </a:cubicBezTo>
                  <a:cubicBezTo>
                    <a:pt x="167" y="488"/>
                    <a:pt x="172" y="480"/>
                    <a:pt x="178" y="472"/>
                  </a:cubicBezTo>
                  <a:cubicBezTo>
                    <a:pt x="172" y="468"/>
                    <a:pt x="172" y="468"/>
                    <a:pt x="172" y="468"/>
                  </a:cubicBezTo>
                  <a:moveTo>
                    <a:pt x="1906" y="464"/>
                  </a:moveTo>
                  <a:cubicBezTo>
                    <a:pt x="1900" y="468"/>
                    <a:pt x="1900" y="468"/>
                    <a:pt x="1900" y="468"/>
                  </a:cubicBezTo>
                  <a:cubicBezTo>
                    <a:pt x="1905" y="476"/>
                    <a:pt x="1910" y="484"/>
                    <a:pt x="1916" y="492"/>
                  </a:cubicBezTo>
                  <a:cubicBezTo>
                    <a:pt x="1922" y="488"/>
                    <a:pt x="1922" y="488"/>
                    <a:pt x="1922" y="488"/>
                  </a:cubicBezTo>
                  <a:cubicBezTo>
                    <a:pt x="1917" y="480"/>
                    <a:pt x="1911" y="472"/>
                    <a:pt x="1906" y="464"/>
                  </a:cubicBezTo>
                  <a:moveTo>
                    <a:pt x="205" y="420"/>
                  </a:moveTo>
                  <a:cubicBezTo>
                    <a:pt x="199" y="428"/>
                    <a:pt x="193" y="436"/>
                    <a:pt x="188" y="444"/>
                  </a:cubicBezTo>
                  <a:cubicBezTo>
                    <a:pt x="194" y="448"/>
                    <a:pt x="194" y="448"/>
                    <a:pt x="194" y="448"/>
                  </a:cubicBezTo>
                  <a:cubicBezTo>
                    <a:pt x="199" y="440"/>
                    <a:pt x="205" y="432"/>
                    <a:pt x="210" y="425"/>
                  </a:cubicBezTo>
                  <a:cubicBezTo>
                    <a:pt x="205" y="420"/>
                    <a:pt x="205" y="420"/>
                    <a:pt x="205" y="420"/>
                  </a:cubicBezTo>
                  <a:moveTo>
                    <a:pt x="1873" y="417"/>
                  </a:moveTo>
                  <a:cubicBezTo>
                    <a:pt x="1867" y="421"/>
                    <a:pt x="1867" y="421"/>
                    <a:pt x="1867" y="421"/>
                  </a:cubicBezTo>
                  <a:cubicBezTo>
                    <a:pt x="1873" y="429"/>
                    <a:pt x="1878" y="436"/>
                    <a:pt x="1884" y="444"/>
                  </a:cubicBezTo>
                  <a:cubicBezTo>
                    <a:pt x="1890" y="440"/>
                    <a:pt x="1890" y="440"/>
                    <a:pt x="1890" y="440"/>
                  </a:cubicBezTo>
                  <a:cubicBezTo>
                    <a:pt x="1884" y="432"/>
                    <a:pt x="1879" y="424"/>
                    <a:pt x="1873" y="417"/>
                  </a:cubicBezTo>
                  <a:moveTo>
                    <a:pt x="240" y="375"/>
                  </a:moveTo>
                  <a:cubicBezTo>
                    <a:pt x="234" y="382"/>
                    <a:pt x="228" y="390"/>
                    <a:pt x="222" y="397"/>
                  </a:cubicBezTo>
                  <a:cubicBezTo>
                    <a:pt x="228" y="402"/>
                    <a:pt x="228" y="402"/>
                    <a:pt x="228" y="402"/>
                  </a:cubicBezTo>
                  <a:cubicBezTo>
                    <a:pt x="234" y="394"/>
                    <a:pt x="240" y="387"/>
                    <a:pt x="246" y="379"/>
                  </a:cubicBezTo>
                  <a:cubicBezTo>
                    <a:pt x="240" y="375"/>
                    <a:pt x="240" y="375"/>
                    <a:pt x="240" y="375"/>
                  </a:cubicBezTo>
                  <a:moveTo>
                    <a:pt x="1837" y="372"/>
                  </a:moveTo>
                  <a:cubicBezTo>
                    <a:pt x="1831" y="376"/>
                    <a:pt x="1831" y="376"/>
                    <a:pt x="1831" y="376"/>
                  </a:cubicBezTo>
                  <a:cubicBezTo>
                    <a:pt x="1838" y="383"/>
                    <a:pt x="1844" y="391"/>
                    <a:pt x="1850" y="398"/>
                  </a:cubicBezTo>
                  <a:cubicBezTo>
                    <a:pt x="1855" y="394"/>
                    <a:pt x="1855" y="394"/>
                    <a:pt x="1855" y="394"/>
                  </a:cubicBezTo>
                  <a:cubicBezTo>
                    <a:pt x="1849" y="386"/>
                    <a:pt x="1843" y="379"/>
                    <a:pt x="1837" y="372"/>
                  </a:cubicBezTo>
                  <a:moveTo>
                    <a:pt x="279" y="331"/>
                  </a:moveTo>
                  <a:cubicBezTo>
                    <a:pt x="272" y="338"/>
                    <a:pt x="266" y="346"/>
                    <a:pt x="259" y="353"/>
                  </a:cubicBezTo>
                  <a:cubicBezTo>
                    <a:pt x="265" y="357"/>
                    <a:pt x="265" y="357"/>
                    <a:pt x="265" y="357"/>
                  </a:cubicBezTo>
                  <a:cubicBezTo>
                    <a:pt x="271" y="350"/>
                    <a:pt x="277" y="343"/>
                    <a:pt x="284" y="336"/>
                  </a:cubicBezTo>
                  <a:cubicBezTo>
                    <a:pt x="279" y="331"/>
                    <a:pt x="279" y="331"/>
                    <a:pt x="279" y="331"/>
                  </a:cubicBezTo>
                  <a:moveTo>
                    <a:pt x="1799" y="328"/>
                  </a:moveTo>
                  <a:cubicBezTo>
                    <a:pt x="1793" y="333"/>
                    <a:pt x="1793" y="333"/>
                    <a:pt x="1793" y="333"/>
                  </a:cubicBezTo>
                  <a:cubicBezTo>
                    <a:pt x="1800" y="340"/>
                    <a:pt x="1806" y="347"/>
                    <a:pt x="1813" y="354"/>
                  </a:cubicBezTo>
                  <a:cubicBezTo>
                    <a:pt x="1818" y="349"/>
                    <a:pt x="1818" y="349"/>
                    <a:pt x="1818" y="349"/>
                  </a:cubicBezTo>
                  <a:cubicBezTo>
                    <a:pt x="1812" y="342"/>
                    <a:pt x="1805" y="335"/>
                    <a:pt x="1799" y="328"/>
                  </a:cubicBezTo>
                  <a:moveTo>
                    <a:pt x="319" y="290"/>
                  </a:moveTo>
                  <a:cubicBezTo>
                    <a:pt x="312" y="297"/>
                    <a:pt x="305" y="304"/>
                    <a:pt x="299" y="310"/>
                  </a:cubicBezTo>
                  <a:cubicBezTo>
                    <a:pt x="304" y="316"/>
                    <a:pt x="304" y="316"/>
                    <a:pt x="304" y="316"/>
                  </a:cubicBezTo>
                  <a:cubicBezTo>
                    <a:pt x="311" y="309"/>
                    <a:pt x="317" y="302"/>
                    <a:pt x="324" y="295"/>
                  </a:cubicBezTo>
                  <a:cubicBezTo>
                    <a:pt x="319" y="290"/>
                    <a:pt x="319" y="290"/>
                    <a:pt x="319" y="290"/>
                  </a:cubicBezTo>
                  <a:moveTo>
                    <a:pt x="1758" y="287"/>
                  </a:moveTo>
                  <a:cubicBezTo>
                    <a:pt x="1753" y="292"/>
                    <a:pt x="1753" y="292"/>
                    <a:pt x="1753" y="292"/>
                  </a:cubicBezTo>
                  <a:cubicBezTo>
                    <a:pt x="1760" y="299"/>
                    <a:pt x="1767" y="306"/>
                    <a:pt x="1773" y="313"/>
                  </a:cubicBezTo>
                  <a:cubicBezTo>
                    <a:pt x="1779" y="307"/>
                    <a:pt x="1779" y="307"/>
                    <a:pt x="1779" y="307"/>
                  </a:cubicBezTo>
                  <a:cubicBezTo>
                    <a:pt x="1772" y="301"/>
                    <a:pt x="1765" y="294"/>
                    <a:pt x="1758" y="287"/>
                  </a:cubicBezTo>
                  <a:moveTo>
                    <a:pt x="362" y="251"/>
                  </a:moveTo>
                  <a:cubicBezTo>
                    <a:pt x="355" y="258"/>
                    <a:pt x="347" y="264"/>
                    <a:pt x="340" y="270"/>
                  </a:cubicBezTo>
                  <a:cubicBezTo>
                    <a:pt x="345" y="276"/>
                    <a:pt x="345" y="276"/>
                    <a:pt x="345" y="276"/>
                  </a:cubicBezTo>
                  <a:cubicBezTo>
                    <a:pt x="352" y="269"/>
                    <a:pt x="359" y="263"/>
                    <a:pt x="367" y="257"/>
                  </a:cubicBezTo>
                  <a:cubicBezTo>
                    <a:pt x="362" y="251"/>
                    <a:pt x="362" y="251"/>
                    <a:pt x="362" y="251"/>
                  </a:cubicBezTo>
                  <a:moveTo>
                    <a:pt x="1715" y="248"/>
                  </a:moveTo>
                  <a:cubicBezTo>
                    <a:pt x="1710" y="254"/>
                    <a:pt x="1710" y="254"/>
                    <a:pt x="1710" y="254"/>
                  </a:cubicBezTo>
                  <a:cubicBezTo>
                    <a:pt x="1718" y="260"/>
                    <a:pt x="1725" y="266"/>
                    <a:pt x="1732" y="273"/>
                  </a:cubicBezTo>
                  <a:cubicBezTo>
                    <a:pt x="1737" y="268"/>
                    <a:pt x="1737" y="268"/>
                    <a:pt x="1737" y="268"/>
                  </a:cubicBezTo>
                  <a:cubicBezTo>
                    <a:pt x="1730" y="261"/>
                    <a:pt x="1722" y="255"/>
                    <a:pt x="1715" y="248"/>
                  </a:cubicBezTo>
                  <a:moveTo>
                    <a:pt x="407" y="215"/>
                  </a:moveTo>
                  <a:cubicBezTo>
                    <a:pt x="399" y="221"/>
                    <a:pt x="392" y="227"/>
                    <a:pt x="384" y="233"/>
                  </a:cubicBezTo>
                  <a:cubicBezTo>
                    <a:pt x="389" y="238"/>
                    <a:pt x="389" y="238"/>
                    <a:pt x="389" y="238"/>
                  </a:cubicBezTo>
                  <a:cubicBezTo>
                    <a:pt x="396" y="232"/>
                    <a:pt x="404" y="226"/>
                    <a:pt x="411" y="221"/>
                  </a:cubicBezTo>
                  <a:cubicBezTo>
                    <a:pt x="407" y="215"/>
                    <a:pt x="407" y="215"/>
                    <a:pt x="407" y="215"/>
                  </a:cubicBezTo>
                  <a:moveTo>
                    <a:pt x="1670" y="212"/>
                  </a:moveTo>
                  <a:cubicBezTo>
                    <a:pt x="1666" y="218"/>
                    <a:pt x="1666" y="218"/>
                    <a:pt x="1666" y="218"/>
                  </a:cubicBezTo>
                  <a:cubicBezTo>
                    <a:pt x="1673" y="224"/>
                    <a:pt x="1681" y="230"/>
                    <a:pt x="1688" y="235"/>
                  </a:cubicBezTo>
                  <a:cubicBezTo>
                    <a:pt x="1693" y="230"/>
                    <a:pt x="1693" y="230"/>
                    <a:pt x="1693" y="230"/>
                  </a:cubicBezTo>
                  <a:cubicBezTo>
                    <a:pt x="1685" y="224"/>
                    <a:pt x="1678" y="218"/>
                    <a:pt x="1670" y="212"/>
                  </a:cubicBezTo>
                  <a:moveTo>
                    <a:pt x="453" y="181"/>
                  </a:moveTo>
                  <a:cubicBezTo>
                    <a:pt x="446" y="186"/>
                    <a:pt x="438" y="192"/>
                    <a:pt x="430" y="198"/>
                  </a:cubicBezTo>
                  <a:cubicBezTo>
                    <a:pt x="434" y="204"/>
                    <a:pt x="434" y="204"/>
                    <a:pt x="434" y="204"/>
                  </a:cubicBezTo>
                  <a:cubicBezTo>
                    <a:pt x="442" y="198"/>
                    <a:pt x="450" y="192"/>
                    <a:pt x="458" y="187"/>
                  </a:cubicBezTo>
                  <a:cubicBezTo>
                    <a:pt x="453" y="181"/>
                    <a:pt x="453" y="181"/>
                    <a:pt x="453" y="181"/>
                  </a:cubicBezTo>
                  <a:moveTo>
                    <a:pt x="1623" y="178"/>
                  </a:moveTo>
                  <a:cubicBezTo>
                    <a:pt x="1619" y="184"/>
                    <a:pt x="1619" y="184"/>
                    <a:pt x="1619" y="184"/>
                  </a:cubicBezTo>
                  <a:cubicBezTo>
                    <a:pt x="1627" y="190"/>
                    <a:pt x="1635" y="195"/>
                    <a:pt x="1643" y="201"/>
                  </a:cubicBezTo>
                  <a:cubicBezTo>
                    <a:pt x="1647" y="195"/>
                    <a:pt x="1647" y="195"/>
                    <a:pt x="1647" y="195"/>
                  </a:cubicBezTo>
                  <a:cubicBezTo>
                    <a:pt x="1639" y="189"/>
                    <a:pt x="1631" y="184"/>
                    <a:pt x="1623" y="178"/>
                  </a:cubicBezTo>
                  <a:moveTo>
                    <a:pt x="502" y="150"/>
                  </a:moveTo>
                  <a:cubicBezTo>
                    <a:pt x="494" y="155"/>
                    <a:pt x="486" y="160"/>
                    <a:pt x="478" y="165"/>
                  </a:cubicBezTo>
                  <a:cubicBezTo>
                    <a:pt x="482" y="171"/>
                    <a:pt x="482" y="171"/>
                    <a:pt x="482" y="171"/>
                  </a:cubicBezTo>
                  <a:cubicBezTo>
                    <a:pt x="490" y="166"/>
                    <a:pt x="498" y="161"/>
                    <a:pt x="506" y="156"/>
                  </a:cubicBezTo>
                  <a:cubicBezTo>
                    <a:pt x="502" y="150"/>
                    <a:pt x="502" y="150"/>
                    <a:pt x="502" y="150"/>
                  </a:cubicBezTo>
                  <a:moveTo>
                    <a:pt x="1574" y="147"/>
                  </a:moveTo>
                  <a:cubicBezTo>
                    <a:pt x="1571" y="153"/>
                    <a:pt x="1571" y="153"/>
                    <a:pt x="1571" y="153"/>
                  </a:cubicBezTo>
                  <a:cubicBezTo>
                    <a:pt x="1579" y="158"/>
                    <a:pt x="1587" y="163"/>
                    <a:pt x="1595" y="169"/>
                  </a:cubicBezTo>
                  <a:cubicBezTo>
                    <a:pt x="1599" y="162"/>
                    <a:pt x="1599" y="162"/>
                    <a:pt x="1599" y="162"/>
                  </a:cubicBezTo>
                  <a:cubicBezTo>
                    <a:pt x="1591" y="157"/>
                    <a:pt x="1583" y="152"/>
                    <a:pt x="1574" y="147"/>
                  </a:cubicBezTo>
                  <a:moveTo>
                    <a:pt x="552" y="121"/>
                  </a:moveTo>
                  <a:cubicBezTo>
                    <a:pt x="544" y="126"/>
                    <a:pt x="535" y="130"/>
                    <a:pt x="527" y="135"/>
                  </a:cubicBezTo>
                  <a:cubicBezTo>
                    <a:pt x="531" y="141"/>
                    <a:pt x="531" y="141"/>
                    <a:pt x="531" y="141"/>
                  </a:cubicBezTo>
                  <a:cubicBezTo>
                    <a:pt x="539" y="137"/>
                    <a:pt x="547" y="132"/>
                    <a:pt x="556" y="128"/>
                  </a:cubicBezTo>
                  <a:cubicBezTo>
                    <a:pt x="552" y="121"/>
                    <a:pt x="552" y="121"/>
                    <a:pt x="552" y="121"/>
                  </a:cubicBezTo>
                  <a:moveTo>
                    <a:pt x="1524" y="119"/>
                  </a:moveTo>
                  <a:cubicBezTo>
                    <a:pt x="1521" y="125"/>
                    <a:pt x="1521" y="125"/>
                    <a:pt x="1521" y="125"/>
                  </a:cubicBezTo>
                  <a:cubicBezTo>
                    <a:pt x="1529" y="130"/>
                    <a:pt x="1537" y="134"/>
                    <a:pt x="1546" y="139"/>
                  </a:cubicBezTo>
                  <a:cubicBezTo>
                    <a:pt x="1549" y="133"/>
                    <a:pt x="1549" y="133"/>
                    <a:pt x="1549" y="133"/>
                  </a:cubicBezTo>
                  <a:cubicBezTo>
                    <a:pt x="1541" y="128"/>
                    <a:pt x="1532" y="123"/>
                    <a:pt x="1524" y="119"/>
                  </a:cubicBezTo>
                  <a:moveTo>
                    <a:pt x="604" y="96"/>
                  </a:moveTo>
                  <a:cubicBezTo>
                    <a:pt x="595" y="100"/>
                    <a:pt x="586" y="104"/>
                    <a:pt x="578" y="108"/>
                  </a:cubicBezTo>
                  <a:cubicBezTo>
                    <a:pt x="581" y="114"/>
                    <a:pt x="581" y="114"/>
                    <a:pt x="581" y="114"/>
                  </a:cubicBezTo>
                  <a:cubicBezTo>
                    <a:pt x="590" y="110"/>
                    <a:pt x="598" y="106"/>
                    <a:pt x="607" y="102"/>
                  </a:cubicBezTo>
                  <a:cubicBezTo>
                    <a:pt x="604" y="96"/>
                    <a:pt x="604" y="96"/>
                    <a:pt x="604" y="96"/>
                  </a:cubicBezTo>
                  <a:moveTo>
                    <a:pt x="1472" y="93"/>
                  </a:moveTo>
                  <a:cubicBezTo>
                    <a:pt x="1469" y="100"/>
                    <a:pt x="1469" y="100"/>
                    <a:pt x="1469" y="100"/>
                  </a:cubicBezTo>
                  <a:cubicBezTo>
                    <a:pt x="1477" y="104"/>
                    <a:pt x="1486" y="108"/>
                    <a:pt x="1495" y="112"/>
                  </a:cubicBezTo>
                  <a:cubicBezTo>
                    <a:pt x="1498" y="106"/>
                    <a:pt x="1498" y="106"/>
                    <a:pt x="1498" y="106"/>
                  </a:cubicBezTo>
                  <a:cubicBezTo>
                    <a:pt x="1489" y="101"/>
                    <a:pt x="1481" y="97"/>
                    <a:pt x="1472" y="93"/>
                  </a:cubicBezTo>
                  <a:moveTo>
                    <a:pt x="657" y="73"/>
                  </a:moveTo>
                  <a:cubicBezTo>
                    <a:pt x="648" y="76"/>
                    <a:pt x="639" y="80"/>
                    <a:pt x="630" y="84"/>
                  </a:cubicBezTo>
                  <a:cubicBezTo>
                    <a:pt x="633" y="90"/>
                    <a:pt x="633" y="90"/>
                    <a:pt x="633" y="90"/>
                  </a:cubicBezTo>
                  <a:cubicBezTo>
                    <a:pt x="642" y="87"/>
                    <a:pt x="651" y="83"/>
                    <a:pt x="659" y="80"/>
                  </a:cubicBezTo>
                  <a:cubicBezTo>
                    <a:pt x="657" y="73"/>
                    <a:pt x="657" y="73"/>
                    <a:pt x="657" y="73"/>
                  </a:cubicBezTo>
                  <a:moveTo>
                    <a:pt x="1418" y="71"/>
                  </a:moveTo>
                  <a:cubicBezTo>
                    <a:pt x="1416" y="78"/>
                    <a:pt x="1416" y="78"/>
                    <a:pt x="1416" y="78"/>
                  </a:cubicBezTo>
                  <a:cubicBezTo>
                    <a:pt x="1425" y="81"/>
                    <a:pt x="1434" y="85"/>
                    <a:pt x="1443" y="88"/>
                  </a:cubicBezTo>
                  <a:cubicBezTo>
                    <a:pt x="1445" y="82"/>
                    <a:pt x="1445" y="82"/>
                    <a:pt x="1445" y="82"/>
                  </a:cubicBezTo>
                  <a:cubicBezTo>
                    <a:pt x="1436" y="78"/>
                    <a:pt x="1427" y="74"/>
                    <a:pt x="1418" y="71"/>
                  </a:cubicBezTo>
                  <a:moveTo>
                    <a:pt x="711" y="53"/>
                  </a:moveTo>
                  <a:cubicBezTo>
                    <a:pt x="702" y="56"/>
                    <a:pt x="693" y="59"/>
                    <a:pt x="684" y="63"/>
                  </a:cubicBezTo>
                  <a:cubicBezTo>
                    <a:pt x="686" y="69"/>
                    <a:pt x="686" y="69"/>
                    <a:pt x="686" y="69"/>
                  </a:cubicBezTo>
                  <a:cubicBezTo>
                    <a:pt x="695" y="66"/>
                    <a:pt x="704" y="63"/>
                    <a:pt x="713" y="60"/>
                  </a:cubicBezTo>
                  <a:cubicBezTo>
                    <a:pt x="711" y="53"/>
                    <a:pt x="711" y="53"/>
                    <a:pt x="711" y="53"/>
                  </a:cubicBezTo>
                  <a:moveTo>
                    <a:pt x="1364" y="51"/>
                  </a:moveTo>
                  <a:cubicBezTo>
                    <a:pt x="1362" y="58"/>
                    <a:pt x="1362" y="58"/>
                    <a:pt x="1362" y="58"/>
                  </a:cubicBezTo>
                  <a:cubicBezTo>
                    <a:pt x="1371" y="61"/>
                    <a:pt x="1380" y="64"/>
                    <a:pt x="1389" y="68"/>
                  </a:cubicBezTo>
                  <a:cubicBezTo>
                    <a:pt x="1391" y="61"/>
                    <a:pt x="1391" y="61"/>
                    <a:pt x="1391" y="61"/>
                  </a:cubicBezTo>
                  <a:cubicBezTo>
                    <a:pt x="1382" y="57"/>
                    <a:pt x="1373" y="54"/>
                    <a:pt x="1364" y="51"/>
                  </a:cubicBezTo>
                  <a:moveTo>
                    <a:pt x="766" y="36"/>
                  </a:moveTo>
                  <a:cubicBezTo>
                    <a:pt x="757" y="39"/>
                    <a:pt x="748" y="42"/>
                    <a:pt x="738" y="44"/>
                  </a:cubicBezTo>
                  <a:cubicBezTo>
                    <a:pt x="740" y="51"/>
                    <a:pt x="740" y="51"/>
                    <a:pt x="740" y="51"/>
                  </a:cubicBezTo>
                  <a:cubicBezTo>
                    <a:pt x="750" y="48"/>
                    <a:pt x="759" y="46"/>
                    <a:pt x="768" y="43"/>
                  </a:cubicBezTo>
                  <a:cubicBezTo>
                    <a:pt x="766" y="36"/>
                    <a:pt x="766" y="36"/>
                    <a:pt x="766" y="36"/>
                  </a:cubicBezTo>
                  <a:moveTo>
                    <a:pt x="1309" y="35"/>
                  </a:moveTo>
                  <a:cubicBezTo>
                    <a:pt x="1307" y="42"/>
                    <a:pt x="1307" y="42"/>
                    <a:pt x="1307" y="42"/>
                  </a:cubicBezTo>
                  <a:cubicBezTo>
                    <a:pt x="1316" y="44"/>
                    <a:pt x="1325" y="47"/>
                    <a:pt x="1334" y="50"/>
                  </a:cubicBezTo>
                  <a:cubicBezTo>
                    <a:pt x="1336" y="43"/>
                    <a:pt x="1336" y="43"/>
                    <a:pt x="1336" y="43"/>
                  </a:cubicBezTo>
                  <a:cubicBezTo>
                    <a:pt x="1327" y="40"/>
                    <a:pt x="1318" y="37"/>
                    <a:pt x="1309" y="35"/>
                  </a:cubicBezTo>
                  <a:moveTo>
                    <a:pt x="822" y="23"/>
                  </a:moveTo>
                  <a:cubicBezTo>
                    <a:pt x="813" y="25"/>
                    <a:pt x="803" y="27"/>
                    <a:pt x="794" y="29"/>
                  </a:cubicBezTo>
                  <a:cubicBezTo>
                    <a:pt x="796" y="36"/>
                    <a:pt x="796" y="36"/>
                    <a:pt x="796" y="36"/>
                  </a:cubicBezTo>
                  <a:cubicBezTo>
                    <a:pt x="805" y="34"/>
                    <a:pt x="814" y="32"/>
                    <a:pt x="824" y="30"/>
                  </a:cubicBezTo>
                  <a:cubicBezTo>
                    <a:pt x="822" y="23"/>
                    <a:pt x="822" y="23"/>
                    <a:pt x="822" y="23"/>
                  </a:cubicBezTo>
                  <a:moveTo>
                    <a:pt x="1252" y="22"/>
                  </a:moveTo>
                  <a:cubicBezTo>
                    <a:pt x="1251" y="29"/>
                    <a:pt x="1251" y="29"/>
                    <a:pt x="1251" y="29"/>
                  </a:cubicBezTo>
                  <a:cubicBezTo>
                    <a:pt x="1260" y="31"/>
                    <a:pt x="1270" y="33"/>
                    <a:pt x="1279" y="35"/>
                  </a:cubicBezTo>
                  <a:cubicBezTo>
                    <a:pt x="1281" y="28"/>
                    <a:pt x="1281" y="28"/>
                    <a:pt x="1281" y="28"/>
                  </a:cubicBezTo>
                  <a:cubicBezTo>
                    <a:pt x="1271" y="26"/>
                    <a:pt x="1262" y="24"/>
                    <a:pt x="1252" y="22"/>
                  </a:cubicBezTo>
                  <a:moveTo>
                    <a:pt x="879" y="12"/>
                  </a:moveTo>
                  <a:cubicBezTo>
                    <a:pt x="869" y="14"/>
                    <a:pt x="860" y="15"/>
                    <a:pt x="850" y="17"/>
                  </a:cubicBezTo>
                  <a:cubicBezTo>
                    <a:pt x="852" y="24"/>
                    <a:pt x="852" y="24"/>
                    <a:pt x="852" y="24"/>
                  </a:cubicBezTo>
                  <a:cubicBezTo>
                    <a:pt x="861" y="22"/>
                    <a:pt x="871" y="21"/>
                    <a:pt x="880" y="19"/>
                  </a:cubicBezTo>
                  <a:cubicBezTo>
                    <a:pt x="879" y="12"/>
                    <a:pt x="879" y="12"/>
                    <a:pt x="879" y="12"/>
                  </a:cubicBezTo>
                  <a:moveTo>
                    <a:pt x="1196" y="11"/>
                  </a:moveTo>
                  <a:cubicBezTo>
                    <a:pt x="1195" y="19"/>
                    <a:pt x="1195" y="19"/>
                    <a:pt x="1195" y="19"/>
                  </a:cubicBezTo>
                  <a:cubicBezTo>
                    <a:pt x="1204" y="20"/>
                    <a:pt x="1213" y="21"/>
                    <a:pt x="1223" y="23"/>
                  </a:cubicBezTo>
                  <a:cubicBezTo>
                    <a:pt x="1224" y="16"/>
                    <a:pt x="1224" y="16"/>
                    <a:pt x="1224" y="16"/>
                  </a:cubicBezTo>
                  <a:cubicBezTo>
                    <a:pt x="1215" y="15"/>
                    <a:pt x="1205" y="13"/>
                    <a:pt x="1196" y="11"/>
                  </a:cubicBezTo>
                  <a:moveTo>
                    <a:pt x="936" y="5"/>
                  </a:moveTo>
                  <a:cubicBezTo>
                    <a:pt x="927" y="6"/>
                    <a:pt x="917" y="7"/>
                    <a:pt x="908" y="8"/>
                  </a:cubicBezTo>
                  <a:cubicBezTo>
                    <a:pt x="909" y="15"/>
                    <a:pt x="909" y="15"/>
                    <a:pt x="909" y="15"/>
                  </a:cubicBezTo>
                  <a:cubicBezTo>
                    <a:pt x="918" y="14"/>
                    <a:pt x="928" y="13"/>
                    <a:pt x="937" y="12"/>
                  </a:cubicBezTo>
                  <a:cubicBezTo>
                    <a:pt x="936" y="5"/>
                    <a:pt x="936" y="5"/>
                    <a:pt x="936" y="5"/>
                  </a:cubicBezTo>
                  <a:moveTo>
                    <a:pt x="1138" y="4"/>
                  </a:moveTo>
                  <a:cubicBezTo>
                    <a:pt x="1137" y="12"/>
                    <a:pt x="1137" y="12"/>
                    <a:pt x="1137" y="12"/>
                  </a:cubicBezTo>
                  <a:cubicBezTo>
                    <a:pt x="1147" y="13"/>
                    <a:pt x="1157" y="14"/>
                    <a:pt x="1166" y="15"/>
                  </a:cubicBezTo>
                  <a:cubicBezTo>
                    <a:pt x="1167" y="8"/>
                    <a:pt x="1167" y="8"/>
                    <a:pt x="1167" y="8"/>
                  </a:cubicBezTo>
                  <a:cubicBezTo>
                    <a:pt x="1157" y="6"/>
                    <a:pt x="1148" y="6"/>
                    <a:pt x="1138" y="4"/>
                  </a:cubicBezTo>
                  <a:moveTo>
                    <a:pt x="994" y="1"/>
                  </a:moveTo>
                  <a:cubicBezTo>
                    <a:pt x="984" y="1"/>
                    <a:pt x="975" y="2"/>
                    <a:pt x="965" y="3"/>
                  </a:cubicBezTo>
                  <a:cubicBezTo>
                    <a:pt x="966" y="10"/>
                    <a:pt x="966" y="10"/>
                    <a:pt x="966" y="10"/>
                  </a:cubicBezTo>
                  <a:cubicBezTo>
                    <a:pt x="975" y="9"/>
                    <a:pt x="985" y="8"/>
                    <a:pt x="994" y="8"/>
                  </a:cubicBezTo>
                  <a:cubicBezTo>
                    <a:pt x="994" y="1"/>
                    <a:pt x="994" y="1"/>
                    <a:pt x="994" y="1"/>
                  </a:cubicBezTo>
                  <a:moveTo>
                    <a:pt x="1081" y="1"/>
                  </a:moveTo>
                  <a:cubicBezTo>
                    <a:pt x="1080" y="8"/>
                    <a:pt x="1080" y="8"/>
                    <a:pt x="1080" y="8"/>
                  </a:cubicBezTo>
                  <a:cubicBezTo>
                    <a:pt x="1090" y="8"/>
                    <a:pt x="1099" y="9"/>
                    <a:pt x="1109" y="9"/>
                  </a:cubicBezTo>
                  <a:cubicBezTo>
                    <a:pt x="1109" y="2"/>
                    <a:pt x="1109" y="2"/>
                    <a:pt x="1109" y="2"/>
                  </a:cubicBezTo>
                  <a:cubicBezTo>
                    <a:pt x="1100" y="2"/>
                    <a:pt x="1090" y="1"/>
                    <a:pt x="1081" y="1"/>
                  </a:cubicBezTo>
                  <a:moveTo>
                    <a:pt x="1052" y="0"/>
                  </a:moveTo>
                  <a:cubicBezTo>
                    <a:pt x="1042" y="0"/>
                    <a:pt x="1032" y="0"/>
                    <a:pt x="1023" y="0"/>
                  </a:cubicBezTo>
                  <a:cubicBezTo>
                    <a:pt x="1023" y="7"/>
                    <a:pt x="1023" y="7"/>
                    <a:pt x="1023" y="7"/>
                  </a:cubicBezTo>
                  <a:cubicBezTo>
                    <a:pt x="1032" y="7"/>
                    <a:pt x="1042" y="7"/>
                    <a:pt x="1052" y="7"/>
                  </a:cubicBezTo>
                  <a:cubicBezTo>
                    <a:pt x="1052" y="0"/>
                    <a:pt x="1052" y="0"/>
                    <a:pt x="105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sp>
          <p:nvSpPr>
            <p:cNvPr id="157" name="Freeform 407"/>
            <p:cNvSpPr>
              <a:spLocks noEditPoints="1"/>
            </p:cNvSpPr>
            <p:nvPr/>
          </p:nvSpPr>
          <p:spPr bwMode="auto">
            <a:xfrm>
              <a:off x="3352801" y="1016000"/>
              <a:ext cx="5489575" cy="4829176"/>
            </a:xfrm>
            <a:custGeom>
              <a:avLst/>
              <a:gdLst>
                <a:gd name="T0" fmla="*/ 175 w 1462"/>
                <a:gd name="T1" fmla="*/ 373 h 1286"/>
                <a:gd name="T2" fmla="*/ 732 w 1462"/>
                <a:gd name="T3" fmla="*/ 25 h 1286"/>
                <a:gd name="T4" fmla="*/ 971 w 1462"/>
                <a:gd name="T5" fmla="*/ 73 h 1286"/>
                <a:gd name="T6" fmla="*/ 1335 w 1462"/>
                <a:gd name="T7" fmla="*/ 508 h 1286"/>
                <a:gd name="T8" fmla="*/ 1337 w 1462"/>
                <a:gd name="T9" fmla="*/ 519 h 1286"/>
                <a:gd name="T10" fmla="*/ 1337 w 1462"/>
                <a:gd name="T11" fmla="*/ 519 h 1286"/>
                <a:gd name="T12" fmla="*/ 1302 w 1462"/>
                <a:gd name="T13" fmla="*/ 882 h 1286"/>
                <a:gd name="T14" fmla="*/ 730 w 1462"/>
                <a:gd name="T15" fmla="*/ 1261 h 1286"/>
                <a:gd name="T16" fmla="*/ 492 w 1462"/>
                <a:gd name="T17" fmla="*/ 1213 h 1286"/>
                <a:gd name="T18" fmla="*/ 158 w 1462"/>
                <a:gd name="T19" fmla="*/ 411 h 1286"/>
                <a:gd name="T20" fmla="*/ 161 w 1462"/>
                <a:gd name="T21" fmla="*/ 404 h 1286"/>
                <a:gd name="T22" fmla="*/ 174 w 1462"/>
                <a:gd name="T23" fmla="*/ 373 h 1286"/>
                <a:gd name="T24" fmla="*/ 175 w 1462"/>
                <a:gd name="T25" fmla="*/ 373 h 1286"/>
                <a:gd name="T26" fmla="*/ 732 w 1462"/>
                <a:gd name="T27" fmla="*/ 0 h 1286"/>
                <a:gd name="T28" fmla="*/ 137 w 1462"/>
                <a:gd name="T29" fmla="*/ 394 h 1286"/>
                <a:gd name="T30" fmla="*/ 482 w 1462"/>
                <a:gd name="T31" fmla="*/ 1236 h 1286"/>
                <a:gd name="T32" fmla="*/ 730 w 1462"/>
                <a:gd name="T33" fmla="*/ 1286 h 1286"/>
                <a:gd name="T34" fmla="*/ 1325 w 1462"/>
                <a:gd name="T35" fmla="*/ 892 h 1286"/>
                <a:gd name="T36" fmla="*/ 981 w 1462"/>
                <a:gd name="T37" fmla="*/ 50 h 1286"/>
                <a:gd name="T38" fmla="*/ 732 w 1462"/>
                <a:gd name="T39" fmla="*/ 0 h 1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62" h="1286">
                  <a:moveTo>
                    <a:pt x="175" y="373"/>
                  </a:moveTo>
                  <a:cubicBezTo>
                    <a:pt x="280" y="155"/>
                    <a:pt x="501" y="25"/>
                    <a:pt x="732" y="25"/>
                  </a:cubicBezTo>
                  <a:cubicBezTo>
                    <a:pt x="812" y="25"/>
                    <a:pt x="893" y="40"/>
                    <a:pt x="971" y="73"/>
                  </a:cubicBezTo>
                  <a:cubicBezTo>
                    <a:pt x="1162" y="153"/>
                    <a:pt x="1292" y="319"/>
                    <a:pt x="1335" y="508"/>
                  </a:cubicBezTo>
                  <a:cubicBezTo>
                    <a:pt x="1336" y="512"/>
                    <a:pt x="1336" y="515"/>
                    <a:pt x="1337" y="519"/>
                  </a:cubicBezTo>
                  <a:cubicBezTo>
                    <a:pt x="1337" y="519"/>
                    <a:pt x="1337" y="519"/>
                    <a:pt x="1337" y="519"/>
                  </a:cubicBezTo>
                  <a:cubicBezTo>
                    <a:pt x="1361" y="637"/>
                    <a:pt x="1352" y="763"/>
                    <a:pt x="1302" y="882"/>
                  </a:cubicBezTo>
                  <a:cubicBezTo>
                    <a:pt x="1202" y="1119"/>
                    <a:pt x="972" y="1261"/>
                    <a:pt x="730" y="1261"/>
                  </a:cubicBezTo>
                  <a:cubicBezTo>
                    <a:pt x="651" y="1261"/>
                    <a:pt x="570" y="1246"/>
                    <a:pt x="492" y="1213"/>
                  </a:cubicBezTo>
                  <a:cubicBezTo>
                    <a:pt x="179" y="1082"/>
                    <a:pt x="31" y="723"/>
                    <a:pt x="158" y="411"/>
                  </a:cubicBezTo>
                  <a:cubicBezTo>
                    <a:pt x="159" y="409"/>
                    <a:pt x="160" y="406"/>
                    <a:pt x="161" y="404"/>
                  </a:cubicBezTo>
                  <a:cubicBezTo>
                    <a:pt x="165" y="393"/>
                    <a:pt x="170" y="383"/>
                    <a:pt x="174" y="373"/>
                  </a:cubicBezTo>
                  <a:cubicBezTo>
                    <a:pt x="175" y="373"/>
                    <a:pt x="175" y="373"/>
                    <a:pt x="175" y="373"/>
                  </a:cubicBezTo>
                  <a:moveTo>
                    <a:pt x="732" y="0"/>
                  </a:moveTo>
                  <a:cubicBezTo>
                    <a:pt x="480" y="0"/>
                    <a:pt x="241" y="148"/>
                    <a:pt x="137" y="394"/>
                  </a:cubicBezTo>
                  <a:cubicBezTo>
                    <a:pt x="0" y="721"/>
                    <a:pt x="155" y="1099"/>
                    <a:pt x="482" y="1236"/>
                  </a:cubicBezTo>
                  <a:cubicBezTo>
                    <a:pt x="563" y="1270"/>
                    <a:pt x="647" y="1286"/>
                    <a:pt x="730" y="1286"/>
                  </a:cubicBezTo>
                  <a:cubicBezTo>
                    <a:pt x="982" y="1286"/>
                    <a:pt x="1221" y="1138"/>
                    <a:pt x="1325" y="892"/>
                  </a:cubicBezTo>
                  <a:cubicBezTo>
                    <a:pt x="1462" y="565"/>
                    <a:pt x="1308" y="187"/>
                    <a:pt x="981" y="50"/>
                  </a:cubicBezTo>
                  <a:cubicBezTo>
                    <a:pt x="899" y="16"/>
                    <a:pt x="815" y="0"/>
                    <a:pt x="7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sp>
          <p:nvSpPr>
            <p:cNvPr id="158" name="Freeform 408"/>
            <p:cNvSpPr>
              <a:spLocks/>
            </p:cNvSpPr>
            <p:nvPr/>
          </p:nvSpPr>
          <p:spPr bwMode="auto">
            <a:xfrm>
              <a:off x="6270626" y="1020762"/>
              <a:ext cx="38100" cy="3175"/>
            </a:xfrm>
            <a:custGeom>
              <a:avLst/>
              <a:gdLst>
                <a:gd name="T0" fmla="*/ 10 w 10"/>
                <a:gd name="T1" fmla="*/ 1 h 1"/>
                <a:gd name="T2" fmla="*/ 8 w 10"/>
                <a:gd name="T3" fmla="*/ 1 h 1"/>
                <a:gd name="T4" fmla="*/ 0 w 10"/>
                <a:gd name="T5" fmla="*/ 0 h 1"/>
                <a:gd name="T6" fmla="*/ 10 w 10"/>
                <a:gd name="T7" fmla="*/ 1 h 1"/>
              </a:gdLst>
              <a:ahLst/>
              <a:cxnLst>
                <a:cxn ang="0">
                  <a:pos x="T0" y="T1"/>
                </a:cxn>
                <a:cxn ang="0">
                  <a:pos x="T2" y="T3"/>
                </a:cxn>
                <a:cxn ang="0">
                  <a:pos x="T4" y="T5"/>
                </a:cxn>
                <a:cxn ang="0">
                  <a:pos x="T6" y="T7"/>
                </a:cxn>
              </a:cxnLst>
              <a:rect l="0" t="0" r="r" b="b"/>
              <a:pathLst>
                <a:path w="10" h="1">
                  <a:moveTo>
                    <a:pt x="10" y="1"/>
                  </a:moveTo>
                  <a:cubicBezTo>
                    <a:pt x="9" y="1"/>
                    <a:pt x="9" y="1"/>
                    <a:pt x="8" y="1"/>
                  </a:cubicBezTo>
                  <a:cubicBezTo>
                    <a:pt x="5" y="0"/>
                    <a:pt x="3" y="0"/>
                    <a:pt x="0" y="0"/>
                  </a:cubicBezTo>
                  <a:cubicBezTo>
                    <a:pt x="4" y="0"/>
                    <a:pt x="7" y="1"/>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sp>
          <p:nvSpPr>
            <p:cNvPr id="159" name="Freeform 409"/>
            <p:cNvSpPr>
              <a:spLocks noEditPoints="1"/>
            </p:cNvSpPr>
            <p:nvPr/>
          </p:nvSpPr>
          <p:spPr bwMode="auto">
            <a:xfrm>
              <a:off x="3930651" y="1109662"/>
              <a:ext cx="4443413" cy="4344988"/>
            </a:xfrm>
            <a:custGeom>
              <a:avLst/>
              <a:gdLst>
                <a:gd name="T0" fmla="*/ 577 w 1183"/>
                <a:gd name="T1" fmla="*/ 1130 h 1157"/>
                <a:gd name="T2" fmla="*/ 534 w 1183"/>
                <a:gd name="T3" fmla="*/ 1129 h 1157"/>
                <a:gd name="T4" fmla="*/ 66 w 1183"/>
                <a:gd name="T5" fmla="*/ 575 h 1157"/>
                <a:gd name="T6" fmla="*/ 577 w 1183"/>
                <a:gd name="T7" fmla="*/ 105 h 1157"/>
                <a:gd name="T8" fmla="*/ 620 w 1183"/>
                <a:gd name="T9" fmla="*/ 107 h 1157"/>
                <a:gd name="T10" fmla="*/ 1088 w 1183"/>
                <a:gd name="T11" fmla="*/ 661 h 1157"/>
                <a:gd name="T12" fmla="*/ 577 w 1183"/>
                <a:gd name="T13" fmla="*/ 1130 h 1157"/>
                <a:gd name="T14" fmla="*/ 603 w 1183"/>
                <a:gd name="T15" fmla="*/ 0 h 1157"/>
                <a:gd name="T16" fmla="*/ 596 w 1183"/>
                <a:gd name="T17" fmla="*/ 85 h 1157"/>
                <a:gd name="T18" fmla="*/ 596 w 1183"/>
                <a:gd name="T19" fmla="*/ 85 h 1157"/>
                <a:gd name="T20" fmla="*/ 577 w 1183"/>
                <a:gd name="T21" fmla="*/ 85 h 1157"/>
                <a:gd name="T22" fmla="*/ 99 w 1183"/>
                <a:gd name="T23" fmla="*/ 381 h 1157"/>
                <a:gd name="T24" fmla="*/ 21 w 1183"/>
                <a:gd name="T25" fmla="*/ 348 h 1157"/>
                <a:gd name="T26" fmla="*/ 7 w 1183"/>
                <a:gd name="T27" fmla="*/ 379 h 1157"/>
                <a:gd name="T28" fmla="*/ 4 w 1183"/>
                <a:gd name="T29" fmla="*/ 386 h 1157"/>
                <a:gd name="T30" fmla="*/ 0 w 1183"/>
                <a:gd name="T31" fmla="*/ 396 h 1157"/>
                <a:gd name="T32" fmla="*/ 78 w 1183"/>
                <a:gd name="T33" fmla="*/ 428 h 1157"/>
                <a:gd name="T34" fmla="*/ 45 w 1183"/>
                <a:gd name="T35" fmla="*/ 573 h 1157"/>
                <a:gd name="T36" fmla="*/ 206 w 1183"/>
                <a:gd name="T37" fmla="*/ 1001 h 1157"/>
                <a:gd name="T38" fmla="*/ 150 w 1183"/>
                <a:gd name="T39" fmla="*/ 1066 h 1157"/>
                <a:gd name="T40" fmla="*/ 189 w 1183"/>
                <a:gd name="T41" fmla="*/ 1100 h 1157"/>
                <a:gd name="T42" fmla="*/ 245 w 1183"/>
                <a:gd name="T43" fmla="*/ 1035 h 1157"/>
                <a:gd name="T44" fmla="*/ 533 w 1183"/>
                <a:gd name="T45" fmla="*/ 1149 h 1157"/>
                <a:gd name="T46" fmla="*/ 579 w 1183"/>
                <a:gd name="T47" fmla="*/ 1151 h 1157"/>
                <a:gd name="T48" fmla="*/ 835 w 1183"/>
                <a:gd name="T49" fmla="*/ 1084 h 1157"/>
                <a:gd name="T50" fmla="*/ 879 w 1183"/>
                <a:gd name="T51" fmla="*/ 1157 h 1157"/>
                <a:gd name="T52" fmla="*/ 924 w 1183"/>
                <a:gd name="T53" fmla="*/ 1130 h 1157"/>
                <a:gd name="T54" fmla="*/ 879 w 1183"/>
                <a:gd name="T55" fmla="*/ 1057 h 1157"/>
                <a:gd name="T56" fmla="*/ 1109 w 1183"/>
                <a:gd name="T57" fmla="*/ 662 h 1157"/>
                <a:gd name="T58" fmla="*/ 1100 w 1183"/>
                <a:gd name="T59" fmla="*/ 514 h 1157"/>
                <a:gd name="T60" fmla="*/ 1183 w 1183"/>
                <a:gd name="T61" fmla="*/ 494 h 1157"/>
                <a:gd name="T62" fmla="*/ 1181 w 1183"/>
                <a:gd name="T63" fmla="*/ 483 h 1157"/>
                <a:gd name="T64" fmla="*/ 1171 w 1183"/>
                <a:gd name="T65" fmla="*/ 444 h 1157"/>
                <a:gd name="T66" fmla="*/ 1088 w 1183"/>
                <a:gd name="T67" fmla="*/ 463 h 1157"/>
                <a:gd name="T68" fmla="*/ 647 w 1183"/>
                <a:gd name="T69" fmla="*/ 89 h 1157"/>
                <a:gd name="T70" fmla="*/ 647 w 1183"/>
                <a:gd name="T71" fmla="*/ 89 h 1157"/>
                <a:gd name="T72" fmla="*/ 654 w 1183"/>
                <a:gd name="T73" fmla="*/ 4 h 1157"/>
                <a:gd name="T74" fmla="*/ 603 w 1183"/>
                <a:gd name="T75" fmla="*/ 0 h 1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3" h="1157">
                  <a:moveTo>
                    <a:pt x="577" y="1130"/>
                  </a:moveTo>
                  <a:cubicBezTo>
                    <a:pt x="563" y="1130"/>
                    <a:pt x="549" y="1130"/>
                    <a:pt x="534" y="1129"/>
                  </a:cubicBezTo>
                  <a:cubicBezTo>
                    <a:pt x="253" y="1105"/>
                    <a:pt x="42" y="857"/>
                    <a:pt x="66" y="575"/>
                  </a:cubicBezTo>
                  <a:cubicBezTo>
                    <a:pt x="88" y="308"/>
                    <a:pt x="313" y="105"/>
                    <a:pt x="577" y="105"/>
                  </a:cubicBezTo>
                  <a:cubicBezTo>
                    <a:pt x="591" y="105"/>
                    <a:pt x="605" y="106"/>
                    <a:pt x="620" y="107"/>
                  </a:cubicBezTo>
                  <a:cubicBezTo>
                    <a:pt x="902" y="131"/>
                    <a:pt x="1112" y="379"/>
                    <a:pt x="1088" y="661"/>
                  </a:cubicBezTo>
                  <a:cubicBezTo>
                    <a:pt x="1066" y="928"/>
                    <a:pt x="841" y="1130"/>
                    <a:pt x="577" y="1130"/>
                  </a:cubicBezTo>
                  <a:moveTo>
                    <a:pt x="603" y="0"/>
                  </a:moveTo>
                  <a:cubicBezTo>
                    <a:pt x="596" y="85"/>
                    <a:pt x="596" y="85"/>
                    <a:pt x="596" y="85"/>
                  </a:cubicBezTo>
                  <a:cubicBezTo>
                    <a:pt x="596" y="85"/>
                    <a:pt x="596" y="85"/>
                    <a:pt x="596" y="85"/>
                  </a:cubicBezTo>
                  <a:cubicBezTo>
                    <a:pt x="590" y="85"/>
                    <a:pt x="583" y="85"/>
                    <a:pt x="577" y="85"/>
                  </a:cubicBezTo>
                  <a:cubicBezTo>
                    <a:pt x="371" y="85"/>
                    <a:pt x="187" y="204"/>
                    <a:pt x="99" y="381"/>
                  </a:cubicBezTo>
                  <a:cubicBezTo>
                    <a:pt x="21" y="348"/>
                    <a:pt x="21" y="348"/>
                    <a:pt x="21" y="348"/>
                  </a:cubicBezTo>
                  <a:cubicBezTo>
                    <a:pt x="16" y="358"/>
                    <a:pt x="11" y="368"/>
                    <a:pt x="7" y="379"/>
                  </a:cubicBezTo>
                  <a:cubicBezTo>
                    <a:pt x="6" y="381"/>
                    <a:pt x="5" y="384"/>
                    <a:pt x="4" y="386"/>
                  </a:cubicBezTo>
                  <a:cubicBezTo>
                    <a:pt x="2" y="389"/>
                    <a:pt x="1" y="392"/>
                    <a:pt x="0" y="396"/>
                  </a:cubicBezTo>
                  <a:cubicBezTo>
                    <a:pt x="78" y="428"/>
                    <a:pt x="78" y="428"/>
                    <a:pt x="78" y="428"/>
                  </a:cubicBezTo>
                  <a:cubicBezTo>
                    <a:pt x="61" y="474"/>
                    <a:pt x="50" y="522"/>
                    <a:pt x="45" y="573"/>
                  </a:cubicBezTo>
                  <a:cubicBezTo>
                    <a:pt x="32" y="739"/>
                    <a:pt x="95" y="893"/>
                    <a:pt x="206" y="1001"/>
                  </a:cubicBezTo>
                  <a:cubicBezTo>
                    <a:pt x="150" y="1066"/>
                    <a:pt x="150" y="1066"/>
                    <a:pt x="150" y="1066"/>
                  </a:cubicBezTo>
                  <a:cubicBezTo>
                    <a:pt x="163" y="1077"/>
                    <a:pt x="176" y="1089"/>
                    <a:pt x="189" y="1100"/>
                  </a:cubicBezTo>
                  <a:cubicBezTo>
                    <a:pt x="245" y="1035"/>
                    <a:pt x="245" y="1035"/>
                    <a:pt x="245" y="1035"/>
                  </a:cubicBezTo>
                  <a:cubicBezTo>
                    <a:pt x="325" y="1099"/>
                    <a:pt x="424" y="1140"/>
                    <a:pt x="533" y="1149"/>
                  </a:cubicBezTo>
                  <a:cubicBezTo>
                    <a:pt x="548" y="1150"/>
                    <a:pt x="564" y="1151"/>
                    <a:pt x="579" y="1151"/>
                  </a:cubicBezTo>
                  <a:cubicBezTo>
                    <a:pt x="671" y="1151"/>
                    <a:pt x="759" y="1127"/>
                    <a:pt x="835" y="1084"/>
                  </a:cubicBezTo>
                  <a:cubicBezTo>
                    <a:pt x="879" y="1157"/>
                    <a:pt x="879" y="1157"/>
                    <a:pt x="879" y="1157"/>
                  </a:cubicBezTo>
                  <a:cubicBezTo>
                    <a:pt x="894" y="1148"/>
                    <a:pt x="909" y="1139"/>
                    <a:pt x="924" y="1130"/>
                  </a:cubicBezTo>
                  <a:cubicBezTo>
                    <a:pt x="879" y="1057"/>
                    <a:pt x="879" y="1057"/>
                    <a:pt x="879" y="1057"/>
                  </a:cubicBezTo>
                  <a:cubicBezTo>
                    <a:pt x="1006" y="969"/>
                    <a:pt x="1095" y="828"/>
                    <a:pt x="1109" y="662"/>
                  </a:cubicBezTo>
                  <a:cubicBezTo>
                    <a:pt x="1113" y="611"/>
                    <a:pt x="1110" y="562"/>
                    <a:pt x="1100" y="514"/>
                  </a:cubicBezTo>
                  <a:cubicBezTo>
                    <a:pt x="1183" y="494"/>
                    <a:pt x="1183" y="494"/>
                    <a:pt x="1183" y="494"/>
                  </a:cubicBezTo>
                  <a:cubicBezTo>
                    <a:pt x="1182" y="490"/>
                    <a:pt x="1182" y="487"/>
                    <a:pt x="1181" y="483"/>
                  </a:cubicBezTo>
                  <a:cubicBezTo>
                    <a:pt x="1178" y="470"/>
                    <a:pt x="1174" y="457"/>
                    <a:pt x="1171" y="444"/>
                  </a:cubicBezTo>
                  <a:cubicBezTo>
                    <a:pt x="1088" y="463"/>
                    <a:pt x="1088" y="463"/>
                    <a:pt x="1088" y="463"/>
                  </a:cubicBezTo>
                  <a:cubicBezTo>
                    <a:pt x="1028" y="268"/>
                    <a:pt x="859" y="117"/>
                    <a:pt x="647" y="89"/>
                  </a:cubicBezTo>
                  <a:cubicBezTo>
                    <a:pt x="647" y="89"/>
                    <a:pt x="647" y="89"/>
                    <a:pt x="647" y="89"/>
                  </a:cubicBezTo>
                  <a:cubicBezTo>
                    <a:pt x="654" y="4"/>
                    <a:pt x="654" y="4"/>
                    <a:pt x="654" y="4"/>
                  </a:cubicBezTo>
                  <a:cubicBezTo>
                    <a:pt x="637" y="2"/>
                    <a:pt x="620" y="1"/>
                    <a:pt x="6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sp>
          <p:nvSpPr>
            <p:cNvPr id="160" name="Freeform 410"/>
            <p:cNvSpPr>
              <a:spLocks noEditPoints="1"/>
            </p:cNvSpPr>
            <p:nvPr/>
          </p:nvSpPr>
          <p:spPr bwMode="auto">
            <a:xfrm>
              <a:off x="3946526" y="2417762"/>
              <a:ext cx="4427538" cy="547688"/>
            </a:xfrm>
            <a:custGeom>
              <a:avLst/>
              <a:gdLst>
                <a:gd name="T0" fmla="*/ 1177 w 1179"/>
                <a:gd name="T1" fmla="*/ 135 h 146"/>
                <a:gd name="T2" fmla="*/ 1179 w 1179"/>
                <a:gd name="T3" fmla="*/ 146 h 146"/>
                <a:gd name="T4" fmla="*/ 1179 w 1179"/>
                <a:gd name="T5" fmla="*/ 146 h 146"/>
                <a:gd name="T6" fmla="*/ 1177 w 1179"/>
                <a:gd name="T7" fmla="*/ 135 h 146"/>
                <a:gd name="T8" fmla="*/ 16 w 1179"/>
                <a:gd name="T9" fmla="*/ 0 h 146"/>
                <a:gd name="T10" fmla="*/ 3 w 1179"/>
                <a:gd name="T11" fmla="*/ 31 h 146"/>
                <a:gd name="T12" fmla="*/ 0 w 1179"/>
                <a:gd name="T13" fmla="*/ 38 h 146"/>
                <a:gd name="T14" fmla="*/ 3 w 1179"/>
                <a:gd name="T15" fmla="*/ 31 h 146"/>
                <a:gd name="T16" fmla="*/ 17 w 1179"/>
                <a:gd name="T17" fmla="*/ 0 h 146"/>
                <a:gd name="T18" fmla="*/ 16 w 1179"/>
                <a:gd name="T19"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9" h="146">
                  <a:moveTo>
                    <a:pt x="1177" y="135"/>
                  </a:moveTo>
                  <a:cubicBezTo>
                    <a:pt x="1178" y="139"/>
                    <a:pt x="1178" y="142"/>
                    <a:pt x="1179" y="146"/>
                  </a:cubicBezTo>
                  <a:cubicBezTo>
                    <a:pt x="1179" y="146"/>
                    <a:pt x="1179" y="146"/>
                    <a:pt x="1179" y="146"/>
                  </a:cubicBezTo>
                  <a:cubicBezTo>
                    <a:pt x="1178" y="142"/>
                    <a:pt x="1178" y="139"/>
                    <a:pt x="1177" y="135"/>
                  </a:cubicBezTo>
                  <a:moveTo>
                    <a:pt x="16" y="0"/>
                  </a:moveTo>
                  <a:cubicBezTo>
                    <a:pt x="12" y="10"/>
                    <a:pt x="7" y="20"/>
                    <a:pt x="3" y="31"/>
                  </a:cubicBezTo>
                  <a:cubicBezTo>
                    <a:pt x="2" y="33"/>
                    <a:pt x="1" y="36"/>
                    <a:pt x="0" y="38"/>
                  </a:cubicBezTo>
                  <a:cubicBezTo>
                    <a:pt x="1" y="36"/>
                    <a:pt x="2" y="33"/>
                    <a:pt x="3" y="31"/>
                  </a:cubicBezTo>
                  <a:cubicBezTo>
                    <a:pt x="7" y="20"/>
                    <a:pt x="12" y="10"/>
                    <a:pt x="17" y="0"/>
                  </a:cubicBezTo>
                  <a:cubicBezTo>
                    <a:pt x="16" y="0"/>
                    <a:pt x="16"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grpSp>
      <p:grpSp>
        <p:nvGrpSpPr>
          <p:cNvPr id="161" name="组合 160"/>
          <p:cNvGrpSpPr/>
          <p:nvPr/>
        </p:nvGrpSpPr>
        <p:grpSpPr>
          <a:xfrm>
            <a:off x="6382757" y="2926380"/>
            <a:ext cx="1184487" cy="1137532"/>
            <a:chOff x="3613150" y="1047750"/>
            <a:chExt cx="4965700" cy="4768850"/>
          </a:xfrm>
          <a:solidFill>
            <a:srgbClr val="FFFFFF">
              <a:alpha val="15000"/>
            </a:srgbClr>
          </a:solidFill>
        </p:grpSpPr>
        <p:sp>
          <p:nvSpPr>
            <p:cNvPr id="162"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sp>
          <p:nvSpPr>
            <p:cNvPr id="163"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sp>
          <p:nvSpPr>
            <p:cNvPr id="164"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sp>
          <p:nvSpPr>
            <p:cNvPr id="165"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sp>
          <p:nvSpPr>
            <p:cNvPr id="166"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sp>
          <p:nvSpPr>
            <p:cNvPr id="167"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sp>
          <p:nvSpPr>
            <p:cNvPr id="168"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sp>
          <p:nvSpPr>
            <p:cNvPr id="169"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sp>
          <p:nvSpPr>
            <p:cNvPr id="170"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sp>
          <p:nvSpPr>
            <p:cNvPr id="171"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grpSp>
      <p:sp>
        <p:nvSpPr>
          <p:cNvPr id="172" name="Freeform 434"/>
          <p:cNvSpPr>
            <a:spLocks noEditPoints="1"/>
          </p:cNvSpPr>
          <p:nvPr/>
        </p:nvSpPr>
        <p:spPr bwMode="auto">
          <a:xfrm>
            <a:off x="7976997" y="-1166847"/>
            <a:ext cx="5601549" cy="5136551"/>
          </a:xfrm>
          <a:custGeom>
            <a:avLst/>
            <a:gdLst>
              <a:gd name="T0" fmla="*/ 6801 w 7367"/>
              <a:gd name="T1" fmla="*/ 1757 h 6755"/>
              <a:gd name="T2" fmla="*/ 6801 w 7367"/>
              <a:gd name="T3" fmla="*/ 1940 h 6755"/>
              <a:gd name="T4" fmla="*/ 6876 w 7367"/>
              <a:gd name="T5" fmla="*/ 4653 h 6755"/>
              <a:gd name="T6" fmla="*/ 6801 w 7367"/>
              <a:gd name="T7" fmla="*/ 4818 h 6755"/>
              <a:gd name="T8" fmla="*/ 6801 w 7367"/>
              <a:gd name="T9" fmla="*/ 5001 h 6755"/>
              <a:gd name="T10" fmla="*/ 6953 w 7367"/>
              <a:gd name="T11" fmla="*/ 4686 h 6755"/>
              <a:gd name="T12" fmla="*/ 6801 w 7367"/>
              <a:gd name="T13" fmla="*/ 1757 h 6755"/>
              <a:gd name="T14" fmla="*/ 3842 w 7367"/>
              <a:gd name="T15" fmla="*/ 0 h 6755"/>
              <a:gd name="T16" fmla="*/ 721 w 7367"/>
              <a:gd name="T17" fmla="*/ 2069 h 6755"/>
              <a:gd name="T18" fmla="*/ 2528 w 7367"/>
              <a:gd name="T19" fmla="*/ 6491 h 6755"/>
              <a:gd name="T20" fmla="*/ 3833 w 7367"/>
              <a:gd name="T21" fmla="*/ 6755 h 6755"/>
              <a:gd name="T22" fmla="*/ 5570 w 7367"/>
              <a:gd name="T23" fmla="*/ 6275 h 6755"/>
              <a:gd name="T24" fmla="*/ 5563 w 7367"/>
              <a:gd name="T25" fmla="*/ 6182 h 6755"/>
              <a:gd name="T26" fmla="*/ 3833 w 7367"/>
              <a:gd name="T27" fmla="*/ 6671 h 6755"/>
              <a:gd name="T28" fmla="*/ 2561 w 7367"/>
              <a:gd name="T29" fmla="*/ 6414 h 6755"/>
              <a:gd name="T30" fmla="*/ 799 w 7367"/>
              <a:gd name="T31" fmla="*/ 2102 h 6755"/>
              <a:gd name="T32" fmla="*/ 3842 w 7367"/>
              <a:gd name="T33" fmla="*/ 84 h 6755"/>
              <a:gd name="T34" fmla="*/ 5114 w 7367"/>
              <a:gd name="T35" fmla="*/ 341 h 6755"/>
              <a:gd name="T36" fmla="*/ 6677 w 7367"/>
              <a:gd name="T37" fmla="*/ 1708 h 6755"/>
              <a:gd name="T38" fmla="*/ 6774 w 7367"/>
              <a:gd name="T39" fmla="*/ 1708 h 6755"/>
              <a:gd name="T40" fmla="*/ 5146 w 7367"/>
              <a:gd name="T41" fmla="*/ 264 h 6755"/>
              <a:gd name="T42" fmla="*/ 3842 w 7367"/>
              <a:gd name="T43" fmla="*/ 0 h 6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367" h="6755">
                <a:moveTo>
                  <a:pt x="6801" y="1757"/>
                </a:moveTo>
                <a:cubicBezTo>
                  <a:pt x="6801" y="1940"/>
                  <a:pt x="6801" y="1940"/>
                  <a:pt x="6801" y="1940"/>
                </a:cubicBezTo>
                <a:cubicBezTo>
                  <a:pt x="7200" y="2763"/>
                  <a:pt x="7257" y="3746"/>
                  <a:pt x="6876" y="4653"/>
                </a:cubicBezTo>
                <a:cubicBezTo>
                  <a:pt x="6852" y="4709"/>
                  <a:pt x="6827" y="4764"/>
                  <a:pt x="6801" y="4818"/>
                </a:cubicBezTo>
                <a:cubicBezTo>
                  <a:pt x="6801" y="5001"/>
                  <a:pt x="6801" y="5001"/>
                  <a:pt x="6801" y="5001"/>
                </a:cubicBezTo>
                <a:cubicBezTo>
                  <a:pt x="6856" y="4900"/>
                  <a:pt x="6907" y="4794"/>
                  <a:pt x="6953" y="4686"/>
                </a:cubicBezTo>
                <a:cubicBezTo>
                  <a:pt x="7367" y="3701"/>
                  <a:pt x="7277" y="2629"/>
                  <a:pt x="6801" y="1757"/>
                </a:cubicBezTo>
                <a:moveTo>
                  <a:pt x="3842" y="0"/>
                </a:moveTo>
                <a:cubicBezTo>
                  <a:pt x="2521" y="0"/>
                  <a:pt x="1264" y="778"/>
                  <a:pt x="721" y="2069"/>
                </a:cubicBezTo>
                <a:cubicBezTo>
                  <a:pt x="0" y="3786"/>
                  <a:pt x="810" y="5770"/>
                  <a:pt x="2528" y="6491"/>
                </a:cubicBezTo>
                <a:cubicBezTo>
                  <a:pt x="2954" y="6670"/>
                  <a:pt x="3397" y="6755"/>
                  <a:pt x="3833" y="6755"/>
                </a:cubicBezTo>
                <a:cubicBezTo>
                  <a:pt x="4448" y="6755"/>
                  <a:pt x="5049" y="6586"/>
                  <a:pt x="5570" y="6275"/>
                </a:cubicBezTo>
                <a:cubicBezTo>
                  <a:pt x="5563" y="6182"/>
                  <a:pt x="5563" y="6182"/>
                  <a:pt x="5563" y="6182"/>
                </a:cubicBezTo>
                <a:cubicBezTo>
                  <a:pt x="5046" y="6499"/>
                  <a:pt x="4446" y="6671"/>
                  <a:pt x="3833" y="6671"/>
                </a:cubicBezTo>
                <a:cubicBezTo>
                  <a:pt x="3408" y="6671"/>
                  <a:pt x="2976" y="6588"/>
                  <a:pt x="2561" y="6414"/>
                </a:cubicBezTo>
                <a:cubicBezTo>
                  <a:pt x="885" y="5710"/>
                  <a:pt x="95" y="3776"/>
                  <a:pt x="799" y="2102"/>
                </a:cubicBezTo>
                <a:cubicBezTo>
                  <a:pt x="1328" y="843"/>
                  <a:pt x="2554" y="84"/>
                  <a:pt x="3842" y="84"/>
                </a:cubicBezTo>
                <a:cubicBezTo>
                  <a:pt x="4266" y="84"/>
                  <a:pt x="4698" y="166"/>
                  <a:pt x="5114" y="341"/>
                </a:cubicBezTo>
                <a:cubicBezTo>
                  <a:pt x="5795" y="627"/>
                  <a:pt x="6329" y="1116"/>
                  <a:pt x="6677" y="1708"/>
                </a:cubicBezTo>
                <a:cubicBezTo>
                  <a:pt x="6774" y="1708"/>
                  <a:pt x="6774" y="1708"/>
                  <a:pt x="6774" y="1708"/>
                </a:cubicBezTo>
                <a:cubicBezTo>
                  <a:pt x="6418" y="1082"/>
                  <a:pt x="5861" y="564"/>
                  <a:pt x="5146" y="264"/>
                </a:cubicBezTo>
                <a:cubicBezTo>
                  <a:pt x="4720" y="85"/>
                  <a:pt x="4277" y="0"/>
                  <a:pt x="3842" y="0"/>
                </a:cubicBezTo>
              </a:path>
            </a:pathLst>
          </a:custGeom>
          <a:solidFill>
            <a:srgbClr val="FFFFFF">
              <a:alpha val="6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480"/>
          <p:cNvSpPr>
            <a:spLocks noEditPoints="1"/>
          </p:cNvSpPr>
          <p:nvPr/>
        </p:nvSpPr>
        <p:spPr bwMode="auto">
          <a:xfrm>
            <a:off x="10342416" y="900308"/>
            <a:ext cx="1118818" cy="1092106"/>
          </a:xfrm>
          <a:custGeom>
            <a:avLst/>
            <a:gdLst>
              <a:gd name="T0" fmla="*/ 566 w 1223"/>
              <a:gd name="T1" fmla="*/ 1031 h 1194"/>
              <a:gd name="T2" fmla="*/ 563 w 1223"/>
              <a:gd name="T3" fmla="*/ 993 h 1194"/>
              <a:gd name="T4" fmla="*/ 602 w 1223"/>
              <a:gd name="T5" fmla="*/ 995 h 1194"/>
              <a:gd name="T6" fmla="*/ 636 w 1223"/>
              <a:gd name="T7" fmla="*/ 1031 h 1194"/>
              <a:gd name="T8" fmla="*/ 712 w 1223"/>
              <a:gd name="T9" fmla="*/ 1019 h 1194"/>
              <a:gd name="T10" fmla="*/ 768 w 1223"/>
              <a:gd name="T11" fmla="*/ 958 h 1194"/>
              <a:gd name="T12" fmla="*/ 712 w 1223"/>
              <a:gd name="T13" fmla="*/ 1019 h 1194"/>
              <a:gd name="T14" fmla="*/ 412 w 1223"/>
              <a:gd name="T15" fmla="*/ 989 h 1194"/>
              <a:gd name="T16" fmla="*/ 494 w 1223"/>
              <a:gd name="T17" fmla="*/ 980 h 1194"/>
              <a:gd name="T18" fmla="*/ 346 w 1223"/>
              <a:gd name="T19" fmla="*/ 950 h 1194"/>
              <a:gd name="T20" fmla="*/ 316 w 1223"/>
              <a:gd name="T21" fmla="*/ 873 h 1194"/>
              <a:gd name="T22" fmla="*/ 346 w 1223"/>
              <a:gd name="T23" fmla="*/ 950 h 1194"/>
              <a:gd name="T24" fmla="*/ 107 w 1223"/>
              <a:gd name="T25" fmla="*/ 931 h 1194"/>
              <a:gd name="T26" fmla="*/ 603 w 1223"/>
              <a:gd name="T27" fmla="*/ 1194 h 1194"/>
              <a:gd name="T28" fmla="*/ 900 w 1223"/>
              <a:gd name="T29" fmla="*/ 915 h 1194"/>
              <a:gd name="T30" fmla="*/ 830 w 1223"/>
              <a:gd name="T31" fmla="*/ 924 h 1194"/>
              <a:gd name="T32" fmla="*/ 749 w 1223"/>
              <a:gd name="T33" fmla="*/ 810 h 1194"/>
              <a:gd name="T34" fmla="*/ 580 w 1223"/>
              <a:gd name="T35" fmla="*/ 855 h 1194"/>
              <a:gd name="T36" fmla="*/ 1024 w 1223"/>
              <a:gd name="T37" fmla="*/ 708 h 1194"/>
              <a:gd name="T38" fmla="*/ 999 w 1223"/>
              <a:gd name="T39" fmla="*/ 630 h 1194"/>
              <a:gd name="T40" fmla="*/ 1024 w 1223"/>
              <a:gd name="T41" fmla="*/ 708 h 1194"/>
              <a:gd name="T42" fmla="*/ 992 w 1223"/>
              <a:gd name="T43" fmla="*/ 513 h 1194"/>
              <a:gd name="T44" fmla="*/ 1038 w 1223"/>
              <a:gd name="T45" fmla="*/ 582 h 1194"/>
              <a:gd name="T46" fmla="*/ 971 w 1223"/>
              <a:gd name="T47" fmla="*/ 446 h 1194"/>
              <a:gd name="T48" fmla="*/ 971 w 1223"/>
              <a:gd name="T49" fmla="*/ 364 h 1194"/>
              <a:gd name="T50" fmla="*/ 971 w 1223"/>
              <a:gd name="T51" fmla="*/ 446 h 1194"/>
              <a:gd name="T52" fmla="*/ 845 w 1223"/>
              <a:gd name="T53" fmla="*/ 281 h 1194"/>
              <a:gd name="T54" fmla="*/ 925 w 1223"/>
              <a:gd name="T55" fmla="*/ 303 h 1194"/>
              <a:gd name="T56" fmla="*/ 743 w 1223"/>
              <a:gd name="T57" fmla="*/ 15 h 1194"/>
              <a:gd name="T58" fmla="*/ 733 w 1223"/>
              <a:gd name="T59" fmla="*/ 180 h 1194"/>
              <a:gd name="T60" fmla="*/ 786 w 1223"/>
              <a:gd name="T61" fmla="*/ 243 h 1194"/>
              <a:gd name="T62" fmla="*/ 714 w 1223"/>
              <a:gd name="T63" fmla="*/ 362 h 1194"/>
              <a:gd name="T64" fmla="*/ 854 w 1223"/>
              <a:gd name="T65" fmla="*/ 659 h 1194"/>
              <a:gd name="T66" fmla="*/ 1198 w 1223"/>
              <a:gd name="T67" fmla="*/ 646 h 1194"/>
              <a:gd name="T68" fmla="*/ 206 w 1223"/>
              <a:gd name="T69" fmla="*/ 552 h 1194"/>
              <a:gd name="T70" fmla="*/ 184 w 1223"/>
              <a:gd name="T71" fmla="*/ 472 h 1194"/>
              <a:gd name="T72" fmla="*/ 206 w 1223"/>
              <a:gd name="T73" fmla="*/ 552 h 1194"/>
              <a:gd name="T74" fmla="*/ 212 w 1223"/>
              <a:gd name="T75" fmla="*/ 401 h 1194"/>
              <a:gd name="T76" fmla="*/ 283 w 1223"/>
              <a:gd name="T77" fmla="*/ 358 h 1194"/>
              <a:gd name="T78" fmla="*/ 329 w 1223"/>
              <a:gd name="T79" fmla="*/ 306 h 1194"/>
              <a:gd name="T80" fmla="*/ 364 w 1223"/>
              <a:gd name="T81" fmla="*/ 231 h 1194"/>
              <a:gd name="T82" fmla="*/ 329 w 1223"/>
              <a:gd name="T83" fmla="*/ 306 h 1194"/>
              <a:gd name="T84" fmla="*/ 432 w 1223"/>
              <a:gd name="T85" fmla="*/ 195 h 1194"/>
              <a:gd name="T86" fmla="*/ 513 w 1223"/>
              <a:gd name="T87" fmla="*/ 208 h 1194"/>
              <a:gd name="T88" fmla="*/ 560 w 1223"/>
              <a:gd name="T89" fmla="*/ 0 h 1194"/>
              <a:gd name="T90" fmla="*/ 28 w 1223"/>
              <a:gd name="T91" fmla="*/ 765 h 1194"/>
              <a:gd name="T92" fmla="*/ 166 w 1223"/>
              <a:gd name="T93" fmla="*/ 624 h 1194"/>
              <a:gd name="T94" fmla="*/ 212 w 1223"/>
              <a:gd name="T95" fmla="*/ 678 h 1194"/>
              <a:gd name="T96" fmla="*/ 343 w 1223"/>
              <a:gd name="T97" fmla="*/ 575 h 1194"/>
              <a:gd name="T98" fmla="*/ 560 w 1223"/>
              <a:gd name="T99" fmla="*/ 0 h 1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23" h="1194">
                <a:moveTo>
                  <a:pt x="603" y="1033"/>
                </a:moveTo>
                <a:cubicBezTo>
                  <a:pt x="591" y="1033"/>
                  <a:pt x="578" y="1032"/>
                  <a:pt x="566" y="1031"/>
                </a:cubicBezTo>
                <a:cubicBezTo>
                  <a:pt x="559" y="1031"/>
                  <a:pt x="559" y="1031"/>
                  <a:pt x="559" y="1031"/>
                </a:cubicBezTo>
                <a:cubicBezTo>
                  <a:pt x="563" y="993"/>
                  <a:pt x="563" y="993"/>
                  <a:pt x="563" y="993"/>
                </a:cubicBezTo>
                <a:cubicBezTo>
                  <a:pt x="569" y="993"/>
                  <a:pt x="569" y="993"/>
                  <a:pt x="569" y="993"/>
                </a:cubicBezTo>
                <a:cubicBezTo>
                  <a:pt x="580" y="994"/>
                  <a:pt x="591" y="995"/>
                  <a:pt x="602" y="995"/>
                </a:cubicBezTo>
                <a:cubicBezTo>
                  <a:pt x="613" y="995"/>
                  <a:pt x="623" y="994"/>
                  <a:pt x="633" y="993"/>
                </a:cubicBezTo>
                <a:cubicBezTo>
                  <a:pt x="636" y="1031"/>
                  <a:pt x="636" y="1031"/>
                  <a:pt x="636" y="1031"/>
                </a:cubicBezTo>
                <a:cubicBezTo>
                  <a:pt x="625" y="1032"/>
                  <a:pt x="614" y="1033"/>
                  <a:pt x="603" y="1033"/>
                </a:cubicBezTo>
                <a:moveTo>
                  <a:pt x="712" y="1019"/>
                </a:moveTo>
                <a:cubicBezTo>
                  <a:pt x="702" y="982"/>
                  <a:pt x="702" y="982"/>
                  <a:pt x="702" y="982"/>
                </a:cubicBezTo>
                <a:cubicBezTo>
                  <a:pt x="725" y="976"/>
                  <a:pt x="747" y="968"/>
                  <a:pt x="768" y="958"/>
                </a:cubicBezTo>
                <a:cubicBezTo>
                  <a:pt x="784" y="993"/>
                  <a:pt x="784" y="993"/>
                  <a:pt x="784" y="993"/>
                </a:cubicBezTo>
                <a:cubicBezTo>
                  <a:pt x="761" y="1004"/>
                  <a:pt x="737" y="1012"/>
                  <a:pt x="712" y="1019"/>
                </a:cubicBezTo>
                <a:moveTo>
                  <a:pt x="484" y="1016"/>
                </a:moveTo>
                <a:cubicBezTo>
                  <a:pt x="459" y="1010"/>
                  <a:pt x="435" y="1001"/>
                  <a:pt x="412" y="989"/>
                </a:cubicBezTo>
                <a:cubicBezTo>
                  <a:pt x="429" y="955"/>
                  <a:pt x="429" y="955"/>
                  <a:pt x="429" y="955"/>
                </a:cubicBezTo>
                <a:cubicBezTo>
                  <a:pt x="450" y="965"/>
                  <a:pt x="472" y="973"/>
                  <a:pt x="494" y="980"/>
                </a:cubicBezTo>
                <a:cubicBezTo>
                  <a:pt x="484" y="1016"/>
                  <a:pt x="484" y="1016"/>
                  <a:pt x="484" y="1016"/>
                </a:cubicBezTo>
                <a:moveTo>
                  <a:pt x="346" y="950"/>
                </a:moveTo>
                <a:cubicBezTo>
                  <a:pt x="325" y="935"/>
                  <a:pt x="306" y="918"/>
                  <a:pt x="288" y="900"/>
                </a:cubicBezTo>
                <a:cubicBezTo>
                  <a:pt x="316" y="873"/>
                  <a:pt x="316" y="873"/>
                  <a:pt x="316" y="873"/>
                </a:cubicBezTo>
                <a:cubicBezTo>
                  <a:pt x="332" y="890"/>
                  <a:pt x="349" y="905"/>
                  <a:pt x="369" y="919"/>
                </a:cubicBezTo>
                <a:cubicBezTo>
                  <a:pt x="346" y="950"/>
                  <a:pt x="346" y="950"/>
                  <a:pt x="346" y="950"/>
                </a:cubicBezTo>
                <a:moveTo>
                  <a:pt x="421" y="783"/>
                </a:moveTo>
                <a:cubicBezTo>
                  <a:pt x="107" y="931"/>
                  <a:pt x="107" y="931"/>
                  <a:pt x="107" y="931"/>
                </a:cubicBezTo>
                <a:cubicBezTo>
                  <a:pt x="205" y="1076"/>
                  <a:pt x="365" y="1177"/>
                  <a:pt x="553" y="1192"/>
                </a:cubicBezTo>
                <a:cubicBezTo>
                  <a:pt x="569" y="1193"/>
                  <a:pt x="586" y="1194"/>
                  <a:pt x="603" y="1194"/>
                </a:cubicBezTo>
                <a:cubicBezTo>
                  <a:pt x="771" y="1194"/>
                  <a:pt x="926" y="1124"/>
                  <a:pt x="1035" y="1009"/>
                </a:cubicBezTo>
                <a:cubicBezTo>
                  <a:pt x="900" y="915"/>
                  <a:pt x="900" y="915"/>
                  <a:pt x="900" y="915"/>
                </a:cubicBezTo>
                <a:cubicBezTo>
                  <a:pt x="885" y="930"/>
                  <a:pt x="868" y="943"/>
                  <a:pt x="851" y="955"/>
                </a:cubicBezTo>
                <a:cubicBezTo>
                  <a:pt x="830" y="924"/>
                  <a:pt x="830" y="924"/>
                  <a:pt x="830" y="924"/>
                </a:cubicBezTo>
                <a:cubicBezTo>
                  <a:pt x="843" y="914"/>
                  <a:pt x="856" y="904"/>
                  <a:pt x="868" y="893"/>
                </a:cubicBezTo>
                <a:cubicBezTo>
                  <a:pt x="749" y="810"/>
                  <a:pt x="749" y="810"/>
                  <a:pt x="749" y="810"/>
                </a:cubicBezTo>
                <a:cubicBezTo>
                  <a:pt x="707" y="839"/>
                  <a:pt x="657" y="856"/>
                  <a:pt x="602" y="856"/>
                </a:cubicBezTo>
                <a:cubicBezTo>
                  <a:pt x="595" y="856"/>
                  <a:pt x="588" y="856"/>
                  <a:pt x="580" y="855"/>
                </a:cubicBezTo>
                <a:cubicBezTo>
                  <a:pt x="518" y="850"/>
                  <a:pt x="463" y="823"/>
                  <a:pt x="421" y="783"/>
                </a:cubicBezTo>
                <a:moveTo>
                  <a:pt x="1024" y="708"/>
                </a:moveTo>
                <a:cubicBezTo>
                  <a:pt x="987" y="699"/>
                  <a:pt x="987" y="699"/>
                  <a:pt x="987" y="699"/>
                </a:cubicBezTo>
                <a:cubicBezTo>
                  <a:pt x="993" y="676"/>
                  <a:pt x="997" y="653"/>
                  <a:pt x="999" y="630"/>
                </a:cubicBezTo>
                <a:cubicBezTo>
                  <a:pt x="1037" y="633"/>
                  <a:pt x="1037" y="633"/>
                  <a:pt x="1037" y="633"/>
                </a:cubicBezTo>
                <a:cubicBezTo>
                  <a:pt x="1035" y="658"/>
                  <a:pt x="1031" y="684"/>
                  <a:pt x="1024" y="708"/>
                </a:cubicBezTo>
                <a:moveTo>
                  <a:pt x="1000" y="583"/>
                </a:moveTo>
                <a:cubicBezTo>
                  <a:pt x="1000" y="559"/>
                  <a:pt x="997" y="536"/>
                  <a:pt x="992" y="513"/>
                </a:cubicBezTo>
                <a:cubicBezTo>
                  <a:pt x="1029" y="505"/>
                  <a:pt x="1029" y="505"/>
                  <a:pt x="1029" y="505"/>
                </a:cubicBezTo>
                <a:cubicBezTo>
                  <a:pt x="1035" y="530"/>
                  <a:pt x="1038" y="556"/>
                  <a:pt x="1038" y="582"/>
                </a:cubicBezTo>
                <a:cubicBezTo>
                  <a:pt x="1000" y="583"/>
                  <a:pt x="1000" y="583"/>
                  <a:pt x="1000" y="583"/>
                </a:cubicBezTo>
                <a:moveTo>
                  <a:pt x="971" y="446"/>
                </a:moveTo>
                <a:cubicBezTo>
                  <a:pt x="962" y="425"/>
                  <a:pt x="952" y="404"/>
                  <a:pt x="939" y="384"/>
                </a:cubicBezTo>
                <a:cubicBezTo>
                  <a:pt x="971" y="364"/>
                  <a:pt x="971" y="364"/>
                  <a:pt x="971" y="364"/>
                </a:cubicBezTo>
                <a:cubicBezTo>
                  <a:pt x="985" y="385"/>
                  <a:pt x="997" y="408"/>
                  <a:pt x="1007" y="432"/>
                </a:cubicBezTo>
                <a:cubicBezTo>
                  <a:pt x="971" y="446"/>
                  <a:pt x="971" y="446"/>
                  <a:pt x="971" y="446"/>
                </a:cubicBezTo>
                <a:moveTo>
                  <a:pt x="897" y="328"/>
                </a:moveTo>
                <a:cubicBezTo>
                  <a:pt x="881" y="311"/>
                  <a:pt x="864" y="295"/>
                  <a:pt x="845" y="281"/>
                </a:cubicBezTo>
                <a:cubicBezTo>
                  <a:pt x="869" y="251"/>
                  <a:pt x="869" y="251"/>
                  <a:pt x="869" y="251"/>
                </a:cubicBezTo>
                <a:cubicBezTo>
                  <a:pt x="889" y="266"/>
                  <a:pt x="908" y="284"/>
                  <a:pt x="925" y="303"/>
                </a:cubicBezTo>
                <a:cubicBezTo>
                  <a:pt x="897" y="328"/>
                  <a:pt x="897" y="328"/>
                  <a:pt x="897" y="328"/>
                </a:cubicBezTo>
                <a:moveTo>
                  <a:pt x="743" y="15"/>
                </a:moveTo>
                <a:cubicBezTo>
                  <a:pt x="728" y="195"/>
                  <a:pt x="728" y="195"/>
                  <a:pt x="728" y="195"/>
                </a:cubicBezTo>
                <a:cubicBezTo>
                  <a:pt x="733" y="180"/>
                  <a:pt x="733" y="180"/>
                  <a:pt x="733" y="180"/>
                </a:cubicBezTo>
                <a:cubicBezTo>
                  <a:pt x="757" y="188"/>
                  <a:pt x="781" y="198"/>
                  <a:pt x="804" y="209"/>
                </a:cubicBezTo>
                <a:cubicBezTo>
                  <a:pt x="786" y="243"/>
                  <a:pt x="786" y="243"/>
                  <a:pt x="786" y="243"/>
                </a:cubicBezTo>
                <a:cubicBezTo>
                  <a:pt x="767" y="233"/>
                  <a:pt x="747" y="225"/>
                  <a:pt x="726" y="218"/>
                </a:cubicBezTo>
                <a:cubicBezTo>
                  <a:pt x="714" y="362"/>
                  <a:pt x="714" y="362"/>
                  <a:pt x="714" y="362"/>
                </a:cubicBezTo>
                <a:cubicBezTo>
                  <a:pt x="809" y="407"/>
                  <a:pt x="870" y="507"/>
                  <a:pt x="861" y="618"/>
                </a:cubicBezTo>
                <a:cubicBezTo>
                  <a:pt x="860" y="632"/>
                  <a:pt x="857" y="646"/>
                  <a:pt x="854" y="659"/>
                </a:cubicBezTo>
                <a:cubicBezTo>
                  <a:pt x="1140" y="858"/>
                  <a:pt x="1140" y="858"/>
                  <a:pt x="1140" y="858"/>
                </a:cubicBezTo>
                <a:cubicBezTo>
                  <a:pt x="1172" y="793"/>
                  <a:pt x="1192" y="722"/>
                  <a:pt x="1198" y="646"/>
                </a:cubicBezTo>
                <a:cubicBezTo>
                  <a:pt x="1223" y="348"/>
                  <a:pt x="1025" y="83"/>
                  <a:pt x="743" y="15"/>
                </a:cubicBezTo>
                <a:moveTo>
                  <a:pt x="206" y="552"/>
                </a:moveTo>
                <a:cubicBezTo>
                  <a:pt x="168" y="547"/>
                  <a:pt x="168" y="547"/>
                  <a:pt x="168" y="547"/>
                </a:cubicBezTo>
                <a:cubicBezTo>
                  <a:pt x="171" y="522"/>
                  <a:pt x="176" y="496"/>
                  <a:pt x="184" y="472"/>
                </a:cubicBezTo>
                <a:cubicBezTo>
                  <a:pt x="220" y="483"/>
                  <a:pt x="220" y="483"/>
                  <a:pt x="220" y="483"/>
                </a:cubicBezTo>
                <a:cubicBezTo>
                  <a:pt x="214" y="505"/>
                  <a:pt x="209" y="528"/>
                  <a:pt x="206" y="552"/>
                </a:cubicBezTo>
                <a:moveTo>
                  <a:pt x="246" y="418"/>
                </a:moveTo>
                <a:cubicBezTo>
                  <a:pt x="212" y="401"/>
                  <a:pt x="212" y="401"/>
                  <a:pt x="212" y="401"/>
                </a:cubicBezTo>
                <a:cubicBezTo>
                  <a:pt x="223" y="378"/>
                  <a:pt x="237" y="356"/>
                  <a:pt x="252" y="335"/>
                </a:cubicBezTo>
                <a:cubicBezTo>
                  <a:pt x="283" y="358"/>
                  <a:pt x="283" y="358"/>
                  <a:pt x="283" y="358"/>
                </a:cubicBezTo>
                <a:cubicBezTo>
                  <a:pt x="269" y="377"/>
                  <a:pt x="256" y="397"/>
                  <a:pt x="246" y="418"/>
                </a:cubicBezTo>
                <a:moveTo>
                  <a:pt x="329" y="306"/>
                </a:moveTo>
                <a:cubicBezTo>
                  <a:pt x="303" y="278"/>
                  <a:pt x="303" y="278"/>
                  <a:pt x="303" y="278"/>
                </a:cubicBezTo>
                <a:cubicBezTo>
                  <a:pt x="322" y="261"/>
                  <a:pt x="342" y="245"/>
                  <a:pt x="364" y="231"/>
                </a:cubicBezTo>
                <a:cubicBezTo>
                  <a:pt x="385" y="263"/>
                  <a:pt x="385" y="263"/>
                  <a:pt x="385" y="263"/>
                </a:cubicBezTo>
                <a:cubicBezTo>
                  <a:pt x="365" y="276"/>
                  <a:pt x="347" y="290"/>
                  <a:pt x="329" y="306"/>
                </a:cubicBezTo>
                <a:moveTo>
                  <a:pt x="446" y="230"/>
                </a:moveTo>
                <a:cubicBezTo>
                  <a:pt x="432" y="195"/>
                  <a:pt x="432" y="195"/>
                  <a:pt x="432" y="195"/>
                </a:cubicBezTo>
                <a:cubicBezTo>
                  <a:pt x="455" y="185"/>
                  <a:pt x="480" y="177"/>
                  <a:pt x="504" y="171"/>
                </a:cubicBezTo>
                <a:cubicBezTo>
                  <a:pt x="513" y="208"/>
                  <a:pt x="513" y="208"/>
                  <a:pt x="513" y="208"/>
                </a:cubicBezTo>
                <a:cubicBezTo>
                  <a:pt x="490" y="213"/>
                  <a:pt x="468" y="221"/>
                  <a:pt x="446" y="230"/>
                </a:cubicBezTo>
                <a:moveTo>
                  <a:pt x="560" y="0"/>
                </a:moveTo>
                <a:cubicBezTo>
                  <a:pt x="270" y="20"/>
                  <a:pt x="31" y="249"/>
                  <a:pt x="6" y="547"/>
                </a:cubicBezTo>
                <a:cubicBezTo>
                  <a:pt x="0" y="623"/>
                  <a:pt x="8" y="696"/>
                  <a:pt x="28" y="765"/>
                </a:cubicBezTo>
                <a:cubicBezTo>
                  <a:pt x="177" y="695"/>
                  <a:pt x="177" y="695"/>
                  <a:pt x="177" y="695"/>
                </a:cubicBezTo>
                <a:cubicBezTo>
                  <a:pt x="171" y="672"/>
                  <a:pt x="168" y="648"/>
                  <a:pt x="166" y="624"/>
                </a:cubicBezTo>
                <a:cubicBezTo>
                  <a:pt x="204" y="622"/>
                  <a:pt x="204" y="622"/>
                  <a:pt x="204" y="622"/>
                </a:cubicBezTo>
                <a:cubicBezTo>
                  <a:pt x="206" y="641"/>
                  <a:pt x="208" y="660"/>
                  <a:pt x="212" y="678"/>
                </a:cubicBezTo>
                <a:cubicBezTo>
                  <a:pt x="343" y="617"/>
                  <a:pt x="343" y="617"/>
                  <a:pt x="343" y="617"/>
                </a:cubicBezTo>
                <a:cubicBezTo>
                  <a:pt x="342" y="603"/>
                  <a:pt x="342" y="589"/>
                  <a:pt x="343" y="575"/>
                </a:cubicBezTo>
                <a:cubicBezTo>
                  <a:pt x="353" y="464"/>
                  <a:pt x="430" y="376"/>
                  <a:pt x="531" y="347"/>
                </a:cubicBezTo>
                <a:cubicBezTo>
                  <a:pt x="560" y="0"/>
                  <a:pt x="560" y="0"/>
                  <a:pt x="560" y="0"/>
                </a:cubicBezTo>
              </a:path>
            </a:pathLst>
          </a:custGeom>
          <a:solidFill>
            <a:srgbClr val="003A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grpSp>
        <p:nvGrpSpPr>
          <p:cNvPr id="174" name="组合 173"/>
          <p:cNvGrpSpPr/>
          <p:nvPr/>
        </p:nvGrpSpPr>
        <p:grpSpPr>
          <a:xfrm>
            <a:off x="9014848" y="-165856"/>
            <a:ext cx="3483190" cy="3332270"/>
            <a:chOff x="9188730" y="-69120"/>
            <a:chExt cx="3483190" cy="3332270"/>
          </a:xfrm>
        </p:grpSpPr>
        <p:grpSp>
          <p:nvGrpSpPr>
            <p:cNvPr id="175" name="组合 174"/>
            <p:cNvGrpSpPr/>
            <p:nvPr/>
          </p:nvGrpSpPr>
          <p:grpSpPr>
            <a:xfrm>
              <a:off x="9201430" y="10360"/>
              <a:ext cx="3470490" cy="3252790"/>
              <a:chOff x="4198938" y="2303462"/>
              <a:chExt cx="3036887" cy="2846387"/>
            </a:xfrm>
            <a:solidFill>
              <a:srgbClr val="FFFFFF">
                <a:alpha val="25000"/>
              </a:srgbClr>
            </a:solidFill>
            <a:effectLst/>
          </p:grpSpPr>
          <p:sp>
            <p:nvSpPr>
              <p:cNvPr id="181" name="Freeform 5"/>
              <p:cNvSpPr>
                <a:spLocks/>
              </p:cNvSpPr>
              <p:nvPr/>
            </p:nvSpPr>
            <p:spPr bwMode="auto">
              <a:xfrm>
                <a:off x="4551363" y="2303462"/>
                <a:ext cx="2479675" cy="2251075"/>
              </a:xfrm>
              <a:custGeom>
                <a:avLst/>
                <a:gdLst>
                  <a:gd name="T0" fmla="*/ 356 w 658"/>
                  <a:gd name="T1" fmla="*/ 0 h 597"/>
                  <a:gd name="T2" fmla="*/ 329 w 658"/>
                  <a:gd name="T3" fmla="*/ 321 h 597"/>
                  <a:gd name="T4" fmla="*/ 292 w 658"/>
                  <a:gd name="T5" fmla="*/ 366 h 597"/>
                  <a:gd name="T6" fmla="*/ 292 w 658"/>
                  <a:gd name="T7" fmla="*/ 374 h 597"/>
                  <a:gd name="T8" fmla="*/ 0 w 658"/>
                  <a:gd name="T9" fmla="*/ 511 h 597"/>
                  <a:gd name="T10" fmla="*/ 16 w 658"/>
                  <a:gd name="T11" fmla="*/ 545 h 597"/>
                  <a:gd name="T12" fmla="*/ 307 w 658"/>
                  <a:gd name="T13" fmla="*/ 408 h 597"/>
                  <a:gd name="T14" fmla="*/ 339 w 658"/>
                  <a:gd name="T15" fmla="*/ 422 h 597"/>
                  <a:gd name="T16" fmla="*/ 344 w 658"/>
                  <a:gd name="T17" fmla="*/ 422 h 597"/>
                  <a:gd name="T18" fmla="*/ 373 w 658"/>
                  <a:gd name="T19" fmla="*/ 413 h 597"/>
                  <a:gd name="T20" fmla="*/ 637 w 658"/>
                  <a:gd name="T21" fmla="*/ 597 h 597"/>
                  <a:gd name="T22" fmla="*/ 658 w 658"/>
                  <a:gd name="T23" fmla="*/ 566 h 597"/>
                  <a:gd name="T24" fmla="*/ 394 w 658"/>
                  <a:gd name="T25" fmla="*/ 383 h 597"/>
                  <a:gd name="T26" fmla="*/ 395 w 658"/>
                  <a:gd name="T27" fmla="*/ 375 h 597"/>
                  <a:gd name="T28" fmla="*/ 366 w 658"/>
                  <a:gd name="T29" fmla="*/ 324 h 597"/>
                  <a:gd name="T30" fmla="*/ 392 w 658"/>
                  <a:gd name="T31" fmla="*/ 3 h 597"/>
                  <a:gd name="T32" fmla="*/ 356 w 658"/>
                  <a:gd name="T33"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8" h="597">
                    <a:moveTo>
                      <a:pt x="356" y="0"/>
                    </a:moveTo>
                    <a:cubicBezTo>
                      <a:pt x="329" y="321"/>
                      <a:pt x="329" y="321"/>
                      <a:pt x="329" y="321"/>
                    </a:cubicBezTo>
                    <a:cubicBezTo>
                      <a:pt x="309" y="326"/>
                      <a:pt x="294" y="344"/>
                      <a:pt x="292" y="366"/>
                    </a:cubicBezTo>
                    <a:cubicBezTo>
                      <a:pt x="291" y="369"/>
                      <a:pt x="292" y="372"/>
                      <a:pt x="292" y="374"/>
                    </a:cubicBezTo>
                    <a:cubicBezTo>
                      <a:pt x="0" y="511"/>
                      <a:pt x="0" y="511"/>
                      <a:pt x="0" y="511"/>
                    </a:cubicBezTo>
                    <a:cubicBezTo>
                      <a:pt x="16" y="545"/>
                      <a:pt x="16" y="545"/>
                      <a:pt x="16" y="545"/>
                    </a:cubicBezTo>
                    <a:cubicBezTo>
                      <a:pt x="307" y="408"/>
                      <a:pt x="307" y="408"/>
                      <a:pt x="307" y="408"/>
                    </a:cubicBezTo>
                    <a:cubicBezTo>
                      <a:pt x="316" y="416"/>
                      <a:pt x="327" y="421"/>
                      <a:pt x="339" y="422"/>
                    </a:cubicBezTo>
                    <a:cubicBezTo>
                      <a:pt x="341" y="422"/>
                      <a:pt x="342" y="422"/>
                      <a:pt x="344" y="422"/>
                    </a:cubicBezTo>
                    <a:cubicBezTo>
                      <a:pt x="354" y="422"/>
                      <a:pt x="364" y="419"/>
                      <a:pt x="373" y="413"/>
                    </a:cubicBezTo>
                    <a:cubicBezTo>
                      <a:pt x="637" y="597"/>
                      <a:pt x="637" y="597"/>
                      <a:pt x="637" y="597"/>
                    </a:cubicBezTo>
                    <a:cubicBezTo>
                      <a:pt x="658" y="566"/>
                      <a:pt x="658" y="566"/>
                      <a:pt x="658" y="566"/>
                    </a:cubicBezTo>
                    <a:cubicBezTo>
                      <a:pt x="394" y="383"/>
                      <a:pt x="394" y="383"/>
                      <a:pt x="394" y="383"/>
                    </a:cubicBezTo>
                    <a:cubicBezTo>
                      <a:pt x="394" y="380"/>
                      <a:pt x="395" y="377"/>
                      <a:pt x="395" y="375"/>
                    </a:cubicBezTo>
                    <a:cubicBezTo>
                      <a:pt x="397" y="353"/>
                      <a:pt x="385" y="333"/>
                      <a:pt x="366" y="324"/>
                    </a:cubicBezTo>
                    <a:cubicBezTo>
                      <a:pt x="392" y="3"/>
                      <a:pt x="392" y="3"/>
                      <a:pt x="392" y="3"/>
                    </a:cubicBezTo>
                    <a:cubicBezTo>
                      <a:pt x="356" y="0"/>
                      <a:pt x="356" y="0"/>
                      <a:pt x="35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11"/>
              <p:cNvSpPr>
                <a:spLocks/>
              </p:cNvSpPr>
              <p:nvPr/>
            </p:nvSpPr>
            <p:spPr bwMode="auto">
              <a:xfrm>
                <a:off x="6045200" y="2392362"/>
                <a:ext cx="1190625" cy="1936750"/>
              </a:xfrm>
              <a:custGeom>
                <a:avLst/>
                <a:gdLst>
                  <a:gd name="T0" fmla="*/ 15 w 316"/>
                  <a:gd name="T1" fmla="*/ 0 h 514"/>
                  <a:gd name="T2" fmla="*/ 0 w 316"/>
                  <a:gd name="T3" fmla="*/ 176 h 514"/>
                  <a:gd name="T4" fmla="*/ 8 w 316"/>
                  <a:gd name="T5" fmla="*/ 178 h 514"/>
                  <a:gd name="T6" fmla="*/ 22 w 316"/>
                  <a:gd name="T7" fmla="*/ 9 h 514"/>
                  <a:gd name="T8" fmla="*/ 294 w 316"/>
                  <a:gd name="T9" fmla="*/ 372 h 514"/>
                  <a:gd name="T10" fmla="*/ 255 w 316"/>
                  <a:gd name="T11" fmla="*/ 503 h 514"/>
                  <a:gd name="T12" fmla="*/ 115 w 316"/>
                  <a:gd name="T13" fmla="*/ 407 h 514"/>
                  <a:gd name="T14" fmla="*/ 113 w 316"/>
                  <a:gd name="T15" fmla="*/ 413 h 514"/>
                  <a:gd name="T16" fmla="*/ 127 w 316"/>
                  <a:gd name="T17" fmla="*/ 358 h 514"/>
                  <a:gd name="T18" fmla="*/ 0 w 316"/>
                  <a:gd name="T19" fmla="*/ 176 h 514"/>
                  <a:gd name="T20" fmla="*/ 0 w 316"/>
                  <a:gd name="T21" fmla="*/ 183 h 514"/>
                  <a:gd name="T22" fmla="*/ 119 w 316"/>
                  <a:gd name="T23" fmla="*/ 357 h 514"/>
                  <a:gd name="T24" fmla="*/ 106 w 316"/>
                  <a:gd name="T25" fmla="*/ 410 h 514"/>
                  <a:gd name="T26" fmla="*/ 113 w 316"/>
                  <a:gd name="T27" fmla="*/ 413 h 514"/>
                  <a:gd name="T28" fmla="*/ 112 w 316"/>
                  <a:gd name="T29" fmla="*/ 414 h 514"/>
                  <a:gd name="T30" fmla="*/ 257 w 316"/>
                  <a:gd name="T31" fmla="*/ 514 h 514"/>
                  <a:gd name="T32" fmla="*/ 301 w 316"/>
                  <a:gd name="T33" fmla="*/ 372 h 514"/>
                  <a:gd name="T34" fmla="*/ 15 w 316"/>
                  <a:gd name="T35" fmla="*/ 0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6" h="514">
                    <a:moveTo>
                      <a:pt x="15" y="0"/>
                    </a:moveTo>
                    <a:cubicBezTo>
                      <a:pt x="0" y="176"/>
                      <a:pt x="0" y="176"/>
                      <a:pt x="0" y="176"/>
                    </a:cubicBezTo>
                    <a:cubicBezTo>
                      <a:pt x="3" y="177"/>
                      <a:pt x="5" y="177"/>
                      <a:pt x="8" y="178"/>
                    </a:cubicBezTo>
                    <a:cubicBezTo>
                      <a:pt x="22" y="9"/>
                      <a:pt x="22" y="9"/>
                      <a:pt x="22" y="9"/>
                    </a:cubicBezTo>
                    <a:cubicBezTo>
                      <a:pt x="192" y="43"/>
                      <a:pt x="308" y="198"/>
                      <a:pt x="294" y="372"/>
                    </a:cubicBezTo>
                    <a:cubicBezTo>
                      <a:pt x="290" y="418"/>
                      <a:pt x="277" y="462"/>
                      <a:pt x="255" y="503"/>
                    </a:cubicBezTo>
                    <a:cubicBezTo>
                      <a:pt x="115" y="407"/>
                      <a:pt x="115" y="407"/>
                      <a:pt x="115" y="407"/>
                    </a:cubicBezTo>
                    <a:cubicBezTo>
                      <a:pt x="115" y="409"/>
                      <a:pt x="114" y="411"/>
                      <a:pt x="113" y="413"/>
                    </a:cubicBezTo>
                    <a:cubicBezTo>
                      <a:pt x="120" y="396"/>
                      <a:pt x="125" y="377"/>
                      <a:pt x="127" y="358"/>
                    </a:cubicBezTo>
                    <a:cubicBezTo>
                      <a:pt x="134" y="273"/>
                      <a:pt x="79" y="198"/>
                      <a:pt x="0" y="176"/>
                    </a:cubicBezTo>
                    <a:cubicBezTo>
                      <a:pt x="0" y="183"/>
                      <a:pt x="0" y="183"/>
                      <a:pt x="0" y="183"/>
                    </a:cubicBezTo>
                    <a:cubicBezTo>
                      <a:pt x="74" y="205"/>
                      <a:pt x="126" y="277"/>
                      <a:pt x="119" y="357"/>
                    </a:cubicBezTo>
                    <a:cubicBezTo>
                      <a:pt x="118" y="376"/>
                      <a:pt x="113" y="393"/>
                      <a:pt x="106" y="410"/>
                    </a:cubicBezTo>
                    <a:cubicBezTo>
                      <a:pt x="113" y="413"/>
                      <a:pt x="113" y="413"/>
                      <a:pt x="113" y="413"/>
                    </a:cubicBezTo>
                    <a:cubicBezTo>
                      <a:pt x="113" y="413"/>
                      <a:pt x="113" y="413"/>
                      <a:pt x="112" y="414"/>
                    </a:cubicBezTo>
                    <a:cubicBezTo>
                      <a:pt x="257" y="514"/>
                      <a:pt x="257" y="514"/>
                      <a:pt x="257" y="514"/>
                    </a:cubicBezTo>
                    <a:cubicBezTo>
                      <a:pt x="282" y="470"/>
                      <a:pt x="297" y="423"/>
                      <a:pt x="301" y="372"/>
                    </a:cubicBezTo>
                    <a:cubicBezTo>
                      <a:pt x="316" y="192"/>
                      <a:pt x="191" y="32"/>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11"/>
              <p:cNvSpPr>
                <a:spLocks/>
              </p:cNvSpPr>
              <p:nvPr/>
            </p:nvSpPr>
            <p:spPr bwMode="auto">
              <a:xfrm rot="14329413">
                <a:off x="4572000" y="2185349"/>
                <a:ext cx="1190625" cy="1936750"/>
              </a:xfrm>
              <a:custGeom>
                <a:avLst/>
                <a:gdLst>
                  <a:gd name="T0" fmla="*/ 15 w 316"/>
                  <a:gd name="T1" fmla="*/ 0 h 514"/>
                  <a:gd name="T2" fmla="*/ 0 w 316"/>
                  <a:gd name="T3" fmla="*/ 176 h 514"/>
                  <a:gd name="T4" fmla="*/ 8 w 316"/>
                  <a:gd name="T5" fmla="*/ 178 h 514"/>
                  <a:gd name="T6" fmla="*/ 22 w 316"/>
                  <a:gd name="T7" fmla="*/ 9 h 514"/>
                  <a:gd name="T8" fmla="*/ 294 w 316"/>
                  <a:gd name="T9" fmla="*/ 372 h 514"/>
                  <a:gd name="T10" fmla="*/ 255 w 316"/>
                  <a:gd name="T11" fmla="*/ 503 h 514"/>
                  <a:gd name="T12" fmla="*/ 115 w 316"/>
                  <a:gd name="T13" fmla="*/ 407 h 514"/>
                  <a:gd name="T14" fmla="*/ 113 w 316"/>
                  <a:gd name="T15" fmla="*/ 413 h 514"/>
                  <a:gd name="T16" fmla="*/ 127 w 316"/>
                  <a:gd name="T17" fmla="*/ 358 h 514"/>
                  <a:gd name="T18" fmla="*/ 0 w 316"/>
                  <a:gd name="T19" fmla="*/ 176 h 514"/>
                  <a:gd name="T20" fmla="*/ 0 w 316"/>
                  <a:gd name="T21" fmla="*/ 183 h 514"/>
                  <a:gd name="T22" fmla="*/ 119 w 316"/>
                  <a:gd name="T23" fmla="*/ 357 h 514"/>
                  <a:gd name="T24" fmla="*/ 106 w 316"/>
                  <a:gd name="T25" fmla="*/ 410 h 514"/>
                  <a:gd name="T26" fmla="*/ 113 w 316"/>
                  <a:gd name="T27" fmla="*/ 413 h 514"/>
                  <a:gd name="T28" fmla="*/ 112 w 316"/>
                  <a:gd name="T29" fmla="*/ 414 h 514"/>
                  <a:gd name="T30" fmla="*/ 257 w 316"/>
                  <a:gd name="T31" fmla="*/ 514 h 514"/>
                  <a:gd name="T32" fmla="*/ 301 w 316"/>
                  <a:gd name="T33" fmla="*/ 372 h 514"/>
                  <a:gd name="T34" fmla="*/ 15 w 316"/>
                  <a:gd name="T35" fmla="*/ 0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6" h="514">
                    <a:moveTo>
                      <a:pt x="15" y="0"/>
                    </a:moveTo>
                    <a:cubicBezTo>
                      <a:pt x="0" y="176"/>
                      <a:pt x="0" y="176"/>
                      <a:pt x="0" y="176"/>
                    </a:cubicBezTo>
                    <a:cubicBezTo>
                      <a:pt x="3" y="177"/>
                      <a:pt x="5" y="177"/>
                      <a:pt x="8" y="178"/>
                    </a:cubicBezTo>
                    <a:cubicBezTo>
                      <a:pt x="22" y="9"/>
                      <a:pt x="22" y="9"/>
                      <a:pt x="22" y="9"/>
                    </a:cubicBezTo>
                    <a:cubicBezTo>
                      <a:pt x="192" y="43"/>
                      <a:pt x="308" y="198"/>
                      <a:pt x="294" y="372"/>
                    </a:cubicBezTo>
                    <a:cubicBezTo>
                      <a:pt x="290" y="418"/>
                      <a:pt x="277" y="462"/>
                      <a:pt x="255" y="503"/>
                    </a:cubicBezTo>
                    <a:cubicBezTo>
                      <a:pt x="115" y="407"/>
                      <a:pt x="115" y="407"/>
                      <a:pt x="115" y="407"/>
                    </a:cubicBezTo>
                    <a:cubicBezTo>
                      <a:pt x="115" y="409"/>
                      <a:pt x="114" y="411"/>
                      <a:pt x="113" y="413"/>
                    </a:cubicBezTo>
                    <a:cubicBezTo>
                      <a:pt x="120" y="396"/>
                      <a:pt x="125" y="377"/>
                      <a:pt x="127" y="358"/>
                    </a:cubicBezTo>
                    <a:cubicBezTo>
                      <a:pt x="134" y="273"/>
                      <a:pt x="79" y="198"/>
                      <a:pt x="0" y="176"/>
                    </a:cubicBezTo>
                    <a:cubicBezTo>
                      <a:pt x="0" y="183"/>
                      <a:pt x="0" y="183"/>
                      <a:pt x="0" y="183"/>
                    </a:cubicBezTo>
                    <a:cubicBezTo>
                      <a:pt x="74" y="205"/>
                      <a:pt x="126" y="277"/>
                      <a:pt x="119" y="357"/>
                    </a:cubicBezTo>
                    <a:cubicBezTo>
                      <a:pt x="118" y="376"/>
                      <a:pt x="113" y="393"/>
                      <a:pt x="106" y="410"/>
                    </a:cubicBezTo>
                    <a:cubicBezTo>
                      <a:pt x="113" y="413"/>
                      <a:pt x="113" y="413"/>
                      <a:pt x="113" y="413"/>
                    </a:cubicBezTo>
                    <a:cubicBezTo>
                      <a:pt x="113" y="413"/>
                      <a:pt x="113" y="413"/>
                      <a:pt x="112" y="414"/>
                    </a:cubicBezTo>
                    <a:cubicBezTo>
                      <a:pt x="257" y="514"/>
                      <a:pt x="257" y="514"/>
                      <a:pt x="257" y="514"/>
                    </a:cubicBezTo>
                    <a:cubicBezTo>
                      <a:pt x="282" y="470"/>
                      <a:pt x="297" y="423"/>
                      <a:pt x="301" y="372"/>
                    </a:cubicBezTo>
                    <a:cubicBezTo>
                      <a:pt x="316" y="192"/>
                      <a:pt x="191" y="32"/>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11"/>
              <p:cNvSpPr>
                <a:spLocks/>
              </p:cNvSpPr>
              <p:nvPr/>
            </p:nvSpPr>
            <p:spPr bwMode="auto">
              <a:xfrm rot="7201819">
                <a:off x="5145087" y="3586162"/>
                <a:ext cx="1190625" cy="1936750"/>
              </a:xfrm>
              <a:custGeom>
                <a:avLst/>
                <a:gdLst>
                  <a:gd name="T0" fmla="*/ 15 w 316"/>
                  <a:gd name="T1" fmla="*/ 0 h 514"/>
                  <a:gd name="T2" fmla="*/ 0 w 316"/>
                  <a:gd name="T3" fmla="*/ 176 h 514"/>
                  <a:gd name="T4" fmla="*/ 8 w 316"/>
                  <a:gd name="T5" fmla="*/ 178 h 514"/>
                  <a:gd name="T6" fmla="*/ 22 w 316"/>
                  <a:gd name="T7" fmla="*/ 9 h 514"/>
                  <a:gd name="T8" fmla="*/ 294 w 316"/>
                  <a:gd name="T9" fmla="*/ 372 h 514"/>
                  <a:gd name="T10" fmla="*/ 255 w 316"/>
                  <a:gd name="T11" fmla="*/ 503 h 514"/>
                  <a:gd name="T12" fmla="*/ 115 w 316"/>
                  <a:gd name="T13" fmla="*/ 407 h 514"/>
                  <a:gd name="T14" fmla="*/ 113 w 316"/>
                  <a:gd name="T15" fmla="*/ 413 h 514"/>
                  <a:gd name="T16" fmla="*/ 127 w 316"/>
                  <a:gd name="T17" fmla="*/ 358 h 514"/>
                  <a:gd name="T18" fmla="*/ 0 w 316"/>
                  <a:gd name="T19" fmla="*/ 176 h 514"/>
                  <a:gd name="T20" fmla="*/ 0 w 316"/>
                  <a:gd name="T21" fmla="*/ 183 h 514"/>
                  <a:gd name="T22" fmla="*/ 119 w 316"/>
                  <a:gd name="T23" fmla="*/ 357 h 514"/>
                  <a:gd name="T24" fmla="*/ 106 w 316"/>
                  <a:gd name="T25" fmla="*/ 410 h 514"/>
                  <a:gd name="T26" fmla="*/ 113 w 316"/>
                  <a:gd name="T27" fmla="*/ 413 h 514"/>
                  <a:gd name="T28" fmla="*/ 112 w 316"/>
                  <a:gd name="T29" fmla="*/ 414 h 514"/>
                  <a:gd name="T30" fmla="*/ 257 w 316"/>
                  <a:gd name="T31" fmla="*/ 514 h 514"/>
                  <a:gd name="T32" fmla="*/ 301 w 316"/>
                  <a:gd name="T33" fmla="*/ 372 h 514"/>
                  <a:gd name="T34" fmla="*/ 15 w 316"/>
                  <a:gd name="T35" fmla="*/ 0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6" h="514">
                    <a:moveTo>
                      <a:pt x="15" y="0"/>
                    </a:moveTo>
                    <a:cubicBezTo>
                      <a:pt x="0" y="176"/>
                      <a:pt x="0" y="176"/>
                      <a:pt x="0" y="176"/>
                    </a:cubicBezTo>
                    <a:cubicBezTo>
                      <a:pt x="3" y="177"/>
                      <a:pt x="5" y="177"/>
                      <a:pt x="8" y="178"/>
                    </a:cubicBezTo>
                    <a:cubicBezTo>
                      <a:pt x="22" y="9"/>
                      <a:pt x="22" y="9"/>
                      <a:pt x="22" y="9"/>
                    </a:cubicBezTo>
                    <a:cubicBezTo>
                      <a:pt x="192" y="43"/>
                      <a:pt x="308" y="198"/>
                      <a:pt x="294" y="372"/>
                    </a:cubicBezTo>
                    <a:cubicBezTo>
                      <a:pt x="290" y="418"/>
                      <a:pt x="277" y="462"/>
                      <a:pt x="255" y="503"/>
                    </a:cubicBezTo>
                    <a:cubicBezTo>
                      <a:pt x="115" y="407"/>
                      <a:pt x="115" y="407"/>
                      <a:pt x="115" y="407"/>
                    </a:cubicBezTo>
                    <a:cubicBezTo>
                      <a:pt x="115" y="409"/>
                      <a:pt x="114" y="411"/>
                      <a:pt x="113" y="413"/>
                    </a:cubicBezTo>
                    <a:cubicBezTo>
                      <a:pt x="120" y="396"/>
                      <a:pt x="125" y="377"/>
                      <a:pt x="127" y="358"/>
                    </a:cubicBezTo>
                    <a:cubicBezTo>
                      <a:pt x="134" y="273"/>
                      <a:pt x="79" y="198"/>
                      <a:pt x="0" y="176"/>
                    </a:cubicBezTo>
                    <a:cubicBezTo>
                      <a:pt x="0" y="183"/>
                      <a:pt x="0" y="183"/>
                      <a:pt x="0" y="183"/>
                    </a:cubicBezTo>
                    <a:cubicBezTo>
                      <a:pt x="74" y="205"/>
                      <a:pt x="126" y="277"/>
                      <a:pt x="119" y="357"/>
                    </a:cubicBezTo>
                    <a:cubicBezTo>
                      <a:pt x="118" y="376"/>
                      <a:pt x="113" y="393"/>
                      <a:pt x="106" y="410"/>
                    </a:cubicBezTo>
                    <a:cubicBezTo>
                      <a:pt x="113" y="413"/>
                      <a:pt x="113" y="413"/>
                      <a:pt x="113" y="413"/>
                    </a:cubicBezTo>
                    <a:cubicBezTo>
                      <a:pt x="113" y="413"/>
                      <a:pt x="113" y="413"/>
                      <a:pt x="112" y="414"/>
                    </a:cubicBezTo>
                    <a:cubicBezTo>
                      <a:pt x="257" y="514"/>
                      <a:pt x="257" y="514"/>
                      <a:pt x="257" y="514"/>
                    </a:cubicBezTo>
                    <a:cubicBezTo>
                      <a:pt x="282" y="470"/>
                      <a:pt x="297" y="423"/>
                      <a:pt x="301" y="372"/>
                    </a:cubicBezTo>
                    <a:cubicBezTo>
                      <a:pt x="316" y="192"/>
                      <a:pt x="191" y="32"/>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76" name="组合 175"/>
            <p:cNvGrpSpPr/>
            <p:nvPr/>
          </p:nvGrpSpPr>
          <p:grpSpPr>
            <a:xfrm>
              <a:off x="9188730" y="-69120"/>
              <a:ext cx="3470490" cy="3252790"/>
              <a:chOff x="4198938" y="2303462"/>
              <a:chExt cx="3036887" cy="2846387"/>
            </a:xfrm>
          </p:grpSpPr>
          <p:sp>
            <p:nvSpPr>
              <p:cNvPr id="177" name="Freeform 5"/>
              <p:cNvSpPr>
                <a:spLocks/>
              </p:cNvSpPr>
              <p:nvPr/>
            </p:nvSpPr>
            <p:spPr bwMode="auto">
              <a:xfrm>
                <a:off x="4551363" y="2303462"/>
                <a:ext cx="2479675" cy="2251075"/>
              </a:xfrm>
              <a:custGeom>
                <a:avLst/>
                <a:gdLst>
                  <a:gd name="T0" fmla="*/ 356 w 658"/>
                  <a:gd name="T1" fmla="*/ 0 h 597"/>
                  <a:gd name="T2" fmla="*/ 329 w 658"/>
                  <a:gd name="T3" fmla="*/ 321 h 597"/>
                  <a:gd name="T4" fmla="*/ 292 w 658"/>
                  <a:gd name="T5" fmla="*/ 366 h 597"/>
                  <a:gd name="T6" fmla="*/ 292 w 658"/>
                  <a:gd name="T7" fmla="*/ 374 h 597"/>
                  <a:gd name="T8" fmla="*/ 0 w 658"/>
                  <a:gd name="T9" fmla="*/ 511 h 597"/>
                  <a:gd name="T10" fmla="*/ 16 w 658"/>
                  <a:gd name="T11" fmla="*/ 545 h 597"/>
                  <a:gd name="T12" fmla="*/ 307 w 658"/>
                  <a:gd name="T13" fmla="*/ 408 h 597"/>
                  <a:gd name="T14" fmla="*/ 339 w 658"/>
                  <a:gd name="T15" fmla="*/ 422 h 597"/>
                  <a:gd name="T16" fmla="*/ 344 w 658"/>
                  <a:gd name="T17" fmla="*/ 422 h 597"/>
                  <a:gd name="T18" fmla="*/ 373 w 658"/>
                  <a:gd name="T19" fmla="*/ 413 h 597"/>
                  <a:gd name="T20" fmla="*/ 637 w 658"/>
                  <a:gd name="T21" fmla="*/ 597 h 597"/>
                  <a:gd name="T22" fmla="*/ 658 w 658"/>
                  <a:gd name="T23" fmla="*/ 566 h 597"/>
                  <a:gd name="T24" fmla="*/ 394 w 658"/>
                  <a:gd name="T25" fmla="*/ 383 h 597"/>
                  <a:gd name="T26" fmla="*/ 395 w 658"/>
                  <a:gd name="T27" fmla="*/ 375 h 597"/>
                  <a:gd name="T28" fmla="*/ 366 w 658"/>
                  <a:gd name="T29" fmla="*/ 324 h 597"/>
                  <a:gd name="T30" fmla="*/ 392 w 658"/>
                  <a:gd name="T31" fmla="*/ 3 h 597"/>
                  <a:gd name="T32" fmla="*/ 356 w 658"/>
                  <a:gd name="T33"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8" h="597">
                    <a:moveTo>
                      <a:pt x="356" y="0"/>
                    </a:moveTo>
                    <a:cubicBezTo>
                      <a:pt x="329" y="321"/>
                      <a:pt x="329" y="321"/>
                      <a:pt x="329" y="321"/>
                    </a:cubicBezTo>
                    <a:cubicBezTo>
                      <a:pt x="309" y="326"/>
                      <a:pt x="294" y="344"/>
                      <a:pt x="292" y="366"/>
                    </a:cubicBezTo>
                    <a:cubicBezTo>
                      <a:pt x="291" y="369"/>
                      <a:pt x="292" y="372"/>
                      <a:pt x="292" y="374"/>
                    </a:cubicBezTo>
                    <a:cubicBezTo>
                      <a:pt x="0" y="511"/>
                      <a:pt x="0" y="511"/>
                      <a:pt x="0" y="511"/>
                    </a:cubicBezTo>
                    <a:cubicBezTo>
                      <a:pt x="16" y="545"/>
                      <a:pt x="16" y="545"/>
                      <a:pt x="16" y="545"/>
                    </a:cubicBezTo>
                    <a:cubicBezTo>
                      <a:pt x="307" y="408"/>
                      <a:pt x="307" y="408"/>
                      <a:pt x="307" y="408"/>
                    </a:cubicBezTo>
                    <a:cubicBezTo>
                      <a:pt x="316" y="416"/>
                      <a:pt x="327" y="421"/>
                      <a:pt x="339" y="422"/>
                    </a:cubicBezTo>
                    <a:cubicBezTo>
                      <a:pt x="341" y="422"/>
                      <a:pt x="342" y="422"/>
                      <a:pt x="344" y="422"/>
                    </a:cubicBezTo>
                    <a:cubicBezTo>
                      <a:pt x="354" y="422"/>
                      <a:pt x="364" y="419"/>
                      <a:pt x="373" y="413"/>
                    </a:cubicBezTo>
                    <a:cubicBezTo>
                      <a:pt x="637" y="597"/>
                      <a:pt x="637" y="597"/>
                      <a:pt x="637" y="597"/>
                    </a:cubicBezTo>
                    <a:cubicBezTo>
                      <a:pt x="658" y="566"/>
                      <a:pt x="658" y="566"/>
                      <a:pt x="658" y="566"/>
                    </a:cubicBezTo>
                    <a:cubicBezTo>
                      <a:pt x="394" y="383"/>
                      <a:pt x="394" y="383"/>
                      <a:pt x="394" y="383"/>
                    </a:cubicBezTo>
                    <a:cubicBezTo>
                      <a:pt x="394" y="380"/>
                      <a:pt x="395" y="377"/>
                      <a:pt x="395" y="375"/>
                    </a:cubicBezTo>
                    <a:cubicBezTo>
                      <a:pt x="397" y="353"/>
                      <a:pt x="385" y="333"/>
                      <a:pt x="366" y="324"/>
                    </a:cubicBezTo>
                    <a:cubicBezTo>
                      <a:pt x="392" y="3"/>
                      <a:pt x="392" y="3"/>
                      <a:pt x="392" y="3"/>
                    </a:cubicBezTo>
                    <a:cubicBezTo>
                      <a:pt x="356" y="0"/>
                      <a:pt x="356" y="0"/>
                      <a:pt x="356"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11"/>
              <p:cNvSpPr>
                <a:spLocks/>
              </p:cNvSpPr>
              <p:nvPr/>
            </p:nvSpPr>
            <p:spPr bwMode="auto">
              <a:xfrm>
                <a:off x="6045200" y="2392362"/>
                <a:ext cx="1190625" cy="1936750"/>
              </a:xfrm>
              <a:custGeom>
                <a:avLst/>
                <a:gdLst>
                  <a:gd name="T0" fmla="*/ 15 w 316"/>
                  <a:gd name="T1" fmla="*/ 0 h 514"/>
                  <a:gd name="T2" fmla="*/ 0 w 316"/>
                  <a:gd name="T3" fmla="*/ 176 h 514"/>
                  <a:gd name="T4" fmla="*/ 8 w 316"/>
                  <a:gd name="T5" fmla="*/ 178 h 514"/>
                  <a:gd name="T6" fmla="*/ 22 w 316"/>
                  <a:gd name="T7" fmla="*/ 9 h 514"/>
                  <a:gd name="T8" fmla="*/ 294 w 316"/>
                  <a:gd name="T9" fmla="*/ 372 h 514"/>
                  <a:gd name="T10" fmla="*/ 255 w 316"/>
                  <a:gd name="T11" fmla="*/ 503 h 514"/>
                  <a:gd name="T12" fmla="*/ 115 w 316"/>
                  <a:gd name="T13" fmla="*/ 407 h 514"/>
                  <a:gd name="T14" fmla="*/ 113 w 316"/>
                  <a:gd name="T15" fmla="*/ 413 h 514"/>
                  <a:gd name="T16" fmla="*/ 127 w 316"/>
                  <a:gd name="T17" fmla="*/ 358 h 514"/>
                  <a:gd name="T18" fmla="*/ 0 w 316"/>
                  <a:gd name="T19" fmla="*/ 176 h 514"/>
                  <a:gd name="T20" fmla="*/ 0 w 316"/>
                  <a:gd name="T21" fmla="*/ 183 h 514"/>
                  <a:gd name="T22" fmla="*/ 119 w 316"/>
                  <a:gd name="T23" fmla="*/ 357 h 514"/>
                  <a:gd name="T24" fmla="*/ 106 w 316"/>
                  <a:gd name="T25" fmla="*/ 410 h 514"/>
                  <a:gd name="T26" fmla="*/ 113 w 316"/>
                  <a:gd name="T27" fmla="*/ 413 h 514"/>
                  <a:gd name="T28" fmla="*/ 112 w 316"/>
                  <a:gd name="T29" fmla="*/ 414 h 514"/>
                  <a:gd name="T30" fmla="*/ 257 w 316"/>
                  <a:gd name="T31" fmla="*/ 514 h 514"/>
                  <a:gd name="T32" fmla="*/ 301 w 316"/>
                  <a:gd name="T33" fmla="*/ 372 h 514"/>
                  <a:gd name="T34" fmla="*/ 15 w 316"/>
                  <a:gd name="T35" fmla="*/ 0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6" h="514">
                    <a:moveTo>
                      <a:pt x="15" y="0"/>
                    </a:moveTo>
                    <a:cubicBezTo>
                      <a:pt x="0" y="176"/>
                      <a:pt x="0" y="176"/>
                      <a:pt x="0" y="176"/>
                    </a:cubicBezTo>
                    <a:cubicBezTo>
                      <a:pt x="3" y="177"/>
                      <a:pt x="5" y="177"/>
                      <a:pt x="8" y="178"/>
                    </a:cubicBezTo>
                    <a:cubicBezTo>
                      <a:pt x="22" y="9"/>
                      <a:pt x="22" y="9"/>
                      <a:pt x="22" y="9"/>
                    </a:cubicBezTo>
                    <a:cubicBezTo>
                      <a:pt x="192" y="43"/>
                      <a:pt x="308" y="198"/>
                      <a:pt x="294" y="372"/>
                    </a:cubicBezTo>
                    <a:cubicBezTo>
                      <a:pt x="290" y="418"/>
                      <a:pt x="277" y="462"/>
                      <a:pt x="255" y="503"/>
                    </a:cubicBezTo>
                    <a:cubicBezTo>
                      <a:pt x="115" y="407"/>
                      <a:pt x="115" y="407"/>
                      <a:pt x="115" y="407"/>
                    </a:cubicBezTo>
                    <a:cubicBezTo>
                      <a:pt x="115" y="409"/>
                      <a:pt x="114" y="411"/>
                      <a:pt x="113" y="413"/>
                    </a:cubicBezTo>
                    <a:cubicBezTo>
                      <a:pt x="120" y="396"/>
                      <a:pt x="125" y="377"/>
                      <a:pt x="127" y="358"/>
                    </a:cubicBezTo>
                    <a:cubicBezTo>
                      <a:pt x="134" y="273"/>
                      <a:pt x="79" y="198"/>
                      <a:pt x="0" y="176"/>
                    </a:cubicBezTo>
                    <a:cubicBezTo>
                      <a:pt x="0" y="183"/>
                      <a:pt x="0" y="183"/>
                      <a:pt x="0" y="183"/>
                    </a:cubicBezTo>
                    <a:cubicBezTo>
                      <a:pt x="74" y="205"/>
                      <a:pt x="126" y="277"/>
                      <a:pt x="119" y="357"/>
                    </a:cubicBezTo>
                    <a:cubicBezTo>
                      <a:pt x="118" y="376"/>
                      <a:pt x="113" y="393"/>
                      <a:pt x="106" y="410"/>
                    </a:cubicBezTo>
                    <a:cubicBezTo>
                      <a:pt x="113" y="413"/>
                      <a:pt x="113" y="413"/>
                      <a:pt x="113" y="413"/>
                    </a:cubicBezTo>
                    <a:cubicBezTo>
                      <a:pt x="113" y="413"/>
                      <a:pt x="113" y="413"/>
                      <a:pt x="112" y="414"/>
                    </a:cubicBezTo>
                    <a:cubicBezTo>
                      <a:pt x="257" y="514"/>
                      <a:pt x="257" y="514"/>
                      <a:pt x="257" y="514"/>
                    </a:cubicBezTo>
                    <a:cubicBezTo>
                      <a:pt x="282" y="470"/>
                      <a:pt x="297" y="423"/>
                      <a:pt x="301" y="372"/>
                    </a:cubicBezTo>
                    <a:cubicBezTo>
                      <a:pt x="316" y="192"/>
                      <a:pt x="191" y="32"/>
                      <a:pt x="1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11"/>
              <p:cNvSpPr>
                <a:spLocks/>
              </p:cNvSpPr>
              <p:nvPr/>
            </p:nvSpPr>
            <p:spPr bwMode="auto">
              <a:xfrm rot="14420697">
                <a:off x="4572000" y="2207575"/>
                <a:ext cx="1190625" cy="1936750"/>
              </a:xfrm>
              <a:custGeom>
                <a:avLst/>
                <a:gdLst>
                  <a:gd name="T0" fmla="*/ 15 w 316"/>
                  <a:gd name="T1" fmla="*/ 0 h 514"/>
                  <a:gd name="T2" fmla="*/ 0 w 316"/>
                  <a:gd name="T3" fmla="*/ 176 h 514"/>
                  <a:gd name="T4" fmla="*/ 8 w 316"/>
                  <a:gd name="T5" fmla="*/ 178 h 514"/>
                  <a:gd name="T6" fmla="*/ 22 w 316"/>
                  <a:gd name="T7" fmla="*/ 9 h 514"/>
                  <a:gd name="T8" fmla="*/ 294 w 316"/>
                  <a:gd name="T9" fmla="*/ 372 h 514"/>
                  <a:gd name="T10" fmla="*/ 255 w 316"/>
                  <a:gd name="T11" fmla="*/ 503 h 514"/>
                  <a:gd name="T12" fmla="*/ 115 w 316"/>
                  <a:gd name="T13" fmla="*/ 407 h 514"/>
                  <a:gd name="T14" fmla="*/ 113 w 316"/>
                  <a:gd name="T15" fmla="*/ 413 h 514"/>
                  <a:gd name="T16" fmla="*/ 127 w 316"/>
                  <a:gd name="T17" fmla="*/ 358 h 514"/>
                  <a:gd name="T18" fmla="*/ 0 w 316"/>
                  <a:gd name="T19" fmla="*/ 176 h 514"/>
                  <a:gd name="T20" fmla="*/ 0 w 316"/>
                  <a:gd name="T21" fmla="*/ 183 h 514"/>
                  <a:gd name="T22" fmla="*/ 119 w 316"/>
                  <a:gd name="T23" fmla="*/ 357 h 514"/>
                  <a:gd name="T24" fmla="*/ 106 w 316"/>
                  <a:gd name="T25" fmla="*/ 410 h 514"/>
                  <a:gd name="T26" fmla="*/ 113 w 316"/>
                  <a:gd name="T27" fmla="*/ 413 h 514"/>
                  <a:gd name="T28" fmla="*/ 112 w 316"/>
                  <a:gd name="T29" fmla="*/ 414 h 514"/>
                  <a:gd name="T30" fmla="*/ 257 w 316"/>
                  <a:gd name="T31" fmla="*/ 514 h 514"/>
                  <a:gd name="T32" fmla="*/ 301 w 316"/>
                  <a:gd name="T33" fmla="*/ 372 h 514"/>
                  <a:gd name="T34" fmla="*/ 15 w 316"/>
                  <a:gd name="T35" fmla="*/ 0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6" h="514">
                    <a:moveTo>
                      <a:pt x="15" y="0"/>
                    </a:moveTo>
                    <a:cubicBezTo>
                      <a:pt x="0" y="176"/>
                      <a:pt x="0" y="176"/>
                      <a:pt x="0" y="176"/>
                    </a:cubicBezTo>
                    <a:cubicBezTo>
                      <a:pt x="3" y="177"/>
                      <a:pt x="5" y="177"/>
                      <a:pt x="8" y="178"/>
                    </a:cubicBezTo>
                    <a:cubicBezTo>
                      <a:pt x="22" y="9"/>
                      <a:pt x="22" y="9"/>
                      <a:pt x="22" y="9"/>
                    </a:cubicBezTo>
                    <a:cubicBezTo>
                      <a:pt x="192" y="43"/>
                      <a:pt x="308" y="198"/>
                      <a:pt x="294" y="372"/>
                    </a:cubicBezTo>
                    <a:cubicBezTo>
                      <a:pt x="290" y="418"/>
                      <a:pt x="277" y="462"/>
                      <a:pt x="255" y="503"/>
                    </a:cubicBezTo>
                    <a:cubicBezTo>
                      <a:pt x="115" y="407"/>
                      <a:pt x="115" y="407"/>
                      <a:pt x="115" y="407"/>
                    </a:cubicBezTo>
                    <a:cubicBezTo>
                      <a:pt x="115" y="409"/>
                      <a:pt x="114" y="411"/>
                      <a:pt x="113" y="413"/>
                    </a:cubicBezTo>
                    <a:cubicBezTo>
                      <a:pt x="120" y="396"/>
                      <a:pt x="125" y="377"/>
                      <a:pt x="127" y="358"/>
                    </a:cubicBezTo>
                    <a:cubicBezTo>
                      <a:pt x="134" y="273"/>
                      <a:pt x="79" y="198"/>
                      <a:pt x="0" y="176"/>
                    </a:cubicBezTo>
                    <a:cubicBezTo>
                      <a:pt x="0" y="183"/>
                      <a:pt x="0" y="183"/>
                      <a:pt x="0" y="183"/>
                    </a:cubicBezTo>
                    <a:cubicBezTo>
                      <a:pt x="74" y="205"/>
                      <a:pt x="126" y="277"/>
                      <a:pt x="119" y="357"/>
                    </a:cubicBezTo>
                    <a:cubicBezTo>
                      <a:pt x="118" y="376"/>
                      <a:pt x="113" y="393"/>
                      <a:pt x="106" y="410"/>
                    </a:cubicBezTo>
                    <a:cubicBezTo>
                      <a:pt x="113" y="413"/>
                      <a:pt x="113" y="413"/>
                      <a:pt x="113" y="413"/>
                    </a:cubicBezTo>
                    <a:cubicBezTo>
                      <a:pt x="113" y="413"/>
                      <a:pt x="113" y="413"/>
                      <a:pt x="112" y="414"/>
                    </a:cubicBezTo>
                    <a:cubicBezTo>
                      <a:pt x="257" y="514"/>
                      <a:pt x="257" y="514"/>
                      <a:pt x="257" y="514"/>
                    </a:cubicBezTo>
                    <a:cubicBezTo>
                      <a:pt x="282" y="470"/>
                      <a:pt x="297" y="423"/>
                      <a:pt x="301" y="372"/>
                    </a:cubicBezTo>
                    <a:cubicBezTo>
                      <a:pt x="316" y="192"/>
                      <a:pt x="191" y="32"/>
                      <a:pt x="1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11"/>
              <p:cNvSpPr>
                <a:spLocks/>
              </p:cNvSpPr>
              <p:nvPr/>
            </p:nvSpPr>
            <p:spPr bwMode="auto">
              <a:xfrm rot="7201819">
                <a:off x="5145087" y="3586162"/>
                <a:ext cx="1190625" cy="1936750"/>
              </a:xfrm>
              <a:custGeom>
                <a:avLst/>
                <a:gdLst>
                  <a:gd name="T0" fmla="*/ 15 w 316"/>
                  <a:gd name="T1" fmla="*/ 0 h 514"/>
                  <a:gd name="T2" fmla="*/ 0 w 316"/>
                  <a:gd name="T3" fmla="*/ 176 h 514"/>
                  <a:gd name="T4" fmla="*/ 8 w 316"/>
                  <a:gd name="T5" fmla="*/ 178 h 514"/>
                  <a:gd name="T6" fmla="*/ 22 w 316"/>
                  <a:gd name="T7" fmla="*/ 9 h 514"/>
                  <a:gd name="T8" fmla="*/ 294 w 316"/>
                  <a:gd name="T9" fmla="*/ 372 h 514"/>
                  <a:gd name="T10" fmla="*/ 255 w 316"/>
                  <a:gd name="T11" fmla="*/ 503 h 514"/>
                  <a:gd name="T12" fmla="*/ 115 w 316"/>
                  <a:gd name="T13" fmla="*/ 407 h 514"/>
                  <a:gd name="T14" fmla="*/ 113 w 316"/>
                  <a:gd name="T15" fmla="*/ 413 h 514"/>
                  <a:gd name="T16" fmla="*/ 127 w 316"/>
                  <a:gd name="T17" fmla="*/ 358 h 514"/>
                  <a:gd name="T18" fmla="*/ 0 w 316"/>
                  <a:gd name="T19" fmla="*/ 176 h 514"/>
                  <a:gd name="T20" fmla="*/ 0 w 316"/>
                  <a:gd name="T21" fmla="*/ 183 h 514"/>
                  <a:gd name="T22" fmla="*/ 119 w 316"/>
                  <a:gd name="T23" fmla="*/ 357 h 514"/>
                  <a:gd name="T24" fmla="*/ 106 w 316"/>
                  <a:gd name="T25" fmla="*/ 410 h 514"/>
                  <a:gd name="T26" fmla="*/ 113 w 316"/>
                  <a:gd name="T27" fmla="*/ 413 h 514"/>
                  <a:gd name="T28" fmla="*/ 112 w 316"/>
                  <a:gd name="T29" fmla="*/ 414 h 514"/>
                  <a:gd name="T30" fmla="*/ 257 w 316"/>
                  <a:gd name="T31" fmla="*/ 514 h 514"/>
                  <a:gd name="T32" fmla="*/ 301 w 316"/>
                  <a:gd name="T33" fmla="*/ 372 h 514"/>
                  <a:gd name="T34" fmla="*/ 15 w 316"/>
                  <a:gd name="T35" fmla="*/ 0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6" h="514">
                    <a:moveTo>
                      <a:pt x="15" y="0"/>
                    </a:moveTo>
                    <a:cubicBezTo>
                      <a:pt x="0" y="176"/>
                      <a:pt x="0" y="176"/>
                      <a:pt x="0" y="176"/>
                    </a:cubicBezTo>
                    <a:cubicBezTo>
                      <a:pt x="3" y="177"/>
                      <a:pt x="5" y="177"/>
                      <a:pt x="8" y="178"/>
                    </a:cubicBezTo>
                    <a:cubicBezTo>
                      <a:pt x="22" y="9"/>
                      <a:pt x="22" y="9"/>
                      <a:pt x="22" y="9"/>
                    </a:cubicBezTo>
                    <a:cubicBezTo>
                      <a:pt x="192" y="43"/>
                      <a:pt x="308" y="198"/>
                      <a:pt x="294" y="372"/>
                    </a:cubicBezTo>
                    <a:cubicBezTo>
                      <a:pt x="290" y="418"/>
                      <a:pt x="277" y="462"/>
                      <a:pt x="255" y="503"/>
                    </a:cubicBezTo>
                    <a:cubicBezTo>
                      <a:pt x="115" y="407"/>
                      <a:pt x="115" y="407"/>
                      <a:pt x="115" y="407"/>
                    </a:cubicBezTo>
                    <a:cubicBezTo>
                      <a:pt x="115" y="409"/>
                      <a:pt x="114" y="411"/>
                      <a:pt x="113" y="413"/>
                    </a:cubicBezTo>
                    <a:cubicBezTo>
                      <a:pt x="120" y="396"/>
                      <a:pt x="125" y="377"/>
                      <a:pt x="127" y="358"/>
                    </a:cubicBezTo>
                    <a:cubicBezTo>
                      <a:pt x="134" y="273"/>
                      <a:pt x="79" y="198"/>
                      <a:pt x="0" y="176"/>
                    </a:cubicBezTo>
                    <a:cubicBezTo>
                      <a:pt x="0" y="183"/>
                      <a:pt x="0" y="183"/>
                      <a:pt x="0" y="183"/>
                    </a:cubicBezTo>
                    <a:cubicBezTo>
                      <a:pt x="74" y="205"/>
                      <a:pt x="126" y="277"/>
                      <a:pt x="119" y="357"/>
                    </a:cubicBezTo>
                    <a:cubicBezTo>
                      <a:pt x="118" y="376"/>
                      <a:pt x="113" y="393"/>
                      <a:pt x="106" y="410"/>
                    </a:cubicBezTo>
                    <a:cubicBezTo>
                      <a:pt x="113" y="413"/>
                      <a:pt x="113" y="413"/>
                      <a:pt x="113" y="413"/>
                    </a:cubicBezTo>
                    <a:cubicBezTo>
                      <a:pt x="113" y="413"/>
                      <a:pt x="113" y="413"/>
                      <a:pt x="112" y="414"/>
                    </a:cubicBezTo>
                    <a:cubicBezTo>
                      <a:pt x="257" y="514"/>
                      <a:pt x="257" y="514"/>
                      <a:pt x="257" y="514"/>
                    </a:cubicBezTo>
                    <a:cubicBezTo>
                      <a:pt x="282" y="470"/>
                      <a:pt x="297" y="423"/>
                      <a:pt x="301" y="372"/>
                    </a:cubicBezTo>
                    <a:cubicBezTo>
                      <a:pt x="316" y="192"/>
                      <a:pt x="191" y="32"/>
                      <a:pt x="1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sp>
        <p:nvSpPr>
          <p:cNvPr id="185" name="Freeform 5"/>
          <p:cNvSpPr>
            <a:spLocks noEditPoints="1"/>
          </p:cNvSpPr>
          <p:nvPr/>
        </p:nvSpPr>
        <p:spPr bwMode="auto">
          <a:xfrm>
            <a:off x="10457170" y="994326"/>
            <a:ext cx="855662" cy="855662"/>
          </a:xfrm>
          <a:custGeom>
            <a:avLst/>
            <a:gdLst>
              <a:gd name="T0" fmla="*/ 80 w 174"/>
              <a:gd name="T1" fmla="*/ 174 h 174"/>
              <a:gd name="T2" fmla="*/ 80 w 174"/>
              <a:gd name="T3" fmla="*/ 166 h 174"/>
              <a:gd name="T4" fmla="*/ 94 w 174"/>
              <a:gd name="T5" fmla="*/ 167 h 174"/>
              <a:gd name="T6" fmla="*/ 88 w 174"/>
              <a:gd name="T7" fmla="*/ 174 h 174"/>
              <a:gd name="T8" fmla="*/ 107 w 174"/>
              <a:gd name="T9" fmla="*/ 164 h 174"/>
              <a:gd name="T10" fmla="*/ 124 w 174"/>
              <a:gd name="T11" fmla="*/ 166 h 174"/>
              <a:gd name="T12" fmla="*/ 64 w 174"/>
              <a:gd name="T13" fmla="*/ 171 h 174"/>
              <a:gd name="T14" fmla="*/ 53 w 174"/>
              <a:gd name="T15" fmla="*/ 159 h 174"/>
              <a:gd name="T16" fmla="*/ 64 w 174"/>
              <a:gd name="T17" fmla="*/ 171 h 174"/>
              <a:gd name="T18" fmla="*/ 133 w 174"/>
              <a:gd name="T19" fmla="*/ 153 h 174"/>
              <a:gd name="T20" fmla="*/ 149 w 174"/>
              <a:gd name="T21" fmla="*/ 149 h 174"/>
              <a:gd name="T22" fmla="*/ 36 w 174"/>
              <a:gd name="T23" fmla="*/ 158 h 174"/>
              <a:gd name="T24" fmla="*/ 30 w 174"/>
              <a:gd name="T25" fmla="*/ 143 h 174"/>
              <a:gd name="T26" fmla="*/ 36 w 174"/>
              <a:gd name="T27" fmla="*/ 158 h 174"/>
              <a:gd name="T28" fmla="*/ 152 w 174"/>
              <a:gd name="T29" fmla="*/ 133 h 174"/>
              <a:gd name="T30" fmla="*/ 166 w 174"/>
              <a:gd name="T31" fmla="*/ 124 h 174"/>
              <a:gd name="T32" fmla="*/ 15 w 174"/>
              <a:gd name="T33" fmla="*/ 136 h 174"/>
              <a:gd name="T34" fmla="*/ 15 w 174"/>
              <a:gd name="T35" fmla="*/ 119 h 174"/>
              <a:gd name="T36" fmla="*/ 15 w 174"/>
              <a:gd name="T37" fmla="*/ 136 h 174"/>
              <a:gd name="T38" fmla="*/ 164 w 174"/>
              <a:gd name="T39" fmla="*/ 108 h 174"/>
              <a:gd name="T40" fmla="*/ 174 w 174"/>
              <a:gd name="T41" fmla="*/ 95 h 174"/>
              <a:gd name="T42" fmla="*/ 3 w 174"/>
              <a:gd name="T43" fmla="*/ 108 h 174"/>
              <a:gd name="T44" fmla="*/ 8 w 174"/>
              <a:gd name="T45" fmla="*/ 92 h 174"/>
              <a:gd name="T46" fmla="*/ 3 w 174"/>
              <a:gd name="T47" fmla="*/ 108 h 174"/>
              <a:gd name="T48" fmla="*/ 165 w 174"/>
              <a:gd name="T49" fmla="*/ 71 h 174"/>
              <a:gd name="T50" fmla="*/ 174 w 174"/>
              <a:gd name="T51" fmla="*/ 84 h 174"/>
              <a:gd name="T52" fmla="*/ 8 w 174"/>
              <a:gd name="T53" fmla="*/ 78 h 174"/>
              <a:gd name="T54" fmla="*/ 4 w 174"/>
              <a:gd name="T55" fmla="*/ 63 h 174"/>
              <a:gd name="T56" fmla="*/ 8 w 174"/>
              <a:gd name="T57" fmla="*/ 78 h 174"/>
              <a:gd name="T58" fmla="*/ 155 w 174"/>
              <a:gd name="T59" fmla="*/ 45 h 174"/>
              <a:gd name="T60" fmla="*/ 168 w 174"/>
              <a:gd name="T61" fmla="*/ 54 h 174"/>
              <a:gd name="T62" fmla="*/ 16 w 174"/>
              <a:gd name="T63" fmla="*/ 52 h 174"/>
              <a:gd name="T64" fmla="*/ 18 w 174"/>
              <a:gd name="T65" fmla="*/ 35 h 174"/>
              <a:gd name="T66" fmla="*/ 16 w 174"/>
              <a:gd name="T67" fmla="*/ 52 h 174"/>
              <a:gd name="T68" fmla="*/ 136 w 174"/>
              <a:gd name="T69" fmla="*/ 24 h 174"/>
              <a:gd name="T70" fmla="*/ 152 w 174"/>
              <a:gd name="T71" fmla="*/ 29 h 174"/>
              <a:gd name="T72" fmla="*/ 33 w 174"/>
              <a:gd name="T73" fmla="*/ 29 h 174"/>
              <a:gd name="T74" fmla="*/ 40 w 174"/>
              <a:gd name="T75" fmla="*/ 14 h 174"/>
              <a:gd name="T76" fmla="*/ 33 w 174"/>
              <a:gd name="T77" fmla="*/ 29 h 174"/>
              <a:gd name="T78" fmla="*/ 111 w 174"/>
              <a:gd name="T79" fmla="*/ 11 h 174"/>
              <a:gd name="T80" fmla="*/ 128 w 174"/>
              <a:gd name="T81" fmla="*/ 10 h 174"/>
              <a:gd name="T82" fmla="*/ 56 w 174"/>
              <a:gd name="T83" fmla="*/ 14 h 174"/>
              <a:gd name="T84" fmla="*/ 68 w 174"/>
              <a:gd name="T85" fmla="*/ 2 h 174"/>
              <a:gd name="T86" fmla="*/ 56 w 174"/>
              <a:gd name="T87" fmla="*/ 14 h 174"/>
              <a:gd name="T88" fmla="*/ 94 w 174"/>
              <a:gd name="T89" fmla="*/ 8 h 174"/>
              <a:gd name="T90" fmla="*/ 83 w 174"/>
              <a:gd name="T91" fmla="*/ 0 h 174"/>
              <a:gd name="T92" fmla="*/ 99 w 174"/>
              <a:gd name="T93" fmla="*/ 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4" h="174">
                <a:moveTo>
                  <a:pt x="88" y="174"/>
                </a:moveTo>
                <a:cubicBezTo>
                  <a:pt x="85" y="174"/>
                  <a:pt x="83" y="174"/>
                  <a:pt x="80" y="174"/>
                </a:cubicBezTo>
                <a:cubicBezTo>
                  <a:pt x="79" y="174"/>
                  <a:pt x="79" y="174"/>
                  <a:pt x="79" y="174"/>
                </a:cubicBezTo>
                <a:cubicBezTo>
                  <a:pt x="80" y="166"/>
                  <a:pt x="80" y="166"/>
                  <a:pt x="80" y="166"/>
                </a:cubicBezTo>
                <a:cubicBezTo>
                  <a:pt x="81" y="167"/>
                  <a:pt x="81" y="167"/>
                  <a:pt x="81" y="167"/>
                </a:cubicBezTo>
                <a:cubicBezTo>
                  <a:pt x="85" y="167"/>
                  <a:pt x="89" y="167"/>
                  <a:pt x="94" y="167"/>
                </a:cubicBezTo>
                <a:cubicBezTo>
                  <a:pt x="94" y="174"/>
                  <a:pt x="94" y="174"/>
                  <a:pt x="94" y="174"/>
                </a:cubicBezTo>
                <a:cubicBezTo>
                  <a:pt x="92" y="174"/>
                  <a:pt x="90" y="174"/>
                  <a:pt x="88" y="174"/>
                </a:cubicBezTo>
                <a:close/>
                <a:moveTo>
                  <a:pt x="109" y="172"/>
                </a:moveTo>
                <a:cubicBezTo>
                  <a:pt x="107" y="164"/>
                  <a:pt x="107" y="164"/>
                  <a:pt x="107" y="164"/>
                </a:cubicBezTo>
                <a:cubicBezTo>
                  <a:pt x="112" y="163"/>
                  <a:pt x="116" y="162"/>
                  <a:pt x="121" y="160"/>
                </a:cubicBezTo>
                <a:cubicBezTo>
                  <a:pt x="124" y="166"/>
                  <a:pt x="124" y="166"/>
                  <a:pt x="124" y="166"/>
                </a:cubicBezTo>
                <a:cubicBezTo>
                  <a:pt x="119" y="169"/>
                  <a:pt x="114" y="170"/>
                  <a:pt x="109" y="172"/>
                </a:cubicBezTo>
                <a:close/>
                <a:moveTo>
                  <a:pt x="64" y="171"/>
                </a:moveTo>
                <a:cubicBezTo>
                  <a:pt x="59" y="170"/>
                  <a:pt x="54" y="168"/>
                  <a:pt x="49" y="166"/>
                </a:cubicBezTo>
                <a:cubicBezTo>
                  <a:pt x="53" y="159"/>
                  <a:pt x="53" y="159"/>
                  <a:pt x="53" y="159"/>
                </a:cubicBezTo>
                <a:cubicBezTo>
                  <a:pt x="57" y="161"/>
                  <a:pt x="61" y="163"/>
                  <a:pt x="66" y="164"/>
                </a:cubicBezTo>
                <a:lnTo>
                  <a:pt x="64" y="171"/>
                </a:lnTo>
                <a:close/>
                <a:moveTo>
                  <a:pt x="137" y="159"/>
                </a:moveTo>
                <a:cubicBezTo>
                  <a:pt x="133" y="153"/>
                  <a:pt x="133" y="153"/>
                  <a:pt x="133" y="153"/>
                </a:cubicBezTo>
                <a:cubicBezTo>
                  <a:pt x="136" y="150"/>
                  <a:pt x="140" y="147"/>
                  <a:pt x="144" y="144"/>
                </a:cubicBezTo>
                <a:cubicBezTo>
                  <a:pt x="149" y="149"/>
                  <a:pt x="149" y="149"/>
                  <a:pt x="149" y="149"/>
                </a:cubicBezTo>
                <a:cubicBezTo>
                  <a:pt x="145" y="153"/>
                  <a:pt x="141" y="156"/>
                  <a:pt x="137" y="159"/>
                </a:cubicBezTo>
                <a:close/>
                <a:moveTo>
                  <a:pt x="36" y="158"/>
                </a:moveTo>
                <a:cubicBezTo>
                  <a:pt x="32" y="155"/>
                  <a:pt x="28" y="152"/>
                  <a:pt x="25" y="148"/>
                </a:cubicBezTo>
                <a:cubicBezTo>
                  <a:pt x="30" y="143"/>
                  <a:pt x="30" y="143"/>
                  <a:pt x="30" y="143"/>
                </a:cubicBezTo>
                <a:cubicBezTo>
                  <a:pt x="33" y="146"/>
                  <a:pt x="37" y="149"/>
                  <a:pt x="41" y="152"/>
                </a:cubicBezTo>
                <a:lnTo>
                  <a:pt x="36" y="158"/>
                </a:lnTo>
                <a:close/>
                <a:moveTo>
                  <a:pt x="159" y="137"/>
                </a:moveTo>
                <a:cubicBezTo>
                  <a:pt x="152" y="133"/>
                  <a:pt x="152" y="133"/>
                  <a:pt x="152" y="133"/>
                </a:cubicBezTo>
                <a:cubicBezTo>
                  <a:pt x="155" y="129"/>
                  <a:pt x="158" y="125"/>
                  <a:pt x="159" y="121"/>
                </a:cubicBezTo>
                <a:cubicBezTo>
                  <a:pt x="166" y="124"/>
                  <a:pt x="166" y="124"/>
                  <a:pt x="166" y="124"/>
                </a:cubicBezTo>
                <a:cubicBezTo>
                  <a:pt x="164" y="129"/>
                  <a:pt x="162" y="133"/>
                  <a:pt x="159" y="137"/>
                </a:cubicBezTo>
                <a:close/>
                <a:moveTo>
                  <a:pt x="15" y="136"/>
                </a:moveTo>
                <a:cubicBezTo>
                  <a:pt x="12" y="132"/>
                  <a:pt x="10" y="127"/>
                  <a:pt x="8" y="122"/>
                </a:cubicBezTo>
                <a:cubicBezTo>
                  <a:pt x="15" y="119"/>
                  <a:pt x="15" y="119"/>
                  <a:pt x="15" y="119"/>
                </a:cubicBezTo>
                <a:cubicBezTo>
                  <a:pt x="17" y="124"/>
                  <a:pt x="19" y="128"/>
                  <a:pt x="21" y="132"/>
                </a:cubicBezTo>
                <a:lnTo>
                  <a:pt x="15" y="136"/>
                </a:lnTo>
                <a:close/>
                <a:moveTo>
                  <a:pt x="172" y="110"/>
                </a:moveTo>
                <a:cubicBezTo>
                  <a:pt x="164" y="108"/>
                  <a:pt x="164" y="108"/>
                  <a:pt x="164" y="108"/>
                </a:cubicBezTo>
                <a:cubicBezTo>
                  <a:pt x="165" y="103"/>
                  <a:pt x="166" y="99"/>
                  <a:pt x="167" y="94"/>
                </a:cubicBezTo>
                <a:cubicBezTo>
                  <a:pt x="174" y="95"/>
                  <a:pt x="174" y="95"/>
                  <a:pt x="174" y="95"/>
                </a:cubicBezTo>
                <a:cubicBezTo>
                  <a:pt x="174" y="100"/>
                  <a:pt x="173" y="105"/>
                  <a:pt x="172" y="110"/>
                </a:cubicBezTo>
                <a:close/>
                <a:moveTo>
                  <a:pt x="3" y="108"/>
                </a:moveTo>
                <a:cubicBezTo>
                  <a:pt x="1" y="103"/>
                  <a:pt x="1" y="98"/>
                  <a:pt x="0" y="93"/>
                </a:cubicBezTo>
                <a:cubicBezTo>
                  <a:pt x="8" y="92"/>
                  <a:pt x="8" y="92"/>
                  <a:pt x="8" y="92"/>
                </a:cubicBezTo>
                <a:cubicBezTo>
                  <a:pt x="8" y="97"/>
                  <a:pt x="9" y="102"/>
                  <a:pt x="10" y="106"/>
                </a:cubicBezTo>
                <a:lnTo>
                  <a:pt x="3" y="108"/>
                </a:lnTo>
                <a:close/>
                <a:moveTo>
                  <a:pt x="167" y="85"/>
                </a:moveTo>
                <a:cubicBezTo>
                  <a:pt x="167" y="80"/>
                  <a:pt x="166" y="75"/>
                  <a:pt x="165" y="71"/>
                </a:cubicBezTo>
                <a:cubicBezTo>
                  <a:pt x="173" y="69"/>
                  <a:pt x="173" y="69"/>
                  <a:pt x="173" y="69"/>
                </a:cubicBezTo>
                <a:cubicBezTo>
                  <a:pt x="174" y="74"/>
                  <a:pt x="174" y="79"/>
                  <a:pt x="174" y="84"/>
                </a:cubicBezTo>
                <a:lnTo>
                  <a:pt x="167" y="85"/>
                </a:lnTo>
                <a:close/>
                <a:moveTo>
                  <a:pt x="8" y="78"/>
                </a:moveTo>
                <a:cubicBezTo>
                  <a:pt x="1" y="77"/>
                  <a:pt x="1" y="77"/>
                  <a:pt x="1" y="77"/>
                </a:cubicBezTo>
                <a:cubicBezTo>
                  <a:pt x="1" y="72"/>
                  <a:pt x="2" y="67"/>
                  <a:pt x="4" y="63"/>
                </a:cubicBezTo>
                <a:cubicBezTo>
                  <a:pt x="11" y="65"/>
                  <a:pt x="11" y="65"/>
                  <a:pt x="11" y="65"/>
                </a:cubicBezTo>
                <a:cubicBezTo>
                  <a:pt x="10" y="69"/>
                  <a:pt x="9" y="74"/>
                  <a:pt x="8" y="78"/>
                </a:cubicBezTo>
                <a:close/>
                <a:moveTo>
                  <a:pt x="161" y="57"/>
                </a:moveTo>
                <a:cubicBezTo>
                  <a:pt x="159" y="53"/>
                  <a:pt x="157" y="49"/>
                  <a:pt x="155" y="45"/>
                </a:cubicBezTo>
                <a:cubicBezTo>
                  <a:pt x="161" y="41"/>
                  <a:pt x="161" y="41"/>
                  <a:pt x="161" y="41"/>
                </a:cubicBezTo>
                <a:cubicBezTo>
                  <a:pt x="164" y="45"/>
                  <a:pt x="166" y="50"/>
                  <a:pt x="168" y="54"/>
                </a:cubicBezTo>
                <a:lnTo>
                  <a:pt x="161" y="57"/>
                </a:lnTo>
                <a:close/>
                <a:moveTo>
                  <a:pt x="16" y="52"/>
                </a:moveTo>
                <a:cubicBezTo>
                  <a:pt x="9" y="48"/>
                  <a:pt x="9" y="48"/>
                  <a:pt x="9" y="48"/>
                </a:cubicBezTo>
                <a:cubicBezTo>
                  <a:pt x="12" y="44"/>
                  <a:pt x="14" y="39"/>
                  <a:pt x="18" y="35"/>
                </a:cubicBezTo>
                <a:cubicBezTo>
                  <a:pt x="24" y="40"/>
                  <a:pt x="24" y="40"/>
                  <a:pt x="24" y="40"/>
                </a:cubicBezTo>
                <a:cubicBezTo>
                  <a:pt x="21" y="43"/>
                  <a:pt x="18" y="47"/>
                  <a:pt x="16" y="52"/>
                </a:cubicBezTo>
                <a:close/>
                <a:moveTo>
                  <a:pt x="146" y="34"/>
                </a:moveTo>
                <a:cubicBezTo>
                  <a:pt x="143" y="30"/>
                  <a:pt x="140" y="27"/>
                  <a:pt x="136" y="24"/>
                </a:cubicBezTo>
                <a:cubicBezTo>
                  <a:pt x="141" y="18"/>
                  <a:pt x="141" y="18"/>
                  <a:pt x="141" y="18"/>
                </a:cubicBezTo>
                <a:cubicBezTo>
                  <a:pt x="145" y="21"/>
                  <a:pt x="148" y="25"/>
                  <a:pt x="152" y="29"/>
                </a:cubicBezTo>
                <a:lnTo>
                  <a:pt x="146" y="34"/>
                </a:lnTo>
                <a:close/>
                <a:moveTo>
                  <a:pt x="33" y="29"/>
                </a:moveTo>
                <a:cubicBezTo>
                  <a:pt x="28" y="24"/>
                  <a:pt x="28" y="24"/>
                  <a:pt x="28" y="24"/>
                </a:cubicBezTo>
                <a:cubicBezTo>
                  <a:pt x="32" y="20"/>
                  <a:pt x="36" y="17"/>
                  <a:pt x="40" y="14"/>
                </a:cubicBezTo>
                <a:cubicBezTo>
                  <a:pt x="44" y="21"/>
                  <a:pt x="44" y="21"/>
                  <a:pt x="44" y="21"/>
                </a:cubicBezTo>
                <a:cubicBezTo>
                  <a:pt x="40" y="23"/>
                  <a:pt x="36" y="26"/>
                  <a:pt x="33" y="29"/>
                </a:cubicBezTo>
                <a:close/>
                <a:moveTo>
                  <a:pt x="124" y="17"/>
                </a:moveTo>
                <a:cubicBezTo>
                  <a:pt x="120" y="15"/>
                  <a:pt x="116" y="13"/>
                  <a:pt x="111" y="11"/>
                </a:cubicBezTo>
                <a:cubicBezTo>
                  <a:pt x="113" y="4"/>
                  <a:pt x="113" y="4"/>
                  <a:pt x="113" y="4"/>
                </a:cubicBezTo>
                <a:cubicBezTo>
                  <a:pt x="118" y="6"/>
                  <a:pt x="123" y="8"/>
                  <a:pt x="128" y="10"/>
                </a:cubicBezTo>
                <a:lnTo>
                  <a:pt x="124" y="17"/>
                </a:lnTo>
                <a:close/>
                <a:moveTo>
                  <a:pt x="56" y="14"/>
                </a:moveTo>
                <a:cubicBezTo>
                  <a:pt x="53" y="7"/>
                  <a:pt x="53" y="7"/>
                  <a:pt x="53" y="7"/>
                </a:cubicBezTo>
                <a:cubicBezTo>
                  <a:pt x="58" y="5"/>
                  <a:pt x="63" y="4"/>
                  <a:pt x="68" y="2"/>
                </a:cubicBezTo>
                <a:cubicBezTo>
                  <a:pt x="70" y="10"/>
                  <a:pt x="70" y="10"/>
                  <a:pt x="70" y="10"/>
                </a:cubicBezTo>
                <a:cubicBezTo>
                  <a:pt x="65" y="11"/>
                  <a:pt x="61" y="12"/>
                  <a:pt x="56" y="14"/>
                </a:cubicBezTo>
                <a:close/>
                <a:moveTo>
                  <a:pt x="97" y="8"/>
                </a:moveTo>
                <a:cubicBezTo>
                  <a:pt x="96" y="8"/>
                  <a:pt x="95" y="8"/>
                  <a:pt x="94" y="8"/>
                </a:cubicBezTo>
                <a:cubicBezTo>
                  <a:pt x="91" y="8"/>
                  <a:pt x="87" y="8"/>
                  <a:pt x="84" y="8"/>
                </a:cubicBezTo>
                <a:cubicBezTo>
                  <a:pt x="83" y="0"/>
                  <a:pt x="83" y="0"/>
                  <a:pt x="83" y="0"/>
                </a:cubicBezTo>
                <a:cubicBezTo>
                  <a:pt x="87" y="0"/>
                  <a:pt x="91" y="0"/>
                  <a:pt x="95" y="0"/>
                </a:cubicBezTo>
                <a:cubicBezTo>
                  <a:pt x="96" y="1"/>
                  <a:pt x="97" y="1"/>
                  <a:pt x="99" y="1"/>
                </a:cubicBezTo>
                <a:lnTo>
                  <a:pt x="97" y="8"/>
                </a:lnTo>
                <a:close/>
              </a:path>
            </a:pathLst>
          </a:custGeom>
          <a:solidFill>
            <a:srgbClr val="FFFFFF">
              <a:alpha val="30000"/>
            </a:srgbClr>
          </a:solidFill>
          <a:ln>
            <a:noFill/>
          </a:ln>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sp>
        <p:nvSpPr>
          <p:cNvPr id="186" name="Freeform 5"/>
          <p:cNvSpPr>
            <a:spLocks noEditPoints="1"/>
          </p:cNvSpPr>
          <p:nvPr/>
        </p:nvSpPr>
        <p:spPr bwMode="auto">
          <a:xfrm>
            <a:off x="10457170" y="1029464"/>
            <a:ext cx="855662" cy="855662"/>
          </a:xfrm>
          <a:custGeom>
            <a:avLst/>
            <a:gdLst>
              <a:gd name="T0" fmla="*/ 80 w 174"/>
              <a:gd name="T1" fmla="*/ 174 h 174"/>
              <a:gd name="T2" fmla="*/ 80 w 174"/>
              <a:gd name="T3" fmla="*/ 166 h 174"/>
              <a:gd name="T4" fmla="*/ 94 w 174"/>
              <a:gd name="T5" fmla="*/ 167 h 174"/>
              <a:gd name="T6" fmla="*/ 88 w 174"/>
              <a:gd name="T7" fmla="*/ 174 h 174"/>
              <a:gd name="T8" fmla="*/ 107 w 174"/>
              <a:gd name="T9" fmla="*/ 164 h 174"/>
              <a:gd name="T10" fmla="*/ 124 w 174"/>
              <a:gd name="T11" fmla="*/ 166 h 174"/>
              <a:gd name="T12" fmla="*/ 64 w 174"/>
              <a:gd name="T13" fmla="*/ 171 h 174"/>
              <a:gd name="T14" fmla="*/ 53 w 174"/>
              <a:gd name="T15" fmla="*/ 159 h 174"/>
              <a:gd name="T16" fmla="*/ 64 w 174"/>
              <a:gd name="T17" fmla="*/ 171 h 174"/>
              <a:gd name="T18" fmla="*/ 133 w 174"/>
              <a:gd name="T19" fmla="*/ 153 h 174"/>
              <a:gd name="T20" fmla="*/ 149 w 174"/>
              <a:gd name="T21" fmla="*/ 149 h 174"/>
              <a:gd name="T22" fmla="*/ 36 w 174"/>
              <a:gd name="T23" fmla="*/ 158 h 174"/>
              <a:gd name="T24" fmla="*/ 30 w 174"/>
              <a:gd name="T25" fmla="*/ 143 h 174"/>
              <a:gd name="T26" fmla="*/ 36 w 174"/>
              <a:gd name="T27" fmla="*/ 158 h 174"/>
              <a:gd name="T28" fmla="*/ 152 w 174"/>
              <a:gd name="T29" fmla="*/ 133 h 174"/>
              <a:gd name="T30" fmla="*/ 166 w 174"/>
              <a:gd name="T31" fmla="*/ 124 h 174"/>
              <a:gd name="T32" fmla="*/ 15 w 174"/>
              <a:gd name="T33" fmla="*/ 136 h 174"/>
              <a:gd name="T34" fmla="*/ 15 w 174"/>
              <a:gd name="T35" fmla="*/ 119 h 174"/>
              <a:gd name="T36" fmla="*/ 15 w 174"/>
              <a:gd name="T37" fmla="*/ 136 h 174"/>
              <a:gd name="T38" fmla="*/ 164 w 174"/>
              <a:gd name="T39" fmla="*/ 108 h 174"/>
              <a:gd name="T40" fmla="*/ 174 w 174"/>
              <a:gd name="T41" fmla="*/ 95 h 174"/>
              <a:gd name="T42" fmla="*/ 3 w 174"/>
              <a:gd name="T43" fmla="*/ 108 h 174"/>
              <a:gd name="T44" fmla="*/ 8 w 174"/>
              <a:gd name="T45" fmla="*/ 92 h 174"/>
              <a:gd name="T46" fmla="*/ 3 w 174"/>
              <a:gd name="T47" fmla="*/ 108 h 174"/>
              <a:gd name="T48" fmla="*/ 165 w 174"/>
              <a:gd name="T49" fmla="*/ 71 h 174"/>
              <a:gd name="T50" fmla="*/ 174 w 174"/>
              <a:gd name="T51" fmla="*/ 84 h 174"/>
              <a:gd name="T52" fmla="*/ 8 w 174"/>
              <a:gd name="T53" fmla="*/ 78 h 174"/>
              <a:gd name="T54" fmla="*/ 4 w 174"/>
              <a:gd name="T55" fmla="*/ 63 h 174"/>
              <a:gd name="T56" fmla="*/ 8 w 174"/>
              <a:gd name="T57" fmla="*/ 78 h 174"/>
              <a:gd name="T58" fmla="*/ 155 w 174"/>
              <a:gd name="T59" fmla="*/ 45 h 174"/>
              <a:gd name="T60" fmla="*/ 168 w 174"/>
              <a:gd name="T61" fmla="*/ 54 h 174"/>
              <a:gd name="T62" fmla="*/ 16 w 174"/>
              <a:gd name="T63" fmla="*/ 52 h 174"/>
              <a:gd name="T64" fmla="*/ 18 w 174"/>
              <a:gd name="T65" fmla="*/ 35 h 174"/>
              <a:gd name="T66" fmla="*/ 16 w 174"/>
              <a:gd name="T67" fmla="*/ 52 h 174"/>
              <a:gd name="T68" fmla="*/ 136 w 174"/>
              <a:gd name="T69" fmla="*/ 24 h 174"/>
              <a:gd name="T70" fmla="*/ 152 w 174"/>
              <a:gd name="T71" fmla="*/ 29 h 174"/>
              <a:gd name="T72" fmla="*/ 33 w 174"/>
              <a:gd name="T73" fmla="*/ 29 h 174"/>
              <a:gd name="T74" fmla="*/ 40 w 174"/>
              <a:gd name="T75" fmla="*/ 14 h 174"/>
              <a:gd name="T76" fmla="*/ 33 w 174"/>
              <a:gd name="T77" fmla="*/ 29 h 174"/>
              <a:gd name="T78" fmla="*/ 111 w 174"/>
              <a:gd name="T79" fmla="*/ 11 h 174"/>
              <a:gd name="T80" fmla="*/ 128 w 174"/>
              <a:gd name="T81" fmla="*/ 10 h 174"/>
              <a:gd name="T82" fmla="*/ 56 w 174"/>
              <a:gd name="T83" fmla="*/ 14 h 174"/>
              <a:gd name="T84" fmla="*/ 68 w 174"/>
              <a:gd name="T85" fmla="*/ 2 h 174"/>
              <a:gd name="T86" fmla="*/ 56 w 174"/>
              <a:gd name="T87" fmla="*/ 14 h 174"/>
              <a:gd name="T88" fmla="*/ 94 w 174"/>
              <a:gd name="T89" fmla="*/ 8 h 174"/>
              <a:gd name="T90" fmla="*/ 83 w 174"/>
              <a:gd name="T91" fmla="*/ 0 h 174"/>
              <a:gd name="T92" fmla="*/ 99 w 174"/>
              <a:gd name="T93" fmla="*/ 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4" h="174">
                <a:moveTo>
                  <a:pt x="88" y="174"/>
                </a:moveTo>
                <a:cubicBezTo>
                  <a:pt x="85" y="174"/>
                  <a:pt x="83" y="174"/>
                  <a:pt x="80" y="174"/>
                </a:cubicBezTo>
                <a:cubicBezTo>
                  <a:pt x="79" y="174"/>
                  <a:pt x="79" y="174"/>
                  <a:pt x="79" y="174"/>
                </a:cubicBezTo>
                <a:cubicBezTo>
                  <a:pt x="80" y="166"/>
                  <a:pt x="80" y="166"/>
                  <a:pt x="80" y="166"/>
                </a:cubicBezTo>
                <a:cubicBezTo>
                  <a:pt x="81" y="167"/>
                  <a:pt x="81" y="167"/>
                  <a:pt x="81" y="167"/>
                </a:cubicBezTo>
                <a:cubicBezTo>
                  <a:pt x="85" y="167"/>
                  <a:pt x="89" y="167"/>
                  <a:pt x="94" y="167"/>
                </a:cubicBezTo>
                <a:cubicBezTo>
                  <a:pt x="94" y="174"/>
                  <a:pt x="94" y="174"/>
                  <a:pt x="94" y="174"/>
                </a:cubicBezTo>
                <a:cubicBezTo>
                  <a:pt x="92" y="174"/>
                  <a:pt x="90" y="174"/>
                  <a:pt x="88" y="174"/>
                </a:cubicBezTo>
                <a:close/>
                <a:moveTo>
                  <a:pt x="109" y="172"/>
                </a:moveTo>
                <a:cubicBezTo>
                  <a:pt x="107" y="164"/>
                  <a:pt x="107" y="164"/>
                  <a:pt x="107" y="164"/>
                </a:cubicBezTo>
                <a:cubicBezTo>
                  <a:pt x="112" y="163"/>
                  <a:pt x="116" y="162"/>
                  <a:pt x="121" y="160"/>
                </a:cubicBezTo>
                <a:cubicBezTo>
                  <a:pt x="124" y="166"/>
                  <a:pt x="124" y="166"/>
                  <a:pt x="124" y="166"/>
                </a:cubicBezTo>
                <a:cubicBezTo>
                  <a:pt x="119" y="169"/>
                  <a:pt x="114" y="170"/>
                  <a:pt x="109" y="172"/>
                </a:cubicBezTo>
                <a:close/>
                <a:moveTo>
                  <a:pt x="64" y="171"/>
                </a:moveTo>
                <a:cubicBezTo>
                  <a:pt x="59" y="170"/>
                  <a:pt x="54" y="168"/>
                  <a:pt x="49" y="166"/>
                </a:cubicBezTo>
                <a:cubicBezTo>
                  <a:pt x="53" y="159"/>
                  <a:pt x="53" y="159"/>
                  <a:pt x="53" y="159"/>
                </a:cubicBezTo>
                <a:cubicBezTo>
                  <a:pt x="57" y="161"/>
                  <a:pt x="61" y="163"/>
                  <a:pt x="66" y="164"/>
                </a:cubicBezTo>
                <a:lnTo>
                  <a:pt x="64" y="171"/>
                </a:lnTo>
                <a:close/>
                <a:moveTo>
                  <a:pt x="137" y="159"/>
                </a:moveTo>
                <a:cubicBezTo>
                  <a:pt x="133" y="153"/>
                  <a:pt x="133" y="153"/>
                  <a:pt x="133" y="153"/>
                </a:cubicBezTo>
                <a:cubicBezTo>
                  <a:pt x="136" y="150"/>
                  <a:pt x="140" y="147"/>
                  <a:pt x="144" y="144"/>
                </a:cubicBezTo>
                <a:cubicBezTo>
                  <a:pt x="149" y="149"/>
                  <a:pt x="149" y="149"/>
                  <a:pt x="149" y="149"/>
                </a:cubicBezTo>
                <a:cubicBezTo>
                  <a:pt x="145" y="153"/>
                  <a:pt x="141" y="156"/>
                  <a:pt x="137" y="159"/>
                </a:cubicBezTo>
                <a:close/>
                <a:moveTo>
                  <a:pt x="36" y="158"/>
                </a:moveTo>
                <a:cubicBezTo>
                  <a:pt x="32" y="155"/>
                  <a:pt x="28" y="152"/>
                  <a:pt x="25" y="148"/>
                </a:cubicBezTo>
                <a:cubicBezTo>
                  <a:pt x="30" y="143"/>
                  <a:pt x="30" y="143"/>
                  <a:pt x="30" y="143"/>
                </a:cubicBezTo>
                <a:cubicBezTo>
                  <a:pt x="33" y="146"/>
                  <a:pt x="37" y="149"/>
                  <a:pt x="41" y="152"/>
                </a:cubicBezTo>
                <a:lnTo>
                  <a:pt x="36" y="158"/>
                </a:lnTo>
                <a:close/>
                <a:moveTo>
                  <a:pt x="159" y="137"/>
                </a:moveTo>
                <a:cubicBezTo>
                  <a:pt x="152" y="133"/>
                  <a:pt x="152" y="133"/>
                  <a:pt x="152" y="133"/>
                </a:cubicBezTo>
                <a:cubicBezTo>
                  <a:pt x="155" y="129"/>
                  <a:pt x="158" y="125"/>
                  <a:pt x="159" y="121"/>
                </a:cubicBezTo>
                <a:cubicBezTo>
                  <a:pt x="166" y="124"/>
                  <a:pt x="166" y="124"/>
                  <a:pt x="166" y="124"/>
                </a:cubicBezTo>
                <a:cubicBezTo>
                  <a:pt x="164" y="129"/>
                  <a:pt x="162" y="133"/>
                  <a:pt x="159" y="137"/>
                </a:cubicBezTo>
                <a:close/>
                <a:moveTo>
                  <a:pt x="15" y="136"/>
                </a:moveTo>
                <a:cubicBezTo>
                  <a:pt x="12" y="132"/>
                  <a:pt x="10" y="127"/>
                  <a:pt x="8" y="122"/>
                </a:cubicBezTo>
                <a:cubicBezTo>
                  <a:pt x="15" y="119"/>
                  <a:pt x="15" y="119"/>
                  <a:pt x="15" y="119"/>
                </a:cubicBezTo>
                <a:cubicBezTo>
                  <a:pt x="17" y="124"/>
                  <a:pt x="19" y="128"/>
                  <a:pt x="21" y="132"/>
                </a:cubicBezTo>
                <a:lnTo>
                  <a:pt x="15" y="136"/>
                </a:lnTo>
                <a:close/>
                <a:moveTo>
                  <a:pt x="172" y="110"/>
                </a:moveTo>
                <a:cubicBezTo>
                  <a:pt x="164" y="108"/>
                  <a:pt x="164" y="108"/>
                  <a:pt x="164" y="108"/>
                </a:cubicBezTo>
                <a:cubicBezTo>
                  <a:pt x="165" y="103"/>
                  <a:pt x="166" y="99"/>
                  <a:pt x="167" y="94"/>
                </a:cubicBezTo>
                <a:cubicBezTo>
                  <a:pt x="174" y="95"/>
                  <a:pt x="174" y="95"/>
                  <a:pt x="174" y="95"/>
                </a:cubicBezTo>
                <a:cubicBezTo>
                  <a:pt x="174" y="100"/>
                  <a:pt x="173" y="105"/>
                  <a:pt x="172" y="110"/>
                </a:cubicBezTo>
                <a:close/>
                <a:moveTo>
                  <a:pt x="3" y="108"/>
                </a:moveTo>
                <a:cubicBezTo>
                  <a:pt x="1" y="103"/>
                  <a:pt x="1" y="98"/>
                  <a:pt x="0" y="93"/>
                </a:cubicBezTo>
                <a:cubicBezTo>
                  <a:pt x="8" y="92"/>
                  <a:pt x="8" y="92"/>
                  <a:pt x="8" y="92"/>
                </a:cubicBezTo>
                <a:cubicBezTo>
                  <a:pt x="8" y="97"/>
                  <a:pt x="9" y="102"/>
                  <a:pt x="10" y="106"/>
                </a:cubicBezTo>
                <a:lnTo>
                  <a:pt x="3" y="108"/>
                </a:lnTo>
                <a:close/>
                <a:moveTo>
                  <a:pt x="167" y="85"/>
                </a:moveTo>
                <a:cubicBezTo>
                  <a:pt x="167" y="80"/>
                  <a:pt x="166" y="75"/>
                  <a:pt x="165" y="71"/>
                </a:cubicBezTo>
                <a:cubicBezTo>
                  <a:pt x="173" y="69"/>
                  <a:pt x="173" y="69"/>
                  <a:pt x="173" y="69"/>
                </a:cubicBezTo>
                <a:cubicBezTo>
                  <a:pt x="174" y="74"/>
                  <a:pt x="174" y="79"/>
                  <a:pt x="174" y="84"/>
                </a:cubicBezTo>
                <a:lnTo>
                  <a:pt x="167" y="85"/>
                </a:lnTo>
                <a:close/>
                <a:moveTo>
                  <a:pt x="8" y="78"/>
                </a:moveTo>
                <a:cubicBezTo>
                  <a:pt x="1" y="77"/>
                  <a:pt x="1" y="77"/>
                  <a:pt x="1" y="77"/>
                </a:cubicBezTo>
                <a:cubicBezTo>
                  <a:pt x="1" y="72"/>
                  <a:pt x="2" y="67"/>
                  <a:pt x="4" y="63"/>
                </a:cubicBezTo>
                <a:cubicBezTo>
                  <a:pt x="11" y="65"/>
                  <a:pt x="11" y="65"/>
                  <a:pt x="11" y="65"/>
                </a:cubicBezTo>
                <a:cubicBezTo>
                  <a:pt x="10" y="69"/>
                  <a:pt x="9" y="74"/>
                  <a:pt x="8" y="78"/>
                </a:cubicBezTo>
                <a:close/>
                <a:moveTo>
                  <a:pt x="161" y="57"/>
                </a:moveTo>
                <a:cubicBezTo>
                  <a:pt x="159" y="53"/>
                  <a:pt x="157" y="49"/>
                  <a:pt x="155" y="45"/>
                </a:cubicBezTo>
                <a:cubicBezTo>
                  <a:pt x="161" y="41"/>
                  <a:pt x="161" y="41"/>
                  <a:pt x="161" y="41"/>
                </a:cubicBezTo>
                <a:cubicBezTo>
                  <a:pt x="164" y="45"/>
                  <a:pt x="166" y="50"/>
                  <a:pt x="168" y="54"/>
                </a:cubicBezTo>
                <a:lnTo>
                  <a:pt x="161" y="57"/>
                </a:lnTo>
                <a:close/>
                <a:moveTo>
                  <a:pt x="16" y="52"/>
                </a:moveTo>
                <a:cubicBezTo>
                  <a:pt x="9" y="48"/>
                  <a:pt x="9" y="48"/>
                  <a:pt x="9" y="48"/>
                </a:cubicBezTo>
                <a:cubicBezTo>
                  <a:pt x="12" y="44"/>
                  <a:pt x="14" y="39"/>
                  <a:pt x="18" y="35"/>
                </a:cubicBezTo>
                <a:cubicBezTo>
                  <a:pt x="24" y="40"/>
                  <a:pt x="24" y="40"/>
                  <a:pt x="24" y="40"/>
                </a:cubicBezTo>
                <a:cubicBezTo>
                  <a:pt x="21" y="43"/>
                  <a:pt x="18" y="47"/>
                  <a:pt x="16" y="52"/>
                </a:cubicBezTo>
                <a:close/>
                <a:moveTo>
                  <a:pt x="146" y="34"/>
                </a:moveTo>
                <a:cubicBezTo>
                  <a:pt x="143" y="30"/>
                  <a:pt x="140" y="27"/>
                  <a:pt x="136" y="24"/>
                </a:cubicBezTo>
                <a:cubicBezTo>
                  <a:pt x="141" y="18"/>
                  <a:pt x="141" y="18"/>
                  <a:pt x="141" y="18"/>
                </a:cubicBezTo>
                <a:cubicBezTo>
                  <a:pt x="145" y="21"/>
                  <a:pt x="148" y="25"/>
                  <a:pt x="152" y="29"/>
                </a:cubicBezTo>
                <a:lnTo>
                  <a:pt x="146" y="34"/>
                </a:lnTo>
                <a:close/>
                <a:moveTo>
                  <a:pt x="33" y="29"/>
                </a:moveTo>
                <a:cubicBezTo>
                  <a:pt x="28" y="24"/>
                  <a:pt x="28" y="24"/>
                  <a:pt x="28" y="24"/>
                </a:cubicBezTo>
                <a:cubicBezTo>
                  <a:pt x="32" y="20"/>
                  <a:pt x="36" y="17"/>
                  <a:pt x="40" y="14"/>
                </a:cubicBezTo>
                <a:cubicBezTo>
                  <a:pt x="44" y="21"/>
                  <a:pt x="44" y="21"/>
                  <a:pt x="44" y="21"/>
                </a:cubicBezTo>
                <a:cubicBezTo>
                  <a:pt x="40" y="23"/>
                  <a:pt x="36" y="26"/>
                  <a:pt x="33" y="29"/>
                </a:cubicBezTo>
                <a:close/>
                <a:moveTo>
                  <a:pt x="124" y="17"/>
                </a:moveTo>
                <a:cubicBezTo>
                  <a:pt x="120" y="15"/>
                  <a:pt x="116" y="13"/>
                  <a:pt x="111" y="11"/>
                </a:cubicBezTo>
                <a:cubicBezTo>
                  <a:pt x="113" y="4"/>
                  <a:pt x="113" y="4"/>
                  <a:pt x="113" y="4"/>
                </a:cubicBezTo>
                <a:cubicBezTo>
                  <a:pt x="118" y="6"/>
                  <a:pt x="123" y="8"/>
                  <a:pt x="128" y="10"/>
                </a:cubicBezTo>
                <a:lnTo>
                  <a:pt x="124" y="17"/>
                </a:lnTo>
                <a:close/>
                <a:moveTo>
                  <a:pt x="56" y="14"/>
                </a:moveTo>
                <a:cubicBezTo>
                  <a:pt x="53" y="7"/>
                  <a:pt x="53" y="7"/>
                  <a:pt x="53" y="7"/>
                </a:cubicBezTo>
                <a:cubicBezTo>
                  <a:pt x="58" y="5"/>
                  <a:pt x="63" y="4"/>
                  <a:pt x="68" y="2"/>
                </a:cubicBezTo>
                <a:cubicBezTo>
                  <a:pt x="70" y="10"/>
                  <a:pt x="70" y="10"/>
                  <a:pt x="70" y="10"/>
                </a:cubicBezTo>
                <a:cubicBezTo>
                  <a:pt x="65" y="11"/>
                  <a:pt x="61" y="12"/>
                  <a:pt x="56" y="14"/>
                </a:cubicBezTo>
                <a:close/>
                <a:moveTo>
                  <a:pt x="97" y="8"/>
                </a:moveTo>
                <a:cubicBezTo>
                  <a:pt x="96" y="8"/>
                  <a:pt x="95" y="8"/>
                  <a:pt x="94" y="8"/>
                </a:cubicBezTo>
                <a:cubicBezTo>
                  <a:pt x="91" y="8"/>
                  <a:pt x="87" y="8"/>
                  <a:pt x="84" y="8"/>
                </a:cubicBezTo>
                <a:cubicBezTo>
                  <a:pt x="83" y="0"/>
                  <a:pt x="83" y="0"/>
                  <a:pt x="83" y="0"/>
                </a:cubicBezTo>
                <a:cubicBezTo>
                  <a:pt x="87" y="0"/>
                  <a:pt x="91" y="0"/>
                  <a:pt x="95" y="0"/>
                </a:cubicBezTo>
                <a:cubicBezTo>
                  <a:pt x="96" y="1"/>
                  <a:pt x="97" y="1"/>
                  <a:pt x="99" y="1"/>
                </a:cubicBezTo>
                <a:lnTo>
                  <a:pt x="97"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sp>
        <p:nvSpPr>
          <p:cNvPr id="187" name="Freeform 5"/>
          <p:cNvSpPr>
            <a:spLocks noEditPoints="1"/>
          </p:cNvSpPr>
          <p:nvPr/>
        </p:nvSpPr>
        <p:spPr bwMode="auto">
          <a:xfrm>
            <a:off x="8421180" y="-999840"/>
            <a:ext cx="4927642" cy="4914270"/>
          </a:xfrm>
          <a:custGeom>
            <a:avLst/>
            <a:gdLst>
              <a:gd name="T0" fmla="*/ 316 w 621"/>
              <a:gd name="T1" fmla="*/ 615 h 620"/>
              <a:gd name="T2" fmla="*/ 336 w 621"/>
              <a:gd name="T3" fmla="*/ 614 h 620"/>
              <a:gd name="T4" fmla="*/ 275 w 621"/>
              <a:gd name="T5" fmla="*/ 618 h 620"/>
              <a:gd name="T6" fmla="*/ 275 w 621"/>
              <a:gd name="T7" fmla="*/ 618 h 620"/>
              <a:gd name="T8" fmla="*/ 398 w 621"/>
              <a:gd name="T9" fmla="*/ 608 h 620"/>
              <a:gd name="T10" fmla="*/ 215 w 621"/>
              <a:gd name="T11" fmla="*/ 600 h 620"/>
              <a:gd name="T12" fmla="*/ 416 w 621"/>
              <a:gd name="T13" fmla="*/ 597 h 620"/>
              <a:gd name="T14" fmla="*/ 194 w 621"/>
              <a:gd name="T15" fmla="*/ 598 h 620"/>
              <a:gd name="T16" fmla="*/ 194 w 621"/>
              <a:gd name="T17" fmla="*/ 598 h 620"/>
              <a:gd name="T18" fmla="*/ 473 w 621"/>
              <a:gd name="T19" fmla="*/ 574 h 620"/>
              <a:gd name="T20" fmla="*/ 142 w 621"/>
              <a:gd name="T21" fmla="*/ 565 h 620"/>
              <a:gd name="T22" fmla="*/ 487 w 621"/>
              <a:gd name="T23" fmla="*/ 559 h 620"/>
              <a:gd name="T24" fmla="*/ 123 w 621"/>
              <a:gd name="T25" fmla="*/ 557 h 620"/>
              <a:gd name="T26" fmla="*/ 123 w 621"/>
              <a:gd name="T27" fmla="*/ 557 h 620"/>
              <a:gd name="T28" fmla="*/ 537 w 621"/>
              <a:gd name="T29" fmla="*/ 522 h 620"/>
              <a:gd name="T30" fmla="*/ 81 w 621"/>
              <a:gd name="T31" fmla="*/ 511 h 620"/>
              <a:gd name="T32" fmla="*/ 547 w 621"/>
              <a:gd name="T33" fmla="*/ 503 h 620"/>
              <a:gd name="T34" fmla="*/ 64 w 621"/>
              <a:gd name="T35" fmla="*/ 499 h 620"/>
              <a:gd name="T36" fmla="*/ 64 w 621"/>
              <a:gd name="T37" fmla="*/ 499 h 620"/>
              <a:gd name="T38" fmla="*/ 585 w 621"/>
              <a:gd name="T39" fmla="*/ 455 h 620"/>
              <a:gd name="T40" fmla="*/ 36 w 621"/>
              <a:gd name="T41" fmla="*/ 444 h 620"/>
              <a:gd name="T42" fmla="*/ 589 w 621"/>
              <a:gd name="T43" fmla="*/ 434 h 620"/>
              <a:gd name="T44" fmla="*/ 23 w 621"/>
              <a:gd name="T45" fmla="*/ 427 h 620"/>
              <a:gd name="T46" fmla="*/ 23 w 621"/>
              <a:gd name="T47" fmla="*/ 427 h 620"/>
              <a:gd name="T48" fmla="*/ 614 w 621"/>
              <a:gd name="T49" fmla="*/ 377 h 620"/>
              <a:gd name="T50" fmla="*/ 10 w 621"/>
              <a:gd name="T51" fmla="*/ 367 h 620"/>
              <a:gd name="T52" fmla="*/ 612 w 621"/>
              <a:gd name="T53" fmla="*/ 356 h 620"/>
              <a:gd name="T54" fmla="*/ 620 w 621"/>
              <a:gd name="T55" fmla="*/ 336 h 620"/>
              <a:gd name="T56" fmla="*/ 6 w 621"/>
              <a:gd name="T57" fmla="*/ 326 h 620"/>
              <a:gd name="T58" fmla="*/ 616 w 621"/>
              <a:gd name="T59" fmla="*/ 314 h 620"/>
              <a:gd name="T60" fmla="*/ 621 w 621"/>
              <a:gd name="T61" fmla="*/ 310 h 620"/>
              <a:gd name="T62" fmla="*/ 1 w 621"/>
              <a:gd name="T63" fmla="*/ 285 h 620"/>
              <a:gd name="T64" fmla="*/ 610 w 621"/>
              <a:gd name="T65" fmla="*/ 253 h 620"/>
              <a:gd name="T66" fmla="*/ 8 w 621"/>
              <a:gd name="T67" fmla="*/ 265 h 620"/>
              <a:gd name="T68" fmla="*/ 8 w 621"/>
              <a:gd name="T69" fmla="*/ 265 h 620"/>
              <a:gd name="T70" fmla="*/ 611 w 621"/>
              <a:gd name="T71" fmla="*/ 232 h 620"/>
              <a:gd name="T72" fmla="*/ 19 w 621"/>
              <a:gd name="T73" fmla="*/ 204 h 620"/>
              <a:gd name="T74" fmla="*/ 585 w 621"/>
              <a:gd name="T75" fmla="*/ 176 h 620"/>
              <a:gd name="T76" fmla="*/ 31 w 621"/>
              <a:gd name="T77" fmla="*/ 187 h 620"/>
              <a:gd name="T78" fmla="*/ 31 w 621"/>
              <a:gd name="T79" fmla="*/ 187 h 620"/>
              <a:gd name="T80" fmla="*/ 580 w 621"/>
              <a:gd name="T81" fmla="*/ 156 h 620"/>
              <a:gd name="T82" fmla="*/ 57 w 621"/>
              <a:gd name="T83" fmla="*/ 131 h 620"/>
              <a:gd name="T84" fmla="*/ 539 w 621"/>
              <a:gd name="T85" fmla="*/ 109 h 620"/>
              <a:gd name="T86" fmla="*/ 74 w 621"/>
              <a:gd name="T87" fmla="*/ 118 h 620"/>
              <a:gd name="T88" fmla="*/ 74 w 621"/>
              <a:gd name="T89" fmla="*/ 118 h 620"/>
              <a:gd name="T90" fmla="*/ 529 w 621"/>
              <a:gd name="T91" fmla="*/ 90 h 620"/>
              <a:gd name="T92" fmla="*/ 113 w 621"/>
              <a:gd name="T93" fmla="*/ 71 h 620"/>
              <a:gd name="T94" fmla="*/ 478 w 621"/>
              <a:gd name="T95" fmla="*/ 55 h 620"/>
              <a:gd name="T96" fmla="*/ 133 w 621"/>
              <a:gd name="T97" fmla="*/ 62 h 620"/>
              <a:gd name="T98" fmla="*/ 133 w 621"/>
              <a:gd name="T99" fmla="*/ 62 h 620"/>
              <a:gd name="T100" fmla="*/ 463 w 621"/>
              <a:gd name="T101" fmla="*/ 40 h 620"/>
              <a:gd name="T102" fmla="*/ 184 w 621"/>
              <a:gd name="T103" fmla="*/ 27 h 620"/>
              <a:gd name="T104" fmla="*/ 405 w 621"/>
              <a:gd name="T105" fmla="*/ 20 h 620"/>
              <a:gd name="T106" fmla="*/ 205 w 621"/>
              <a:gd name="T107" fmla="*/ 24 h 620"/>
              <a:gd name="T108" fmla="*/ 205 w 621"/>
              <a:gd name="T109" fmla="*/ 24 h 620"/>
              <a:gd name="T110" fmla="*/ 386 w 621"/>
              <a:gd name="T111" fmla="*/ 10 h 620"/>
              <a:gd name="T112" fmla="*/ 263 w 621"/>
              <a:gd name="T113" fmla="*/ 4 h 620"/>
              <a:gd name="T114" fmla="*/ 336 w 621"/>
              <a:gd name="T115" fmla="*/ 6 h 620"/>
              <a:gd name="T116" fmla="*/ 346 w 621"/>
              <a:gd name="T117" fmla="*/ 2 h 620"/>
              <a:gd name="T118" fmla="*/ 304 w 621"/>
              <a:gd name="T119"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1" h="620">
                <a:moveTo>
                  <a:pt x="311" y="620"/>
                </a:moveTo>
                <a:cubicBezTo>
                  <a:pt x="306" y="620"/>
                  <a:pt x="300" y="620"/>
                  <a:pt x="295" y="620"/>
                </a:cubicBezTo>
                <a:cubicBezTo>
                  <a:pt x="295" y="615"/>
                  <a:pt x="295" y="615"/>
                  <a:pt x="295" y="615"/>
                </a:cubicBezTo>
                <a:cubicBezTo>
                  <a:pt x="302" y="615"/>
                  <a:pt x="309" y="615"/>
                  <a:pt x="316" y="615"/>
                </a:cubicBezTo>
                <a:cubicBezTo>
                  <a:pt x="316" y="620"/>
                  <a:pt x="316" y="620"/>
                  <a:pt x="316" y="620"/>
                </a:cubicBezTo>
                <a:cubicBezTo>
                  <a:pt x="314" y="620"/>
                  <a:pt x="313" y="620"/>
                  <a:pt x="311" y="620"/>
                </a:cubicBezTo>
                <a:close/>
                <a:moveTo>
                  <a:pt x="337" y="619"/>
                </a:moveTo>
                <a:cubicBezTo>
                  <a:pt x="336" y="614"/>
                  <a:pt x="336" y="614"/>
                  <a:pt x="336" y="614"/>
                </a:cubicBezTo>
                <a:cubicBezTo>
                  <a:pt x="343" y="614"/>
                  <a:pt x="350" y="613"/>
                  <a:pt x="356" y="612"/>
                </a:cubicBezTo>
                <a:cubicBezTo>
                  <a:pt x="357" y="617"/>
                  <a:pt x="357" y="617"/>
                  <a:pt x="357" y="617"/>
                </a:cubicBezTo>
                <a:cubicBezTo>
                  <a:pt x="350" y="618"/>
                  <a:pt x="344" y="619"/>
                  <a:pt x="337" y="619"/>
                </a:cubicBezTo>
                <a:close/>
                <a:moveTo>
                  <a:pt x="275" y="618"/>
                </a:moveTo>
                <a:cubicBezTo>
                  <a:pt x="268" y="618"/>
                  <a:pt x="261" y="617"/>
                  <a:pt x="254" y="615"/>
                </a:cubicBezTo>
                <a:cubicBezTo>
                  <a:pt x="255" y="610"/>
                  <a:pt x="255" y="610"/>
                  <a:pt x="255" y="610"/>
                </a:cubicBezTo>
                <a:cubicBezTo>
                  <a:pt x="262" y="612"/>
                  <a:pt x="268" y="613"/>
                  <a:pt x="275" y="613"/>
                </a:cubicBezTo>
                <a:lnTo>
                  <a:pt x="275" y="618"/>
                </a:lnTo>
                <a:close/>
                <a:moveTo>
                  <a:pt x="378" y="613"/>
                </a:moveTo>
                <a:cubicBezTo>
                  <a:pt x="377" y="608"/>
                  <a:pt x="377" y="608"/>
                  <a:pt x="377" y="608"/>
                </a:cubicBezTo>
                <a:cubicBezTo>
                  <a:pt x="383" y="607"/>
                  <a:pt x="390" y="605"/>
                  <a:pt x="396" y="603"/>
                </a:cubicBezTo>
                <a:cubicBezTo>
                  <a:pt x="398" y="608"/>
                  <a:pt x="398" y="608"/>
                  <a:pt x="398" y="608"/>
                </a:cubicBezTo>
                <a:cubicBezTo>
                  <a:pt x="391" y="610"/>
                  <a:pt x="384" y="612"/>
                  <a:pt x="378" y="613"/>
                </a:cubicBezTo>
                <a:close/>
                <a:moveTo>
                  <a:pt x="234" y="611"/>
                </a:moveTo>
                <a:cubicBezTo>
                  <a:pt x="227" y="609"/>
                  <a:pt x="220" y="607"/>
                  <a:pt x="214" y="605"/>
                </a:cubicBezTo>
                <a:cubicBezTo>
                  <a:pt x="215" y="600"/>
                  <a:pt x="215" y="600"/>
                  <a:pt x="215" y="600"/>
                </a:cubicBezTo>
                <a:cubicBezTo>
                  <a:pt x="222" y="602"/>
                  <a:pt x="229" y="604"/>
                  <a:pt x="235" y="606"/>
                </a:cubicBezTo>
                <a:lnTo>
                  <a:pt x="234" y="611"/>
                </a:lnTo>
                <a:close/>
                <a:moveTo>
                  <a:pt x="417" y="602"/>
                </a:moveTo>
                <a:cubicBezTo>
                  <a:pt x="416" y="597"/>
                  <a:pt x="416" y="597"/>
                  <a:pt x="416" y="597"/>
                </a:cubicBezTo>
                <a:cubicBezTo>
                  <a:pt x="422" y="594"/>
                  <a:pt x="428" y="592"/>
                  <a:pt x="434" y="589"/>
                </a:cubicBezTo>
                <a:cubicBezTo>
                  <a:pt x="437" y="594"/>
                  <a:pt x="437" y="594"/>
                  <a:pt x="437" y="594"/>
                </a:cubicBezTo>
                <a:cubicBezTo>
                  <a:pt x="430" y="597"/>
                  <a:pt x="424" y="599"/>
                  <a:pt x="417" y="602"/>
                </a:cubicBezTo>
                <a:close/>
                <a:moveTo>
                  <a:pt x="194" y="598"/>
                </a:moveTo>
                <a:cubicBezTo>
                  <a:pt x="188" y="595"/>
                  <a:pt x="182" y="593"/>
                  <a:pt x="175" y="590"/>
                </a:cubicBezTo>
                <a:cubicBezTo>
                  <a:pt x="178" y="585"/>
                  <a:pt x="178" y="585"/>
                  <a:pt x="178" y="585"/>
                </a:cubicBezTo>
                <a:cubicBezTo>
                  <a:pt x="184" y="588"/>
                  <a:pt x="190" y="591"/>
                  <a:pt x="196" y="593"/>
                </a:cubicBezTo>
                <a:lnTo>
                  <a:pt x="194" y="598"/>
                </a:lnTo>
                <a:close/>
                <a:moveTo>
                  <a:pt x="455" y="585"/>
                </a:moveTo>
                <a:cubicBezTo>
                  <a:pt x="453" y="580"/>
                  <a:pt x="453" y="580"/>
                  <a:pt x="453" y="580"/>
                </a:cubicBezTo>
                <a:cubicBezTo>
                  <a:pt x="459" y="577"/>
                  <a:pt x="465" y="574"/>
                  <a:pt x="470" y="570"/>
                </a:cubicBezTo>
                <a:cubicBezTo>
                  <a:pt x="473" y="574"/>
                  <a:pt x="473" y="574"/>
                  <a:pt x="473" y="574"/>
                </a:cubicBezTo>
                <a:cubicBezTo>
                  <a:pt x="467" y="578"/>
                  <a:pt x="461" y="581"/>
                  <a:pt x="455" y="585"/>
                </a:cubicBezTo>
                <a:close/>
                <a:moveTo>
                  <a:pt x="157" y="580"/>
                </a:moveTo>
                <a:cubicBezTo>
                  <a:pt x="151" y="577"/>
                  <a:pt x="145" y="573"/>
                  <a:pt x="139" y="569"/>
                </a:cubicBezTo>
                <a:cubicBezTo>
                  <a:pt x="142" y="565"/>
                  <a:pt x="142" y="565"/>
                  <a:pt x="142" y="565"/>
                </a:cubicBezTo>
                <a:cubicBezTo>
                  <a:pt x="148" y="569"/>
                  <a:pt x="154" y="572"/>
                  <a:pt x="160" y="576"/>
                </a:cubicBezTo>
                <a:lnTo>
                  <a:pt x="157" y="580"/>
                </a:lnTo>
                <a:close/>
                <a:moveTo>
                  <a:pt x="490" y="563"/>
                </a:moveTo>
                <a:cubicBezTo>
                  <a:pt x="487" y="559"/>
                  <a:pt x="487" y="559"/>
                  <a:pt x="487" y="559"/>
                </a:cubicBezTo>
                <a:cubicBezTo>
                  <a:pt x="493" y="555"/>
                  <a:pt x="498" y="551"/>
                  <a:pt x="504" y="546"/>
                </a:cubicBezTo>
                <a:cubicBezTo>
                  <a:pt x="507" y="550"/>
                  <a:pt x="507" y="550"/>
                  <a:pt x="507" y="550"/>
                </a:cubicBezTo>
                <a:cubicBezTo>
                  <a:pt x="502" y="555"/>
                  <a:pt x="496" y="559"/>
                  <a:pt x="490" y="563"/>
                </a:cubicBezTo>
                <a:close/>
                <a:moveTo>
                  <a:pt x="123" y="557"/>
                </a:moveTo>
                <a:cubicBezTo>
                  <a:pt x="117" y="553"/>
                  <a:pt x="112" y="549"/>
                  <a:pt x="106" y="544"/>
                </a:cubicBezTo>
                <a:cubicBezTo>
                  <a:pt x="110" y="540"/>
                  <a:pt x="110" y="540"/>
                  <a:pt x="110" y="540"/>
                </a:cubicBezTo>
                <a:cubicBezTo>
                  <a:pt x="115" y="545"/>
                  <a:pt x="120" y="549"/>
                  <a:pt x="126" y="553"/>
                </a:cubicBezTo>
                <a:lnTo>
                  <a:pt x="123" y="557"/>
                </a:lnTo>
                <a:close/>
                <a:moveTo>
                  <a:pt x="522" y="537"/>
                </a:moveTo>
                <a:cubicBezTo>
                  <a:pt x="519" y="533"/>
                  <a:pt x="519" y="533"/>
                  <a:pt x="519" y="533"/>
                </a:cubicBezTo>
                <a:cubicBezTo>
                  <a:pt x="524" y="528"/>
                  <a:pt x="529" y="524"/>
                  <a:pt x="533" y="519"/>
                </a:cubicBezTo>
                <a:cubicBezTo>
                  <a:pt x="537" y="522"/>
                  <a:pt x="537" y="522"/>
                  <a:pt x="537" y="522"/>
                </a:cubicBezTo>
                <a:cubicBezTo>
                  <a:pt x="532" y="527"/>
                  <a:pt x="528" y="532"/>
                  <a:pt x="522" y="537"/>
                </a:cubicBezTo>
                <a:close/>
                <a:moveTo>
                  <a:pt x="91" y="530"/>
                </a:moveTo>
                <a:cubicBezTo>
                  <a:pt x="86" y="525"/>
                  <a:pt x="82" y="520"/>
                  <a:pt x="77" y="515"/>
                </a:cubicBezTo>
                <a:cubicBezTo>
                  <a:pt x="81" y="511"/>
                  <a:pt x="81" y="511"/>
                  <a:pt x="81" y="511"/>
                </a:cubicBezTo>
                <a:cubicBezTo>
                  <a:pt x="85" y="516"/>
                  <a:pt x="90" y="522"/>
                  <a:pt x="95" y="526"/>
                </a:cubicBezTo>
                <a:lnTo>
                  <a:pt x="91" y="530"/>
                </a:lnTo>
                <a:close/>
                <a:moveTo>
                  <a:pt x="551" y="506"/>
                </a:moveTo>
                <a:cubicBezTo>
                  <a:pt x="547" y="503"/>
                  <a:pt x="547" y="503"/>
                  <a:pt x="547" y="503"/>
                </a:cubicBezTo>
                <a:cubicBezTo>
                  <a:pt x="551" y="498"/>
                  <a:pt x="555" y="493"/>
                  <a:pt x="559" y="487"/>
                </a:cubicBezTo>
                <a:cubicBezTo>
                  <a:pt x="563" y="490"/>
                  <a:pt x="563" y="490"/>
                  <a:pt x="563" y="490"/>
                </a:cubicBezTo>
                <a:cubicBezTo>
                  <a:pt x="559" y="496"/>
                  <a:pt x="555" y="501"/>
                  <a:pt x="551" y="506"/>
                </a:cubicBezTo>
                <a:close/>
                <a:moveTo>
                  <a:pt x="64" y="499"/>
                </a:moveTo>
                <a:cubicBezTo>
                  <a:pt x="60" y="493"/>
                  <a:pt x="56" y="488"/>
                  <a:pt x="52" y="482"/>
                </a:cubicBezTo>
                <a:cubicBezTo>
                  <a:pt x="56" y="479"/>
                  <a:pt x="56" y="479"/>
                  <a:pt x="56" y="479"/>
                </a:cubicBezTo>
                <a:cubicBezTo>
                  <a:pt x="60" y="485"/>
                  <a:pt x="64" y="490"/>
                  <a:pt x="68" y="496"/>
                </a:cubicBezTo>
                <a:lnTo>
                  <a:pt x="64" y="499"/>
                </a:lnTo>
                <a:close/>
                <a:moveTo>
                  <a:pt x="575" y="473"/>
                </a:moveTo>
                <a:cubicBezTo>
                  <a:pt x="571" y="470"/>
                  <a:pt x="571" y="470"/>
                  <a:pt x="571" y="470"/>
                </a:cubicBezTo>
                <a:cubicBezTo>
                  <a:pt x="574" y="464"/>
                  <a:pt x="578" y="458"/>
                  <a:pt x="581" y="452"/>
                </a:cubicBezTo>
                <a:cubicBezTo>
                  <a:pt x="585" y="455"/>
                  <a:pt x="585" y="455"/>
                  <a:pt x="585" y="455"/>
                </a:cubicBezTo>
                <a:cubicBezTo>
                  <a:pt x="582" y="461"/>
                  <a:pt x="579" y="467"/>
                  <a:pt x="575" y="473"/>
                </a:cubicBezTo>
                <a:close/>
                <a:moveTo>
                  <a:pt x="41" y="464"/>
                </a:moveTo>
                <a:cubicBezTo>
                  <a:pt x="38" y="458"/>
                  <a:pt x="34" y="452"/>
                  <a:pt x="31" y="446"/>
                </a:cubicBezTo>
                <a:cubicBezTo>
                  <a:pt x="36" y="444"/>
                  <a:pt x="36" y="444"/>
                  <a:pt x="36" y="444"/>
                </a:cubicBezTo>
                <a:cubicBezTo>
                  <a:pt x="39" y="450"/>
                  <a:pt x="42" y="456"/>
                  <a:pt x="45" y="462"/>
                </a:cubicBezTo>
                <a:lnTo>
                  <a:pt x="41" y="464"/>
                </a:lnTo>
                <a:close/>
                <a:moveTo>
                  <a:pt x="594" y="436"/>
                </a:moveTo>
                <a:cubicBezTo>
                  <a:pt x="589" y="434"/>
                  <a:pt x="589" y="434"/>
                  <a:pt x="589" y="434"/>
                </a:cubicBezTo>
                <a:cubicBezTo>
                  <a:pt x="592" y="428"/>
                  <a:pt x="595" y="421"/>
                  <a:pt x="597" y="415"/>
                </a:cubicBezTo>
                <a:cubicBezTo>
                  <a:pt x="602" y="417"/>
                  <a:pt x="602" y="417"/>
                  <a:pt x="602" y="417"/>
                </a:cubicBezTo>
                <a:cubicBezTo>
                  <a:pt x="600" y="423"/>
                  <a:pt x="597" y="430"/>
                  <a:pt x="594" y="436"/>
                </a:cubicBezTo>
                <a:close/>
                <a:moveTo>
                  <a:pt x="23" y="427"/>
                </a:moveTo>
                <a:cubicBezTo>
                  <a:pt x="20" y="421"/>
                  <a:pt x="18" y="414"/>
                  <a:pt x="16" y="408"/>
                </a:cubicBezTo>
                <a:cubicBezTo>
                  <a:pt x="21" y="406"/>
                  <a:pt x="21" y="406"/>
                  <a:pt x="21" y="406"/>
                </a:cubicBezTo>
                <a:cubicBezTo>
                  <a:pt x="23" y="413"/>
                  <a:pt x="25" y="419"/>
                  <a:pt x="28" y="425"/>
                </a:cubicBezTo>
                <a:lnTo>
                  <a:pt x="23" y="427"/>
                </a:lnTo>
                <a:close/>
                <a:moveTo>
                  <a:pt x="608" y="397"/>
                </a:moveTo>
                <a:cubicBezTo>
                  <a:pt x="604" y="396"/>
                  <a:pt x="604" y="396"/>
                  <a:pt x="604" y="396"/>
                </a:cubicBezTo>
                <a:cubicBezTo>
                  <a:pt x="605" y="389"/>
                  <a:pt x="607" y="383"/>
                  <a:pt x="609" y="376"/>
                </a:cubicBezTo>
                <a:cubicBezTo>
                  <a:pt x="614" y="377"/>
                  <a:pt x="614" y="377"/>
                  <a:pt x="614" y="377"/>
                </a:cubicBezTo>
                <a:cubicBezTo>
                  <a:pt x="612" y="384"/>
                  <a:pt x="610" y="390"/>
                  <a:pt x="608" y="397"/>
                </a:cubicBezTo>
                <a:close/>
                <a:moveTo>
                  <a:pt x="10" y="388"/>
                </a:moveTo>
                <a:cubicBezTo>
                  <a:pt x="8" y="381"/>
                  <a:pt x="7" y="374"/>
                  <a:pt x="5" y="368"/>
                </a:cubicBezTo>
                <a:cubicBezTo>
                  <a:pt x="10" y="367"/>
                  <a:pt x="10" y="367"/>
                  <a:pt x="10" y="367"/>
                </a:cubicBezTo>
                <a:cubicBezTo>
                  <a:pt x="12" y="373"/>
                  <a:pt x="13" y="380"/>
                  <a:pt x="15" y="387"/>
                </a:cubicBezTo>
                <a:lnTo>
                  <a:pt x="10" y="388"/>
                </a:lnTo>
                <a:close/>
                <a:moveTo>
                  <a:pt x="617" y="357"/>
                </a:moveTo>
                <a:cubicBezTo>
                  <a:pt x="612" y="356"/>
                  <a:pt x="612" y="356"/>
                  <a:pt x="612" y="356"/>
                </a:cubicBezTo>
                <a:cubicBezTo>
                  <a:pt x="613" y="349"/>
                  <a:pt x="614" y="342"/>
                  <a:pt x="615" y="336"/>
                </a:cubicBezTo>
                <a:cubicBezTo>
                  <a:pt x="615" y="334"/>
                  <a:pt x="615" y="334"/>
                  <a:pt x="615" y="334"/>
                </a:cubicBezTo>
                <a:cubicBezTo>
                  <a:pt x="620" y="335"/>
                  <a:pt x="620" y="335"/>
                  <a:pt x="620" y="335"/>
                </a:cubicBezTo>
                <a:cubicBezTo>
                  <a:pt x="620" y="336"/>
                  <a:pt x="620" y="336"/>
                  <a:pt x="620" y="336"/>
                </a:cubicBezTo>
                <a:cubicBezTo>
                  <a:pt x="619" y="343"/>
                  <a:pt x="618" y="350"/>
                  <a:pt x="617" y="357"/>
                </a:cubicBezTo>
                <a:close/>
                <a:moveTo>
                  <a:pt x="2" y="347"/>
                </a:moveTo>
                <a:cubicBezTo>
                  <a:pt x="1" y="340"/>
                  <a:pt x="1" y="333"/>
                  <a:pt x="0" y="327"/>
                </a:cubicBezTo>
                <a:cubicBezTo>
                  <a:pt x="6" y="326"/>
                  <a:pt x="6" y="326"/>
                  <a:pt x="6" y="326"/>
                </a:cubicBezTo>
                <a:cubicBezTo>
                  <a:pt x="6" y="333"/>
                  <a:pt x="6" y="340"/>
                  <a:pt x="7" y="347"/>
                </a:cubicBezTo>
                <a:lnTo>
                  <a:pt x="2" y="347"/>
                </a:lnTo>
                <a:close/>
                <a:moveTo>
                  <a:pt x="621" y="314"/>
                </a:moveTo>
                <a:cubicBezTo>
                  <a:pt x="616" y="314"/>
                  <a:pt x="616" y="314"/>
                  <a:pt x="616" y="314"/>
                </a:cubicBezTo>
                <a:cubicBezTo>
                  <a:pt x="616" y="310"/>
                  <a:pt x="616" y="310"/>
                  <a:pt x="616" y="310"/>
                </a:cubicBezTo>
                <a:cubicBezTo>
                  <a:pt x="616" y="305"/>
                  <a:pt x="616" y="299"/>
                  <a:pt x="615" y="294"/>
                </a:cubicBezTo>
                <a:cubicBezTo>
                  <a:pt x="620" y="293"/>
                  <a:pt x="620" y="293"/>
                  <a:pt x="620" y="293"/>
                </a:cubicBezTo>
                <a:cubicBezTo>
                  <a:pt x="621" y="299"/>
                  <a:pt x="621" y="305"/>
                  <a:pt x="621" y="310"/>
                </a:cubicBezTo>
                <a:lnTo>
                  <a:pt x="621" y="314"/>
                </a:lnTo>
                <a:close/>
                <a:moveTo>
                  <a:pt x="5" y="306"/>
                </a:moveTo>
                <a:cubicBezTo>
                  <a:pt x="0" y="306"/>
                  <a:pt x="0" y="306"/>
                  <a:pt x="0" y="306"/>
                </a:cubicBezTo>
                <a:cubicBezTo>
                  <a:pt x="0" y="299"/>
                  <a:pt x="0" y="292"/>
                  <a:pt x="1" y="285"/>
                </a:cubicBezTo>
                <a:cubicBezTo>
                  <a:pt x="6" y="286"/>
                  <a:pt x="6" y="286"/>
                  <a:pt x="6" y="286"/>
                </a:cubicBezTo>
                <a:cubicBezTo>
                  <a:pt x="6" y="292"/>
                  <a:pt x="5" y="299"/>
                  <a:pt x="5" y="306"/>
                </a:cubicBezTo>
                <a:close/>
                <a:moveTo>
                  <a:pt x="614" y="273"/>
                </a:moveTo>
                <a:cubicBezTo>
                  <a:pt x="613" y="267"/>
                  <a:pt x="612" y="260"/>
                  <a:pt x="610" y="253"/>
                </a:cubicBezTo>
                <a:cubicBezTo>
                  <a:pt x="615" y="252"/>
                  <a:pt x="615" y="252"/>
                  <a:pt x="615" y="252"/>
                </a:cubicBezTo>
                <a:cubicBezTo>
                  <a:pt x="617" y="259"/>
                  <a:pt x="618" y="266"/>
                  <a:pt x="619" y="273"/>
                </a:cubicBezTo>
                <a:lnTo>
                  <a:pt x="614" y="273"/>
                </a:lnTo>
                <a:close/>
                <a:moveTo>
                  <a:pt x="8" y="265"/>
                </a:moveTo>
                <a:cubicBezTo>
                  <a:pt x="3" y="265"/>
                  <a:pt x="3" y="265"/>
                  <a:pt x="3" y="265"/>
                </a:cubicBezTo>
                <a:cubicBezTo>
                  <a:pt x="4" y="258"/>
                  <a:pt x="6" y="251"/>
                  <a:pt x="7" y="244"/>
                </a:cubicBezTo>
                <a:cubicBezTo>
                  <a:pt x="12" y="245"/>
                  <a:pt x="12" y="245"/>
                  <a:pt x="12" y="245"/>
                </a:cubicBezTo>
                <a:cubicBezTo>
                  <a:pt x="11" y="252"/>
                  <a:pt x="9" y="259"/>
                  <a:pt x="8" y="265"/>
                </a:cubicBezTo>
                <a:close/>
                <a:moveTo>
                  <a:pt x="606" y="233"/>
                </a:moveTo>
                <a:cubicBezTo>
                  <a:pt x="604" y="227"/>
                  <a:pt x="602" y="220"/>
                  <a:pt x="600" y="214"/>
                </a:cubicBezTo>
                <a:cubicBezTo>
                  <a:pt x="605" y="212"/>
                  <a:pt x="605" y="212"/>
                  <a:pt x="605" y="212"/>
                </a:cubicBezTo>
                <a:cubicBezTo>
                  <a:pt x="607" y="219"/>
                  <a:pt x="609" y="225"/>
                  <a:pt x="611" y="232"/>
                </a:cubicBezTo>
                <a:lnTo>
                  <a:pt x="606" y="233"/>
                </a:lnTo>
                <a:close/>
                <a:moveTo>
                  <a:pt x="17" y="225"/>
                </a:moveTo>
                <a:cubicBezTo>
                  <a:pt x="12" y="224"/>
                  <a:pt x="12" y="224"/>
                  <a:pt x="12" y="224"/>
                </a:cubicBezTo>
                <a:cubicBezTo>
                  <a:pt x="14" y="217"/>
                  <a:pt x="16" y="211"/>
                  <a:pt x="19" y="204"/>
                </a:cubicBezTo>
                <a:cubicBezTo>
                  <a:pt x="23" y="206"/>
                  <a:pt x="23" y="206"/>
                  <a:pt x="23" y="206"/>
                </a:cubicBezTo>
                <a:cubicBezTo>
                  <a:pt x="21" y="212"/>
                  <a:pt x="19" y="219"/>
                  <a:pt x="17" y="225"/>
                </a:cubicBezTo>
                <a:close/>
                <a:moveTo>
                  <a:pt x="593" y="195"/>
                </a:moveTo>
                <a:cubicBezTo>
                  <a:pt x="590" y="189"/>
                  <a:pt x="588" y="182"/>
                  <a:pt x="585" y="176"/>
                </a:cubicBezTo>
                <a:cubicBezTo>
                  <a:pt x="589" y="174"/>
                  <a:pt x="589" y="174"/>
                  <a:pt x="589" y="174"/>
                </a:cubicBezTo>
                <a:cubicBezTo>
                  <a:pt x="592" y="180"/>
                  <a:pt x="595" y="187"/>
                  <a:pt x="598" y="193"/>
                </a:cubicBezTo>
                <a:lnTo>
                  <a:pt x="593" y="195"/>
                </a:lnTo>
                <a:close/>
                <a:moveTo>
                  <a:pt x="31" y="187"/>
                </a:moveTo>
                <a:cubicBezTo>
                  <a:pt x="26" y="185"/>
                  <a:pt x="26" y="185"/>
                  <a:pt x="26" y="185"/>
                </a:cubicBezTo>
                <a:cubicBezTo>
                  <a:pt x="29" y="179"/>
                  <a:pt x="32" y="173"/>
                  <a:pt x="35" y="166"/>
                </a:cubicBezTo>
                <a:cubicBezTo>
                  <a:pt x="40" y="169"/>
                  <a:pt x="40" y="169"/>
                  <a:pt x="40" y="169"/>
                </a:cubicBezTo>
                <a:cubicBezTo>
                  <a:pt x="37" y="175"/>
                  <a:pt x="34" y="181"/>
                  <a:pt x="31" y="187"/>
                </a:cubicBezTo>
                <a:close/>
                <a:moveTo>
                  <a:pt x="575" y="158"/>
                </a:moveTo>
                <a:cubicBezTo>
                  <a:pt x="572" y="152"/>
                  <a:pt x="568" y="147"/>
                  <a:pt x="564" y="141"/>
                </a:cubicBezTo>
                <a:cubicBezTo>
                  <a:pt x="569" y="138"/>
                  <a:pt x="569" y="138"/>
                  <a:pt x="569" y="138"/>
                </a:cubicBezTo>
                <a:cubicBezTo>
                  <a:pt x="572" y="144"/>
                  <a:pt x="576" y="150"/>
                  <a:pt x="580" y="156"/>
                </a:cubicBezTo>
                <a:lnTo>
                  <a:pt x="575" y="158"/>
                </a:lnTo>
                <a:close/>
                <a:moveTo>
                  <a:pt x="50" y="151"/>
                </a:moveTo>
                <a:cubicBezTo>
                  <a:pt x="46" y="148"/>
                  <a:pt x="46" y="148"/>
                  <a:pt x="46" y="148"/>
                </a:cubicBezTo>
                <a:cubicBezTo>
                  <a:pt x="49" y="143"/>
                  <a:pt x="53" y="137"/>
                  <a:pt x="57" y="131"/>
                </a:cubicBezTo>
                <a:cubicBezTo>
                  <a:pt x="61" y="134"/>
                  <a:pt x="61" y="134"/>
                  <a:pt x="61" y="134"/>
                </a:cubicBezTo>
                <a:cubicBezTo>
                  <a:pt x="57" y="140"/>
                  <a:pt x="53" y="145"/>
                  <a:pt x="50" y="151"/>
                </a:cubicBezTo>
                <a:close/>
                <a:moveTo>
                  <a:pt x="552" y="124"/>
                </a:moveTo>
                <a:cubicBezTo>
                  <a:pt x="548" y="119"/>
                  <a:pt x="544" y="114"/>
                  <a:pt x="539" y="109"/>
                </a:cubicBezTo>
                <a:cubicBezTo>
                  <a:pt x="543" y="105"/>
                  <a:pt x="543" y="105"/>
                  <a:pt x="543" y="105"/>
                </a:cubicBezTo>
                <a:cubicBezTo>
                  <a:pt x="548" y="111"/>
                  <a:pt x="552" y="116"/>
                  <a:pt x="557" y="121"/>
                </a:cubicBezTo>
                <a:lnTo>
                  <a:pt x="552" y="124"/>
                </a:lnTo>
                <a:close/>
                <a:moveTo>
                  <a:pt x="74" y="118"/>
                </a:moveTo>
                <a:cubicBezTo>
                  <a:pt x="70" y="115"/>
                  <a:pt x="70" y="115"/>
                  <a:pt x="70" y="115"/>
                </a:cubicBezTo>
                <a:cubicBezTo>
                  <a:pt x="74" y="109"/>
                  <a:pt x="79" y="104"/>
                  <a:pt x="83" y="99"/>
                </a:cubicBezTo>
                <a:cubicBezTo>
                  <a:pt x="87" y="102"/>
                  <a:pt x="87" y="102"/>
                  <a:pt x="87" y="102"/>
                </a:cubicBezTo>
                <a:cubicBezTo>
                  <a:pt x="82" y="107"/>
                  <a:pt x="78" y="113"/>
                  <a:pt x="74" y="118"/>
                </a:cubicBezTo>
                <a:close/>
                <a:moveTo>
                  <a:pt x="525" y="94"/>
                </a:moveTo>
                <a:cubicBezTo>
                  <a:pt x="521" y="89"/>
                  <a:pt x="516" y="84"/>
                  <a:pt x="511" y="80"/>
                </a:cubicBezTo>
                <a:cubicBezTo>
                  <a:pt x="514" y="76"/>
                  <a:pt x="514" y="76"/>
                  <a:pt x="514" y="76"/>
                </a:cubicBezTo>
                <a:cubicBezTo>
                  <a:pt x="519" y="81"/>
                  <a:pt x="524" y="85"/>
                  <a:pt x="529" y="90"/>
                </a:cubicBezTo>
                <a:lnTo>
                  <a:pt x="525" y="94"/>
                </a:lnTo>
                <a:close/>
                <a:moveTo>
                  <a:pt x="101" y="88"/>
                </a:moveTo>
                <a:cubicBezTo>
                  <a:pt x="98" y="84"/>
                  <a:pt x="98" y="84"/>
                  <a:pt x="98" y="84"/>
                </a:cubicBezTo>
                <a:cubicBezTo>
                  <a:pt x="103" y="80"/>
                  <a:pt x="108" y="75"/>
                  <a:pt x="113" y="71"/>
                </a:cubicBezTo>
                <a:cubicBezTo>
                  <a:pt x="117" y="75"/>
                  <a:pt x="117" y="75"/>
                  <a:pt x="117" y="75"/>
                </a:cubicBezTo>
                <a:cubicBezTo>
                  <a:pt x="111" y="79"/>
                  <a:pt x="106" y="83"/>
                  <a:pt x="101" y="88"/>
                </a:cubicBezTo>
                <a:close/>
                <a:moveTo>
                  <a:pt x="495" y="67"/>
                </a:moveTo>
                <a:cubicBezTo>
                  <a:pt x="489" y="63"/>
                  <a:pt x="484" y="59"/>
                  <a:pt x="478" y="55"/>
                </a:cubicBezTo>
                <a:cubicBezTo>
                  <a:pt x="481" y="51"/>
                  <a:pt x="481" y="51"/>
                  <a:pt x="481" y="51"/>
                </a:cubicBezTo>
                <a:cubicBezTo>
                  <a:pt x="487" y="55"/>
                  <a:pt x="492" y="59"/>
                  <a:pt x="498" y="63"/>
                </a:cubicBezTo>
                <a:lnTo>
                  <a:pt x="495" y="67"/>
                </a:lnTo>
                <a:close/>
                <a:moveTo>
                  <a:pt x="133" y="62"/>
                </a:moveTo>
                <a:cubicBezTo>
                  <a:pt x="130" y="58"/>
                  <a:pt x="130" y="58"/>
                  <a:pt x="130" y="58"/>
                </a:cubicBezTo>
                <a:cubicBezTo>
                  <a:pt x="135" y="54"/>
                  <a:pt x="141" y="50"/>
                  <a:pt x="147" y="47"/>
                </a:cubicBezTo>
                <a:cubicBezTo>
                  <a:pt x="150" y="51"/>
                  <a:pt x="150" y="51"/>
                  <a:pt x="150" y="51"/>
                </a:cubicBezTo>
                <a:cubicBezTo>
                  <a:pt x="144" y="54"/>
                  <a:pt x="138" y="58"/>
                  <a:pt x="133" y="62"/>
                </a:cubicBezTo>
                <a:close/>
                <a:moveTo>
                  <a:pt x="461" y="45"/>
                </a:moveTo>
                <a:cubicBezTo>
                  <a:pt x="455" y="41"/>
                  <a:pt x="449" y="38"/>
                  <a:pt x="443" y="35"/>
                </a:cubicBezTo>
                <a:cubicBezTo>
                  <a:pt x="445" y="31"/>
                  <a:pt x="445" y="31"/>
                  <a:pt x="445" y="31"/>
                </a:cubicBezTo>
                <a:cubicBezTo>
                  <a:pt x="451" y="34"/>
                  <a:pt x="457" y="37"/>
                  <a:pt x="463" y="40"/>
                </a:cubicBezTo>
                <a:lnTo>
                  <a:pt x="461" y="45"/>
                </a:lnTo>
                <a:close/>
                <a:moveTo>
                  <a:pt x="167" y="41"/>
                </a:moveTo>
                <a:cubicBezTo>
                  <a:pt x="165" y="36"/>
                  <a:pt x="165" y="36"/>
                  <a:pt x="165" y="36"/>
                </a:cubicBezTo>
                <a:cubicBezTo>
                  <a:pt x="171" y="33"/>
                  <a:pt x="177" y="30"/>
                  <a:pt x="184" y="27"/>
                </a:cubicBezTo>
                <a:cubicBezTo>
                  <a:pt x="186" y="32"/>
                  <a:pt x="186" y="32"/>
                  <a:pt x="186" y="32"/>
                </a:cubicBezTo>
                <a:cubicBezTo>
                  <a:pt x="180" y="35"/>
                  <a:pt x="173" y="38"/>
                  <a:pt x="167" y="41"/>
                </a:cubicBezTo>
                <a:close/>
                <a:moveTo>
                  <a:pt x="424" y="27"/>
                </a:moveTo>
                <a:cubicBezTo>
                  <a:pt x="418" y="25"/>
                  <a:pt x="411" y="22"/>
                  <a:pt x="405" y="20"/>
                </a:cubicBezTo>
                <a:cubicBezTo>
                  <a:pt x="406" y="15"/>
                  <a:pt x="406" y="15"/>
                  <a:pt x="406" y="15"/>
                </a:cubicBezTo>
                <a:cubicBezTo>
                  <a:pt x="413" y="17"/>
                  <a:pt x="419" y="20"/>
                  <a:pt x="426" y="22"/>
                </a:cubicBezTo>
                <a:lnTo>
                  <a:pt x="424" y="27"/>
                </a:lnTo>
                <a:close/>
                <a:moveTo>
                  <a:pt x="205" y="24"/>
                </a:moveTo>
                <a:cubicBezTo>
                  <a:pt x="203" y="19"/>
                  <a:pt x="203" y="19"/>
                  <a:pt x="203" y="19"/>
                </a:cubicBezTo>
                <a:cubicBezTo>
                  <a:pt x="209" y="17"/>
                  <a:pt x="216" y="15"/>
                  <a:pt x="222" y="13"/>
                </a:cubicBezTo>
                <a:cubicBezTo>
                  <a:pt x="224" y="18"/>
                  <a:pt x="224" y="18"/>
                  <a:pt x="224" y="18"/>
                </a:cubicBezTo>
                <a:cubicBezTo>
                  <a:pt x="217" y="20"/>
                  <a:pt x="211" y="22"/>
                  <a:pt x="205" y="24"/>
                </a:cubicBezTo>
                <a:close/>
                <a:moveTo>
                  <a:pt x="385" y="14"/>
                </a:moveTo>
                <a:cubicBezTo>
                  <a:pt x="379" y="13"/>
                  <a:pt x="372" y="11"/>
                  <a:pt x="365" y="10"/>
                </a:cubicBezTo>
                <a:cubicBezTo>
                  <a:pt x="366" y="5"/>
                  <a:pt x="366" y="5"/>
                  <a:pt x="366" y="5"/>
                </a:cubicBezTo>
                <a:cubicBezTo>
                  <a:pt x="373" y="6"/>
                  <a:pt x="380" y="8"/>
                  <a:pt x="386" y="10"/>
                </a:cubicBezTo>
                <a:lnTo>
                  <a:pt x="385" y="14"/>
                </a:lnTo>
                <a:close/>
                <a:moveTo>
                  <a:pt x="244" y="13"/>
                </a:moveTo>
                <a:cubicBezTo>
                  <a:pt x="243" y="8"/>
                  <a:pt x="243" y="8"/>
                  <a:pt x="243" y="8"/>
                </a:cubicBezTo>
                <a:cubicBezTo>
                  <a:pt x="249" y="6"/>
                  <a:pt x="256" y="5"/>
                  <a:pt x="263" y="4"/>
                </a:cubicBezTo>
                <a:cubicBezTo>
                  <a:pt x="264" y="9"/>
                  <a:pt x="264" y="9"/>
                  <a:pt x="264" y="9"/>
                </a:cubicBezTo>
                <a:cubicBezTo>
                  <a:pt x="257" y="10"/>
                  <a:pt x="250" y="11"/>
                  <a:pt x="244" y="13"/>
                </a:cubicBezTo>
                <a:close/>
                <a:moveTo>
                  <a:pt x="345" y="7"/>
                </a:moveTo>
                <a:cubicBezTo>
                  <a:pt x="342" y="7"/>
                  <a:pt x="339" y="7"/>
                  <a:pt x="336" y="6"/>
                </a:cubicBezTo>
                <a:cubicBezTo>
                  <a:pt x="332" y="6"/>
                  <a:pt x="328" y="6"/>
                  <a:pt x="325" y="6"/>
                </a:cubicBezTo>
                <a:cubicBezTo>
                  <a:pt x="325" y="0"/>
                  <a:pt x="325" y="0"/>
                  <a:pt x="325" y="0"/>
                </a:cubicBezTo>
                <a:cubicBezTo>
                  <a:pt x="329" y="1"/>
                  <a:pt x="332" y="1"/>
                  <a:pt x="336" y="1"/>
                </a:cubicBezTo>
                <a:cubicBezTo>
                  <a:pt x="339" y="1"/>
                  <a:pt x="342" y="2"/>
                  <a:pt x="346" y="2"/>
                </a:cubicBezTo>
                <a:lnTo>
                  <a:pt x="345" y="7"/>
                </a:lnTo>
                <a:close/>
                <a:moveTo>
                  <a:pt x="284" y="6"/>
                </a:moveTo>
                <a:cubicBezTo>
                  <a:pt x="284" y="1"/>
                  <a:pt x="284" y="1"/>
                  <a:pt x="284" y="1"/>
                </a:cubicBezTo>
                <a:cubicBezTo>
                  <a:pt x="290" y="1"/>
                  <a:pt x="297" y="0"/>
                  <a:pt x="304" y="0"/>
                </a:cubicBezTo>
                <a:cubicBezTo>
                  <a:pt x="304" y="5"/>
                  <a:pt x="304" y="5"/>
                  <a:pt x="304" y="5"/>
                </a:cubicBezTo>
                <a:cubicBezTo>
                  <a:pt x="298" y="5"/>
                  <a:pt x="291" y="6"/>
                  <a:pt x="284" y="6"/>
                </a:cubicBezTo>
                <a:close/>
              </a:path>
            </a:pathLst>
          </a:custGeom>
          <a:solidFill>
            <a:srgbClr val="FFFFFF">
              <a:alpha val="30000"/>
            </a:srgb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8" name="Freeform 9"/>
          <p:cNvSpPr>
            <a:spLocks noEditPoints="1"/>
          </p:cNvSpPr>
          <p:nvPr/>
        </p:nvSpPr>
        <p:spPr bwMode="auto">
          <a:xfrm>
            <a:off x="7753797" y="-1638330"/>
            <a:ext cx="6197600" cy="6191250"/>
          </a:xfrm>
          <a:custGeom>
            <a:avLst/>
            <a:gdLst>
              <a:gd name="T0" fmla="*/ 732 w 1650"/>
              <a:gd name="T1" fmla="*/ 10 h 1648"/>
              <a:gd name="T2" fmla="*/ 894 w 1650"/>
              <a:gd name="T3" fmla="*/ 3 h 1648"/>
              <a:gd name="T4" fmla="*/ 946 w 1650"/>
              <a:gd name="T5" fmla="*/ 14 h 1648"/>
              <a:gd name="T6" fmla="*/ 651 w 1650"/>
              <a:gd name="T7" fmla="*/ 18 h 1648"/>
              <a:gd name="T8" fmla="*/ 575 w 1650"/>
              <a:gd name="T9" fmla="*/ 44 h 1648"/>
              <a:gd name="T10" fmla="*/ 548 w 1650"/>
              <a:gd name="T11" fmla="*/ 48 h 1648"/>
              <a:gd name="T12" fmla="*/ 1129 w 1650"/>
              <a:gd name="T13" fmla="*/ 57 h 1648"/>
              <a:gd name="T14" fmla="*/ 1151 w 1650"/>
              <a:gd name="T15" fmla="*/ 72 h 1648"/>
              <a:gd name="T16" fmla="*/ 449 w 1650"/>
              <a:gd name="T17" fmla="*/ 90 h 1648"/>
              <a:gd name="T18" fmla="*/ 382 w 1650"/>
              <a:gd name="T19" fmla="*/ 135 h 1648"/>
              <a:gd name="T20" fmla="*/ 357 w 1650"/>
              <a:gd name="T21" fmla="*/ 146 h 1648"/>
              <a:gd name="T22" fmla="*/ 1317 w 1650"/>
              <a:gd name="T23" fmla="*/ 162 h 1648"/>
              <a:gd name="T24" fmla="*/ 1335 w 1650"/>
              <a:gd name="T25" fmla="*/ 183 h 1648"/>
              <a:gd name="T26" fmla="*/ 272 w 1650"/>
              <a:gd name="T27" fmla="*/ 213 h 1648"/>
              <a:gd name="T28" fmla="*/ 219 w 1650"/>
              <a:gd name="T29" fmla="*/ 273 h 1648"/>
              <a:gd name="T30" fmla="*/ 197 w 1650"/>
              <a:gd name="T31" fmla="*/ 290 h 1648"/>
              <a:gd name="T32" fmla="*/ 1472 w 1650"/>
              <a:gd name="T33" fmla="*/ 312 h 1648"/>
              <a:gd name="T34" fmla="*/ 1484 w 1650"/>
              <a:gd name="T35" fmla="*/ 337 h 1648"/>
              <a:gd name="T36" fmla="*/ 132 w 1650"/>
              <a:gd name="T37" fmla="*/ 377 h 1648"/>
              <a:gd name="T38" fmla="*/ 96 w 1650"/>
              <a:gd name="T39" fmla="*/ 449 h 1648"/>
              <a:gd name="T40" fmla="*/ 80 w 1650"/>
              <a:gd name="T41" fmla="*/ 471 h 1648"/>
              <a:gd name="T42" fmla="*/ 1582 w 1650"/>
              <a:gd name="T43" fmla="*/ 496 h 1648"/>
              <a:gd name="T44" fmla="*/ 1588 w 1650"/>
              <a:gd name="T45" fmla="*/ 523 h 1648"/>
              <a:gd name="T46" fmla="*/ 40 w 1650"/>
              <a:gd name="T47" fmla="*/ 571 h 1648"/>
              <a:gd name="T48" fmla="*/ 24 w 1650"/>
              <a:gd name="T49" fmla="*/ 651 h 1648"/>
              <a:gd name="T50" fmla="*/ 14 w 1650"/>
              <a:gd name="T51" fmla="*/ 676 h 1648"/>
              <a:gd name="T52" fmla="*/ 1641 w 1650"/>
              <a:gd name="T53" fmla="*/ 703 h 1648"/>
              <a:gd name="T54" fmla="*/ 6 w 1650"/>
              <a:gd name="T55" fmla="*/ 729 h 1648"/>
              <a:gd name="T56" fmla="*/ 6 w 1650"/>
              <a:gd name="T57" fmla="*/ 810 h 1648"/>
              <a:gd name="T58" fmla="*/ 6 w 1650"/>
              <a:gd name="T59" fmla="*/ 837 h 1648"/>
              <a:gd name="T60" fmla="*/ 1650 w 1650"/>
              <a:gd name="T61" fmla="*/ 837 h 1648"/>
              <a:gd name="T62" fmla="*/ 1642 w 1650"/>
              <a:gd name="T63" fmla="*/ 892 h 1648"/>
              <a:gd name="T64" fmla="*/ 13 w 1650"/>
              <a:gd name="T65" fmla="*/ 971 h 1648"/>
              <a:gd name="T66" fmla="*/ 24 w 1650"/>
              <a:gd name="T67" fmla="*/ 996 h 1648"/>
              <a:gd name="T68" fmla="*/ 1631 w 1650"/>
              <a:gd name="T69" fmla="*/ 999 h 1648"/>
              <a:gd name="T70" fmla="*/ 1605 w 1650"/>
              <a:gd name="T71" fmla="*/ 1076 h 1648"/>
              <a:gd name="T72" fmla="*/ 53 w 1650"/>
              <a:gd name="T73" fmla="*/ 1099 h 1648"/>
              <a:gd name="T74" fmla="*/ 79 w 1650"/>
              <a:gd name="T75" fmla="*/ 1176 h 1648"/>
              <a:gd name="T76" fmla="*/ 96 w 1650"/>
              <a:gd name="T77" fmla="*/ 1197 h 1648"/>
              <a:gd name="T78" fmla="*/ 1559 w 1650"/>
              <a:gd name="T79" fmla="*/ 1202 h 1648"/>
              <a:gd name="T80" fmla="*/ 1513 w 1650"/>
              <a:gd name="T81" fmla="*/ 1269 h 1648"/>
              <a:gd name="T82" fmla="*/ 151 w 1650"/>
              <a:gd name="T83" fmla="*/ 1289 h 1648"/>
              <a:gd name="T84" fmla="*/ 196 w 1650"/>
              <a:gd name="T85" fmla="*/ 1356 h 1648"/>
              <a:gd name="T86" fmla="*/ 217 w 1650"/>
              <a:gd name="T87" fmla="*/ 1373 h 1648"/>
              <a:gd name="T88" fmla="*/ 1436 w 1650"/>
              <a:gd name="T89" fmla="*/ 1379 h 1648"/>
              <a:gd name="T90" fmla="*/ 1374 w 1650"/>
              <a:gd name="T91" fmla="*/ 1432 h 1648"/>
              <a:gd name="T92" fmla="*/ 294 w 1650"/>
              <a:gd name="T93" fmla="*/ 1448 h 1648"/>
              <a:gd name="T94" fmla="*/ 355 w 1650"/>
              <a:gd name="T95" fmla="*/ 1501 h 1648"/>
              <a:gd name="T96" fmla="*/ 380 w 1650"/>
              <a:gd name="T97" fmla="*/ 1512 h 1648"/>
              <a:gd name="T98" fmla="*/ 1271 w 1650"/>
              <a:gd name="T99" fmla="*/ 1518 h 1648"/>
              <a:gd name="T100" fmla="*/ 1199 w 1650"/>
              <a:gd name="T101" fmla="*/ 1553 h 1648"/>
              <a:gd name="T102" fmla="*/ 474 w 1650"/>
              <a:gd name="T103" fmla="*/ 1564 h 1648"/>
              <a:gd name="T104" fmla="*/ 547 w 1650"/>
              <a:gd name="T105" fmla="*/ 1600 h 1648"/>
              <a:gd name="T106" fmla="*/ 574 w 1650"/>
              <a:gd name="T107" fmla="*/ 1604 h 1648"/>
              <a:gd name="T108" fmla="*/ 1077 w 1650"/>
              <a:gd name="T109" fmla="*/ 1609 h 1648"/>
              <a:gd name="T110" fmla="*/ 997 w 1650"/>
              <a:gd name="T111" fmla="*/ 1625 h 1648"/>
              <a:gd name="T112" fmla="*/ 678 w 1650"/>
              <a:gd name="T113" fmla="*/ 1630 h 1648"/>
              <a:gd name="T114" fmla="*/ 757 w 1650"/>
              <a:gd name="T115" fmla="*/ 1646 h 1648"/>
              <a:gd name="T116" fmla="*/ 918 w 1650"/>
              <a:gd name="T117" fmla="*/ 1638 h 1648"/>
              <a:gd name="T118" fmla="*/ 838 w 1650"/>
              <a:gd name="T119" fmla="*/ 1648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50" h="1648">
                <a:moveTo>
                  <a:pt x="839" y="0"/>
                </a:moveTo>
                <a:cubicBezTo>
                  <a:pt x="839" y="5"/>
                  <a:pt x="839" y="5"/>
                  <a:pt x="839" y="5"/>
                </a:cubicBezTo>
                <a:cubicBezTo>
                  <a:pt x="848" y="5"/>
                  <a:pt x="857" y="6"/>
                  <a:pt x="866" y="6"/>
                </a:cubicBezTo>
                <a:cubicBezTo>
                  <a:pt x="866" y="1"/>
                  <a:pt x="866" y="1"/>
                  <a:pt x="866" y="1"/>
                </a:cubicBezTo>
                <a:cubicBezTo>
                  <a:pt x="857" y="0"/>
                  <a:pt x="848" y="0"/>
                  <a:pt x="839" y="0"/>
                </a:cubicBezTo>
                <a:moveTo>
                  <a:pt x="758" y="2"/>
                </a:moveTo>
                <a:cubicBezTo>
                  <a:pt x="749" y="3"/>
                  <a:pt x="740" y="4"/>
                  <a:pt x="731" y="5"/>
                </a:cubicBezTo>
                <a:cubicBezTo>
                  <a:pt x="732" y="10"/>
                  <a:pt x="732" y="10"/>
                  <a:pt x="732" y="10"/>
                </a:cubicBezTo>
                <a:cubicBezTo>
                  <a:pt x="741" y="9"/>
                  <a:pt x="750" y="8"/>
                  <a:pt x="758" y="8"/>
                </a:cubicBezTo>
                <a:cubicBezTo>
                  <a:pt x="758" y="2"/>
                  <a:pt x="758" y="2"/>
                  <a:pt x="758" y="2"/>
                </a:cubicBezTo>
                <a:moveTo>
                  <a:pt x="893" y="2"/>
                </a:moveTo>
                <a:cubicBezTo>
                  <a:pt x="892" y="8"/>
                  <a:pt x="892" y="8"/>
                  <a:pt x="892" y="8"/>
                </a:cubicBezTo>
                <a:cubicBezTo>
                  <a:pt x="893" y="8"/>
                  <a:pt x="893" y="8"/>
                  <a:pt x="893" y="8"/>
                </a:cubicBezTo>
                <a:cubicBezTo>
                  <a:pt x="902" y="9"/>
                  <a:pt x="911" y="9"/>
                  <a:pt x="919" y="10"/>
                </a:cubicBezTo>
                <a:cubicBezTo>
                  <a:pt x="920" y="5"/>
                  <a:pt x="920" y="5"/>
                  <a:pt x="920" y="5"/>
                </a:cubicBezTo>
                <a:cubicBezTo>
                  <a:pt x="911" y="4"/>
                  <a:pt x="903" y="3"/>
                  <a:pt x="894" y="3"/>
                </a:cubicBezTo>
                <a:cubicBezTo>
                  <a:pt x="893" y="2"/>
                  <a:pt x="893" y="2"/>
                  <a:pt x="893" y="2"/>
                </a:cubicBezTo>
                <a:moveTo>
                  <a:pt x="704" y="8"/>
                </a:moveTo>
                <a:cubicBezTo>
                  <a:pt x="696" y="10"/>
                  <a:pt x="687" y="11"/>
                  <a:pt x="678" y="13"/>
                </a:cubicBezTo>
                <a:cubicBezTo>
                  <a:pt x="679" y="18"/>
                  <a:pt x="679" y="18"/>
                  <a:pt x="679" y="18"/>
                </a:cubicBezTo>
                <a:cubicBezTo>
                  <a:pt x="688" y="17"/>
                  <a:pt x="696" y="15"/>
                  <a:pt x="705" y="14"/>
                </a:cubicBezTo>
                <a:cubicBezTo>
                  <a:pt x="704" y="8"/>
                  <a:pt x="704" y="8"/>
                  <a:pt x="704" y="8"/>
                </a:cubicBezTo>
                <a:moveTo>
                  <a:pt x="946" y="9"/>
                </a:moveTo>
                <a:cubicBezTo>
                  <a:pt x="946" y="14"/>
                  <a:pt x="946" y="14"/>
                  <a:pt x="946" y="14"/>
                </a:cubicBezTo>
                <a:cubicBezTo>
                  <a:pt x="954" y="15"/>
                  <a:pt x="963" y="17"/>
                  <a:pt x="972" y="18"/>
                </a:cubicBezTo>
                <a:cubicBezTo>
                  <a:pt x="973" y="13"/>
                  <a:pt x="973" y="13"/>
                  <a:pt x="973" y="13"/>
                </a:cubicBezTo>
                <a:cubicBezTo>
                  <a:pt x="964" y="11"/>
                  <a:pt x="955" y="10"/>
                  <a:pt x="946" y="9"/>
                </a:cubicBezTo>
                <a:moveTo>
                  <a:pt x="651" y="18"/>
                </a:moveTo>
                <a:cubicBezTo>
                  <a:pt x="643" y="20"/>
                  <a:pt x="634" y="22"/>
                  <a:pt x="625" y="24"/>
                </a:cubicBezTo>
                <a:cubicBezTo>
                  <a:pt x="626" y="29"/>
                  <a:pt x="626" y="29"/>
                  <a:pt x="626" y="29"/>
                </a:cubicBezTo>
                <a:cubicBezTo>
                  <a:pt x="635" y="27"/>
                  <a:pt x="644" y="25"/>
                  <a:pt x="652" y="23"/>
                </a:cubicBezTo>
                <a:cubicBezTo>
                  <a:pt x="651" y="18"/>
                  <a:pt x="651" y="18"/>
                  <a:pt x="651" y="18"/>
                </a:cubicBezTo>
                <a:moveTo>
                  <a:pt x="1000" y="18"/>
                </a:moveTo>
                <a:cubicBezTo>
                  <a:pt x="998" y="23"/>
                  <a:pt x="998" y="23"/>
                  <a:pt x="998" y="23"/>
                </a:cubicBezTo>
                <a:cubicBezTo>
                  <a:pt x="1007" y="25"/>
                  <a:pt x="1016" y="27"/>
                  <a:pt x="1025" y="30"/>
                </a:cubicBezTo>
                <a:cubicBezTo>
                  <a:pt x="1026" y="24"/>
                  <a:pt x="1026" y="24"/>
                  <a:pt x="1026" y="24"/>
                </a:cubicBezTo>
                <a:cubicBezTo>
                  <a:pt x="1017" y="22"/>
                  <a:pt x="1008" y="20"/>
                  <a:pt x="1000" y="18"/>
                </a:cubicBezTo>
                <a:moveTo>
                  <a:pt x="599" y="31"/>
                </a:moveTo>
                <a:cubicBezTo>
                  <a:pt x="590" y="34"/>
                  <a:pt x="582" y="36"/>
                  <a:pt x="573" y="39"/>
                </a:cubicBezTo>
                <a:cubicBezTo>
                  <a:pt x="575" y="44"/>
                  <a:pt x="575" y="44"/>
                  <a:pt x="575" y="44"/>
                </a:cubicBezTo>
                <a:cubicBezTo>
                  <a:pt x="583" y="41"/>
                  <a:pt x="592" y="39"/>
                  <a:pt x="600" y="36"/>
                </a:cubicBezTo>
                <a:cubicBezTo>
                  <a:pt x="599" y="31"/>
                  <a:pt x="599" y="31"/>
                  <a:pt x="599" y="31"/>
                </a:cubicBezTo>
                <a:moveTo>
                  <a:pt x="1052" y="31"/>
                </a:moveTo>
                <a:cubicBezTo>
                  <a:pt x="1050" y="36"/>
                  <a:pt x="1050" y="36"/>
                  <a:pt x="1050" y="36"/>
                </a:cubicBezTo>
                <a:cubicBezTo>
                  <a:pt x="1059" y="39"/>
                  <a:pt x="1068" y="41"/>
                  <a:pt x="1076" y="44"/>
                </a:cubicBezTo>
                <a:cubicBezTo>
                  <a:pt x="1078" y="39"/>
                  <a:pt x="1078" y="39"/>
                  <a:pt x="1078" y="39"/>
                </a:cubicBezTo>
                <a:cubicBezTo>
                  <a:pt x="1069" y="36"/>
                  <a:pt x="1060" y="34"/>
                  <a:pt x="1052" y="31"/>
                </a:cubicBezTo>
                <a:moveTo>
                  <a:pt x="548" y="48"/>
                </a:moveTo>
                <a:cubicBezTo>
                  <a:pt x="539" y="51"/>
                  <a:pt x="531" y="54"/>
                  <a:pt x="523" y="57"/>
                </a:cubicBezTo>
                <a:cubicBezTo>
                  <a:pt x="525" y="62"/>
                  <a:pt x="525" y="62"/>
                  <a:pt x="525" y="62"/>
                </a:cubicBezTo>
                <a:cubicBezTo>
                  <a:pt x="533" y="59"/>
                  <a:pt x="541" y="56"/>
                  <a:pt x="550" y="53"/>
                </a:cubicBezTo>
                <a:cubicBezTo>
                  <a:pt x="548" y="48"/>
                  <a:pt x="548" y="48"/>
                  <a:pt x="548" y="48"/>
                </a:cubicBezTo>
                <a:moveTo>
                  <a:pt x="1103" y="48"/>
                </a:moveTo>
                <a:cubicBezTo>
                  <a:pt x="1102" y="53"/>
                  <a:pt x="1102" y="53"/>
                  <a:pt x="1102" y="53"/>
                </a:cubicBezTo>
                <a:cubicBezTo>
                  <a:pt x="1110" y="56"/>
                  <a:pt x="1118" y="59"/>
                  <a:pt x="1127" y="62"/>
                </a:cubicBezTo>
                <a:cubicBezTo>
                  <a:pt x="1129" y="57"/>
                  <a:pt x="1129" y="57"/>
                  <a:pt x="1129" y="57"/>
                </a:cubicBezTo>
                <a:cubicBezTo>
                  <a:pt x="1120" y="54"/>
                  <a:pt x="1112" y="51"/>
                  <a:pt x="1103" y="48"/>
                </a:cubicBezTo>
                <a:moveTo>
                  <a:pt x="498" y="67"/>
                </a:moveTo>
                <a:cubicBezTo>
                  <a:pt x="489" y="71"/>
                  <a:pt x="481" y="75"/>
                  <a:pt x="473" y="78"/>
                </a:cubicBezTo>
                <a:cubicBezTo>
                  <a:pt x="475" y="83"/>
                  <a:pt x="475" y="83"/>
                  <a:pt x="475" y="83"/>
                </a:cubicBezTo>
                <a:cubicBezTo>
                  <a:pt x="483" y="80"/>
                  <a:pt x="492" y="76"/>
                  <a:pt x="500" y="72"/>
                </a:cubicBezTo>
                <a:cubicBezTo>
                  <a:pt x="498" y="67"/>
                  <a:pt x="498" y="67"/>
                  <a:pt x="498" y="67"/>
                </a:cubicBezTo>
                <a:moveTo>
                  <a:pt x="1154" y="68"/>
                </a:moveTo>
                <a:cubicBezTo>
                  <a:pt x="1151" y="72"/>
                  <a:pt x="1151" y="72"/>
                  <a:pt x="1151" y="72"/>
                </a:cubicBezTo>
                <a:cubicBezTo>
                  <a:pt x="1160" y="76"/>
                  <a:pt x="1168" y="80"/>
                  <a:pt x="1176" y="84"/>
                </a:cubicBezTo>
                <a:cubicBezTo>
                  <a:pt x="1178" y="79"/>
                  <a:pt x="1178" y="79"/>
                  <a:pt x="1178" y="79"/>
                </a:cubicBezTo>
                <a:cubicBezTo>
                  <a:pt x="1170" y="75"/>
                  <a:pt x="1162" y="71"/>
                  <a:pt x="1154" y="68"/>
                </a:cubicBezTo>
                <a:moveTo>
                  <a:pt x="449" y="90"/>
                </a:moveTo>
                <a:cubicBezTo>
                  <a:pt x="441" y="94"/>
                  <a:pt x="433" y="99"/>
                  <a:pt x="425" y="103"/>
                </a:cubicBezTo>
                <a:cubicBezTo>
                  <a:pt x="428" y="108"/>
                  <a:pt x="428" y="108"/>
                  <a:pt x="428" y="108"/>
                </a:cubicBezTo>
                <a:cubicBezTo>
                  <a:pt x="436" y="103"/>
                  <a:pt x="443" y="99"/>
                  <a:pt x="451" y="95"/>
                </a:cubicBezTo>
                <a:cubicBezTo>
                  <a:pt x="449" y="90"/>
                  <a:pt x="449" y="90"/>
                  <a:pt x="449" y="90"/>
                </a:cubicBezTo>
                <a:moveTo>
                  <a:pt x="1202" y="91"/>
                </a:moveTo>
                <a:cubicBezTo>
                  <a:pt x="1200" y="95"/>
                  <a:pt x="1200" y="95"/>
                  <a:pt x="1200" y="95"/>
                </a:cubicBezTo>
                <a:cubicBezTo>
                  <a:pt x="1208" y="100"/>
                  <a:pt x="1216" y="104"/>
                  <a:pt x="1224" y="108"/>
                </a:cubicBezTo>
                <a:cubicBezTo>
                  <a:pt x="1226" y="103"/>
                  <a:pt x="1226" y="103"/>
                  <a:pt x="1226" y="103"/>
                </a:cubicBezTo>
                <a:cubicBezTo>
                  <a:pt x="1219" y="99"/>
                  <a:pt x="1210" y="95"/>
                  <a:pt x="1202" y="91"/>
                </a:cubicBezTo>
                <a:moveTo>
                  <a:pt x="402" y="117"/>
                </a:moveTo>
                <a:cubicBezTo>
                  <a:pt x="394" y="121"/>
                  <a:pt x="386" y="126"/>
                  <a:pt x="379" y="131"/>
                </a:cubicBezTo>
                <a:cubicBezTo>
                  <a:pt x="382" y="135"/>
                  <a:pt x="382" y="135"/>
                  <a:pt x="382" y="135"/>
                </a:cubicBezTo>
                <a:cubicBezTo>
                  <a:pt x="389" y="130"/>
                  <a:pt x="397" y="126"/>
                  <a:pt x="405" y="121"/>
                </a:cubicBezTo>
                <a:cubicBezTo>
                  <a:pt x="402" y="117"/>
                  <a:pt x="402" y="117"/>
                  <a:pt x="402" y="117"/>
                </a:cubicBezTo>
                <a:moveTo>
                  <a:pt x="1250" y="117"/>
                </a:moveTo>
                <a:cubicBezTo>
                  <a:pt x="1247" y="122"/>
                  <a:pt x="1247" y="122"/>
                  <a:pt x="1247" y="122"/>
                </a:cubicBezTo>
                <a:cubicBezTo>
                  <a:pt x="1255" y="126"/>
                  <a:pt x="1262" y="131"/>
                  <a:pt x="1270" y="136"/>
                </a:cubicBezTo>
                <a:cubicBezTo>
                  <a:pt x="1273" y="131"/>
                  <a:pt x="1273" y="131"/>
                  <a:pt x="1273" y="131"/>
                </a:cubicBezTo>
                <a:cubicBezTo>
                  <a:pt x="1265" y="126"/>
                  <a:pt x="1257" y="122"/>
                  <a:pt x="1250" y="117"/>
                </a:cubicBezTo>
                <a:moveTo>
                  <a:pt x="357" y="146"/>
                </a:moveTo>
                <a:cubicBezTo>
                  <a:pt x="349" y="151"/>
                  <a:pt x="342" y="156"/>
                  <a:pt x="335" y="161"/>
                </a:cubicBezTo>
                <a:cubicBezTo>
                  <a:pt x="338" y="166"/>
                  <a:pt x="338" y="166"/>
                  <a:pt x="338" y="166"/>
                </a:cubicBezTo>
                <a:cubicBezTo>
                  <a:pt x="345" y="161"/>
                  <a:pt x="352" y="155"/>
                  <a:pt x="360" y="150"/>
                </a:cubicBezTo>
                <a:cubicBezTo>
                  <a:pt x="357" y="146"/>
                  <a:pt x="357" y="146"/>
                  <a:pt x="357" y="146"/>
                </a:cubicBezTo>
                <a:moveTo>
                  <a:pt x="1295" y="146"/>
                </a:moveTo>
                <a:cubicBezTo>
                  <a:pt x="1292" y="151"/>
                  <a:pt x="1292" y="151"/>
                  <a:pt x="1292" y="151"/>
                </a:cubicBezTo>
                <a:cubicBezTo>
                  <a:pt x="1299" y="156"/>
                  <a:pt x="1307" y="161"/>
                  <a:pt x="1314" y="166"/>
                </a:cubicBezTo>
                <a:cubicBezTo>
                  <a:pt x="1317" y="162"/>
                  <a:pt x="1317" y="162"/>
                  <a:pt x="1317" y="162"/>
                </a:cubicBezTo>
                <a:cubicBezTo>
                  <a:pt x="1310" y="157"/>
                  <a:pt x="1303" y="151"/>
                  <a:pt x="1295" y="146"/>
                </a:cubicBezTo>
                <a:moveTo>
                  <a:pt x="313" y="178"/>
                </a:moveTo>
                <a:cubicBezTo>
                  <a:pt x="306" y="183"/>
                  <a:pt x="299" y="189"/>
                  <a:pt x="292" y="195"/>
                </a:cubicBezTo>
                <a:cubicBezTo>
                  <a:pt x="296" y="199"/>
                  <a:pt x="296" y="199"/>
                  <a:pt x="296" y="199"/>
                </a:cubicBezTo>
                <a:cubicBezTo>
                  <a:pt x="303" y="193"/>
                  <a:pt x="310" y="188"/>
                  <a:pt x="317" y="182"/>
                </a:cubicBezTo>
                <a:cubicBezTo>
                  <a:pt x="313" y="178"/>
                  <a:pt x="313" y="178"/>
                  <a:pt x="313" y="178"/>
                </a:cubicBezTo>
                <a:moveTo>
                  <a:pt x="1338" y="179"/>
                </a:moveTo>
                <a:cubicBezTo>
                  <a:pt x="1335" y="183"/>
                  <a:pt x="1335" y="183"/>
                  <a:pt x="1335" y="183"/>
                </a:cubicBezTo>
                <a:cubicBezTo>
                  <a:pt x="1342" y="188"/>
                  <a:pt x="1349" y="194"/>
                  <a:pt x="1356" y="200"/>
                </a:cubicBezTo>
                <a:cubicBezTo>
                  <a:pt x="1359" y="196"/>
                  <a:pt x="1359" y="196"/>
                  <a:pt x="1359" y="196"/>
                </a:cubicBezTo>
                <a:cubicBezTo>
                  <a:pt x="1353" y="190"/>
                  <a:pt x="1346" y="184"/>
                  <a:pt x="1338" y="179"/>
                </a:cubicBezTo>
                <a:moveTo>
                  <a:pt x="272" y="213"/>
                </a:moveTo>
                <a:cubicBezTo>
                  <a:pt x="265" y="219"/>
                  <a:pt x="259" y="225"/>
                  <a:pt x="252" y="231"/>
                </a:cubicBezTo>
                <a:cubicBezTo>
                  <a:pt x="256" y="235"/>
                  <a:pt x="256" y="235"/>
                  <a:pt x="256" y="235"/>
                </a:cubicBezTo>
                <a:cubicBezTo>
                  <a:pt x="262" y="229"/>
                  <a:pt x="269" y="223"/>
                  <a:pt x="276" y="217"/>
                </a:cubicBezTo>
                <a:cubicBezTo>
                  <a:pt x="272" y="213"/>
                  <a:pt x="272" y="213"/>
                  <a:pt x="272" y="213"/>
                </a:cubicBezTo>
                <a:moveTo>
                  <a:pt x="1380" y="214"/>
                </a:moveTo>
                <a:cubicBezTo>
                  <a:pt x="1376" y="218"/>
                  <a:pt x="1376" y="218"/>
                  <a:pt x="1376" y="218"/>
                </a:cubicBezTo>
                <a:cubicBezTo>
                  <a:pt x="1383" y="224"/>
                  <a:pt x="1389" y="230"/>
                  <a:pt x="1396" y="236"/>
                </a:cubicBezTo>
                <a:cubicBezTo>
                  <a:pt x="1399" y="232"/>
                  <a:pt x="1399" y="232"/>
                  <a:pt x="1399" y="232"/>
                </a:cubicBezTo>
                <a:cubicBezTo>
                  <a:pt x="1393" y="226"/>
                  <a:pt x="1386" y="220"/>
                  <a:pt x="1380" y="214"/>
                </a:cubicBezTo>
                <a:moveTo>
                  <a:pt x="233" y="250"/>
                </a:moveTo>
                <a:cubicBezTo>
                  <a:pt x="227" y="257"/>
                  <a:pt x="221" y="263"/>
                  <a:pt x="215" y="270"/>
                </a:cubicBezTo>
                <a:cubicBezTo>
                  <a:pt x="219" y="273"/>
                  <a:pt x="219" y="273"/>
                  <a:pt x="219" y="273"/>
                </a:cubicBezTo>
                <a:cubicBezTo>
                  <a:pt x="224" y="267"/>
                  <a:pt x="231" y="260"/>
                  <a:pt x="237" y="254"/>
                </a:cubicBezTo>
                <a:cubicBezTo>
                  <a:pt x="233" y="250"/>
                  <a:pt x="233" y="250"/>
                  <a:pt x="233" y="250"/>
                </a:cubicBezTo>
                <a:moveTo>
                  <a:pt x="1418" y="251"/>
                </a:moveTo>
                <a:cubicBezTo>
                  <a:pt x="1415" y="255"/>
                  <a:pt x="1415" y="255"/>
                  <a:pt x="1415" y="255"/>
                </a:cubicBezTo>
                <a:cubicBezTo>
                  <a:pt x="1421" y="261"/>
                  <a:pt x="1427" y="268"/>
                  <a:pt x="1433" y="274"/>
                </a:cubicBezTo>
                <a:cubicBezTo>
                  <a:pt x="1437" y="271"/>
                  <a:pt x="1437" y="271"/>
                  <a:pt x="1437" y="271"/>
                </a:cubicBezTo>
                <a:cubicBezTo>
                  <a:pt x="1431" y="264"/>
                  <a:pt x="1425" y="258"/>
                  <a:pt x="1418" y="251"/>
                </a:cubicBezTo>
                <a:moveTo>
                  <a:pt x="197" y="290"/>
                </a:moveTo>
                <a:cubicBezTo>
                  <a:pt x="191" y="297"/>
                  <a:pt x="185" y="304"/>
                  <a:pt x="180" y="311"/>
                </a:cubicBezTo>
                <a:cubicBezTo>
                  <a:pt x="184" y="314"/>
                  <a:pt x="184" y="314"/>
                  <a:pt x="184" y="314"/>
                </a:cubicBezTo>
                <a:cubicBezTo>
                  <a:pt x="189" y="307"/>
                  <a:pt x="195" y="300"/>
                  <a:pt x="201" y="294"/>
                </a:cubicBezTo>
                <a:cubicBezTo>
                  <a:pt x="197" y="290"/>
                  <a:pt x="197" y="290"/>
                  <a:pt x="197" y="290"/>
                </a:cubicBezTo>
                <a:moveTo>
                  <a:pt x="1455" y="291"/>
                </a:moveTo>
                <a:cubicBezTo>
                  <a:pt x="1451" y="295"/>
                  <a:pt x="1451" y="295"/>
                  <a:pt x="1451" y="295"/>
                </a:cubicBezTo>
                <a:cubicBezTo>
                  <a:pt x="1456" y="301"/>
                  <a:pt x="1462" y="308"/>
                  <a:pt x="1468" y="315"/>
                </a:cubicBezTo>
                <a:cubicBezTo>
                  <a:pt x="1472" y="312"/>
                  <a:pt x="1472" y="312"/>
                  <a:pt x="1472" y="312"/>
                </a:cubicBezTo>
                <a:cubicBezTo>
                  <a:pt x="1466" y="305"/>
                  <a:pt x="1460" y="298"/>
                  <a:pt x="1455" y="291"/>
                </a:cubicBezTo>
                <a:moveTo>
                  <a:pt x="163" y="332"/>
                </a:moveTo>
                <a:cubicBezTo>
                  <a:pt x="158" y="340"/>
                  <a:pt x="152" y="347"/>
                  <a:pt x="147" y="354"/>
                </a:cubicBezTo>
                <a:cubicBezTo>
                  <a:pt x="152" y="357"/>
                  <a:pt x="152" y="357"/>
                  <a:pt x="152" y="357"/>
                </a:cubicBezTo>
                <a:cubicBezTo>
                  <a:pt x="157" y="350"/>
                  <a:pt x="162" y="343"/>
                  <a:pt x="167" y="336"/>
                </a:cubicBezTo>
                <a:cubicBezTo>
                  <a:pt x="163" y="332"/>
                  <a:pt x="163" y="332"/>
                  <a:pt x="163" y="332"/>
                </a:cubicBezTo>
                <a:moveTo>
                  <a:pt x="1488" y="333"/>
                </a:moveTo>
                <a:cubicBezTo>
                  <a:pt x="1484" y="337"/>
                  <a:pt x="1484" y="337"/>
                  <a:pt x="1484" y="337"/>
                </a:cubicBezTo>
                <a:cubicBezTo>
                  <a:pt x="1489" y="344"/>
                  <a:pt x="1494" y="351"/>
                  <a:pt x="1499" y="358"/>
                </a:cubicBezTo>
                <a:cubicBezTo>
                  <a:pt x="1504" y="355"/>
                  <a:pt x="1504" y="355"/>
                  <a:pt x="1504" y="355"/>
                </a:cubicBezTo>
                <a:cubicBezTo>
                  <a:pt x="1499" y="348"/>
                  <a:pt x="1493" y="341"/>
                  <a:pt x="1488" y="333"/>
                </a:cubicBezTo>
                <a:moveTo>
                  <a:pt x="132" y="377"/>
                </a:moveTo>
                <a:cubicBezTo>
                  <a:pt x="127" y="384"/>
                  <a:pt x="123" y="392"/>
                  <a:pt x="118" y="400"/>
                </a:cubicBezTo>
                <a:cubicBezTo>
                  <a:pt x="123" y="402"/>
                  <a:pt x="123" y="402"/>
                  <a:pt x="123" y="402"/>
                </a:cubicBezTo>
                <a:cubicBezTo>
                  <a:pt x="127" y="395"/>
                  <a:pt x="132" y="387"/>
                  <a:pt x="137" y="380"/>
                </a:cubicBezTo>
                <a:cubicBezTo>
                  <a:pt x="132" y="377"/>
                  <a:pt x="132" y="377"/>
                  <a:pt x="132" y="377"/>
                </a:cubicBezTo>
                <a:moveTo>
                  <a:pt x="1519" y="378"/>
                </a:moveTo>
                <a:cubicBezTo>
                  <a:pt x="1514" y="381"/>
                  <a:pt x="1514" y="381"/>
                  <a:pt x="1514" y="381"/>
                </a:cubicBezTo>
                <a:cubicBezTo>
                  <a:pt x="1519" y="388"/>
                  <a:pt x="1524" y="396"/>
                  <a:pt x="1528" y="403"/>
                </a:cubicBezTo>
                <a:cubicBezTo>
                  <a:pt x="1533" y="401"/>
                  <a:pt x="1533" y="401"/>
                  <a:pt x="1533" y="401"/>
                </a:cubicBezTo>
                <a:cubicBezTo>
                  <a:pt x="1528" y="393"/>
                  <a:pt x="1524" y="385"/>
                  <a:pt x="1519" y="378"/>
                </a:cubicBezTo>
                <a:moveTo>
                  <a:pt x="104" y="423"/>
                </a:moveTo>
                <a:cubicBezTo>
                  <a:pt x="100" y="431"/>
                  <a:pt x="96" y="439"/>
                  <a:pt x="92" y="447"/>
                </a:cubicBezTo>
                <a:cubicBezTo>
                  <a:pt x="96" y="449"/>
                  <a:pt x="96" y="449"/>
                  <a:pt x="96" y="449"/>
                </a:cubicBezTo>
                <a:cubicBezTo>
                  <a:pt x="100" y="441"/>
                  <a:pt x="105" y="433"/>
                  <a:pt x="109" y="426"/>
                </a:cubicBezTo>
                <a:cubicBezTo>
                  <a:pt x="104" y="423"/>
                  <a:pt x="104" y="423"/>
                  <a:pt x="104" y="423"/>
                </a:cubicBezTo>
                <a:moveTo>
                  <a:pt x="1547" y="424"/>
                </a:moveTo>
                <a:cubicBezTo>
                  <a:pt x="1542" y="427"/>
                  <a:pt x="1542" y="427"/>
                  <a:pt x="1542" y="427"/>
                </a:cubicBezTo>
                <a:cubicBezTo>
                  <a:pt x="1546" y="434"/>
                  <a:pt x="1550" y="442"/>
                  <a:pt x="1555" y="450"/>
                </a:cubicBezTo>
                <a:cubicBezTo>
                  <a:pt x="1559" y="448"/>
                  <a:pt x="1559" y="448"/>
                  <a:pt x="1559" y="448"/>
                </a:cubicBezTo>
                <a:cubicBezTo>
                  <a:pt x="1555" y="440"/>
                  <a:pt x="1551" y="432"/>
                  <a:pt x="1547" y="424"/>
                </a:cubicBezTo>
                <a:moveTo>
                  <a:pt x="80" y="471"/>
                </a:moveTo>
                <a:cubicBezTo>
                  <a:pt x="76" y="479"/>
                  <a:pt x="72" y="487"/>
                  <a:pt x="68" y="496"/>
                </a:cubicBezTo>
                <a:cubicBezTo>
                  <a:pt x="73" y="498"/>
                  <a:pt x="73" y="498"/>
                  <a:pt x="73" y="498"/>
                </a:cubicBezTo>
                <a:cubicBezTo>
                  <a:pt x="77" y="490"/>
                  <a:pt x="81" y="481"/>
                  <a:pt x="85" y="473"/>
                </a:cubicBezTo>
                <a:cubicBezTo>
                  <a:pt x="80" y="471"/>
                  <a:pt x="80" y="471"/>
                  <a:pt x="80" y="471"/>
                </a:cubicBezTo>
                <a:moveTo>
                  <a:pt x="1571" y="472"/>
                </a:moveTo>
                <a:cubicBezTo>
                  <a:pt x="1566" y="474"/>
                  <a:pt x="1566" y="474"/>
                  <a:pt x="1566" y="474"/>
                </a:cubicBezTo>
                <a:cubicBezTo>
                  <a:pt x="1570" y="482"/>
                  <a:pt x="1574" y="490"/>
                  <a:pt x="1577" y="498"/>
                </a:cubicBezTo>
                <a:cubicBezTo>
                  <a:pt x="1582" y="496"/>
                  <a:pt x="1582" y="496"/>
                  <a:pt x="1582" y="496"/>
                </a:cubicBezTo>
                <a:cubicBezTo>
                  <a:pt x="1579" y="488"/>
                  <a:pt x="1575" y="480"/>
                  <a:pt x="1571" y="472"/>
                </a:cubicBezTo>
                <a:moveTo>
                  <a:pt x="58" y="521"/>
                </a:moveTo>
                <a:cubicBezTo>
                  <a:pt x="55" y="529"/>
                  <a:pt x="52" y="537"/>
                  <a:pt x="49" y="546"/>
                </a:cubicBezTo>
                <a:cubicBezTo>
                  <a:pt x="54" y="548"/>
                  <a:pt x="54" y="548"/>
                  <a:pt x="54" y="548"/>
                </a:cubicBezTo>
                <a:cubicBezTo>
                  <a:pt x="57" y="539"/>
                  <a:pt x="60" y="531"/>
                  <a:pt x="63" y="523"/>
                </a:cubicBezTo>
                <a:cubicBezTo>
                  <a:pt x="58" y="521"/>
                  <a:pt x="58" y="521"/>
                  <a:pt x="58" y="521"/>
                </a:cubicBezTo>
                <a:moveTo>
                  <a:pt x="1593" y="521"/>
                </a:moveTo>
                <a:cubicBezTo>
                  <a:pt x="1588" y="523"/>
                  <a:pt x="1588" y="523"/>
                  <a:pt x="1588" y="523"/>
                </a:cubicBezTo>
                <a:cubicBezTo>
                  <a:pt x="1591" y="531"/>
                  <a:pt x="1594" y="540"/>
                  <a:pt x="1597" y="548"/>
                </a:cubicBezTo>
                <a:cubicBezTo>
                  <a:pt x="1602" y="546"/>
                  <a:pt x="1602" y="546"/>
                  <a:pt x="1602" y="546"/>
                </a:cubicBezTo>
                <a:cubicBezTo>
                  <a:pt x="1599" y="538"/>
                  <a:pt x="1596" y="529"/>
                  <a:pt x="1593" y="521"/>
                </a:cubicBezTo>
                <a:moveTo>
                  <a:pt x="40" y="571"/>
                </a:moveTo>
                <a:cubicBezTo>
                  <a:pt x="37" y="580"/>
                  <a:pt x="34" y="589"/>
                  <a:pt x="32" y="597"/>
                </a:cubicBezTo>
                <a:cubicBezTo>
                  <a:pt x="37" y="599"/>
                  <a:pt x="37" y="599"/>
                  <a:pt x="37" y="599"/>
                </a:cubicBezTo>
                <a:cubicBezTo>
                  <a:pt x="40" y="590"/>
                  <a:pt x="42" y="581"/>
                  <a:pt x="45" y="573"/>
                </a:cubicBezTo>
                <a:cubicBezTo>
                  <a:pt x="40" y="571"/>
                  <a:pt x="40" y="571"/>
                  <a:pt x="40" y="571"/>
                </a:cubicBezTo>
                <a:moveTo>
                  <a:pt x="1611" y="572"/>
                </a:moveTo>
                <a:cubicBezTo>
                  <a:pt x="1606" y="573"/>
                  <a:pt x="1606" y="573"/>
                  <a:pt x="1606" y="573"/>
                </a:cubicBezTo>
                <a:cubicBezTo>
                  <a:pt x="1608" y="582"/>
                  <a:pt x="1611" y="590"/>
                  <a:pt x="1613" y="599"/>
                </a:cubicBezTo>
                <a:cubicBezTo>
                  <a:pt x="1619" y="598"/>
                  <a:pt x="1619" y="598"/>
                  <a:pt x="1619" y="598"/>
                </a:cubicBezTo>
                <a:cubicBezTo>
                  <a:pt x="1616" y="589"/>
                  <a:pt x="1614" y="580"/>
                  <a:pt x="1611" y="572"/>
                </a:cubicBezTo>
                <a:moveTo>
                  <a:pt x="25" y="623"/>
                </a:moveTo>
                <a:cubicBezTo>
                  <a:pt x="23" y="632"/>
                  <a:pt x="21" y="641"/>
                  <a:pt x="19" y="650"/>
                </a:cubicBezTo>
                <a:cubicBezTo>
                  <a:pt x="24" y="651"/>
                  <a:pt x="24" y="651"/>
                  <a:pt x="24" y="651"/>
                </a:cubicBezTo>
                <a:cubicBezTo>
                  <a:pt x="26" y="642"/>
                  <a:pt x="28" y="633"/>
                  <a:pt x="30" y="625"/>
                </a:cubicBezTo>
                <a:cubicBezTo>
                  <a:pt x="25" y="623"/>
                  <a:pt x="25" y="623"/>
                  <a:pt x="25" y="623"/>
                </a:cubicBezTo>
                <a:moveTo>
                  <a:pt x="1626" y="624"/>
                </a:moveTo>
                <a:cubicBezTo>
                  <a:pt x="1620" y="625"/>
                  <a:pt x="1620" y="625"/>
                  <a:pt x="1620" y="625"/>
                </a:cubicBezTo>
                <a:cubicBezTo>
                  <a:pt x="1623" y="633"/>
                  <a:pt x="1625" y="642"/>
                  <a:pt x="1627" y="651"/>
                </a:cubicBezTo>
                <a:cubicBezTo>
                  <a:pt x="1632" y="650"/>
                  <a:pt x="1632" y="650"/>
                  <a:pt x="1632" y="650"/>
                </a:cubicBezTo>
                <a:cubicBezTo>
                  <a:pt x="1630" y="641"/>
                  <a:pt x="1628" y="632"/>
                  <a:pt x="1626" y="624"/>
                </a:cubicBezTo>
                <a:moveTo>
                  <a:pt x="14" y="676"/>
                </a:moveTo>
                <a:cubicBezTo>
                  <a:pt x="12" y="685"/>
                  <a:pt x="11" y="694"/>
                  <a:pt x="9" y="703"/>
                </a:cubicBezTo>
                <a:cubicBezTo>
                  <a:pt x="15" y="703"/>
                  <a:pt x="15" y="703"/>
                  <a:pt x="15" y="703"/>
                </a:cubicBezTo>
                <a:cubicBezTo>
                  <a:pt x="16" y="695"/>
                  <a:pt x="17" y="686"/>
                  <a:pt x="19" y="677"/>
                </a:cubicBezTo>
                <a:cubicBezTo>
                  <a:pt x="14" y="676"/>
                  <a:pt x="14" y="676"/>
                  <a:pt x="14" y="676"/>
                </a:cubicBezTo>
                <a:moveTo>
                  <a:pt x="1637" y="676"/>
                </a:moveTo>
                <a:cubicBezTo>
                  <a:pt x="1632" y="677"/>
                  <a:pt x="1632" y="677"/>
                  <a:pt x="1632" y="677"/>
                </a:cubicBezTo>
                <a:cubicBezTo>
                  <a:pt x="1633" y="686"/>
                  <a:pt x="1635" y="695"/>
                  <a:pt x="1636" y="704"/>
                </a:cubicBezTo>
                <a:cubicBezTo>
                  <a:pt x="1641" y="703"/>
                  <a:pt x="1641" y="703"/>
                  <a:pt x="1641" y="703"/>
                </a:cubicBezTo>
                <a:cubicBezTo>
                  <a:pt x="1640" y="694"/>
                  <a:pt x="1639" y="685"/>
                  <a:pt x="1637" y="676"/>
                </a:cubicBezTo>
                <a:moveTo>
                  <a:pt x="6" y="729"/>
                </a:moveTo>
                <a:cubicBezTo>
                  <a:pt x="5" y="738"/>
                  <a:pt x="4" y="747"/>
                  <a:pt x="3" y="756"/>
                </a:cubicBezTo>
                <a:cubicBezTo>
                  <a:pt x="3" y="756"/>
                  <a:pt x="3" y="756"/>
                  <a:pt x="3" y="756"/>
                </a:cubicBezTo>
                <a:cubicBezTo>
                  <a:pt x="9" y="757"/>
                  <a:pt x="9" y="757"/>
                  <a:pt x="9" y="757"/>
                </a:cubicBezTo>
                <a:cubicBezTo>
                  <a:pt x="9" y="756"/>
                  <a:pt x="9" y="756"/>
                  <a:pt x="9" y="756"/>
                </a:cubicBezTo>
                <a:cubicBezTo>
                  <a:pt x="9" y="747"/>
                  <a:pt x="10" y="739"/>
                  <a:pt x="11" y="730"/>
                </a:cubicBezTo>
                <a:cubicBezTo>
                  <a:pt x="6" y="729"/>
                  <a:pt x="6" y="729"/>
                  <a:pt x="6" y="729"/>
                </a:cubicBezTo>
                <a:moveTo>
                  <a:pt x="1645" y="730"/>
                </a:moveTo>
                <a:cubicBezTo>
                  <a:pt x="1640" y="730"/>
                  <a:pt x="1640" y="730"/>
                  <a:pt x="1640" y="730"/>
                </a:cubicBezTo>
                <a:cubicBezTo>
                  <a:pt x="1641" y="739"/>
                  <a:pt x="1642" y="748"/>
                  <a:pt x="1642" y="757"/>
                </a:cubicBezTo>
                <a:cubicBezTo>
                  <a:pt x="1648" y="756"/>
                  <a:pt x="1648" y="756"/>
                  <a:pt x="1648" y="756"/>
                </a:cubicBezTo>
                <a:cubicBezTo>
                  <a:pt x="1647" y="748"/>
                  <a:pt x="1646" y="739"/>
                  <a:pt x="1645" y="730"/>
                </a:cubicBezTo>
                <a:moveTo>
                  <a:pt x="1" y="783"/>
                </a:moveTo>
                <a:cubicBezTo>
                  <a:pt x="1" y="792"/>
                  <a:pt x="1" y="801"/>
                  <a:pt x="0" y="810"/>
                </a:cubicBezTo>
                <a:cubicBezTo>
                  <a:pt x="6" y="810"/>
                  <a:pt x="6" y="810"/>
                  <a:pt x="6" y="810"/>
                </a:cubicBezTo>
                <a:cubicBezTo>
                  <a:pt x="6" y="801"/>
                  <a:pt x="6" y="792"/>
                  <a:pt x="7" y="783"/>
                </a:cubicBezTo>
                <a:cubicBezTo>
                  <a:pt x="1" y="783"/>
                  <a:pt x="1" y="783"/>
                  <a:pt x="1" y="783"/>
                </a:cubicBezTo>
                <a:moveTo>
                  <a:pt x="1649" y="783"/>
                </a:moveTo>
                <a:cubicBezTo>
                  <a:pt x="1644" y="784"/>
                  <a:pt x="1644" y="784"/>
                  <a:pt x="1644" y="784"/>
                </a:cubicBezTo>
                <a:cubicBezTo>
                  <a:pt x="1644" y="793"/>
                  <a:pt x="1645" y="802"/>
                  <a:pt x="1645" y="810"/>
                </a:cubicBezTo>
                <a:cubicBezTo>
                  <a:pt x="1650" y="810"/>
                  <a:pt x="1650" y="810"/>
                  <a:pt x="1650" y="810"/>
                </a:cubicBezTo>
                <a:cubicBezTo>
                  <a:pt x="1650" y="801"/>
                  <a:pt x="1650" y="792"/>
                  <a:pt x="1649" y="783"/>
                </a:cubicBezTo>
                <a:moveTo>
                  <a:pt x="6" y="837"/>
                </a:moveTo>
                <a:cubicBezTo>
                  <a:pt x="0" y="837"/>
                  <a:pt x="0" y="837"/>
                  <a:pt x="0" y="837"/>
                </a:cubicBezTo>
                <a:cubicBezTo>
                  <a:pt x="1" y="846"/>
                  <a:pt x="1" y="855"/>
                  <a:pt x="1" y="864"/>
                </a:cubicBezTo>
                <a:cubicBezTo>
                  <a:pt x="7" y="864"/>
                  <a:pt x="7" y="864"/>
                  <a:pt x="7" y="864"/>
                </a:cubicBezTo>
                <a:cubicBezTo>
                  <a:pt x="6" y="855"/>
                  <a:pt x="6" y="846"/>
                  <a:pt x="6" y="837"/>
                </a:cubicBezTo>
                <a:moveTo>
                  <a:pt x="1645" y="837"/>
                </a:moveTo>
                <a:cubicBezTo>
                  <a:pt x="1645" y="846"/>
                  <a:pt x="1644" y="855"/>
                  <a:pt x="1644" y="864"/>
                </a:cubicBezTo>
                <a:cubicBezTo>
                  <a:pt x="1649" y="864"/>
                  <a:pt x="1649" y="864"/>
                  <a:pt x="1649" y="864"/>
                </a:cubicBezTo>
                <a:cubicBezTo>
                  <a:pt x="1650" y="855"/>
                  <a:pt x="1650" y="846"/>
                  <a:pt x="1650" y="837"/>
                </a:cubicBezTo>
                <a:cubicBezTo>
                  <a:pt x="1645" y="837"/>
                  <a:pt x="1645" y="837"/>
                  <a:pt x="1645" y="837"/>
                </a:cubicBezTo>
                <a:moveTo>
                  <a:pt x="8" y="890"/>
                </a:moveTo>
                <a:cubicBezTo>
                  <a:pt x="3" y="891"/>
                  <a:pt x="3" y="891"/>
                  <a:pt x="3" y="891"/>
                </a:cubicBezTo>
                <a:cubicBezTo>
                  <a:pt x="4" y="900"/>
                  <a:pt x="5" y="909"/>
                  <a:pt x="6" y="918"/>
                </a:cubicBezTo>
                <a:cubicBezTo>
                  <a:pt x="11" y="917"/>
                  <a:pt x="11" y="917"/>
                  <a:pt x="11" y="917"/>
                </a:cubicBezTo>
                <a:cubicBezTo>
                  <a:pt x="10" y="908"/>
                  <a:pt x="9" y="899"/>
                  <a:pt x="8" y="890"/>
                </a:cubicBezTo>
                <a:moveTo>
                  <a:pt x="1642" y="891"/>
                </a:moveTo>
                <a:cubicBezTo>
                  <a:pt x="1642" y="892"/>
                  <a:pt x="1642" y="892"/>
                  <a:pt x="1642" y="892"/>
                </a:cubicBezTo>
                <a:cubicBezTo>
                  <a:pt x="1641" y="901"/>
                  <a:pt x="1640" y="910"/>
                  <a:pt x="1639" y="919"/>
                </a:cubicBezTo>
                <a:cubicBezTo>
                  <a:pt x="1645" y="919"/>
                  <a:pt x="1645" y="919"/>
                  <a:pt x="1645" y="919"/>
                </a:cubicBezTo>
                <a:cubicBezTo>
                  <a:pt x="1646" y="911"/>
                  <a:pt x="1647" y="902"/>
                  <a:pt x="1647" y="893"/>
                </a:cubicBezTo>
                <a:cubicBezTo>
                  <a:pt x="1648" y="891"/>
                  <a:pt x="1648" y="891"/>
                  <a:pt x="1648" y="891"/>
                </a:cubicBezTo>
                <a:cubicBezTo>
                  <a:pt x="1642" y="891"/>
                  <a:pt x="1642" y="891"/>
                  <a:pt x="1642" y="891"/>
                </a:cubicBezTo>
                <a:moveTo>
                  <a:pt x="14" y="944"/>
                </a:moveTo>
                <a:cubicBezTo>
                  <a:pt x="9" y="944"/>
                  <a:pt x="9" y="944"/>
                  <a:pt x="9" y="944"/>
                </a:cubicBezTo>
                <a:cubicBezTo>
                  <a:pt x="10" y="953"/>
                  <a:pt x="12" y="962"/>
                  <a:pt x="13" y="971"/>
                </a:cubicBezTo>
                <a:cubicBezTo>
                  <a:pt x="19" y="970"/>
                  <a:pt x="19" y="970"/>
                  <a:pt x="19" y="970"/>
                </a:cubicBezTo>
                <a:cubicBezTo>
                  <a:pt x="17" y="962"/>
                  <a:pt x="16" y="953"/>
                  <a:pt x="14" y="944"/>
                </a:cubicBezTo>
                <a:moveTo>
                  <a:pt x="1636" y="945"/>
                </a:moveTo>
                <a:cubicBezTo>
                  <a:pt x="1634" y="954"/>
                  <a:pt x="1633" y="963"/>
                  <a:pt x="1631" y="972"/>
                </a:cubicBezTo>
                <a:cubicBezTo>
                  <a:pt x="1637" y="973"/>
                  <a:pt x="1637" y="973"/>
                  <a:pt x="1637" y="973"/>
                </a:cubicBezTo>
                <a:cubicBezTo>
                  <a:pt x="1638" y="964"/>
                  <a:pt x="1640" y="955"/>
                  <a:pt x="1641" y="946"/>
                </a:cubicBezTo>
                <a:cubicBezTo>
                  <a:pt x="1636" y="945"/>
                  <a:pt x="1636" y="945"/>
                  <a:pt x="1636" y="945"/>
                </a:cubicBezTo>
                <a:moveTo>
                  <a:pt x="24" y="996"/>
                </a:moveTo>
                <a:cubicBezTo>
                  <a:pt x="19" y="998"/>
                  <a:pt x="19" y="998"/>
                  <a:pt x="19" y="998"/>
                </a:cubicBezTo>
                <a:cubicBezTo>
                  <a:pt x="21" y="1006"/>
                  <a:pt x="23" y="1015"/>
                  <a:pt x="25" y="1024"/>
                </a:cubicBezTo>
                <a:cubicBezTo>
                  <a:pt x="30" y="1023"/>
                  <a:pt x="30" y="1023"/>
                  <a:pt x="30" y="1023"/>
                </a:cubicBezTo>
                <a:cubicBezTo>
                  <a:pt x="28" y="1014"/>
                  <a:pt x="26" y="1005"/>
                  <a:pt x="24" y="996"/>
                </a:cubicBezTo>
                <a:moveTo>
                  <a:pt x="1626" y="998"/>
                </a:moveTo>
                <a:cubicBezTo>
                  <a:pt x="1624" y="1007"/>
                  <a:pt x="1622" y="1016"/>
                  <a:pt x="1620" y="1024"/>
                </a:cubicBezTo>
                <a:cubicBezTo>
                  <a:pt x="1625" y="1026"/>
                  <a:pt x="1625" y="1026"/>
                  <a:pt x="1625" y="1026"/>
                </a:cubicBezTo>
                <a:cubicBezTo>
                  <a:pt x="1628" y="1017"/>
                  <a:pt x="1630" y="1008"/>
                  <a:pt x="1631" y="999"/>
                </a:cubicBezTo>
                <a:cubicBezTo>
                  <a:pt x="1626" y="998"/>
                  <a:pt x="1626" y="998"/>
                  <a:pt x="1626" y="998"/>
                </a:cubicBezTo>
                <a:moveTo>
                  <a:pt x="37" y="1048"/>
                </a:moveTo>
                <a:cubicBezTo>
                  <a:pt x="32" y="1050"/>
                  <a:pt x="32" y="1050"/>
                  <a:pt x="32" y="1050"/>
                </a:cubicBezTo>
                <a:cubicBezTo>
                  <a:pt x="34" y="1058"/>
                  <a:pt x="37" y="1067"/>
                  <a:pt x="39" y="1076"/>
                </a:cubicBezTo>
                <a:cubicBezTo>
                  <a:pt x="45" y="1074"/>
                  <a:pt x="45" y="1074"/>
                  <a:pt x="45" y="1074"/>
                </a:cubicBezTo>
                <a:cubicBezTo>
                  <a:pt x="42" y="1066"/>
                  <a:pt x="39" y="1057"/>
                  <a:pt x="37" y="1048"/>
                </a:cubicBezTo>
                <a:moveTo>
                  <a:pt x="1613" y="1050"/>
                </a:moveTo>
                <a:cubicBezTo>
                  <a:pt x="1611" y="1059"/>
                  <a:pt x="1608" y="1067"/>
                  <a:pt x="1605" y="1076"/>
                </a:cubicBezTo>
                <a:cubicBezTo>
                  <a:pt x="1610" y="1077"/>
                  <a:pt x="1610" y="1077"/>
                  <a:pt x="1610" y="1077"/>
                </a:cubicBezTo>
                <a:cubicBezTo>
                  <a:pt x="1613" y="1069"/>
                  <a:pt x="1616" y="1060"/>
                  <a:pt x="1618" y="1052"/>
                </a:cubicBezTo>
                <a:cubicBezTo>
                  <a:pt x="1613" y="1050"/>
                  <a:pt x="1613" y="1050"/>
                  <a:pt x="1613" y="1050"/>
                </a:cubicBezTo>
                <a:moveTo>
                  <a:pt x="53" y="1099"/>
                </a:moveTo>
                <a:cubicBezTo>
                  <a:pt x="48" y="1101"/>
                  <a:pt x="48" y="1101"/>
                  <a:pt x="48" y="1101"/>
                </a:cubicBezTo>
                <a:cubicBezTo>
                  <a:pt x="51" y="1109"/>
                  <a:pt x="54" y="1118"/>
                  <a:pt x="58" y="1126"/>
                </a:cubicBezTo>
                <a:cubicBezTo>
                  <a:pt x="63" y="1124"/>
                  <a:pt x="63" y="1124"/>
                  <a:pt x="63" y="1124"/>
                </a:cubicBezTo>
                <a:cubicBezTo>
                  <a:pt x="59" y="1116"/>
                  <a:pt x="56" y="1108"/>
                  <a:pt x="53" y="1099"/>
                </a:cubicBezTo>
                <a:moveTo>
                  <a:pt x="1597" y="1101"/>
                </a:moveTo>
                <a:cubicBezTo>
                  <a:pt x="1594" y="1109"/>
                  <a:pt x="1591" y="1118"/>
                  <a:pt x="1587" y="1126"/>
                </a:cubicBezTo>
                <a:cubicBezTo>
                  <a:pt x="1592" y="1128"/>
                  <a:pt x="1592" y="1128"/>
                  <a:pt x="1592" y="1128"/>
                </a:cubicBezTo>
                <a:cubicBezTo>
                  <a:pt x="1596" y="1120"/>
                  <a:pt x="1599" y="1111"/>
                  <a:pt x="1602" y="1103"/>
                </a:cubicBezTo>
                <a:cubicBezTo>
                  <a:pt x="1597" y="1101"/>
                  <a:pt x="1597" y="1101"/>
                  <a:pt x="1597" y="1101"/>
                </a:cubicBezTo>
                <a:moveTo>
                  <a:pt x="73" y="1149"/>
                </a:moveTo>
                <a:cubicBezTo>
                  <a:pt x="68" y="1151"/>
                  <a:pt x="68" y="1151"/>
                  <a:pt x="68" y="1151"/>
                </a:cubicBezTo>
                <a:cubicBezTo>
                  <a:pt x="72" y="1159"/>
                  <a:pt x="75" y="1168"/>
                  <a:pt x="79" y="1176"/>
                </a:cubicBezTo>
                <a:cubicBezTo>
                  <a:pt x="84" y="1173"/>
                  <a:pt x="84" y="1173"/>
                  <a:pt x="84" y="1173"/>
                </a:cubicBezTo>
                <a:cubicBezTo>
                  <a:pt x="80" y="1165"/>
                  <a:pt x="76" y="1157"/>
                  <a:pt x="73" y="1149"/>
                </a:cubicBezTo>
                <a:moveTo>
                  <a:pt x="1577" y="1151"/>
                </a:moveTo>
                <a:cubicBezTo>
                  <a:pt x="1573" y="1159"/>
                  <a:pt x="1570" y="1167"/>
                  <a:pt x="1566" y="1175"/>
                </a:cubicBezTo>
                <a:cubicBezTo>
                  <a:pt x="1571" y="1178"/>
                  <a:pt x="1571" y="1178"/>
                  <a:pt x="1571" y="1178"/>
                </a:cubicBezTo>
                <a:cubicBezTo>
                  <a:pt x="1575" y="1170"/>
                  <a:pt x="1578" y="1161"/>
                  <a:pt x="1582" y="1153"/>
                </a:cubicBezTo>
                <a:cubicBezTo>
                  <a:pt x="1577" y="1151"/>
                  <a:pt x="1577" y="1151"/>
                  <a:pt x="1577" y="1151"/>
                </a:cubicBezTo>
                <a:moveTo>
                  <a:pt x="96" y="1197"/>
                </a:moveTo>
                <a:cubicBezTo>
                  <a:pt x="91" y="1200"/>
                  <a:pt x="91" y="1200"/>
                  <a:pt x="91" y="1200"/>
                </a:cubicBezTo>
                <a:cubicBezTo>
                  <a:pt x="95" y="1208"/>
                  <a:pt x="99" y="1216"/>
                  <a:pt x="104" y="1224"/>
                </a:cubicBezTo>
                <a:cubicBezTo>
                  <a:pt x="108" y="1221"/>
                  <a:pt x="108" y="1221"/>
                  <a:pt x="108" y="1221"/>
                </a:cubicBezTo>
                <a:cubicBezTo>
                  <a:pt x="104" y="1213"/>
                  <a:pt x="100" y="1205"/>
                  <a:pt x="96" y="1197"/>
                </a:cubicBezTo>
                <a:moveTo>
                  <a:pt x="1554" y="1199"/>
                </a:moveTo>
                <a:cubicBezTo>
                  <a:pt x="1550" y="1207"/>
                  <a:pt x="1545" y="1215"/>
                  <a:pt x="1541" y="1223"/>
                </a:cubicBezTo>
                <a:cubicBezTo>
                  <a:pt x="1546" y="1226"/>
                  <a:pt x="1546" y="1226"/>
                  <a:pt x="1546" y="1226"/>
                </a:cubicBezTo>
                <a:cubicBezTo>
                  <a:pt x="1550" y="1218"/>
                  <a:pt x="1555" y="1210"/>
                  <a:pt x="1559" y="1202"/>
                </a:cubicBezTo>
                <a:cubicBezTo>
                  <a:pt x="1554" y="1199"/>
                  <a:pt x="1554" y="1199"/>
                  <a:pt x="1554" y="1199"/>
                </a:cubicBezTo>
                <a:moveTo>
                  <a:pt x="122" y="1244"/>
                </a:moveTo>
                <a:cubicBezTo>
                  <a:pt x="117" y="1247"/>
                  <a:pt x="117" y="1247"/>
                  <a:pt x="117" y="1247"/>
                </a:cubicBezTo>
                <a:cubicBezTo>
                  <a:pt x="122" y="1255"/>
                  <a:pt x="126" y="1262"/>
                  <a:pt x="131" y="1270"/>
                </a:cubicBezTo>
                <a:cubicBezTo>
                  <a:pt x="136" y="1267"/>
                  <a:pt x="136" y="1267"/>
                  <a:pt x="136" y="1267"/>
                </a:cubicBezTo>
                <a:cubicBezTo>
                  <a:pt x="131" y="1259"/>
                  <a:pt x="126" y="1252"/>
                  <a:pt x="122" y="1244"/>
                </a:cubicBezTo>
                <a:moveTo>
                  <a:pt x="1528" y="1246"/>
                </a:moveTo>
                <a:cubicBezTo>
                  <a:pt x="1523" y="1254"/>
                  <a:pt x="1518" y="1262"/>
                  <a:pt x="1513" y="1269"/>
                </a:cubicBezTo>
                <a:cubicBezTo>
                  <a:pt x="1518" y="1272"/>
                  <a:pt x="1518" y="1272"/>
                  <a:pt x="1518" y="1272"/>
                </a:cubicBezTo>
                <a:cubicBezTo>
                  <a:pt x="1523" y="1264"/>
                  <a:pt x="1528" y="1257"/>
                  <a:pt x="1532" y="1249"/>
                </a:cubicBezTo>
                <a:cubicBezTo>
                  <a:pt x="1528" y="1246"/>
                  <a:pt x="1528" y="1246"/>
                  <a:pt x="1528" y="1246"/>
                </a:cubicBezTo>
                <a:moveTo>
                  <a:pt x="151" y="1289"/>
                </a:moveTo>
                <a:cubicBezTo>
                  <a:pt x="146" y="1292"/>
                  <a:pt x="146" y="1292"/>
                  <a:pt x="146" y="1292"/>
                </a:cubicBezTo>
                <a:cubicBezTo>
                  <a:pt x="151" y="1300"/>
                  <a:pt x="157" y="1307"/>
                  <a:pt x="162" y="1314"/>
                </a:cubicBezTo>
                <a:cubicBezTo>
                  <a:pt x="166" y="1311"/>
                  <a:pt x="166" y="1311"/>
                  <a:pt x="166" y="1311"/>
                </a:cubicBezTo>
                <a:cubicBezTo>
                  <a:pt x="161" y="1304"/>
                  <a:pt x="156" y="1296"/>
                  <a:pt x="151" y="1289"/>
                </a:cubicBezTo>
                <a:moveTo>
                  <a:pt x="1498" y="1291"/>
                </a:moveTo>
                <a:cubicBezTo>
                  <a:pt x="1493" y="1299"/>
                  <a:pt x="1488" y="1306"/>
                  <a:pt x="1483" y="1313"/>
                </a:cubicBezTo>
                <a:cubicBezTo>
                  <a:pt x="1487" y="1316"/>
                  <a:pt x="1487" y="1316"/>
                  <a:pt x="1487" y="1316"/>
                </a:cubicBezTo>
                <a:cubicBezTo>
                  <a:pt x="1492" y="1309"/>
                  <a:pt x="1498" y="1302"/>
                  <a:pt x="1503" y="1294"/>
                </a:cubicBezTo>
                <a:cubicBezTo>
                  <a:pt x="1498" y="1291"/>
                  <a:pt x="1498" y="1291"/>
                  <a:pt x="1498" y="1291"/>
                </a:cubicBezTo>
                <a:moveTo>
                  <a:pt x="183" y="1332"/>
                </a:moveTo>
                <a:cubicBezTo>
                  <a:pt x="178" y="1336"/>
                  <a:pt x="178" y="1336"/>
                  <a:pt x="178" y="1336"/>
                </a:cubicBezTo>
                <a:cubicBezTo>
                  <a:pt x="184" y="1343"/>
                  <a:pt x="190" y="1350"/>
                  <a:pt x="196" y="1356"/>
                </a:cubicBezTo>
                <a:cubicBezTo>
                  <a:pt x="200" y="1353"/>
                  <a:pt x="200" y="1353"/>
                  <a:pt x="200" y="1353"/>
                </a:cubicBezTo>
                <a:cubicBezTo>
                  <a:pt x="194" y="1346"/>
                  <a:pt x="188" y="1339"/>
                  <a:pt x="183" y="1332"/>
                </a:cubicBezTo>
                <a:moveTo>
                  <a:pt x="1466" y="1334"/>
                </a:moveTo>
                <a:cubicBezTo>
                  <a:pt x="1461" y="1341"/>
                  <a:pt x="1455" y="1348"/>
                  <a:pt x="1449" y="1355"/>
                </a:cubicBezTo>
                <a:cubicBezTo>
                  <a:pt x="1453" y="1359"/>
                  <a:pt x="1453" y="1359"/>
                  <a:pt x="1453" y="1359"/>
                </a:cubicBezTo>
                <a:cubicBezTo>
                  <a:pt x="1459" y="1352"/>
                  <a:pt x="1465" y="1345"/>
                  <a:pt x="1471" y="1338"/>
                </a:cubicBezTo>
                <a:cubicBezTo>
                  <a:pt x="1466" y="1334"/>
                  <a:pt x="1466" y="1334"/>
                  <a:pt x="1466" y="1334"/>
                </a:cubicBezTo>
                <a:moveTo>
                  <a:pt x="217" y="1373"/>
                </a:moveTo>
                <a:cubicBezTo>
                  <a:pt x="213" y="1377"/>
                  <a:pt x="213" y="1377"/>
                  <a:pt x="213" y="1377"/>
                </a:cubicBezTo>
                <a:cubicBezTo>
                  <a:pt x="219" y="1383"/>
                  <a:pt x="225" y="1390"/>
                  <a:pt x="232" y="1397"/>
                </a:cubicBezTo>
                <a:cubicBezTo>
                  <a:pt x="236" y="1393"/>
                  <a:pt x="236" y="1393"/>
                  <a:pt x="236" y="1393"/>
                </a:cubicBezTo>
                <a:cubicBezTo>
                  <a:pt x="229" y="1386"/>
                  <a:pt x="223" y="1380"/>
                  <a:pt x="217" y="1373"/>
                </a:cubicBezTo>
                <a:moveTo>
                  <a:pt x="1431" y="1375"/>
                </a:moveTo>
                <a:cubicBezTo>
                  <a:pt x="1426" y="1382"/>
                  <a:pt x="1419" y="1388"/>
                  <a:pt x="1413" y="1395"/>
                </a:cubicBezTo>
                <a:cubicBezTo>
                  <a:pt x="1417" y="1398"/>
                  <a:pt x="1417" y="1398"/>
                  <a:pt x="1417" y="1398"/>
                </a:cubicBezTo>
                <a:cubicBezTo>
                  <a:pt x="1423" y="1392"/>
                  <a:pt x="1429" y="1385"/>
                  <a:pt x="1436" y="1379"/>
                </a:cubicBezTo>
                <a:cubicBezTo>
                  <a:pt x="1431" y="1375"/>
                  <a:pt x="1431" y="1375"/>
                  <a:pt x="1431" y="1375"/>
                </a:cubicBezTo>
                <a:moveTo>
                  <a:pt x="255" y="1412"/>
                </a:moveTo>
                <a:cubicBezTo>
                  <a:pt x="251" y="1416"/>
                  <a:pt x="251" y="1416"/>
                  <a:pt x="251" y="1416"/>
                </a:cubicBezTo>
                <a:cubicBezTo>
                  <a:pt x="257" y="1422"/>
                  <a:pt x="264" y="1428"/>
                  <a:pt x="270" y="1434"/>
                </a:cubicBezTo>
                <a:cubicBezTo>
                  <a:pt x="274" y="1430"/>
                  <a:pt x="274" y="1430"/>
                  <a:pt x="274" y="1430"/>
                </a:cubicBezTo>
                <a:cubicBezTo>
                  <a:pt x="267" y="1424"/>
                  <a:pt x="261" y="1418"/>
                  <a:pt x="255" y="1412"/>
                </a:cubicBezTo>
                <a:moveTo>
                  <a:pt x="1394" y="1414"/>
                </a:moveTo>
                <a:cubicBezTo>
                  <a:pt x="1388" y="1420"/>
                  <a:pt x="1381" y="1426"/>
                  <a:pt x="1374" y="1432"/>
                </a:cubicBezTo>
                <a:cubicBezTo>
                  <a:pt x="1378" y="1436"/>
                  <a:pt x="1378" y="1436"/>
                  <a:pt x="1378" y="1436"/>
                </a:cubicBezTo>
                <a:cubicBezTo>
                  <a:pt x="1385" y="1430"/>
                  <a:pt x="1391" y="1424"/>
                  <a:pt x="1398" y="1417"/>
                </a:cubicBezTo>
                <a:cubicBezTo>
                  <a:pt x="1394" y="1414"/>
                  <a:pt x="1394" y="1414"/>
                  <a:pt x="1394" y="1414"/>
                </a:cubicBezTo>
                <a:moveTo>
                  <a:pt x="294" y="1448"/>
                </a:moveTo>
                <a:cubicBezTo>
                  <a:pt x="291" y="1452"/>
                  <a:pt x="291" y="1452"/>
                  <a:pt x="291" y="1452"/>
                </a:cubicBezTo>
                <a:cubicBezTo>
                  <a:pt x="298" y="1458"/>
                  <a:pt x="305" y="1464"/>
                  <a:pt x="312" y="1469"/>
                </a:cubicBezTo>
                <a:cubicBezTo>
                  <a:pt x="315" y="1465"/>
                  <a:pt x="315" y="1465"/>
                  <a:pt x="315" y="1465"/>
                </a:cubicBezTo>
                <a:cubicBezTo>
                  <a:pt x="308" y="1459"/>
                  <a:pt x="301" y="1454"/>
                  <a:pt x="294" y="1448"/>
                </a:cubicBezTo>
                <a:moveTo>
                  <a:pt x="1354" y="1450"/>
                </a:moveTo>
                <a:cubicBezTo>
                  <a:pt x="1348" y="1455"/>
                  <a:pt x="1341" y="1461"/>
                  <a:pt x="1334" y="1467"/>
                </a:cubicBezTo>
                <a:cubicBezTo>
                  <a:pt x="1337" y="1471"/>
                  <a:pt x="1337" y="1471"/>
                  <a:pt x="1337" y="1471"/>
                </a:cubicBezTo>
                <a:cubicBezTo>
                  <a:pt x="1344" y="1465"/>
                  <a:pt x="1351" y="1459"/>
                  <a:pt x="1358" y="1454"/>
                </a:cubicBezTo>
                <a:cubicBezTo>
                  <a:pt x="1354" y="1450"/>
                  <a:pt x="1354" y="1450"/>
                  <a:pt x="1354" y="1450"/>
                </a:cubicBezTo>
                <a:moveTo>
                  <a:pt x="336" y="1481"/>
                </a:moveTo>
                <a:cubicBezTo>
                  <a:pt x="333" y="1486"/>
                  <a:pt x="333" y="1486"/>
                  <a:pt x="333" y="1486"/>
                </a:cubicBezTo>
                <a:cubicBezTo>
                  <a:pt x="340" y="1491"/>
                  <a:pt x="347" y="1496"/>
                  <a:pt x="355" y="1501"/>
                </a:cubicBezTo>
                <a:cubicBezTo>
                  <a:pt x="358" y="1497"/>
                  <a:pt x="358" y="1497"/>
                  <a:pt x="358" y="1497"/>
                </a:cubicBezTo>
                <a:cubicBezTo>
                  <a:pt x="351" y="1492"/>
                  <a:pt x="343" y="1487"/>
                  <a:pt x="336" y="1481"/>
                </a:cubicBezTo>
                <a:moveTo>
                  <a:pt x="1312" y="1483"/>
                </a:moveTo>
                <a:cubicBezTo>
                  <a:pt x="1305" y="1488"/>
                  <a:pt x="1298" y="1493"/>
                  <a:pt x="1290" y="1498"/>
                </a:cubicBezTo>
                <a:cubicBezTo>
                  <a:pt x="1293" y="1503"/>
                  <a:pt x="1293" y="1503"/>
                  <a:pt x="1293" y="1503"/>
                </a:cubicBezTo>
                <a:cubicBezTo>
                  <a:pt x="1301" y="1498"/>
                  <a:pt x="1308" y="1492"/>
                  <a:pt x="1316" y="1487"/>
                </a:cubicBezTo>
                <a:cubicBezTo>
                  <a:pt x="1312" y="1483"/>
                  <a:pt x="1312" y="1483"/>
                  <a:pt x="1312" y="1483"/>
                </a:cubicBezTo>
                <a:moveTo>
                  <a:pt x="380" y="1512"/>
                </a:moveTo>
                <a:cubicBezTo>
                  <a:pt x="377" y="1516"/>
                  <a:pt x="377" y="1516"/>
                  <a:pt x="377" y="1516"/>
                </a:cubicBezTo>
                <a:cubicBezTo>
                  <a:pt x="385" y="1521"/>
                  <a:pt x="393" y="1526"/>
                  <a:pt x="400" y="1531"/>
                </a:cubicBezTo>
                <a:cubicBezTo>
                  <a:pt x="403" y="1526"/>
                  <a:pt x="403" y="1526"/>
                  <a:pt x="403" y="1526"/>
                </a:cubicBezTo>
                <a:cubicBezTo>
                  <a:pt x="395" y="1521"/>
                  <a:pt x="388" y="1517"/>
                  <a:pt x="380" y="1512"/>
                </a:cubicBezTo>
                <a:moveTo>
                  <a:pt x="1268" y="1513"/>
                </a:moveTo>
                <a:cubicBezTo>
                  <a:pt x="1261" y="1518"/>
                  <a:pt x="1253" y="1523"/>
                  <a:pt x="1245" y="1527"/>
                </a:cubicBezTo>
                <a:cubicBezTo>
                  <a:pt x="1248" y="1532"/>
                  <a:pt x="1248" y="1532"/>
                  <a:pt x="1248" y="1532"/>
                </a:cubicBezTo>
                <a:cubicBezTo>
                  <a:pt x="1256" y="1527"/>
                  <a:pt x="1264" y="1523"/>
                  <a:pt x="1271" y="1518"/>
                </a:cubicBezTo>
                <a:cubicBezTo>
                  <a:pt x="1268" y="1513"/>
                  <a:pt x="1268" y="1513"/>
                  <a:pt x="1268" y="1513"/>
                </a:cubicBezTo>
                <a:moveTo>
                  <a:pt x="426" y="1540"/>
                </a:moveTo>
                <a:cubicBezTo>
                  <a:pt x="424" y="1544"/>
                  <a:pt x="424" y="1544"/>
                  <a:pt x="424" y="1544"/>
                </a:cubicBezTo>
                <a:cubicBezTo>
                  <a:pt x="431" y="1549"/>
                  <a:pt x="439" y="1553"/>
                  <a:pt x="447" y="1557"/>
                </a:cubicBezTo>
                <a:cubicBezTo>
                  <a:pt x="450" y="1552"/>
                  <a:pt x="450" y="1552"/>
                  <a:pt x="450" y="1552"/>
                </a:cubicBezTo>
                <a:cubicBezTo>
                  <a:pt x="442" y="1548"/>
                  <a:pt x="434" y="1544"/>
                  <a:pt x="426" y="1540"/>
                </a:cubicBezTo>
                <a:moveTo>
                  <a:pt x="1222" y="1541"/>
                </a:moveTo>
                <a:cubicBezTo>
                  <a:pt x="1214" y="1545"/>
                  <a:pt x="1206" y="1549"/>
                  <a:pt x="1199" y="1553"/>
                </a:cubicBezTo>
                <a:cubicBezTo>
                  <a:pt x="1201" y="1558"/>
                  <a:pt x="1201" y="1558"/>
                  <a:pt x="1201" y="1558"/>
                </a:cubicBezTo>
                <a:cubicBezTo>
                  <a:pt x="1209" y="1554"/>
                  <a:pt x="1217" y="1550"/>
                  <a:pt x="1225" y="1545"/>
                </a:cubicBezTo>
                <a:cubicBezTo>
                  <a:pt x="1222" y="1541"/>
                  <a:pt x="1222" y="1541"/>
                  <a:pt x="1222" y="1541"/>
                </a:cubicBezTo>
                <a:moveTo>
                  <a:pt x="474" y="1564"/>
                </a:moveTo>
                <a:cubicBezTo>
                  <a:pt x="472" y="1569"/>
                  <a:pt x="472" y="1569"/>
                  <a:pt x="472" y="1569"/>
                </a:cubicBezTo>
                <a:cubicBezTo>
                  <a:pt x="480" y="1573"/>
                  <a:pt x="488" y="1577"/>
                  <a:pt x="496" y="1580"/>
                </a:cubicBezTo>
                <a:cubicBezTo>
                  <a:pt x="498" y="1575"/>
                  <a:pt x="498" y="1575"/>
                  <a:pt x="498" y="1575"/>
                </a:cubicBezTo>
                <a:cubicBezTo>
                  <a:pt x="490" y="1572"/>
                  <a:pt x="482" y="1568"/>
                  <a:pt x="474" y="1564"/>
                </a:cubicBezTo>
                <a:moveTo>
                  <a:pt x="1175" y="1565"/>
                </a:moveTo>
                <a:cubicBezTo>
                  <a:pt x="1166" y="1569"/>
                  <a:pt x="1158" y="1573"/>
                  <a:pt x="1150" y="1576"/>
                </a:cubicBezTo>
                <a:cubicBezTo>
                  <a:pt x="1152" y="1581"/>
                  <a:pt x="1152" y="1581"/>
                  <a:pt x="1152" y="1581"/>
                </a:cubicBezTo>
                <a:cubicBezTo>
                  <a:pt x="1160" y="1578"/>
                  <a:pt x="1169" y="1574"/>
                  <a:pt x="1177" y="1570"/>
                </a:cubicBezTo>
                <a:cubicBezTo>
                  <a:pt x="1175" y="1565"/>
                  <a:pt x="1175" y="1565"/>
                  <a:pt x="1175" y="1565"/>
                </a:cubicBezTo>
                <a:moveTo>
                  <a:pt x="523" y="1586"/>
                </a:moveTo>
                <a:cubicBezTo>
                  <a:pt x="521" y="1591"/>
                  <a:pt x="521" y="1591"/>
                  <a:pt x="521" y="1591"/>
                </a:cubicBezTo>
                <a:cubicBezTo>
                  <a:pt x="530" y="1594"/>
                  <a:pt x="538" y="1597"/>
                  <a:pt x="547" y="1600"/>
                </a:cubicBezTo>
                <a:cubicBezTo>
                  <a:pt x="548" y="1595"/>
                  <a:pt x="548" y="1595"/>
                  <a:pt x="548" y="1595"/>
                </a:cubicBezTo>
                <a:cubicBezTo>
                  <a:pt x="540" y="1592"/>
                  <a:pt x="532" y="1589"/>
                  <a:pt x="523" y="1586"/>
                </a:cubicBezTo>
                <a:moveTo>
                  <a:pt x="1125" y="1586"/>
                </a:moveTo>
                <a:cubicBezTo>
                  <a:pt x="1117" y="1590"/>
                  <a:pt x="1109" y="1593"/>
                  <a:pt x="1100" y="1596"/>
                </a:cubicBezTo>
                <a:cubicBezTo>
                  <a:pt x="1102" y="1601"/>
                  <a:pt x="1102" y="1601"/>
                  <a:pt x="1102" y="1601"/>
                </a:cubicBezTo>
                <a:cubicBezTo>
                  <a:pt x="1111" y="1598"/>
                  <a:pt x="1119" y="1595"/>
                  <a:pt x="1127" y="1591"/>
                </a:cubicBezTo>
                <a:cubicBezTo>
                  <a:pt x="1125" y="1586"/>
                  <a:pt x="1125" y="1586"/>
                  <a:pt x="1125" y="1586"/>
                </a:cubicBezTo>
                <a:moveTo>
                  <a:pt x="574" y="1604"/>
                </a:moveTo>
                <a:cubicBezTo>
                  <a:pt x="572" y="1609"/>
                  <a:pt x="572" y="1609"/>
                  <a:pt x="572" y="1609"/>
                </a:cubicBezTo>
                <a:cubicBezTo>
                  <a:pt x="581" y="1612"/>
                  <a:pt x="589" y="1614"/>
                  <a:pt x="598" y="1617"/>
                </a:cubicBezTo>
                <a:cubicBezTo>
                  <a:pt x="599" y="1611"/>
                  <a:pt x="599" y="1611"/>
                  <a:pt x="599" y="1611"/>
                </a:cubicBezTo>
                <a:cubicBezTo>
                  <a:pt x="591" y="1609"/>
                  <a:pt x="582" y="1606"/>
                  <a:pt x="574" y="1604"/>
                </a:cubicBezTo>
                <a:moveTo>
                  <a:pt x="1075" y="1604"/>
                </a:moveTo>
                <a:cubicBezTo>
                  <a:pt x="1067" y="1607"/>
                  <a:pt x="1058" y="1610"/>
                  <a:pt x="1049" y="1612"/>
                </a:cubicBezTo>
                <a:cubicBezTo>
                  <a:pt x="1051" y="1617"/>
                  <a:pt x="1051" y="1617"/>
                  <a:pt x="1051" y="1617"/>
                </a:cubicBezTo>
                <a:cubicBezTo>
                  <a:pt x="1060" y="1615"/>
                  <a:pt x="1068" y="1612"/>
                  <a:pt x="1077" y="1609"/>
                </a:cubicBezTo>
                <a:cubicBezTo>
                  <a:pt x="1075" y="1604"/>
                  <a:pt x="1075" y="1604"/>
                  <a:pt x="1075" y="1604"/>
                </a:cubicBezTo>
                <a:moveTo>
                  <a:pt x="625" y="1618"/>
                </a:moveTo>
                <a:cubicBezTo>
                  <a:pt x="624" y="1624"/>
                  <a:pt x="624" y="1624"/>
                  <a:pt x="624" y="1624"/>
                </a:cubicBezTo>
                <a:cubicBezTo>
                  <a:pt x="633" y="1626"/>
                  <a:pt x="642" y="1628"/>
                  <a:pt x="650" y="1630"/>
                </a:cubicBezTo>
                <a:cubicBezTo>
                  <a:pt x="651" y="1624"/>
                  <a:pt x="651" y="1624"/>
                  <a:pt x="651" y="1624"/>
                </a:cubicBezTo>
                <a:cubicBezTo>
                  <a:pt x="643" y="1623"/>
                  <a:pt x="634" y="1621"/>
                  <a:pt x="625" y="1618"/>
                </a:cubicBezTo>
                <a:moveTo>
                  <a:pt x="1024" y="1619"/>
                </a:moveTo>
                <a:cubicBezTo>
                  <a:pt x="1015" y="1621"/>
                  <a:pt x="1006" y="1623"/>
                  <a:pt x="997" y="1625"/>
                </a:cubicBezTo>
                <a:cubicBezTo>
                  <a:pt x="999" y="1630"/>
                  <a:pt x="999" y="1630"/>
                  <a:pt x="999" y="1630"/>
                </a:cubicBezTo>
                <a:cubicBezTo>
                  <a:pt x="1007" y="1628"/>
                  <a:pt x="1016" y="1626"/>
                  <a:pt x="1025" y="1624"/>
                </a:cubicBezTo>
                <a:cubicBezTo>
                  <a:pt x="1024" y="1619"/>
                  <a:pt x="1024" y="1619"/>
                  <a:pt x="1024" y="1619"/>
                </a:cubicBezTo>
                <a:moveTo>
                  <a:pt x="678" y="1630"/>
                </a:moveTo>
                <a:cubicBezTo>
                  <a:pt x="677" y="1635"/>
                  <a:pt x="677" y="1635"/>
                  <a:pt x="677" y="1635"/>
                </a:cubicBezTo>
                <a:cubicBezTo>
                  <a:pt x="686" y="1637"/>
                  <a:pt x="695" y="1638"/>
                  <a:pt x="703" y="1639"/>
                </a:cubicBezTo>
                <a:cubicBezTo>
                  <a:pt x="704" y="1634"/>
                  <a:pt x="704" y="1634"/>
                  <a:pt x="704" y="1634"/>
                </a:cubicBezTo>
                <a:cubicBezTo>
                  <a:pt x="695" y="1633"/>
                  <a:pt x="687" y="1631"/>
                  <a:pt x="678" y="1630"/>
                </a:cubicBezTo>
                <a:moveTo>
                  <a:pt x="971" y="1630"/>
                </a:moveTo>
                <a:cubicBezTo>
                  <a:pt x="962" y="1632"/>
                  <a:pt x="953" y="1633"/>
                  <a:pt x="945" y="1634"/>
                </a:cubicBezTo>
                <a:cubicBezTo>
                  <a:pt x="945" y="1640"/>
                  <a:pt x="945" y="1640"/>
                  <a:pt x="945" y="1640"/>
                </a:cubicBezTo>
                <a:cubicBezTo>
                  <a:pt x="954" y="1638"/>
                  <a:pt x="963" y="1637"/>
                  <a:pt x="972" y="1635"/>
                </a:cubicBezTo>
                <a:cubicBezTo>
                  <a:pt x="971" y="1630"/>
                  <a:pt x="971" y="1630"/>
                  <a:pt x="971" y="1630"/>
                </a:cubicBezTo>
                <a:moveTo>
                  <a:pt x="731" y="1638"/>
                </a:moveTo>
                <a:cubicBezTo>
                  <a:pt x="730" y="1643"/>
                  <a:pt x="730" y="1643"/>
                  <a:pt x="730" y="1643"/>
                </a:cubicBezTo>
                <a:cubicBezTo>
                  <a:pt x="739" y="1644"/>
                  <a:pt x="748" y="1645"/>
                  <a:pt x="757" y="1646"/>
                </a:cubicBezTo>
                <a:cubicBezTo>
                  <a:pt x="757" y="1643"/>
                  <a:pt x="757" y="1643"/>
                  <a:pt x="757" y="1643"/>
                </a:cubicBezTo>
                <a:cubicBezTo>
                  <a:pt x="757" y="1640"/>
                  <a:pt x="757" y="1640"/>
                  <a:pt x="757" y="1640"/>
                </a:cubicBezTo>
                <a:cubicBezTo>
                  <a:pt x="748" y="1639"/>
                  <a:pt x="740" y="1639"/>
                  <a:pt x="731" y="1638"/>
                </a:cubicBezTo>
                <a:moveTo>
                  <a:pt x="918" y="1638"/>
                </a:moveTo>
                <a:cubicBezTo>
                  <a:pt x="909" y="1639"/>
                  <a:pt x="900" y="1640"/>
                  <a:pt x="891" y="1640"/>
                </a:cubicBezTo>
                <a:cubicBezTo>
                  <a:pt x="892" y="1646"/>
                  <a:pt x="892" y="1646"/>
                  <a:pt x="892" y="1646"/>
                </a:cubicBezTo>
                <a:cubicBezTo>
                  <a:pt x="901" y="1645"/>
                  <a:pt x="910" y="1644"/>
                  <a:pt x="919" y="1643"/>
                </a:cubicBezTo>
                <a:cubicBezTo>
                  <a:pt x="918" y="1638"/>
                  <a:pt x="918" y="1638"/>
                  <a:pt x="918" y="1638"/>
                </a:cubicBezTo>
                <a:moveTo>
                  <a:pt x="784" y="1642"/>
                </a:moveTo>
                <a:cubicBezTo>
                  <a:pt x="784" y="1647"/>
                  <a:pt x="784" y="1647"/>
                  <a:pt x="784" y="1647"/>
                </a:cubicBezTo>
                <a:cubicBezTo>
                  <a:pt x="793" y="1648"/>
                  <a:pt x="802" y="1648"/>
                  <a:pt x="811" y="1648"/>
                </a:cubicBezTo>
                <a:cubicBezTo>
                  <a:pt x="811" y="1643"/>
                  <a:pt x="811" y="1643"/>
                  <a:pt x="811" y="1643"/>
                </a:cubicBezTo>
                <a:cubicBezTo>
                  <a:pt x="802" y="1643"/>
                  <a:pt x="793" y="1642"/>
                  <a:pt x="784" y="1642"/>
                </a:cubicBezTo>
                <a:moveTo>
                  <a:pt x="865" y="1642"/>
                </a:moveTo>
                <a:cubicBezTo>
                  <a:pt x="856" y="1643"/>
                  <a:pt x="847" y="1643"/>
                  <a:pt x="838" y="1643"/>
                </a:cubicBezTo>
                <a:cubicBezTo>
                  <a:pt x="838" y="1648"/>
                  <a:pt x="838" y="1648"/>
                  <a:pt x="838" y="1648"/>
                </a:cubicBezTo>
                <a:cubicBezTo>
                  <a:pt x="847" y="1648"/>
                  <a:pt x="856" y="1648"/>
                  <a:pt x="865" y="1648"/>
                </a:cubicBezTo>
                <a:cubicBezTo>
                  <a:pt x="865" y="1642"/>
                  <a:pt x="865" y="1642"/>
                  <a:pt x="865" y="1642"/>
                </a:cubicBezTo>
                <a:moveTo>
                  <a:pt x="812" y="0"/>
                </a:moveTo>
                <a:cubicBezTo>
                  <a:pt x="803" y="0"/>
                  <a:pt x="794" y="0"/>
                  <a:pt x="785" y="1"/>
                </a:cubicBezTo>
                <a:cubicBezTo>
                  <a:pt x="785" y="6"/>
                  <a:pt x="785" y="6"/>
                  <a:pt x="785" y="6"/>
                </a:cubicBezTo>
                <a:cubicBezTo>
                  <a:pt x="794" y="6"/>
                  <a:pt x="803" y="5"/>
                  <a:pt x="812" y="5"/>
                </a:cubicBezTo>
                <a:cubicBezTo>
                  <a:pt x="812" y="0"/>
                  <a:pt x="812" y="0"/>
                  <a:pt x="812" y="0"/>
                </a:cubicBezTo>
              </a:path>
            </a:pathLst>
          </a:custGeom>
          <a:solidFill>
            <a:srgbClr val="FFFFFF">
              <a:alpha val="60000"/>
            </a:srgb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89" name="Freeform 9"/>
          <p:cNvSpPr>
            <a:spLocks noEditPoints="1"/>
          </p:cNvSpPr>
          <p:nvPr/>
        </p:nvSpPr>
        <p:spPr bwMode="auto">
          <a:xfrm>
            <a:off x="7648726" y="-1724244"/>
            <a:ext cx="6407742" cy="6401176"/>
          </a:xfrm>
          <a:custGeom>
            <a:avLst/>
            <a:gdLst>
              <a:gd name="T0" fmla="*/ 732 w 1650"/>
              <a:gd name="T1" fmla="*/ 10 h 1648"/>
              <a:gd name="T2" fmla="*/ 894 w 1650"/>
              <a:gd name="T3" fmla="*/ 3 h 1648"/>
              <a:gd name="T4" fmla="*/ 946 w 1650"/>
              <a:gd name="T5" fmla="*/ 14 h 1648"/>
              <a:gd name="T6" fmla="*/ 651 w 1650"/>
              <a:gd name="T7" fmla="*/ 18 h 1648"/>
              <a:gd name="T8" fmla="*/ 575 w 1650"/>
              <a:gd name="T9" fmla="*/ 44 h 1648"/>
              <a:gd name="T10" fmla="*/ 548 w 1650"/>
              <a:gd name="T11" fmla="*/ 48 h 1648"/>
              <a:gd name="T12" fmla="*/ 1129 w 1650"/>
              <a:gd name="T13" fmla="*/ 57 h 1648"/>
              <a:gd name="T14" fmla="*/ 1151 w 1650"/>
              <a:gd name="T15" fmla="*/ 72 h 1648"/>
              <a:gd name="T16" fmla="*/ 449 w 1650"/>
              <a:gd name="T17" fmla="*/ 90 h 1648"/>
              <a:gd name="T18" fmla="*/ 382 w 1650"/>
              <a:gd name="T19" fmla="*/ 135 h 1648"/>
              <a:gd name="T20" fmla="*/ 357 w 1650"/>
              <a:gd name="T21" fmla="*/ 146 h 1648"/>
              <a:gd name="T22" fmla="*/ 1317 w 1650"/>
              <a:gd name="T23" fmla="*/ 162 h 1648"/>
              <a:gd name="T24" fmla="*/ 1335 w 1650"/>
              <a:gd name="T25" fmla="*/ 183 h 1648"/>
              <a:gd name="T26" fmla="*/ 272 w 1650"/>
              <a:gd name="T27" fmla="*/ 213 h 1648"/>
              <a:gd name="T28" fmla="*/ 219 w 1650"/>
              <a:gd name="T29" fmla="*/ 273 h 1648"/>
              <a:gd name="T30" fmla="*/ 197 w 1650"/>
              <a:gd name="T31" fmla="*/ 290 h 1648"/>
              <a:gd name="T32" fmla="*/ 1472 w 1650"/>
              <a:gd name="T33" fmla="*/ 312 h 1648"/>
              <a:gd name="T34" fmla="*/ 1484 w 1650"/>
              <a:gd name="T35" fmla="*/ 337 h 1648"/>
              <a:gd name="T36" fmla="*/ 132 w 1650"/>
              <a:gd name="T37" fmla="*/ 377 h 1648"/>
              <a:gd name="T38" fmla="*/ 96 w 1650"/>
              <a:gd name="T39" fmla="*/ 449 h 1648"/>
              <a:gd name="T40" fmla="*/ 80 w 1650"/>
              <a:gd name="T41" fmla="*/ 471 h 1648"/>
              <a:gd name="T42" fmla="*/ 1582 w 1650"/>
              <a:gd name="T43" fmla="*/ 496 h 1648"/>
              <a:gd name="T44" fmla="*/ 1588 w 1650"/>
              <a:gd name="T45" fmla="*/ 523 h 1648"/>
              <a:gd name="T46" fmla="*/ 40 w 1650"/>
              <a:gd name="T47" fmla="*/ 571 h 1648"/>
              <a:gd name="T48" fmla="*/ 24 w 1650"/>
              <a:gd name="T49" fmla="*/ 651 h 1648"/>
              <a:gd name="T50" fmla="*/ 14 w 1650"/>
              <a:gd name="T51" fmla="*/ 676 h 1648"/>
              <a:gd name="T52" fmla="*/ 1641 w 1650"/>
              <a:gd name="T53" fmla="*/ 703 h 1648"/>
              <a:gd name="T54" fmla="*/ 6 w 1650"/>
              <a:gd name="T55" fmla="*/ 729 h 1648"/>
              <a:gd name="T56" fmla="*/ 6 w 1650"/>
              <a:gd name="T57" fmla="*/ 810 h 1648"/>
              <a:gd name="T58" fmla="*/ 6 w 1650"/>
              <a:gd name="T59" fmla="*/ 837 h 1648"/>
              <a:gd name="T60" fmla="*/ 1650 w 1650"/>
              <a:gd name="T61" fmla="*/ 837 h 1648"/>
              <a:gd name="T62" fmla="*/ 1642 w 1650"/>
              <a:gd name="T63" fmla="*/ 892 h 1648"/>
              <a:gd name="T64" fmla="*/ 13 w 1650"/>
              <a:gd name="T65" fmla="*/ 971 h 1648"/>
              <a:gd name="T66" fmla="*/ 24 w 1650"/>
              <a:gd name="T67" fmla="*/ 996 h 1648"/>
              <a:gd name="T68" fmla="*/ 1631 w 1650"/>
              <a:gd name="T69" fmla="*/ 999 h 1648"/>
              <a:gd name="T70" fmla="*/ 1605 w 1650"/>
              <a:gd name="T71" fmla="*/ 1076 h 1648"/>
              <a:gd name="T72" fmla="*/ 53 w 1650"/>
              <a:gd name="T73" fmla="*/ 1099 h 1648"/>
              <a:gd name="T74" fmla="*/ 79 w 1650"/>
              <a:gd name="T75" fmla="*/ 1176 h 1648"/>
              <a:gd name="T76" fmla="*/ 96 w 1650"/>
              <a:gd name="T77" fmla="*/ 1197 h 1648"/>
              <a:gd name="T78" fmla="*/ 1559 w 1650"/>
              <a:gd name="T79" fmla="*/ 1202 h 1648"/>
              <a:gd name="T80" fmla="*/ 1513 w 1650"/>
              <a:gd name="T81" fmla="*/ 1269 h 1648"/>
              <a:gd name="T82" fmla="*/ 151 w 1650"/>
              <a:gd name="T83" fmla="*/ 1289 h 1648"/>
              <a:gd name="T84" fmla="*/ 196 w 1650"/>
              <a:gd name="T85" fmla="*/ 1356 h 1648"/>
              <a:gd name="T86" fmla="*/ 217 w 1650"/>
              <a:gd name="T87" fmla="*/ 1373 h 1648"/>
              <a:gd name="T88" fmla="*/ 1436 w 1650"/>
              <a:gd name="T89" fmla="*/ 1379 h 1648"/>
              <a:gd name="T90" fmla="*/ 1374 w 1650"/>
              <a:gd name="T91" fmla="*/ 1432 h 1648"/>
              <a:gd name="T92" fmla="*/ 294 w 1650"/>
              <a:gd name="T93" fmla="*/ 1448 h 1648"/>
              <a:gd name="T94" fmla="*/ 355 w 1650"/>
              <a:gd name="T95" fmla="*/ 1501 h 1648"/>
              <a:gd name="T96" fmla="*/ 380 w 1650"/>
              <a:gd name="T97" fmla="*/ 1512 h 1648"/>
              <a:gd name="T98" fmla="*/ 1271 w 1650"/>
              <a:gd name="T99" fmla="*/ 1518 h 1648"/>
              <a:gd name="T100" fmla="*/ 1199 w 1650"/>
              <a:gd name="T101" fmla="*/ 1553 h 1648"/>
              <a:gd name="T102" fmla="*/ 474 w 1650"/>
              <a:gd name="T103" fmla="*/ 1564 h 1648"/>
              <a:gd name="T104" fmla="*/ 547 w 1650"/>
              <a:gd name="T105" fmla="*/ 1600 h 1648"/>
              <a:gd name="T106" fmla="*/ 574 w 1650"/>
              <a:gd name="T107" fmla="*/ 1604 h 1648"/>
              <a:gd name="T108" fmla="*/ 1077 w 1650"/>
              <a:gd name="T109" fmla="*/ 1609 h 1648"/>
              <a:gd name="T110" fmla="*/ 997 w 1650"/>
              <a:gd name="T111" fmla="*/ 1625 h 1648"/>
              <a:gd name="T112" fmla="*/ 678 w 1650"/>
              <a:gd name="T113" fmla="*/ 1630 h 1648"/>
              <a:gd name="T114" fmla="*/ 757 w 1650"/>
              <a:gd name="T115" fmla="*/ 1646 h 1648"/>
              <a:gd name="T116" fmla="*/ 918 w 1650"/>
              <a:gd name="T117" fmla="*/ 1638 h 1648"/>
              <a:gd name="T118" fmla="*/ 838 w 1650"/>
              <a:gd name="T119" fmla="*/ 1648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50" h="1648">
                <a:moveTo>
                  <a:pt x="839" y="0"/>
                </a:moveTo>
                <a:cubicBezTo>
                  <a:pt x="839" y="5"/>
                  <a:pt x="839" y="5"/>
                  <a:pt x="839" y="5"/>
                </a:cubicBezTo>
                <a:cubicBezTo>
                  <a:pt x="848" y="5"/>
                  <a:pt x="857" y="6"/>
                  <a:pt x="866" y="6"/>
                </a:cubicBezTo>
                <a:cubicBezTo>
                  <a:pt x="866" y="1"/>
                  <a:pt x="866" y="1"/>
                  <a:pt x="866" y="1"/>
                </a:cubicBezTo>
                <a:cubicBezTo>
                  <a:pt x="857" y="0"/>
                  <a:pt x="848" y="0"/>
                  <a:pt x="839" y="0"/>
                </a:cubicBezTo>
                <a:moveTo>
                  <a:pt x="758" y="2"/>
                </a:moveTo>
                <a:cubicBezTo>
                  <a:pt x="749" y="3"/>
                  <a:pt x="740" y="4"/>
                  <a:pt x="731" y="5"/>
                </a:cubicBezTo>
                <a:cubicBezTo>
                  <a:pt x="732" y="10"/>
                  <a:pt x="732" y="10"/>
                  <a:pt x="732" y="10"/>
                </a:cubicBezTo>
                <a:cubicBezTo>
                  <a:pt x="741" y="9"/>
                  <a:pt x="750" y="8"/>
                  <a:pt x="758" y="8"/>
                </a:cubicBezTo>
                <a:cubicBezTo>
                  <a:pt x="758" y="2"/>
                  <a:pt x="758" y="2"/>
                  <a:pt x="758" y="2"/>
                </a:cubicBezTo>
                <a:moveTo>
                  <a:pt x="893" y="2"/>
                </a:moveTo>
                <a:cubicBezTo>
                  <a:pt x="892" y="8"/>
                  <a:pt x="892" y="8"/>
                  <a:pt x="892" y="8"/>
                </a:cubicBezTo>
                <a:cubicBezTo>
                  <a:pt x="893" y="8"/>
                  <a:pt x="893" y="8"/>
                  <a:pt x="893" y="8"/>
                </a:cubicBezTo>
                <a:cubicBezTo>
                  <a:pt x="902" y="9"/>
                  <a:pt x="911" y="9"/>
                  <a:pt x="919" y="10"/>
                </a:cubicBezTo>
                <a:cubicBezTo>
                  <a:pt x="920" y="5"/>
                  <a:pt x="920" y="5"/>
                  <a:pt x="920" y="5"/>
                </a:cubicBezTo>
                <a:cubicBezTo>
                  <a:pt x="911" y="4"/>
                  <a:pt x="903" y="3"/>
                  <a:pt x="894" y="3"/>
                </a:cubicBezTo>
                <a:cubicBezTo>
                  <a:pt x="893" y="2"/>
                  <a:pt x="893" y="2"/>
                  <a:pt x="893" y="2"/>
                </a:cubicBezTo>
                <a:moveTo>
                  <a:pt x="704" y="8"/>
                </a:moveTo>
                <a:cubicBezTo>
                  <a:pt x="696" y="10"/>
                  <a:pt x="687" y="11"/>
                  <a:pt x="678" y="13"/>
                </a:cubicBezTo>
                <a:cubicBezTo>
                  <a:pt x="679" y="18"/>
                  <a:pt x="679" y="18"/>
                  <a:pt x="679" y="18"/>
                </a:cubicBezTo>
                <a:cubicBezTo>
                  <a:pt x="688" y="17"/>
                  <a:pt x="696" y="15"/>
                  <a:pt x="705" y="14"/>
                </a:cubicBezTo>
                <a:cubicBezTo>
                  <a:pt x="704" y="8"/>
                  <a:pt x="704" y="8"/>
                  <a:pt x="704" y="8"/>
                </a:cubicBezTo>
                <a:moveTo>
                  <a:pt x="946" y="9"/>
                </a:moveTo>
                <a:cubicBezTo>
                  <a:pt x="946" y="14"/>
                  <a:pt x="946" y="14"/>
                  <a:pt x="946" y="14"/>
                </a:cubicBezTo>
                <a:cubicBezTo>
                  <a:pt x="954" y="15"/>
                  <a:pt x="963" y="17"/>
                  <a:pt x="972" y="18"/>
                </a:cubicBezTo>
                <a:cubicBezTo>
                  <a:pt x="973" y="13"/>
                  <a:pt x="973" y="13"/>
                  <a:pt x="973" y="13"/>
                </a:cubicBezTo>
                <a:cubicBezTo>
                  <a:pt x="964" y="11"/>
                  <a:pt x="955" y="10"/>
                  <a:pt x="946" y="9"/>
                </a:cubicBezTo>
                <a:moveTo>
                  <a:pt x="651" y="18"/>
                </a:moveTo>
                <a:cubicBezTo>
                  <a:pt x="643" y="20"/>
                  <a:pt x="634" y="22"/>
                  <a:pt x="625" y="24"/>
                </a:cubicBezTo>
                <a:cubicBezTo>
                  <a:pt x="626" y="29"/>
                  <a:pt x="626" y="29"/>
                  <a:pt x="626" y="29"/>
                </a:cubicBezTo>
                <a:cubicBezTo>
                  <a:pt x="635" y="27"/>
                  <a:pt x="644" y="25"/>
                  <a:pt x="652" y="23"/>
                </a:cubicBezTo>
                <a:cubicBezTo>
                  <a:pt x="651" y="18"/>
                  <a:pt x="651" y="18"/>
                  <a:pt x="651" y="18"/>
                </a:cubicBezTo>
                <a:moveTo>
                  <a:pt x="1000" y="18"/>
                </a:moveTo>
                <a:cubicBezTo>
                  <a:pt x="998" y="23"/>
                  <a:pt x="998" y="23"/>
                  <a:pt x="998" y="23"/>
                </a:cubicBezTo>
                <a:cubicBezTo>
                  <a:pt x="1007" y="25"/>
                  <a:pt x="1016" y="27"/>
                  <a:pt x="1025" y="30"/>
                </a:cubicBezTo>
                <a:cubicBezTo>
                  <a:pt x="1026" y="24"/>
                  <a:pt x="1026" y="24"/>
                  <a:pt x="1026" y="24"/>
                </a:cubicBezTo>
                <a:cubicBezTo>
                  <a:pt x="1017" y="22"/>
                  <a:pt x="1008" y="20"/>
                  <a:pt x="1000" y="18"/>
                </a:cubicBezTo>
                <a:moveTo>
                  <a:pt x="599" y="31"/>
                </a:moveTo>
                <a:cubicBezTo>
                  <a:pt x="590" y="34"/>
                  <a:pt x="582" y="36"/>
                  <a:pt x="573" y="39"/>
                </a:cubicBezTo>
                <a:cubicBezTo>
                  <a:pt x="575" y="44"/>
                  <a:pt x="575" y="44"/>
                  <a:pt x="575" y="44"/>
                </a:cubicBezTo>
                <a:cubicBezTo>
                  <a:pt x="583" y="41"/>
                  <a:pt x="592" y="39"/>
                  <a:pt x="600" y="36"/>
                </a:cubicBezTo>
                <a:cubicBezTo>
                  <a:pt x="599" y="31"/>
                  <a:pt x="599" y="31"/>
                  <a:pt x="599" y="31"/>
                </a:cubicBezTo>
                <a:moveTo>
                  <a:pt x="1052" y="31"/>
                </a:moveTo>
                <a:cubicBezTo>
                  <a:pt x="1050" y="36"/>
                  <a:pt x="1050" y="36"/>
                  <a:pt x="1050" y="36"/>
                </a:cubicBezTo>
                <a:cubicBezTo>
                  <a:pt x="1059" y="39"/>
                  <a:pt x="1068" y="41"/>
                  <a:pt x="1076" y="44"/>
                </a:cubicBezTo>
                <a:cubicBezTo>
                  <a:pt x="1078" y="39"/>
                  <a:pt x="1078" y="39"/>
                  <a:pt x="1078" y="39"/>
                </a:cubicBezTo>
                <a:cubicBezTo>
                  <a:pt x="1069" y="36"/>
                  <a:pt x="1060" y="34"/>
                  <a:pt x="1052" y="31"/>
                </a:cubicBezTo>
                <a:moveTo>
                  <a:pt x="548" y="48"/>
                </a:moveTo>
                <a:cubicBezTo>
                  <a:pt x="539" y="51"/>
                  <a:pt x="531" y="54"/>
                  <a:pt x="523" y="57"/>
                </a:cubicBezTo>
                <a:cubicBezTo>
                  <a:pt x="525" y="62"/>
                  <a:pt x="525" y="62"/>
                  <a:pt x="525" y="62"/>
                </a:cubicBezTo>
                <a:cubicBezTo>
                  <a:pt x="533" y="59"/>
                  <a:pt x="541" y="56"/>
                  <a:pt x="550" y="53"/>
                </a:cubicBezTo>
                <a:cubicBezTo>
                  <a:pt x="548" y="48"/>
                  <a:pt x="548" y="48"/>
                  <a:pt x="548" y="48"/>
                </a:cubicBezTo>
                <a:moveTo>
                  <a:pt x="1103" y="48"/>
                </a:moveTo>
                <a:cubicBezTo>
                  <a:pt x="1102" y="53"/>
                  <a:pt x="1102" y="53"/>
                  <a:pt x="1102" y="53"/>
                </a:cubicBezTo>
                <a:cubicBezTo>
                  <a:pt x="1110" y="56"/>
                  <a:pt x="1118" y="59"/>
                  <a:pt x="1127" y="62"/>
                </a:cubicBezTo>
                <a:cubicBezTo>
                  <a:pt x="1129" y="57"/>
                  <a:pt x="1129" y="57"/>
                  <a:pt x="1129" y="57"/>
                </a:cubicBezTo>
                <a:cubicBezTo>
                  <a:pt x="1120" y="54"/>
                  <a:pt x="1112" y="51"/>
                  <a:pt x="1103" y="48"/>
                </a:cubicBezTo>
                <a:moveTo>
                  <a:pt x="498" y="67"/>
                </a:moveTo>
                <a:cubicBezTo>
                  <a:pt x="489" y="71"/>
                  <a:pt x="481" y="75"/>
                  <a:pt x="473" y="78"/>
                </a:cubicBezTo>
                <a:cubicBezTo>
                  <a:pt x="475" y="83"/>
                  <a:pt x="475" y="83"/>
                  <a:pt x="475" y="83"/>
                </a:cubicBezTo>
                <a:cubicBezTo>
                  <a:pt x="483" y="80"/>
                  <a:pt x="492" y="76"/>
                  <a:pt x="500" y="72"/>
                </a:cubicBezTo>
                <a:cubicBezTo>
                  <a:pt x="498" y="67"/>
                  <a:pt x="498" y="67"/>
                  <a:pt x="498" y="67"/>
                </a:cubicBezTo>
                <a:moveTo>
                  <a:pt x="1154" y="68"/>
                </a:moveTo>
                <a:cubicBezTo>
                  <a:pt x="1151" y="72"/>
                  <a:pt x="1151" y="72"/>
                  <a:pt x="1151" y="72"/>
                </a:cubicBezTo>
                <a:cubicBezTo>
                  <a:pt x="1160" y="76"/>
                  <a:pt x="1168" y="80"/>
                  <a:pt x="1176" y="84"/>
                </a:cubicBezTo>
                <a:cubicBezTo>
                  <a:pt x="1178" y="79"/>
                  <a:pt x="1178" y="79"/>
                  <a:pt x="1178" y="79"/>
                </a:cubicBezTo>
                <a:cubicBezTo>
                  <a:pt x="1170" y="75"/>
                  <a:pt x="1162" y="71"/>
                  <a:pt x="1154" y="68"/>
                </a:cubicBezTo>
                <a:moveTo>
                  <a:pt x="449" y="90"/>
                </a:moveTo>
                <a:cubicBezTo>
                  <a:pt x="441" y="94"/>
                  <a:pt x="433" y="99"/>
                  <a:pt x="425" y="103"/>
                </a:cubicBezTo>
                <a:cubicBezTo>
                  <a:pt x="428" y="108"/>
                  <a:pt x="428" y="108"/>
                  <a:pt x="428" y="108"/>
                </a:cubicBezTo>
                <a:cubicBezTo>
                  <a:pt x="436" y="103"/>
                  <a:pt x="443" y="99"/>
                  <a:pt x="451" y="95"/>
                </a:cubicBezTo>
                <a:cubicBezTo>
                  <a:pt x="449" y="90"/>
                  <a:pt x="449" y="90"/>
                  <a:pt x="449" y="90"/>
                </a:cubicBezTo>
                <a:moveTo>
                  <a:pt x="1202" y="91"/>
                </a:moveTo>
                <a:cubicBezTo>
                  <a:pt x="1200" y="95"/>
                  <a:pt x="1200" y="95"/>
                  <a:pt x="1200" y="95"/>
                </a:cubicBezTo>
                <a:cubicBezTo>
                  <a:pt x="1208" y="100"/>
                  <a:pt x="1216" y="104"/>
                  <a:pt x="1224" y="108"/>
                </a:cubicBezTo>
                <a:cubicBezTo>
                  <a:pt x="1226" y="103"/>
                  <a:pt x="1226" y="103"/>
                  <a:pt x="1226" y="103"/>
                </a:cubicBezTo>
                <a:cubicBezTo>
                  <a:pt x="1219" y="99"/>
                  <a:pt x="1210" y="95"/>
                  <a:pt x="1202" y="91"/>
                </a:cubicBezTo>
                <a:moveTo>
                  <a:pt x="402" y="117"/>
                </a:moveTo>
                <a:cubicBezTo>
                  <a:pt x="394" y="121"/>
                  <a:pt x="386" y="126"/>
                  <a:pt x="379" y="131"/>
                </a:cubicBezTo>
                <a:cubicBezTo>
                  <a:pt x="382" y="135"/>
                  <a:pt x="382" y="135"/>
                  <a:pt x="382" y="135"/>
                </a:cubicBezTo>
                <a:cubicBezTo>
                  <a:pt x="389" y="130"/>
                  <a:pt x="397" y="126"/>
                  <a:pt x="405" y="121"/>
                </a:cubicBezTo>
                <a:cubicBezTo>
                  <a:pt x="402" y="117"/>
                  <a:pt x="402" y="117"/>
                  <a:pt x="402" y="117"/>
                </a:cubicBezTo>
                <a:moveTo>
                  <a:pt x="1250" y="117"/>
                </a:moveTo>
                <a:cubicBezTo>
                  <a:pt x="1247" y="122"/>
                  <a:pt x="1247" y="122"/>
                  <a:pt x="1247" y="122"/>
                </a:cubicBezTo>
                <a:cubicBezTo>
                  <a:pt x="1255" y="126"/>
                  <a:pt x="1262" y="131"/>
                  <a:pt x="1270" y="136"/>
                </a:cubicBezTo>
                <a:cubicBezTo>
                  <a:pt x="1273" y="131"/>
                  <a:pt x="1273" y="131"/>
                  <a:pt x="1273" y="131"/>
                </a:cubicBezTo>
                <a:cubicBezTo>
                  <a:pt x="1265" y="126"/>
                  <a:pt x="1257" y="122"/>
                  <a:pt x="1250" y="117"/>
                </a:cubicBezTo>
                <a:moveTo>
                  <a:pt x="357" y="146"/>
                </a:moveTo>
                <a:cubicBezTo>
                  <a:pt x="349" y="151"/>
                  <a:pt x="342" y="156"/>
                  <a:pt x="335" y="161"/>
                </a:cubicBezTo>
                <a:cubicBezTo>
                  <a:pt x="338" y="166"/>
                  <a:pt x="338" y="166"/>
                  <a:pt x="338" y="166"/>
                </a:cubicBezTo>
                <a:cubicBezTo>
                  <a:pt x="345" y="161"/>
                  <a:pt x="352" y="155"/>
                  <a:pt x="360" y="150"/>
                </a:cubicBezTo>
                <a:cubicBezTo>
                  <a:pt x="357" y="146"/>
                  <a:pt x="357" y="146"/>
                  <a:pt x="357" y="146"/>
                </a:cubicBezTo>
                <a:moveTo>
                  <a:pt x="1295" y="146"/>
                </a:moveTo>
                <a:cubicBezTo>
                  <a:pt x="1292" y="151"/>
                  <a:pt x="1292" y="151"/>
                  <a:pt x="1292" y="151"/>
                </a:cubicBezTo>
                <a:cubicBezTo>
                  <a:pt x="1299" y="156"/>
                  <a:pt x="1307" y="161"/>
                  <a:pt x="1314" y="166"/>
                </a:cubicBezTo>
                <a:cubicBezTo>
                  <a:pt x="1317" y="162"/>
                  <a:pt x="1317" y="162"/>
                  <a:pt x="1317" y="162"/>
                </a:cubicBezTo>
                <a:cubicBezTo>
                  <a:pt x="1310" y="157"/>
                  <a:pt x="1303" y="151"/>
                  <a:pt x="1295" y="146"/>
                </a:cubicBezTo>
                <a:moveTo>
                  <a:pt x="313" y="178"/>
                </a:moveTo>
                <a:cubicBezTo>
                  <a:pt x="306" y="183"/>
                  <a:pt x="299" y="189"/>
                  <a:pt x="292" y="195"/>
                </a:cubicBezTo>
                <a:cubicBezTo>
                  <a:pt x="296" y="199"/>
                  <a:pt x="296" y="199"/>
                  <a:pt x="296" y="199"/>
                </a:cubicBezTo>
                <a:cubicBezTo>
                  <a:pt x="303" y="193"/>
                  <a:pt x="310" y="188"/>
                  <a:pt x="317" y="182"/>
                </a:cubicBezTo>
                <a:cubicBezTo>
                  <a:pt x="313" y="178"/>
                  <a:pt x="313" y="178"/>
                  <a:pt x="313" y="178"/>
                </a:cubicBezTo>
                <a:moveTo>
                  <a:pt x="1338" y="179"/>
                </a:moveTo>
                <a:cubicBezTo>
                  <a:pt x="1335" y="183"/>
                  <a:pt x="1335" y="183"/>
                  <a:pt x="1335" y="183"/>
                </a:cubicBezTo>
                <a:cubicBezTo>
                  <a:pt x="1342" y="188"/>
                  <a:pt x="1349" y="194"/>
                  <a:pt x="1356" y="200"/>
                </a:cubicBezTo>
                <a:cubicBezTo>
                  <a:pt x="1359" y="196"/>
                  <a:pt x="1359" y="196"/>
                  <a:pt x="1359" y="196"/>
                </a:cubicBezTo>
                <a:cubicBezTo>
                  <a:pt x="1353" y="190"/>
                  <a:pt x="1346" y="184"/>
                  <a:pt x="1338" y="179"/>
                </a:cubicBezTo>
                <a:moveTo>
                  <a:pt x="272" y="213"/>
                </a:moveTo>
                <a:cubicBezTo>
                  <a:pt x="265" y="219"/>
                  <a:pt x="259" y="225"/>
                  <a:pt x="252" y="231"/>
                </a:cubicBezTo>
                <a:cubicBezTo>
                  <a:pt x="256" y="235"/>
                  <a:pt x="256" y="235"/>
                  <a:pt x="256" y="235"/>
                </a:cubicBezTo>
                <a:cubicBezTo>
                  <a:pt x="262" y="229"/>
                  <a:pt x="269" y="223"/>
                  <a:pt x="276" y="217"/>
                </a:cubicBezTo>
                <a:cubicBezTo>
                  <a:pt x="272" y="213"/>
                  <a:pt x="272" y="213"/>
                  <a:pt x="272" y="213"/>
                </a:cubicBezTo>
                <a:moveTo>
                  <a:pt x="1380" y="214"/>
                </a:moveTo>
                <a:cubicBezTo>
                  <a:pt x="1376" y="218"/>
                  <a:pt x="1376" y="218"/>
                  <a:pt x="1376" y="218"/>
                </a:cubicBezTo>
                <a:cubicBezTo>
                  <a:pt x="1383" y="224"/>
                  <a:pt x="1389" y="230"/>
                  <a:pt x="1396" y="236"/>
                </a:cubicBezTo>
                <a:cubicBezTo>
                  <a:pt x="1399" y="232"/>
                  <a:pt x="1399" y="232"/>
                  <a:pt x="1399" y="232"/>
                </a:cubicBezTo>
                <a:cubicBezTo>
                  <a:pt x="1393" y="226"/>
                  <a:pt x="1386" y="220"/>
                  <a:pt x="1380" y="214"/>
                </a:cubicBezTo>
                <a:moveTo>
                  <a:pt x="233" y="250"/>
                </a:moveTo>
                <a:cubicBezTo>
                  <a:pt x="227" y="257"/>
                  <a:pt x="221" y="263"/>
                  <a:pt x="215" y="270"/>
                </a:cubicBezTo>
                <a:cubicBezTo>
                  <a:pt x="219" y="273"/>
                  <a:pt x="219" y="273"/>
                  <a:pt x="219" y="273"/>
                </a:cubicBezTo>
                <a:cubicBezTo>
                  <a:pt x="224" y="267"/>
                  <a:pt x="231" y="260"/>
                  <a:pt x="237" y="254"/>
                </a:cubicBezTo>
                <a:cubicBezTo>
                  <a:pt x="233" y="250"/>
                  <a:pt x="233" y="250"/>
                  <a:pt x="233" y="250"/>
                </a:cubicBezTo>
                <a:moveTo>
                  <a:pt x="1418" y="251"/>
                </a:moveTo>
                <a:cubicBezTo>
                  <a:pt x="1415" y="255"/>
                  <a:pt x="1415" y="255"/>
                  <a:pt x="1415" y="255"/>
                </a:cubicBezTo>
                <a:cubicBezTo>
                  <a:pt x="1421" y="261"/>
                  <a:pt x="1427" y="268"/>
                  <a:pt x="1433" y="274"/>
                </a:cubicBezTo>
                <a:cubicBezTo>
                  <a:pt x="1437" y="271"/>
                  <a:pt x="1437" y="271"/>
                  <a:pt x="1437" y="271"/>
                </a:cubicBezTo>
                <a:cubicBezTo>
                  <a:pt x="1431" y="264"/>
                  <a:pt x="1425" y="258"/>
                  <a:pt x="1418" y="251"/>
                </a:cubicBezTo>
                <a:moveTo>
                  <a:pt x="197" y="290"/>
                </a:moveTo>
                <a:cubicBezTo>
                  <a:pt x="191" y="297"/>
                  <a:pt x="185" y="304"/>
                  <a:pt x="180" y="311"/>
                </a:cubicBezTo>
                <a:cubicBezTo>
                  <a:pt x="184" y="314"/>
                  <a:pt x="184" y="314"/>
                  <a:pt x="184" y="314"/>
                </a:cubicBezTo>
                <a:cubicBezTo>
                  <a:pt x="189" y="307"/>
                  <a:pt x="195" y="300"/>
                  <a:pt x="201" y="294"/>
                </a:cubicBezTo>
                <a:cubicBezTo>
                  <a:pt x="197" y="290"/>
                  <a:pt x="197" y="290"/>
                  <a:pt x="197" y="290"/>
                </a:cubicBezTo>
                <a:moveTo>
                  <a:pt x="1455" y="291"/>
                </a:moveTo>
                <a:cubicBezTo>
                  <a:pt x="1451" y="295"/>
                  <a:pt x="1451" y="295"/>
                  <a:pt x="1451" y="295"/>
                </a:cubicBezTo>
                <a:cubicBezTo>
                  <a:pt x="1456" y="301"/>
                  <a:pt x="1462" y="308"/>
                  <a:pt x="1468" y="315"/>
                </a:cubicBezTo>
                <a:cubicBezTo>
                  <a:pt x="1472" y="312"/>
                  <a:pt x="1472" y="312"/>
                  <a:pt x="1472" y="312"/>
                </a:cubicBezTo>
                <a:cubicBezTo>
                  <a:pt x="1466" y="305"/>
                  <a:pt x="1460" y="298"/>
                  <a:pt x="1455" y="291"/>
                </a:cubicBezTo>
                <a:moveTo>
                  <a:pt x="163" y="332"/>
                </a:moveTo>
                <a:cubicBezTo>
                  <a:pt x="158" y="340"/>
                  <a:pt x="152" y="347"/>
                  <a:pt x="147" y="354"/>
                </a:cubicBezTo>
                <a:cubicBezTo>
                  <a:pt x="152" y="357"/>
                  <a:pt x="152" y="357"/>
                  <a:pt x="152" y="357"/>
                </a:cubicBezTo>
                <a:cubicBezTo>
                  <a:pt x="157" y="350"/>
                  <a:pt x="162" y="343"/>
                  <a:pt x="167" y="336"/>
                </a:cubicBezTo>
                <a:cubicBezTo>
                  <a:pt x="163" y="332"/>
                  <a:pt x="163" y="332"/>
                  <a:pt x="163" y="332"/>
                </a:cubicBezTo>
                <a:moveTo>
                  <a:pt x="1488" y="333"/>
                </a:moveTo>
                <a:cubicBezTo>
                  <a:pt x="1484" y="337"/>
                  <a:pt x="1484" y="337"/>
                  <a:pt x="1484" y="337"/>
                </a:cubicBezTo>
                <a:cubicBezTo>
                  <a:pt x="1489" y="344"/>
                  <a:pt x="1494" y="351"/>
                  <a:pt x="1499" y="358"/>
                </a:cubicBezTo>
                <a:cubicBezTo>
                  <a:pt x="1504" y="355"/>
                  <a:pt x="1504" y="355"/>
                  <a:pt x="1504" y="355"/>
                </a:cubicBezTo>
                <a:cubicBezTo>
                  <a:pt x="1499" y="348"/>
                  <a:pt x="1493" y="341"/>
                  <a:pt x="1488" y="333"/>
                </a:cubicBezTo>
                <a:moveTo>
                  <a:pt x="132" y="377"/>
                </a:moveTo>
                <a:cubicBezTo>
                  <a:pt x="127" y="384"/>
                  <a:pt x="123" y="392"/>
                  <a:pt x="118" y="400"/>
                </a:cubicBezTo>
                <a:cubicBezTo>
                  <a:pt x="123" y="402"/>
                  <a:pt x="123" y="402"/>
                  <a:pt x="123" y="402"/>
                </a:cubicBezTo>
                <a:cubicBezTo>
                  <a:pt x="127" y="395"/>
                  <a:pt x="132" y="387"/>
                  <a:pt x="137" y="380"/>
                </a:cubicBezTo>
                <a:cubicBezTo>
                  <a:pt x="132" y="377"/>
                  <a:pt x="132" y="377"/>
                  <a:pt x="132" y="377"/>
                </a:cubicBezTo>
                <a:moveTo>
                  <a:pt x="1519" y="378"/>
                </a:moveTo>
                <a:cubicBezTo>
                  <a:pt x="1514" y="381"/>
                  <a:pt x="1514" y="381"/>
                  <a:pt x="1514" y="381"/>
                </a:cubicBezTo>
                <a:cubicBezTo>
                  <a:pt x="1519" y="388"/>
                  <a:pt x="1524" y="396"/>
                  <a:pt x="1528" y="403"/>
                </a:cubicBezTo>
                <a:cubicBezTo>
                  <a:pt x="1533" y="401"/>
                  <a:pt x="1533" y="401"/>
                  <a:pt x="1533" y="401"/>
                </a:cubicBezTo>
                <a:cubicBezTo>
                  <a:pt x="1528" y="393"/>
                  <a:pt x="1524" y="385"/>
                  <a:pt x="1519" y="378"/>
                </a:cubicBezTo>
                <a:moveTo>
                  <a:pt x="104" y="423"/>
                </a:moveTo>
                <a:cubicBezTo>
                  <a:pt x="100" y="431"/>
                  <a:pt x="96" y="439"/>
                  <a:pt x="92" y="447"/>
                </a:cubicBezTo>
                <a:cubicBezTo>
                  <a:pt x="96" y="449"/>
                  <a:pt x="96" y="449"/>
                  <a:pt x="96" y="449"/>
                </a:cubicBezTo>
                <a:cubicBezTo>
                  <a:pt x="100" y="441"/>
                  <a:pt x="105" y="433"/>
                  <a:pt x="109" y="426"/>
                </a:cubicBezTo>
                <a:cubicBezTo>
                  <a:pt x="104" y="423"/>
                  <a:pt x="104" y="423"/>
                  <a:pt x="104" y="423"/>
                </a:cubicBezTo>
                <a:moveTo>
                  <a:pt x="1547" y="424"/>
                </a:moveTo>
                <a:cubicBezTo>
                  <a:pt x="1542" y="427"/>
                  <a:pt x="1542" y="427"/>
                  <a:pt x="1542" y="427"/>
                </a:cubicBezTo>
                <a:cubicBezTo>
                  <a:pt x="1546" y="434"/>
                  <a:pt x="1550" y="442"/>
                  <a:pt x="1555" y="450"/>
                </a:cubicBezTo>
                <a:cubicBezTo>
                  <a:pt x="1559" y="448"/>
                  <a:pt x="1559" y="448"/>
                  <a:pt x="1559" y="448"/>
                </a:cubicBezTo>
                <a:cubicBezTo>
                  <a:pt x="1555" y="440"/>
                  <a:pt x="1551" y="432"/>
                  <a:pt x="1547" y="424"/>
                </a:cubicBezTo>
                <a:moveTo>
                  <a:pt x="80" y="471"/>
                </a:moveTo>
                <a:cubicBezTo>
                  <a:pt x="76" y="479"/>
                  <a:pt x="72" y="487"/>
                  <a:pt x="68" y="496"/>
                </a:cubicBezTo>
                <a:cubicBezTo>
                  <a:pt x="73" y="498"/>
                  <a:pt x="73" y="498"/>
                  <a:pt x="73" y="498"/>
                </a:cubicBezTo>
                <a:cubicBezTo>
                  <a:pt x="77" y="490"/>
                  <a:pt x="81" y="481"/>
                  <a:pt x="85" y="473"/>
                </a:cubicBezTo>
                <a:cubicBezTo>
                  <a:pt x="80" y="471"/>
                  <a:pt x="80" y="471"/>
                  <a:pt x="80" y="471"/>
                </a:cubicBezTo>
                <a:moveTo>
                  <a:pt x="1571" y="472"/>
                </a:moveTo>
                <a:cubicBezTo>
                  <a:pt x="1566" y="474"/>
                  <a:pt x="1566" y="474"/>
                  <a:pt x="1566" y="474"/>
                </a:cubicBezTo>
                <a:cubicBezTo>
                  <a:pt x="1570" y="482"/>
                  <a:pt x="1574" y="490"/>
                  <a:pt x="1577" y="498"/>
                </a:cubicBezTo>
                <a:cubicBezTo>
                  <a:pt x="1582" y="496"/>
                  <a:pt x="1582" y="496"/>
                  <a:pt x="1582" y="496"/>
                </a:cubicBezTo>
                <a:cubicBezTo>
                  <a:pt x="1579" y="488"/>
                  <a:pt x="1575" y="480"/>
                  <a:pt x="1571" y="472"/>
                </a:cubicBezTo>
                <a:moveTo>
                  <a:pt x="58" y="521"/>
                </a:moveTo>
                <a:cubicBezTo>
                  <a:pt x="55" y="529"/>
                  <a:pt x="52" y="537"/>
                  <a:pt x="49" y="546"/>
                </a:cubicBezTo>
                <a:cubicBezTo>
                  <a:pt x="54" y="548"/>
                  <a:pt x="54" y="548"/>
                  <a:pt x="54" y="548"/>
                </a:cubicBezTo>
                <a:cubicBezTo>
                  <a:pt x="57" y="539"/>
                  <a:pt x="60" y="531"/>
                  <a:pt x="63" y="523"/>
                </a:cubicBezTo>
                <a:cubicBezTo>
                  <a:pt x="58" y="521"/>
                  <a:pt x="58" y="521"/>
                  <a:pt x="58" y="521"/>
                </a:cubicBezTo>
                <a:moveTo>
                  <a:pt x="1593" y="521"/>
                </a:moveTo>
                <a:cubicBezTo>
                  <a:pt x="1588" y="523"/>
                  <a:pt x="1588" y="523"/>
                  <a:pt x="1588" y="523"/>
                </a:cubicBezTo>
                <a:cubicBezTo>
                  <a:pt x="1591" y="531"/>
                  <a:pt x="1594" y="540"/>
                  <a:pt x="1597" y="548"/>
                </a:cubicBezTo>
                <a:cubicBezTo>
                  <a:pt x="1602" y="546"/>
                  <a:pt x="1602" y="546"/>
                  <a:pt x="1602" y="546"/>
                </a:cubicBezTo>
                <a:cubicBezTo>
                  <a:pt x="1599" y="538"/>
                  <a:pt x="1596" y="529"/>
                  <a:pt x="1593" y="521"/>
                </a:cubicBezTo>
                <a:moveTo>
                  <a:pt x="40" y="571"/>
                </a:moveTo>
                <a:cubicBezTo>
                  <a:pt x="37" y="580"/>
                  <a:pt x="34" y="589"/>
                  <a:pt x="32" y="597"/>
                </a:cubicBezTo>
                <a:cubicBezTo>
                  <a:pt x="37" y="599"/>
                  <a:pt x="37" y="599"/>
                  <a:pt x="37" y="599"/>
                </a:cubicBezTo>
                <a:cubicBezTo>
                  <a:pt x="40" y="590"/>
                  <a:pt x="42" y="581"/>
                  <a:pt x="45" y="573"/>
                </a:cubicBezTo>
                <a:cubicBezTo>
                  <a:pt x="40" y="571"/>
                  <a:pt x="40" y="571"/>
                  <a:pt x="40" y="571"/>
                </a:cubicBezTo>
                <a:moveTo>
                  <a:pt x="1611" y="572"/>
                </a:moveTo>
                <a:cubicBezTo>
                  <a:pt x="1606" y="573"/>
                  <a:pt x="1606" y="573"/>
                  <a:pt x="1606" y="573"/>
                </a:cubicBezTo>
                <a:cubicBezTo>
                  <a:pt x="1608" y="582"/>
                  <a:pt x="1611" y="590"/>
                  <a:pt x="1613" y="599"/>
                </a:cubicBezTo>
                <a:cubicBezTo>
                  <a:pt x="1619" y="598"/>
                  <a:pt x="1619" y="598"/>
                  <a:pt x="1619" y="598"/>
                </a:cubicBezTo>
                <a:cubicBezTo>
                  <a:pt x="1616" y="589"/>
                  <a:pt x="1614" y="580"/>
                  <a:pt x="1611" y="572"/>
                </a:cubicBezTo>
                <a:moveTo>
                  <a:pt x="25" y="623"/>
                </a:moveTo>
                <a:cubicBezTo>
                  <a:pt x="23" y="632"/>
                  <a:pt x="21" y="641"/>
                  <a:pt x="19" y="650"/>
                </a:cubicBezTo>
                <a:cubicBezTo>
                  <a:pt x="24" y="651"/>
                  <a:pt x="24" y="651"/>
                  <a:pt x="24" y="651"/>
                </a:cubicBezTo>
                <a:cubicBezTo>
                  <a:pt x="26" y="642"/>
                  <a:pt x="28" y="633"/>
                  <a:pt x="30" y="625"/>
                </a:cubicBezTo>
                <a:cubicBezTo>
                  <a:pt x="25" y="623"/>
                  <a:pt x="25" y="623"/>
                  <a:pt x="25" y="623"/>
                </a:cubicBezTo>
                <a:moveTo>
                  <a:pt x="1626" y="624"/>
                </a:moveTo>
                <a:cubicBezTo>
                  <a:pt x="1620" y="625"/>
                  <a:pt x="1620" y="625"/>
                  <a:pt x="1620" y="625"/>
                </a:cubicBezTo>
                <a:cubicBezTo>
                  <a:pt x="1623" y="633"/>
                  <a:pt x="1625" y="642"/>
                  <a:pt x="1627" y="651"/>
                </a:cubicBezTo>
                <a:cubicBezTo>
                  <a:pt x="1632" y="650"/>
                  <a:pt x="1632" y="650"/>
                  <a:pt x="1632" y="650"/>
                </a:cubicBezTo>
                <a:cubicBezTo>
                  <a:pt x="1630" y="641"/>
                  <a:pt x="1628" y="632"/>
                  <a:pt x="1626" y="624"/>
                </a:cubicBezTo>
                <a:moveTo>
                  <a:pt x="14" y="676"/>
                </a:moveTo>
                <a:cubicBezTo>
                  <a:pt x="12" y="685"/>
                  <a:pt x="11" y="694"/>
                  <a:pt x="9" y="703"/>
                </a:cubicBezTo>
                <a:cubicBezTo>
                  <a:pt x="15" y="703"/>
                  <a:pt x="15" y="703"/>
                  <a:pt x="15" y="703"/>
                </a:cubicBezTo>
                <a:cubicBezTo>
                  <a:pt x="16" y="695"/>
                  <a:pt x="17" y="686"/>
                  <a:pt x="19" y="677"/>
                </a:cubicBezTo>
                <a:cubicBezTo>
                  <a:pt x="14" y="676"/>
                  <a:pt x="14" y="676"/>
                  <a:pt x="14" y="676"/>
                </a:cubicBezTo>
                <a:moveTo>
                  <a:pt x="1637" y="676"/>
                </a:moveTo>
                <a:cubicBezTo>
                  <a:pt x="1632" y="677"/>
                  <a:pt x="1632" y="677"/>
                  <a:pt x="1632" y="677"/>
                </a:cubicBezTo>
                <a:cubicBezTo>
                  <a:pt x="1633" y="686"/>
                  <a:pt x="1635" y="695"/>
                  <a:pt x="1636" y="704"/>
                </a:cubicBezTo>
                <a:cubicBezTo>
                  <a:pt x="1641" y="703"/>
                  <a:pt x="1641" y="703"/>
                  <a:pt x="1641" y="703"/>
                </a:cubicBezTo>
                <a:cubicBezTo>
                  <a:pt x="1640" y="694"/>
                  <a:pt x="1639" y="685"/>
                  <a:pt x="1637" y="676"/>
                </a:cubicBezTo>
                <a:moveTo>
                  <a:pt x="6" y="729"/>
                </a:moveTo>
                <a:cubicBezTo>
                  <a:pt x="5" y="738"/>
                  <a:pt x="4" y="747"/>
                  <a:pt x="3" y="756"/>
                </a:cubicBezTo>
                <a:cubicBezTo>
                  <a:pt x="3" y="756"/>
                  <a:pt x="3" y="756"/>
                  <a:pt x="3" y="756"/>
                </a:cubicBezTo>
                <a:cubicBezTo>
                  <a:pt x="9" y="757"/>
                  <a:pt x="9" y="757"/>
                  <a:pt x="9" y="757"/>
                </a:cubicBezTo>
                <a:cubicBezTo>
                  <a:pt x="9" y="756"/>
                  <a:pt x="9" y="756"/>
                  <a:pt x="9" y="756"/>
                </a:cubicBezTo>
                <a:cubicBezTo>
                  <a:pt x="9" y="747"/>
                  <a:pt x="10" y="739"/>
                  <a:pt x="11" y="730"/>
                </a:cubicBezTo>
                <a:cubicBezTo>
                  <a:pt x="6" y="729"/>
                  <a:pt x="6" y="729"/>
                  <a:pt x="6" y="729"/>
                </a:cubicBezTo>
                <a:moveTo>
                  <a:pt x="1645" y="730"/>
                </a:moveTo>
                <a:cubicBezTo>
                  <a:pt x="1640" y="730"/>
                  <a:pt x="1640" y="730"/>
                  <a:pt x="1640" y="730"/>
                </a:cubicBezTo>
                <a:cubicBezTo>
                  <a:pt x="1641" y="739"/>
                  <a:pt x="1642" y="748"/>
                  <a:pt x="1642" y="757"/>
                </a:cubicBezTo>
                <a:cubicBezTo>
                  <a:pt x="1648" y="756"/>
                  <a:pt x="1648" y="756"/>
                  <a:pt x="1648" y="756"/>
                </a:cubicBezTo>
                <a:cubicBezTo>
                  <a:pt x="1647" y="748"/>
                  <a:pt x="1646" y="739"/>
                  <a:pt x="1645" y="730"/>
                </a:cubicBezTo>
                <a:moveTo>
                  <a:pt x="1" y="783"/>
                </a:moveTo>
                <a:cubicBezTo>
                  <a:pt x="1" y="792"/>
                  <a:pt x="1" y="801"/>
                  <a:pt x="0" y="810"/>
                </a:cubicBezTo>
                <a:cubicBezTo>
                  <a:pt x="6" y="810"/>
                  <a:pt x="6" y="810"/>
                  <a:pt x="6" y="810"/>
                </a:cubicBezTo>
                <a:cubicBezTo>
                  <a:pt x="6" y="801"/>
                  <a:pt x="6" y="792"/>
                  <a:pt x="7" y="783"/>
                </a:cubicBezTo>
                <a:cubicBezTo>
                  <a:pt x="1" y="783"/>
                  <a:pt x="1" y="783"/>
                  <a:pt x="1" y="783"/>
                </a:cubicBezTo>
                <a:moveTo>
                  <a:pt x="1649" y="783"/>
                </a:moveTo>
                <a:cubicBezTo>
                  <a:pt x="1644" y="784"/>
                  <a:pt x="1644" y="784"/>
                  <a:pt x="1644" y="784"/>
                </a:cubicBezTo>
                <a:cubicBezTo>
                  <a:pt x="1644" y="793"/>
                  <a:pt x="1645" y="802"/>
                  <a:pt x="1645" y="810"/>
                </a:cubicBezTo>
                <a:cubicBezTo>
                  <a:pt x="1650" y="810"/>
                  <a:pt x="1650" y="810"/>
                  <a:pt x="1650" y="810"/>
                </a:cubicBezTo>
                <a:cubicBezTo>
                  <a:pt x="1650" y="801"/>
                  <a:pt x="1650" y="792"/>
                  <a:pt x="1649" y="783"/>
                </a:cubicBezTo>
                <a:moveTo>
                  <a:pt x="6" y="837"/>
                </a:moveTo>
                <a:cubicBezTo>
                  <a:pt x="0" y="837"/>
                  <a:pt x="0" y="837"/>
                  <a:pt x="0" y="837"/>
                </a:cubicBezTo>
                <a:cubicBezTo>
                  <a:pt x="1" y="846"/>
                  <a:pt x="1" y="855"/>
                  <a:pt x="1" y="864"/>
                </a:cubicBezTo>
                <a:cubicBezTo>
                  <a:pt x="7" y="864"/>
                  <a:pt x="7" y="864"/>
                  <a:pt x="7" y="864"/>
                </a:cubicBezTo>
                <a:cubicBezTo>
                  <a:pt x="6" y="855"/>
                  <a:pt x="6" y="846"/>
                  <a:pt x="6" y="837"/>
                </a:cubicBezTo>
                <a:moveTo>
                  <a:pt x="1645" y="837"/>
                </a:moveTo>
                <a:cubicBezTo>
                  <a:pt x="1645" y="846"/>
                  <a:pt x="1644" y="855"/>
                  <a:pt x="1644" y="864"/>
                </a:cubicBezTo>
                <a:cubicBezTo>
                  <a:pt x="1649" y="864"/>
                  <a:pt x="1649" y="864"/>
                  <a:pt x="1649" y="864"/>
                </a:cubicBezTo>
                <a:cubicBezTo>
                  <a:pt x="1650" y="855"/>
                  <a:pt x="1650" y="846"/>
                  <a:pt x="1650" y="837"/>
                </a:cubicBezTo>
                <a:cubicBezTo>
                  <a:pt x="1645" y="837"/>
                  <a:pt x="1645" y="837"/>
                  <a:pt x="1645" y="837"/>
                </a:cubicBezTo>
                <a:moveTo>
                  <a:pt x="8" y="890"/>
                </a:moveTo>
                <a:cubicBezTo>
                  <a:pt x="3" y="891"/>
                  <a:pt x="3" y="891"/>
                  <a:pt x="3" y="891"/>
                </a:cubicBezTo>
                <a:cubicBezTo>
                  <a:pt x="4" y="900"/>
                  <a:pt x="5" y="909"/>
                  <a:pt x="6" y="918"/>
                </a:cubicBezTo>
                <a:cubicBezTo>
                  <a:pt x="11" y="917"/>
                  <a:pt x="11" y="917"/>
                  <a:pt x="11" y="917"/>
                </a:cubicBezTo>
                <a:cubicBezTo>
                  <a:pt x="10" y="908"/>
                  <a:pt x="9" y="899"/>
                  <a:pt x="8" y="890"/>
                </a:cubicBezTo>
                <a:moveTo>
                  <a:pt x="1642" y="891"/>
                </a:moveTo>
                <a:cubicBezTo>
                  <a:pt x="1642" y="892"/>
                  <a:pt x="1642" y="892"/>
                  <a:pt x="1642" y="892"/>
                </a:cubicBezTo>
                <a:cubicBezTo>
                  <a:pt x="1641" y="901"/>
                  <a:pt x="1640" y="910"/>
                  <a:pt x="1639" y="919"/>
                </a:cubicBezTo>
                <a:cubicBezTo>
                  <a:pt x="1645" y="919"/>
                  <a:pt x="1645" y="919"/>
                  <a:pt x="1645" y="919"/>
                </a:cubicBezTo>
                <a:cubicBezTo>
                  <a:pt x="1646" y="911"/>
                  <a:pt x="1647" y="902"/>
                  <a:pt x="1647" y="893"/>
                </a:cubicBezTo>
                <a:cubicBezTo>
                  <a:pt x="1648" y="891"/>
                  <a:pt x="1648" y="891"/>
                  <a:pt x="1648" y="891"/>
                </a:cubicBezTo>
                <a:cubicBezTo>
                  <a:pt x="1642" y="891"/>
                  <a:pt x="1642" y="891"/>
                  <a:pt x="1642" y="891"/>
                </a:cubicBezTo>
                <a:moveTo>
                  <a:pt x="14" y="944"/>
                </a:moveTo>
                <a:cubicBezTo>
                  <a:pt x="9" y="944"/>
                  <a:pt x="9" y="944"/>
                  <a:pt x="9" y="944"/>
                </a:cubicBezTo>
                <a:cubicBezTo>
                  <a:pt x="10" y="953"/>
                  <a:pt x="12" y="962"/>
                  <a:pt x="13" y="971"/>
                </a:cubicBezTo>
                <a:cubicBezTo>
                  <a:pt x="19" y="970"/>
                  <a:pt x="19" y="970"/>
                  <a:pt x="19" y="970"/>
                </a:cubicBezTo>
                <a:cubicBezTo>
                  <a:pt x="17" y="962"/>
                  <a:pt x="16" y="953"/>
                  <a:pt x="14" y="944"/>
                </a:cubicBezTo>
                <a:moveTo>
                  <a:pt x="1636" y="945"/>
                </a:moveTo>
                <a:cubicBezTo>
                  <a:pt x="1634" y="954"/>
                  <a:pt x="1633" y="963"/>
                  <a:pt x="1631" y="972"/>
                </a:cubicBezTo>
                <a:cubicBezTo>
                  <a:pt x="1637" y="973"/>
                  <a:pt x="1637" y="973"/>
                  <a:pt x="1637" y="973"/>
                </a:cubicBezTo>
                <a:cubicBezTo>
                  <a:pt x="1638" y="964"/>
                  <a:pt x="1640" y="955"/>
                  <a:pt x="1641" y="946"/>
                </a:cubicBezTo>
                <a:cubicBezTo>
                  <a:pt x="1636" y="945"/>
                  <a:pt x="1636" y="945"/>
                  <a:pt x="1636" y="945"/>
                </a:cubicBezTo>
                <a:moveTo>
                  <a:pt x="24" y="996"/>
                </a:moveTo>
                <a:cubicBezTo>
                  <a:pt x="19" y="998"/>
                  <a:pt x="19" y="998"/>
                  <a:pt x="19" y="998"/>
                </a:cubicBezTo>
                <a:cubicBezTo>
                  <a:pt x="21" y="1006"/>
                  <a:pt x="23" y="1015"/>
                  <a:pt x="25" y="1024"/>
                </a:cubicBezTo>
                <a:cubicBezTo>
                  <a:pt x="30" y="1023"/>
                  <a:pt x="30" y="1023"/>
                  <a:pt x="30" y="1023"/>
                </a:cubicBezTo>
                <a:cubicBezTo>
                  <a:pt x="28" y="1014"/>
                  <a:pt x="26" y="1005"/>
                  <a:pt x="24" y="996"/>
                </a:cubicBezTo>
                <a:moveTo>
                  <a:pt x="1626" y="998"/>
                </a:moveTo>
                <a:cubicBezTo>
                  <a:pt x="1624" y="1007"/>
                  <a:pt x="1622" y="1016"/>
                  <a:pt x="1620" y="1024"/>
                </a:cubicBezTo>
                <a:cubicBezTo>
                  <a:pt x="1625" y="1026"/>
                  <a:pt x="1625" y="1026"/>
                  <a:pt x="1625" y="1026"/>
                </a:cubicBezTo>
                <a:cubicBezTo>
                  <a:pt x="1628" y="1017"/>
                  <a:pt x="1630" y="1008"/>
                  <a:pt x="1631" y="999"/>
                </a:cubicBezTo>
                <a:cubicBezTo>
                  <a:pt x="1626" y="998"/>
                  <a:pt x="1626" y="998"/>
                  <a:pt x="1626" y="998"/>
                </a:cubicBezTo>
                <a:moveTo>
                  <a:pt x="37" y="1048"/>
                </a:moveTo>
                <a:cubicBezTo>
                  <a:pt x="32" y="1050"/>
                  <a:pt x="32" y="1050"/>
                  <a:pt x="32" y="1050"/>
                </a:cubicBezTo>
                <a:cubicBezTo>
                  <a:pt x="34" y="1058"/>
                  <a:pt x="37" y="1067"/>
                  <a:pt x="39" y="1076"/>
                </a:cubicBezTo>
                <a:cubicBezTo>
                  <a:pt x="45" y="1074"/>
                  <a:pt x="45" y="1074"/>
                  <a:pt x="45" y="1074"/>
                </a:cubicBezTo>
                <a:cubicBezTo>
                  <a:pt x="42" y="1066"/>
                  <a:pt x="39" y="1057"/>
                  <a:pt x="37" y="1048"/>
                </a:cubicBezTo>
                <a:moveTo>
                  <a:pt x="1613" y="1050"/>
                </a:moveTo>
                <a:cubicBezTo>
                  <a:pt x="1611" y="1059"/>
                  <a:pt x="1608" y="1067"/>
                  <a:pt x="1605" y="1076"/>
                </a:cubicBezTo>
                <a:cubicBezTo>
                  <a:pt x="1610" y="1077"/>
                  <a:pt x="1610" y="1077"/>
                  <a:pt x="1610" y="1077"/>
                </a:cubicBezTo>
                <a:cubicBezTo>
                  <a:pt x="1613" y="1069"/>
                  <a:pt x="1616" y="1060"/>
                  <a:pt x="1618" y="1052"/>
                </a:cubicBezTo>
                <a:cubicBezTo>
                  <a:pt x="1613" y="1050"/>
                  <a:pt x="1613" y="1050"/>
                  <a:pt x="1613" y="1050"/>
                </a:cubicBezTo>
                <a:moveTo>
                  <a:pt x="53" y="1099"/>
                </a:moveTo>
                <a:cubicBezTo>
                  <a:pt x="48" y="1101"/>
                  <a:pt x="48" y="1101"/>
                  <a:pt x="48" y="1101"/>
                </a:cubicBezTo>
                <a:cubicBezTo>
                  <a:pt x="51" y="1109"/>
                  <a:pt x="54" y="1118"/>
                  <a:pt x="58" y="1126"/>
                </a:cubicBezTo>
                <a:cubicBezTo>
                  <a:pt x="63" y="1124"/>
                  <a:pt x="63" y="1124"/>
                  <a:pt x="63" y="1124"/>
                </a:cubicBezTo>
                <a:cubicBezTo>
                  <a:pt x="59" y="1116"/>
                  <a:pt x="56" y="1108"/>
                  <a:pt x="53" y="1099"/>
                </a:cubicBezTo>
                <a:moveTo>
                  <a:pt x="1597" y="1101"/>
                </a:moveTo>
                <a:cubicBezTo>
                  <a:pt x="1594" y="1109"/>
                  <a:pt x="1591" y="1118"/>
                  <a:pt x="1587" y="1126"/>
                </a:cubicBezTo>
                <a:cubicBezTo>
                  <a:pt x="1592" y="1128"/>
                  <a:pt x="1592" y="1128"/>
                  <a:pt x="1592" y="1128"/>
                </a:cubicBezTo>
                <a:cubicBezTo>
                  <a:pt x="1596" y="1120"/>
                  <a:pt x="1599" y="1111"/>
                  <a:pt x="1602" y="1103"/>
                </a:cubicBezTo>
                <a:cubicBezTo>
                  <a:pt x="1597" y="1101"/>
                  <a:pt x="1597" y="1101"/>
                  <a:pt x="1597" y="1101"/>
                </a:cubicBezTo>
                <a:moveTo>
                  <a:pt x="73" y="1149"/>
                </a:moveTo>
                <a:cubicBezTo>
                  <a:pt x="68" y="1151"/>
                  <a:pt x="68" y="1151"/>
                  <a:pt x="68" y="1151"/>
                </a:cubicBezTo>
                <a:cubicBezTo>
                  <a:pt x="72" y="1159"/>
                  <a:pt x="75" y="1168"/>
                  <a:pt x="79" y="1176"/>
                </a:cubicBezTo>
                <a:cubicBezTo>
                  <a:pt x="84" y="1173"/>
                  <a:pt x="84" y="1173"/>
                  <a:pt x="84" y="1173"/>
                </a:cubicBezTo>
                <a:cubicBezTo>
                  <a:pt x="80" y="1165"/>
                  <a:pt x="76" y="1157"/>
                  <a:pt x="73" y="1149"/>
                </a:cubicBezTo>
                <a:moveTo>
                  <a:pt x="1577" y="1151"/>
                </a:moveTo>
                <a:cubicBezTo>
                  <a:pt x="1573" y="1159"/>
                  <a:pt x="1570" y="1167"/>
                  <a:pt x="1566" y="1175"/>
                </a:cubicBezTo>
                <a:cubicBezTo>
                  <a:pt x="1571" y="1178"/>
                  <a:pt x="1571" y="1178"/>
                  <a:pt x="1571" y="1178"/>
                </a:cubicBezTo>
                <a:cubicBezTo>
                  <a:pt x="1575" y="1170"/>
                  <a:pt x="1578" y="1161"/>
                  <a:pt x="1582" y="1153"/>
                </a:cubicBezTo>
                <a:cubicBezTo>
                  <a:pt x="1577" y="1151"/>
                  <a:pt x="1577" y="1151"/>
                  <a:pt x="1577" y="1151"/>
                </a:cubicBezTo>
                <a:moveTo>
                  <a:pt x="96" y="1197"/>
                </a:moveTo>
                <a:cubicBezTo>
                  <a:pt x="91" y="1200"/>
                  <a:pt x="91" y="1200"/>
                  <a:pt x="91" y="1200"/>
                </a:cubicBezTo>
                <a:cubicBezTo>
                  <a:pt x="95" y="1208"/>
                  <a:pt x="99" y="1216"/>
                  <a:pt x="104" y="1224"/>
                </a:cubicBezTo>
                <a:cubicBezTo>
                  <a:pt x="108" y="1221"/>
                  <a:pt x="108" y="1221"/>
                  <a:pt x="108" y="1221"/>
                </a:cubicBezTo>
                <a:cubicBezTo>
                  <a:pt x="104" y="1213"/>
                  <a:pt x="100" y="1205"/>
                  <a:pt x="96" y="1197"/>
                </a:cubicBezTo>
                <a:moveTo>
                  <a:pt x="1554" y="1199"/>
                </a:moveTo>
                <a:cubicBezTo>
                  <a:pt x="1550" y="1207"/>
                  <a:pt x="1545" y="1215"/>
                  <a:pt x="1541" y="1223"/>
                </a:cubicBezTo>
                <a:cubicBezTo>
                  <a:pt x="1546" y="1226"/>
                  <a:pt x="1546" y="1226"/>
                  <a:pt x="1546" y="1226"/>
                </a:cubicBezTo>
                <a:cubicBezTo>
                  <a:pt x="1550" y="1218"/>
                  <a:pt x="1555" y="1210"/>
                  <a:pt x="1559" y="1202"/>
                </a:cubicBezTo>
                <a:cubicBezTo>
                  <a:pt x="1554" y="1199"/>
                  <a:pt x="1554" y="1199"/>
                  <a:pt x="1554" y="1199"/>
                </a:cubicBezTo>
                <a:moveTo>
                  <a:pt x="122" y="1244"/>
                </a:moveTo>
                <a:cubicBezTo>
                  <a:pt x="117" y="1247"/>
                  <a:pt x="117" y="1247"/>
                  <a:pt x="117" y="1247"/>
                </a:cubicBezTo>
                <a:cubicBezTo>
                  <a:pt x="122" y="1255"/>
                  <a:pt x="126" y="1262"/>
                  <a:pt x="131" y="1270"/>
                </a:cubicBezTo>
                <a:cubicBezTo>
                  <a:pt x="136" y="1267"/>
                  <a:pt x="136" y="1267"/>
                  <a:pt x="136" y="1267"/>
                </a:cubicBezTo>
                <a:cubicBezTo>
                  <a:pt x="131" y="1259"/>
                  <a:pt x="126" y="1252"/>
                  <a:pt x="122" y="1244"/>
                </a:cubicBezTo>
                <a:moveTo>
                  <a:pt x="1528" y="1246"/>
                </a:moveTo>
                <a:cubicBezTo>
                  <a:pt x="1523" y="1254"/>
                  <a:pt x="1518" y="1262"/>
                  <a:pt x="1513" y="1269"/>
                </a:cubicBezTo>
                <a:cubicBezTo>
                  <a:pt x="1518" y="1272"/>
                  <a:pt x="1518" y="1272"/>
                  <a:pt x="1518" y="1272"/>
                </a:cubicBezTo>
                <a:cubicBezTo>
                  <a:pt x="1523" y="1264"/>
                  <a:pt x="1528" y="1257"/>
                  <a:pt x="1532" y="1249"/>
                </a:cubicBezTo>
                <a:cubicBezTo>
                  <a:pt x="1528" y="1246"/>
                  <a:pt x="1528" y="1246"/>
                  <a:pt x="1528" y="1246"/>
                </a:cubicBezTo>
                <a:moveTo>
                  <a:pt x="151" y="1289"/>
                </a:moveTo>
                <a:cubicBezTo>
                  <a:pt x="146" y="1292"/>
                  <a:pt x="146" y="1292"/>
                  <a:pt x="146" y="1292"/>
                </a:cubicBezTo>
                <a:cubicBezTo>
                  <a:pt x="151" y="1300"/>
                  <a:pt x="157" y="1307"/>
                  <a:pt x="162" y="1314"/>
                </a:cubicBezTo>
                <a:cubicBezTo>
                  <a:pt x="166" y="1311"/>
                  <a:pt x="166" y="1311"/>
                  <a:pt x="166" y="1311"/>
                </a:cubicBezTo>
                <a:cubicBezTo>
                  <a:pt x="161" y="1304"/>
                  <a:pt x="156" y="1296"/>
                  <a:pt x="151" y="1289"/>
                </a:cubicBezTo>
                <a:moveTo>
                  <a:pt x="1498" y="1291"/>
                </a:moveTo>
                <a:cubicBezTo>
                  <a:pt x="1493" y="1299"/>
                  <a:pt x="1488" y="1306"/>
                  <a:pt x="1483" y="1313"/>
                </a:cubicBezTo>
                <a:cubicBezTo>
                  <a:pt x="1487" y="1316"/>
                  <a:pt x="1487" y="1316"/>
                  <a:pt x="1487" y="1316"/>
                </a:cubicBezTo>
                <a:cubicBezTo>
                  <a:pt x="1492" y="1309"/>
                  <a:pt x="1498" y="1302"/>
                  <a:pt x="1503" y="1294"/>
                </a:cubicBezTo>
                <a:cubicBezTo>
                  <a:pt x="1498" y="1291"/>
                  <a:pt x="1498" y="1291"/>
                  <a:pt x="1498" y="1291"/>
                </a:cubicBezTo>
                <a:moveTo>
                  <a:pt x="183" y="1332"/>
                </a:moveTo>
                <a:cubicBezTo>
                  <a:pt x="178" y="1336"/>
                  <a:pt x="178" y="1336"/>
                  <a:pt x="178" y="1336"/>
                </a:cubicBezTo>
                <a:cubicBezTo>
                  <a:pt x="184" y="1343"/>
                  <a:pt x="190" y="1350"/>
                  <a:pt x="196" y="1356"/>
                </a:cubicBezTo>
                <a:cubicBezTo>
                  <a:pt x="200" y="1353"/>
                  <a:pt x="200" y="1353"/>
                  <a:pt x="200" y="1353"/>
                </a:cubicBezTo>
                <a:cubicBezTo>
                  <a:pt x="194" y="1346"/>
                  <a:pt x="188" y="1339"/>
                  <a:pt x="183" y="1332"/>
                </a:cubicBezTo>
                <a:moveTo>
                  <a:pt x="1466" y="1334"/>
                </a:moveTo>
                <a:cubicBezTo>
                  <a:pt x="1461" y="1341"/>
                  <a:pt x="1455" y="1348"/>
                  <a:pt x="1449" y="1355"/>
                </a:cubicBezTo>
                <a:cubicBezTo>
                  <a:pt x="1453" y="1359"/>
                  <a:pt x="1453" y="1359"/>
                  <a:pt x="1453" y="1359"/>
                </a:cubicBezTo>
                <a:cubicBezTo>
                  <a:pt x="1459" y="1352"/>
                  <a:pt x="1465" y="1345"/>
                  <a:pt x="1471" y="1338"/>
                </a:cubicBezTo>
                <a:cubicBezTo>
                  <a:pt x="1466" y="1334"/>
                  <a:pt x="1466" y="1334"/>
                  <a:pt x="1466" y="1334"/>
                </a:cubicBezTo>
                <a:moveTo>
                  <a:pt x="217" y="1373"/>
                </a:moveTo>
                <a:cubicBezTo>
                  <a:pt x="213" y="1377"/>
                  <a:pt x="213" y="1377"/>
                  <a:pt x="213" y="1377"/>
                </a:cubicBezTo>
                <a:cubicBezTo>
                  <a:pt x="219" y="1383"/>
                  <a:pt x="225" y="1390"/>
                  <a:pt x="232" y="1397"/>
                </a:cubicBezTo>
                <a:cubicBezTo>
                  <a:pt x="236" y="1393"/>
                  <a:pt x="236" y="1393"/>
                  <a:pt x="236" y="1393"/>
                </a:cubicBezTo>
                <a:cubicBezTo>
                  <a:pt x="229" y="1386"/>
                  <a:pt x="223" y="1380"/>
                  <a:pt x="217" y="1373"/>
                </a:cubicBezTo>
                <a:moveTo>
                  <a:pt x="1431" y="1375"/>
                </a:moveTo>
                <a:cubicBezTo>
                  <a:pt x="1426" y="1382"/>
                  <a:pt x="1419" y="1388"/>
                  <a:pt x="1413" y="1395"/>
                </a:cubicBezTo>
                <a:cubicBezTo>
                  <a:pt x="1417" y="1398"/>
                  <a:pt x="1417" y="1398"/>
                  <a:pt x="1417" y="1398"/>
                </a:cubicBezTo>
                <a:cubicBezTo>
                  <a:pt x="1423" y="1392"/>
                  <a:pt x="1429" y="1385"/>
                  <a:pt x="1436" y="1379"/>
                </a:cubicBezTo>
                <a:cubicBezTo>
                  <a:pt x="1431" y="1375"/>
                  <a:pt x="1431" y="1375"/>
                  <a:pt x="1431" y="1375"/>
                </a:cubicBezTo>
                <a:moveTo>
                  <a:pt x="255" y="1412"/>
                </a:moveTo>
                <a:cubicBezTo>
                  <a:pt x="251" y="1416"/>
                  <a:pt x="251" y="1416"/>
                  <a:pt x="251" y="1416"/>
                </a:cubicBezTo>
                <a:cubicBezTo>
                  <a:pt x="257" y="1422"/>
                  <a:pt x="264" y="1428"/>
                  <a:pt x="270" y="1434"/>
                </a:cubicBezTo>
                <a:cubicBezTo>
                  <a:pt x="274" y="1430"/>
                  <a:pt x="274" y="1430"/>
                  <a:pt x="274" y="1430"/>
                </a:cubicBezTo>
                <a:cubicBezTo>
                  <a:pt x="267" y="1424"/>
                  <a:pt x="261" y="1418"/>
                  <a:pt x="255" y="1412"/>
                </a:cubicBezTo>
                <a:moveTo>
                  <a:pt x="1394" y="1414"/>
                </a:moveTo>
                <a:cubicBezTo>
                  <a:pt x="1388" y="1420"/>
                  <a:pt x="1381" y="1426"/>
                  <a:pt x="1374" y="1432"/>
                </a:cubicBezTo>
                <a:cubicBezTo>
                  <a:pt x="1378" y="1436"/>
                  <a:pt x="1378" y="1436"/>
                  <a:pt x="1378" y="1436"/>
                </a:cubicBezTo>
                <a:cubicBezTo>
                  <a:pt x="1385" y="1430"/>
                  <a:pt x="1391" y="1424"/>
                  <a:pt x="1398" y="1417"/>
                </a:cubicBezTo>
                <a:cubicBezTo>
                  <a:pt x="1394" y="1414"/>
                  <a:pt x="1394" y="1414"/>
                  <a:pt x="1394" y="1414"/>
                </a:cubicBezTo>
                <a:moveTo>
                  <a:pt x="294" y="1448"/>
                </a:moveTo>
                <a:cubicBezTo>
                  <a:pt x="291" y="1452"/>
                  <a:pt x="291" y="1452"/>
                  <a:pt x="291" y="1452"/>
                </a:cubicBezTo>
                <a:cubicBezTo>
                  <a:pt x="298" y="1458"/>
                  <a:pt x="305" y="1464"/>
                  <a:pt x="312" y="1469"/>
                </a:cubicBezTo>
                <a:cubicBezTo>
                  <a:pt x="315" y="1465"/>
                  <a:pt x="315" y="1465"/>
                  <a:pt x="315" y="1465"/>
                </a:cubicBezTo>
                <a:cubicBezTo>
                  <a:pt x="308" y="1459"/>
                  <a:pt x="301" y="1454"/>
                  <a:pt x="294" y="1448"/>
                </a:cubicBezTo>
                <a:moveTo>
                  <a:pt x="1354" y="1450"/>
                </a:moveTo>
                <a:cubicBezTo>
                  <a:pt x="1348" y="1455"/>
                  <a:pt x="1341" y="1461"/>
                  <a:pt x="1334" y="1467"/>
                </a:cubicBezTo>
                <a:cubicBezTo>
                  <a:pt x="1337" y="1471"/>
                  <a:pt x="1337" y="1471"/>
                  <a:pt x="1337" y="1471"/>
                </a:cubicBezTo>
                <a:cubicBezTo>
                  <a:pt x="1344" y="1465"/>
                  <a:pt x="1351" y="1459"/>
                  <a:pt x="1358" y="1454"/>
                </a:cubicBezTo>
                <a:cubicBezTo>
                  <a:pt x="1354" y="1450"/>
                  <a:pt x="1354" y="1450"/>
                  <a:pt x="1354" y="1450"/>
                </a:cubicBezTo>
                <a:moveTo>
                  <a:pt x="336" y="1481"/>
                </a:moveTo>
                <a:cubicBezTo>
                  <a:pt x="333" y="1486"/>
                  <a:pt x="333" y="1486"/>
                  <a:pt x="333" y="1486"/>
                </a:cubicBezTo>
                <a:cubicBezTo>
                  <a:pt x="340" y="1491"/>
                  <a:pt x="347" y="1496"/>
                  <a:pt x="355" y="1501"/>
                </a:cubicBezTo>
                <a:cubicBezTo>
                  <a:pt x="358" y="1497"/>
                  <a:pt x="358" y="1497"/>
                  <a:pt x="358" y="1497"/>
                </a:cubicBezTo>
                <a:cubicBezTo>
                  <a:pt x="351" y="1492"/>
                  <a:pt x="343" y="1487"/>
                  <a:pt x="336" y="1481"/>
                </a:cubicBezTo>
                <a:moveTo>
                  <a:pt x="1312" y="1483"/>
                </a:moveTo>
                <a:cubicBezTo>
                  <a:pt x="1305" y="1488"/>
                  <a:pt x="1298" y="1493"/>
                  <a:pt x="1290" y="1498"/>
                </a:cubicBezTo>
                <a:cubicBezTo>
                  <a:pt x="1293" y="1503"/>
                  <a:pt x="1293" y="1503"/>
                  <a:pt x="1293" y="1503"/>
                </a:cubicBezTo>
                <a:cubicBezTo>
                  <a:pt x="1301" y="1498"/>
                  <a:pt x="1308" y="1492"/>
                  <a:pt x="1316" y="1487"/>
                </a:cubicBezTo>
                <a:cubicBezTo>
                  <a:pt x="1312" y="1483"/>
                  <a:pt x="1312" y="1483"/>
                  <a:pt x="1312" y="1483"/>
                </a:cubicBezTo>
                <a:moveTo>
                  <a:pt x="380" y="1512"/>
                </a:moveTo>
                <a:cubicBezTo>
                  <a:pt x="377" y="1516"/>
                  <a:pt x="377" y="1516"/>
                  <a:pt x="377" y="1516"/>
                </a:cubicBezTo>
                <a:cubicBezTo>
                  <a:pt x="385" y="1521"/>
                  <a:pt x="393" y="1526"/>
                  <a:pt x="400" y="1531"/>
                </a:cubicBezTo>
                <a:cubicBezTo>
                  <a:pt x="403" y="1526"/>
                  <a:pt x="403" y="1526"/>
                  <a:pt x="403" y="1526"/>
                </a:cubicBezTo>
                <a:cubicBezTo>
                  <a:pt x="395" y="1521"/>
                  <a:pt x="388" y="1517"/>
                  <a:pt x="380" y="1512"/>
                </a:cubicBezTo>
                <a:moveTo>
                  <a:pt x="1268" y="1513"/>
                </a:moveTo>
                <a:cubicBezTo>
                  <a:pt x="1261" y="1518"/>
                  <a:pt x="1253" y="1523"/>
                  <a:pt x="1245" y="1527"/>
                </a:cubicBezTo>
                <a:cubicBezTo>
                  <a:pt x="1248" y="1532"/>
                  <a:pt x="1248" y="1532"/>
                  <a:pt x="1248" y="1532"/>
                </a:cubicBezTo>
                <a:cubicBezTo>
                  <a:pt x="1256" y="1527"/>
                  <a:pt x="1264" y="1523"/>
                  <a:pt x="1271" y="1518"/>
                </a:cubicBezTo>
                <a:cubicBezTo>
                  <a:pt x="1268" y="1513"/>
                  <a:pt x="1268" y="1513"/>
                  <a:pt x="1268" y="1513"/>
                </a:cubicBezTo>
                <a:moveTo>
                  <a:pt x="426" y="1540"/>
                </a:moveTo>
                <a:cubicBezTo>
                  <a:pt x="424" y="1544"/>
                  <a:pt x="424" y="1544"/>
                  <a:pt x="424" y="1544"/>
                </a:cubicBezTo>
                <a:cubicBezTo>
                  <a:pt x="431" y="1549"/>
                  <a:pt x="439" y="1553"/>
                  <a:pt x="447" y="1557"/>
                </a:cubicBezTo>
                <a:cubicBezTo>
                  <a:pt x="450" y="1552"/>
                  <a:pt x="450" y="1552"/>
                  <a:pt x="450" y="1552"/>
                </a:cubicBezTo>
                <a:cubicBezTo>
                  <a:pt x="442" y="1548"/>
                  <a:pt x="434" y="1544"/>
                  <a:pt x="426" y="1540"/>
                </a:cubicBezTo>
                <a:moveTo>
                  <a:pt x="1222" y="1541"/>
                </a:moveTo>
                <a:cubicBezTo>
                  <a:pt x="1214" y="1545"/>
                  <a:pt x="1206" y="1549"/>
                  <a:pt x="1199" y="1553"/>
                </a:cubicBezTo>
                <a:cubicBezTo>
                  <a:pt x="1201" y="1558"/>
                  <a:pt x="1201" y="1558"/>
                  <a:pt x="1201" y="1558"/>
                </a:cubicBezTo>
                <a:cubicBezTo>
                  <a:pt x="1209" y="1554"/>
                  <a:pt x="1217" y="1550"/>
                  <a:pt x="1225" y="1545"/>
                </a:cubicBezTo>
                <a:cubicBezTo>
                  <a:pt x="1222" y="1541"/>
                  <a:pt x="1222" y="1541"/>
                  <a:pt x="1222" y="1541"/>
                </a:cubicBezTo>
                <a:moveTo>
                  <a:pt x="474" y="1564"/>
                </a:moveTo>
                <a:cubicBezTo>
                  <a:pt x="472" y="1569"/>
                  <a:pt x="472" y="1569"/>
                  <a:pt x="472" y="1569"/>
                </a:cubicBezTo>
                <a:cubicBezTo>
                  <a:pt x="480" y="1573"/>
                  <a:pt x="488" y="1577"/>
                  <a:pt x="496" y="1580"/>
                </a:cubicBezTo>
                <a:cubicBezTo>
                  <a:pt x="498" y="1575"/>
                  <a:pt x="498" y="1575"/>
                  <a:pt x="498" y="1575"/>
                </a:cubicBezTo>
                <a:cubicBezTo>
                  <a:pt x="490" y="1572"/>
                  <a:pt x="482" y="1568"/>
                  <a:pt x="474" y="1564"/>
                </a:cubicBezTo>
                <a:moveTo>
                  <a:pt x="1175" y="1565"/>
                </a:moveTo>
                <a:cubicBezTo>
                  <a:pt x="1166" y="1569"/>
                  <a:pt x="1158" y="1573"/>
                  <a:pt x="1150" y="1576"/>
                </a:cubicBezTo>
                <a:cubicBezTo>
                  <a:pt x="1152" y="1581"/>
                  <a:pt x="1152" y="1581"/>
                  <a:pt x="1152" y="1581"/>
                </a:cubicBezTo>
                <a:cubicBezTo>
                  <a:pt x="1160" y="1578"/>
                  <a:pt x="1169" y="1574"/>
                  <a:pt x="1177" y="1570"/>
                </a:cubicBezTo>
                <a:cubicBezTo>
                  <a:pt x="1175" y="1565"/>
                  <a:pt x="1175" y="1565"/>
                  <a:pt x="1175" y="1565"/>
                </a:cubicBezTo>
                <a:moveTo>
                  <a:pt x="523" y="1586"/>
                </a:moveTo>
                <a:cubicBezTo>
                  <a:pt x="521" y="1591"/>
                  <a:pt x="521" y="1591"/>
                  <a:pt x="521" y="1591"/>
                </a:cubicBezTo>
                <a:cubicBezTo>
                  <a:pt x="530" y="1594"/>
                  <a:pt x="538" y="1597"/>
                  <a:pt x="547" y="1600"/>
                </a:cubicBezTo>
                <a:cubicBezTo>
                  <a:pt x="548" y="1595"/>
                  <a:pt x="548" y="1595"/>
                  <a:pt x="548" y="1595"/>
                </a:cubicBezTo>
                <a:cubicBezTo>
                  <a:pt x="540" y="1592"/>
                  <a:pt x="532" y="1589"/>
                  <a:pt x="523" y="1586"/>
                </a:cubicBezTo>
                <a:moveTo>
                  <a:pt x="1125" y="1586"/>
                </a:moveTo>
                <a:cubicBezTo>
                  <a:pt x="1117" y="1590"/>
                  <a:pt x="1109" y="1593"/>
                  <a:pt x="1100" y="1596"/>
                </a:cubicBezTo>
                <a:cubicBezTo>
                  <a:pt x="1102" y="1601"/>
                  <a:pt x="1102" y="1601"/>
                  <a:pt x="1102" y="1601"/>
                </a:cubicBezTo>
                <a:cubicBezTo>
                  <a:pt x="1111" y="1598"/>
                  <a:pt x="1119" y="1595"/>
                  <a:pt x="1127" y="1591"/>
                </a:cubicBezTo>
                <a:cubicBezTo>
                  <a:pt x="1125" y="1586"/>
                  <a:pt x="1125" y="1586"/>
                  <a:pt x="1125" y="1586"/>
                </a:cubicBezTo>
                <a:moveTo>
                  <a:pt x="574" y="1604"/>
                </a:moveTo>
                <a:cubicBezTo>
                  <a:pt x="572" y="1609"/>
                  <a:pt x="572" y="1609"/>
                  <a:pt x="572" y="1609"/>
                </a:cubicBezTo>
                <a:cubicBezTo>
                  <a:pt x="581" y="1612"/>
                  <a:pt x="589" y="1614"/>
                  <a:pt x="598" y="1617"/>
                </a:cubicBezTo>
                <a:cubicBezTo>
                  <a:pt x="599" y="1611"/>
                  <a:pt x="599" y="1611"/>
                  <a:pt x="599" y="1611"/>
                </a:cubicBezTo>
                <a:cubicBezTo>
                  <a:pt x="591" y="1609"/>
                  <a:pt x="582" y="1606"/>
                  <a:pt x="574" y="1604"/>
                </a:cubicBezTo>
                <a:moveTo>
                  <a:pt x="1075" y="1604"/>
                </a:moveTo>
                <a:cubicBezTo>
                  <a:pt x="1067" y="1607"/>
                  <a:pt x="1058" y="1610"/>
                  <a:pt x="1049" y="1612"/>
                </a:cubicBezTo>
                <a:cubicBezTo>
                  <a:pt x="1051" y="1617"/>
                  <a:pt x="1051" y="1617"/>
                  <a:pt x="1051" y="1617"/>
                </a:cubicBezTo>
                <a:cubicBezTo>
                  <a:pt x="1060" y="1615"/>
                  <a:pt x="1068" y="1612"/>
                  <a:pt x="1077" y="1609"/>
                </a:cubicBezTo>
                <a:cubicBezTo>
                  <a:pt x="1075" y="1604"/>
                  <a:pt x="1075" y="1604"/>
                  <a:pt x="1075" y="1604"/>
                </a:cubicBezTo>
                <a:moveTo>
                  <a:pt x="625" y="1618"/>
                </a:moveTo>
                <a:cubicBezTo>
                  <a:pt x="624" y="1624"/>
                  <a:pt x="624" y="1624"/>
                  <a:pt x="624" y="1624"/>
                </a:cubicBezTo>
                <a:cubicBezTo>
                  <a:pt x="633" y="1626"/>
                  <a:pt x="642" y="1628"/>
                  <a:pt x="650" y="1630"/>
                </a:cubicBezTo>
                <a:cubicBezTo>
                  <a:pt x="651" y="1624"/>
                  <a:pt x="651" y="1624"/>
                  <a:pt x="651" y="1624"/>
                </a:cubicBezTo>
                <a:cubicBezTo>
                  <a:pt x="643" y="1623"/>
                  <a:pt x="634" y="1621"/>
                  <a:pt x="625" y="1618"/>
                </a:cubicBezTo>
                <a:moveTo>
                  <a:pt x="1024" y="1619"/>
                </a:moveTo>
                <a:cubicBezTo>
                  <a:pt x="1015" y="1621"/>
                  <a:pt x="1006" y="1623"/>
                  <a:pt x="997" y="1625"/>
                </a:cubicBezTo>
                <a:cubicBezTo>
                  <a:pt x="999" y="1630"/>
                  <a:pt x="999" y="1630"/>
                  <a:pt x="999" y="1630"/>
                </a:cubicBezTo>
                <a:cubicBezTo>
                  <a:pt x="1007" y="1628"/>
                  <a:pt x="1016" y="1626"/>
                  <a:pt x="1025" y="1624"/>
                </a:cubicBezTo>
                <a:cubicBezTo>
                  <a:pt x="1024" y="1619"/>
                  <a:pt x="1024" y="1619"/>
                  <a:pt x="1024" y="1619"/>
                </a:cubicBezTo>
                <a:moveTo>
                  <a:pt x="678" y="1630"/>
                </a:moveTo>
                <a:cubicBezTo>
                  <a:pt x="677" y="1635"/>
                  <a:pt x="677" y="1635"/>
                  <a:pt x="677" y="1635"/>
                </a:cubicBezTo>
                <a:cubicBezTo>
                  <a:pt x="686" y="1637"/>
                  <a:pt x="695" y="1638"/>
                  <a:pt x="703" y="1639"/>
                </a:cubicBezTo>
                <a:cubicBezTo>
                  <a:pt x="704" y="1634"/>
                  <a:pt x="704" y="1634"/>
                  <a:pt x="704" y="1634"/>
                </a:cubicBezTo>
                <a:cubicBezTo>
                  <a:pt x="695" y="1633"/>
                  <a:pt x="687" y="1631"/>
                  <a:pt x="678" y="1630"/>
                </a:cubicBezTo>
                <a:moveTo>
                  <a:pt x="971" y="1630"/>
                </a:moveTo>
                <a:cubicBezTo>
                  <a:pt x="962" y="1632"/>
                  <a:pt x="953" y="1633"/>
                  <a:pt x="945" y="1634"/>
                </a:cubicBezTo>
                <a:cubicBezTo>
                  <a:pt x="945" y="1640"/>
                  <a:pt x="945" y="1640"/>
                  <a:pt x="945" y="1640"/>
                </a:cubicBezTo>
                <a:cubicBezTo>
                  <a:pt x="954" y="1638"/>
                  <a:pt x="963" y="1637"/>
                  <a:pt x="972" y="1635"/>
                </a:cubicBezTo>
                <a:cubicBezTo>
                  <a:pt x="971" y="1630"/>
                  <a:pt x="971" y="1630"/>
                  <a:pt x="971" y="1630"/>
                </a:cubicBezTo>
                <a:moveTo>
                  <a:pt x="731" y="1638"/>
                </a:moveTo>
                <a:cubicBezTo>
                  <a:pt x="730" y="1643"/>
                  <a:pt x="730" y="1643"/>
                  <a:pt x="730" y="1643"/>
                </a:cubicBezTo>
                <a:cubicBezTo>
                  <a:pt x="739" y="1644"/>
                  <a:pt x="748" y="1645"/>
                  <a:pt x="757" y="1646"/>
                </a:cubicBezTo>
                <a:cubicBezTo>
                  <a:pt x="757" y="1643"/>
                  <a:pt x="757" y="1643"/>
                  <a:pt x="757" y="1643"/>
                </a:cubicBezTo>
                <a:cubicBezTo>
                  <a:pt x="757" y="1640"/>
                  <a:pt x="757" y="1640"/>
                  <a:pt x="757" y="1640"/>
                </a:cubicBezTo>
                <a:cubicBezTo>
                  <a:pt x="748" y="1639"/>
                  <a:pt x="740" y="1639"/>
                  <a:pt x="731" y="1638"/>
                </a:cubicBezTo>
                <a:moveTo>
                  <a:pt x="918" y="1638"/>
                </a:moveTo>
                <a:cubicBezTo>
                  <a:pt x="909" y="1639"/>
                  <a:pt x="900" y="1640"/>
                  <a:pt x="891" y="1640"/>
                </a:cubicBezTo>
                <a:cubicBezTo>
                  <a:pt x="892" y="1646"/>
                  <a:pt x="892" y="1646"/>
                  <a:pt x="892" y="1646"/>
                </a:cubicBezTo>
                <a:cubicBezTo>
                  <a:pt x="901" y="1645"/>
                  <a:pt x="910" y="1644"/>
                  <a:pt x="919" y="1643"/>
                </a:cubicBezTo>
                <a:cubicBezTo>
                  <a:pt x="918" y="1638"/>
                  <a:pt x="918" y="1638"/>
                  <a:pt x="918" y="1638"/>
                </a:cubicBezTo>
                <a:moveTo>
                  <a:pt x="784" y="1642"/>
                </a:moveTo>
                <a:cubicBezTo>
                  <a:pt x="784" y="1647"/>
                  <a:pt x="784" y="1647"/>
                  <a:pt x="784" y="1647"/>
                </a:cubicBezTo>
                <a:cubicBezTo>
                  <a:pt x="793" y="1648"/>
                  <a:pt x="802" y="1648"/>
                  <a:pt x="811" y="1648"/>
                </a:cubicBezTo>
                <a:cubicBezTo>
                  <a:pt x="811" y="1643"/>
                  <a:pt x="811" y="1643"/>
                  <a:pt x="811" y="1643"/>
                </a:cubicBezTo>
                <a:cubicBezTo>
                  <a:pt x="802" y="1643"/>
                  <a:pt x="793" y="1642"/>
                  <a:pt x="784" y="1642"/>
                </a:cubicBezTo>
                <a:moveTo>
                  <a:pt x="865" y="1642"/>
                </a:moveTo>
                <a:cubicBezTo>
                  <a:pt x="856" y="1643"/>
                  <a:pt x="847" y="1643"/>
                  <a:pt x="838" y="1643"/>
                </a:cubicBezTo>
                <a:cubicBezTo>
                  <a:pt x="838" y="1648"/>
                  <a:pt x="838" y="1648"/>
                  <a:pt x="838" y="1648"/>
                </a:cubicBezTo>
                <a:cubicBezTo>
                  <a:pt x="847" y="1648"/>
                  <a:pt x="856" y="1648"/>
                  <a:pt x="865" y="1648"/>
                </a:cubicBezTo>
                <a:cubicBezTo>
                  <a:pt x="865" y="1642"/>
                  <a:pt x="865" y="1642"/>
                  <a:pt x="865" y="1642"/>
                </a:cubicBezTo>
                <a:moveTo>
                  <a:pt x="812" y="0"/>
                </a:moveTo>
                <a:cubicBezTo>
                  <a:pt x="803" y="0"/>
                  <a:pt x="794" y="0"/>
                  <a:pt x="785" y="1"/>
                </a:cubicBezTo>
                <a:cubicBezTo>
                  <a:pt x="785" y="6"/>
                  <a:pt x="785" y="6"/>
                  <a:pt x="785" y="6"/>
                </a:cubicBezTo>
                <a:cubicBezTo>
                  <a:pt x="794" y="6"/>
                  <a:pt x="803" y="5"/>
                  <a:pt x="812" y="5"/>
                </a:cubicBezTo>
                <a:cubicBezTo>
                  <a:pt x="812" y="0"/>
                  <a:pt x="812" y="0"/>
                  <a:pt x="812" y="0"/>
                </a:cubicBezTo>
              </a:path>
            </a:pathLst>
          </a:custGeom>
          <a:solidFill>
            <a:srgbClr val="FFFFFF">
              <a:alpha val="60000"/>
            </a:srgb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0" name="Freeform 9"/>
          <p:cNvSpPr>
            <a:spLocks noEditPoints="1"/>
          </p:cNvSpPr>
          <p:nvPr/>
        </p:nvSpPr>
        <p:spPr bwMode="auto">
          <a:xfrm>
            <a:off x="7198468" y="-2137637"/>
            <a:ext cx="7308258" cy="7300770"/>
          </a:xfrm>
          <a:custGeom>
            <a:avLst/>
            <a:gdLst>
              <a:gd name="T0" fmla="*/ 732 w 1650"/>
              <a:gd name="T1" fmla="*/ 10 h 1648"/>
              <a:gd name="T2" fmla="*/ 894 w 1650"/>
              <a:gd name="T3" fmla="*/ 3 h 1648"/>
              <a:gd name="T4" fmla="*/ 946 w 1650"/>
              <a:gd name="T5" fmla="*/ 14 h 1648"/>
              <a:gd name="T6" fmla="*/ 651 w 1650"/>
              <a:gd name="T7" fmla="*/ 18 h 1648"/>
              <a:gd name="T8" fmla="*/ 575 w 1650"/>
              <a:gd name="T9" fmla="*/ 44 h 1648"/>
              <a:gd name="T10" fmla="*/ 548 w 1650"/>
              <a:gd name="T11" fmla="*/ 48 h 1648"/>
              <a:gd name="T12" fmla="*/ 1129 w 1650"/>
              <a:gd name="T13" fmla="*/ 57 h 1648"/>
              <a:gd name="T14" fmla="*/ 1151 w 1650"/>
              <a:gd name="T15" fmla="*/ 72 h 1648"/>
              <a:gd name="T16" fmla="*/ 449 w 1650"/>
              <a:gd name="T17" fmla="*/ 90 h 1648"/>
              <a:gd name="T18" fmla="*/ 382 w 1650"/>
              <a:gd name="T19" fmla="*/ 135 h 1648"/>
              <a:gd name="T20" fmla="*/ 357 w 1650"/>
              <a:gd name="T21" fmla="*/ 146 h 1648"/>
              <a:gd name="T22" fmla="*/ 1317 w 1650"/>
              <a:gd name="T23" fmla="*/ 162 h 1648"/>
              <a:gd name="T24" fmla="*/ 1335 w 1650"/>
              <a:gd name="T25" fmla="*/ 183 h 1648"/>
              <a:gd name="T26" fmla="*/ 272 w 1650"/>
              <a:gd name="T27" fmla="*/ 213 h 1648"/>
              <a:gd name="T28" fmla="*/ 219 w 1650"/>
              <a:gd name="T29" fmla="*/ 273 h 1648"/>
              <a:gd name="T30" fmla="*/ 197 w 1650"/>
              <a:gd name="T31" fmla="*/ 290 h 1648"/>
              <a:gd name="T32" fmla="*/ 1472 w 1650"/>
              <a:gd name="T33" fmla="*/ 312 h 1648"/>
              <a:gd name="T34" fmla="*/ 1484 w 1650"/>
              <a:gd name="T35" fmla="*/ 337 h 1648"/>
              <a:gd name="T36" fmla="*/ 132 w 1650"/>
              <a:gd name="T37" fmla="*/ 377 h 1648"/>
              <a:gd name="T38" fmla="*/ 96 w 1650"/>
              <a:gd name="T39" fmla="*/ 449 h 1648"/>
              <a:gd name="T40" fmla="*/ 80 w 1650"/>
              <a:gd name="T41" fmla="*/ 471 h 1648"/>
              <a:gd name="T42" fmla="*/ 1582 w 1650"/>
              <a:gd name="T43" fmla="*/ 496 h 1648"/>
              <a:gd name="T44" fmla="*/ 1588 w 1650"/>
              <a:gd name="T45" fmla="*/ 523 h 1648"/>
              <a:gd name="T46" fmla="*/ 40 w 1650"/>
              <a:gd name="T47" fmla="*/ 571 h 1648"/>
              <a:gd name="T48" fmla="*/ 24 w 1650"/>
              <a:gd name="T49" fmla="*/ 651 h 1648"/>
              <a:gd name="T50" fmla="*/ 14 w 1650"/>
              <a:gd name="T51" fmla="*/ 676 h 1648"/>
              <a:gd name="T52" fmla="*/ 1641 w 1650"/>
              <a:gd name="T53" fmla="*/ 703 h 1648"/>
              <a:gd name="T54" fmla="*/ 6 w 1650"/>
              <a:gd name="T55" fmla="*/ 729 h 1648"/>
              <a:gd name="T56" fmla="*/ 6 w 1650"/>
              <a:gd name="T57" fmla="*/ 810 h 1648"/>
              <a:gd name="T58" fmla="*/ 6 w 1650"/>
              <a:gd name="T59" fmla="*/ 837 h 1648"/>
              <a:gd name="T60" fmla="*/ 1650 w 1650"/>
              <a:gd name="T61" fmla="*/ 837 h 1648"/>
              <a:gd name="T62" fmla="*/ 1642 w 1650"/>
              <a:gd name="T63" fmla="*/ 892 h 1648"/>
              <a:gd name="T64" fmla="*/ 13 w 1650"/>
              <a:gd name="T65" fmla="*/ 971 h 1648"/>
              <a:gd name="T66" fmla="*/ 24 w 1650"/>
              <a:gd name="T67" fmla="*/ 996 h 1648"/>
              <a:gd name="T68" fmla="*/ 1631 w 1650"/>
              <a:gd name="T69" fmla="*/ 999 h 1648"/>
              <a:gd name="T70" fmla="*/ 1605 w 1650"/>
              <a:gd name="T71" fmla="*/ 1076 h 1648"/>
              <a:gd name="T72" fmla="*/ 53 w 1650"/>
              <a:gd name="T73" fmla="*/ 1099 h 1648"/>
              <a:gd name="T74" fmla="*/ 79 w 1650"/>
              <a:gd name="T75" fmla="*/ 1176 h 1648"/>
              <a:gd name="T76" fmla="*/ 96 w 1650"/>
              <a:gd name="T77" fmla="*/ 1197 h 1648"/>
              <a:gd name="T78" fmla="*/ 1559 w 1650"/>
              <a:gd name="T79" fmla="*/ 1202 h 1648"/>
              <a:gd name="T80" fmla="*/ 1513 w 1650"/>
              <a:gd name="T81" fmla="*/ 1269 h 1648"/>
              <a:gd name="T82" fmla="*/ 151 w 1650"/>
              <a:gd name="T83" fmla="*/ 1289 h 1648"/>
              <a:gd name="T84" fmla="*/ 196 w 1650"/>
              <a:gd name="T85" fmla="*/ 1356 h 1648"/>
              <a:gd name="T86" fmla="*/ 217 w 1650"/>
              <a:gd name="T87" fmla="*/ 1373 h 1648"/>
              <a:gd name="T88" fmla="*/ 1436 w 1650"/>
              <a:gd name="T89" fmla="*/ 1379 h 1648"/>
              <a:gd name="T90" fmla="*/ 1374 w 1650"/>
              <a:gd name="T91" fmla="*/ 1432 h 1648"/>
              <a:gd name="T92" fmla="*/ 294 w 1650"/>
              <a:gd name="T93" fmla="*/ 1448 h 1648"/>
              <a:gd name="T94" fmla="*/ 355 w 1650"/>
              <a:gd name="T95" fmla="*/ 1501 h 1648"/>
              <a:gd name="T96" fmla="*/ 380 w 1650"/>
              <a:gd name="T97" fmla="*/ 1512 h 1648"/>
              <a:gd name="T98" fmla="*/ 1271 w 1650"/>
              <a:gd name="T99" fmla="*/ 1518 h 1648"/>
              <a:gd name="T100" fmla="*/ 1199 w 1650"/>
              <a:gd name="T101" fmla="*/ 1553 h 1648"/>
              <a:gd name="T102" fmla="*/ 474 w 1650"/>
              <a:gd name="T103" fmla="*/ 1564 h 1648"/>
              <a:gd name="T104" fmla="*/ 547 w 1650"/>
              <a:gd name="T105" fmla="*/ 1600 h 1648"/>
              <a:gd name="T106" fmla="*/ 574 w 1650"/>
              <a:gd name="T107" fmla="*/ 1604 h 1648"/>
              <a:gd name="T108" fmla="*/ 1077 w 1650"/>
              <a:gd name="T109" fmla="*/ 1609 h 1648"/>
              <a:gd name="T110" fmla="*/ 997 w 1650"/>
              <a:gd name="T111" fmla="*/ 1625 h 1648"/>
              <a:gd name="T112" fmla="*/ 678 w 1650"/>
              <a:gd name="T113" fmla="*/ 1630 h 1648"/>
              <a:gd name="T114" fmla="*/ 757 w 1650"/>
              <a:gd name="T115" fmla="*/ 1646 h 1648"/>
              <a:gd name="T116" fmla="*/ 918 w 1650"/>
              <a:gd name="T117" fmla="*/ 1638 h 1648"/>
              <a:gd name="T118" fmla="*/ 838 w 1650"/>
              <a:gd name="T119" fmla="*/ 1648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50" h="1648">
                <a:moveTo>
                  <a:pt x="839" y="0"/>
                </a:moveTo>
                <a:cubicBezTo>
                  <a:pt x="839" y="5"/>
                  <a:pt x="839" y="5"/>
                  <a:pt x="839" y="5"/>
                </a:cubicBezTo>
                <a:cubicBezTo>
                  <a:pt x="848" y="5"/>
                  <a:pt x="857" y="6"/>
                  <a:pt x="866" y="6"/>
                </a:cubicBezTo>
                <a:cubicBezTo>
                  <a:pt x="866" y="1"/>
                  <a:pt x="866" y="1"/>
                  <a:pt x="866" y="1"/>
                </a:cubicBezTo>
                <a:cubicBezTo>
                  <a:pt x="857" y="0"/>
                  <a:pt x="848" y="0"/>
                  <a:pt x="839" y="0"/>
                </a:cubicBezTo>
                <a:moveTo>
                  <a:pt x="758" y="2"/>
                </a:moveTo>
                <a:cubicBezTo>
                  <a:pt x="749" y="3"/>
                  <a:pt x="740" y="4"/>
                  <a:pt x="731" y="5"/>
                </a:cubicBezTo>
                <a:cubicBezTo>
                  <a:pt x="732" y="10"/>
                  <a:pt x="732" y="10"/>
                  <a:pt x="732" y="10"/>
                </a:cubicBezTo>
                <a:cubicBezTo>
                  <a:pt x="741" y="9"/>
                  <a:pt x="750" y="8"/>
                  <a:pt x="758" y="8"/>
                </a:cubicBezTo>
                <a:cubicBezTo>
                  <a:pt x="758" y="2"/>
                  <a:pt x="758" y="2"/>
                  <a:pt x="758" y="2"/>
                </a:cubicBezTo>
                <a:moveTo>
                  <a:pt x="893" y="2"/>
                </a:moveTo>
                <a:cubicBezTo>
                  <a:pt x="892" y="8"/>
                  <a:pt x="892" y="8"/>
                  <a:pt x="892" y="8"/>
                </a:cubicBezTo>
                <a:cubicBezTo>
                  <a:pt x="893" y="8"/>
                  <a:pt x="893" y="8"/>
                  <a:pt x="893" y="8"/>
                </a:cubicBezTo>
                <a:cubicBezTo>
                  <a:pt x="902" y="9"/>
                  <a:pt x="911" y="9"/>
                  <a:pt x="919" y="10"/>
                </a:cubicBezTo>
                <a:cubicBezTo>
                  <a:pt x="920" y="5"/>
                  <a:pt x="920" y="5"/>
                  <a:pt x="920" y="5"/>
                </a:cubicBezTo>
                <a:cubicBezTo>
                  <a:pt x="911" y="4"/>
                  <a:pt x="903" y="3"/>
                  <a:pt x="894" y="3"/>
                </a:cubicBezTo>
                <a:cubicBezTo>
                  <a:pt x="893" y="2"/>
                  <a:pt x="893" y="2"/>
                  <a:pt x="893" y="2"/>
                </a:cubicBezTo>
                <a:moveTo>
                  <a:pt x="704" y="8"/>
                </a:moveTo>
                <a:cubicBezTo>
                  <a:pt x="696" y="10"/>
                  <a:pt x="687" y="11"/>
                  <a:pt x="678" y="13"/>
                </a:cubicBezTo>
                <a:cubicBezTo>
                  <a:pt x="679" y="18"/>
                  <a:pt x="679" y="18"/>
                  <a:pt x="679" y="18"/>
                </a:cubicBezTo>
                <a:cubicBezTo>
                  <a:pt x="688" y="17"/>
                  <a:pt x="696" y="15"/>
                  <a:pt x="705" y="14"/>
                </a:cubicBezTo>
                <a:cubicBezTo>
                  <a:pt x="704" y="8"/>
                  <a:pt x="704" y="8"/>
                  <a:pt x="704" y="8"/>
                </a:cubicBezTo>
                <a:moveTo>
                  <a:pt x="946" y="9"/>
                </a:moveTo>
                <a:cubicBezTo>
                  <a:pt x="946" y="14"/>
                  <a:pt x="946" y="14"/>
                  <a:pt x="946" y="14"/>
                </a:cubicBezTo>
                <a:cubicBezTo>
                  <a:pt x="954" y="15"/>
                  <a:pt x="963" y="17"/>
                  <a:pt x="972" y="18"/>
                </a:cubicBezTo>
                <a:cubicBezTo>
                  <a:pt x="973" y="13"/>
                  <a:pt x="973" y="13"/>
                  <a:pt x="973" y="13"/>
                </a:cubicBezTo>
                <a:cubicBezTo>
                  <a:pt x="964" y="11"/>
                  <a:pt x="955" y="10"/>
                  <a:pt x="946" y="9"/>
                </a:cubicBezTo>
                <a:moveTo>
                  <a:pt x="651" y="18"/>
                </a:moveTo>
                <a:cubicBezTo>
                  <a:pt x="643" y="20"/>
                  <a:pt x="634" y="22"/>
                  <a:pt x="625" y="24"/>
                </a:cubicBezTo>
                <a:cubicBezTo>
                  <a:pt x="626" y="29"/>
                  <a:pt x="626" y="29"/>
                  <a:pt x="626" y="29"/>
                </a:cubicBezTo>
                <a:cubicBezTo>
                  <a:pt x="635" y="27"/>
                  <a:pt x="644" y="25"/>
                  <a:pt x="652" y="23"/>
                </a:cubicBezTo>
                <a:cubicBezTo>
                  <a:pt x="651" y="18"/>
                  <a:pt x="651" y="18"/>
                  <a:pt x="651" y="18"/>
                </a:cubicBezTo>
                <a:moveTo>
                  <a:pt x="1000" y="18"/>
                </a:moveTo>
                <a:cubicBezTo>
                  <a:pt x="998" y="23"/>
                  <a:pt x="998" y="23"/>
                  <a:pt x="998" y="23"/>
                </a:cubicBezTo>
                <a:cubicBezTo>
                  <a:pt x="1007" y="25"/>
                  <a:pt x="1016" y="27"/>
                  <a:pt x="1025" y="30"/>
                </a:cubicBezTo>
                <a:cubicBezTo>
                  <a:pt x="1026" y="24"/>
                  <a:pt x="1026" y="24"/>
                  <a:pt x="1026" y="24"/>
                </a:cubicBezTo>
                <a:cubicBezTo>
                  <a:pt x="1017" y="22"/>
                  <a:pt x="1008" y="20"/>
                  <a:pt x="1000" y="18"/>
                </a:cubicBezTo>
                <a:moveTo>
                  <a:pt x="599" y="31"/>
                </a:moveTo>
                <a:cubicBezTo>
                  <a:pt x="590" y="34"/>
                  <a:pt x="582" y="36"/>
                  <a:pt x="573" y="39"/>
                </a:cubicBezTo>
                <a:cubicBezTo>
                  <a:pt x="575" y="44"/>
                  <a:pt x="575" y="44"/>
                  <a:pt x="575" y="44"/>
                </a:cubicBezTo>
                <a:cubicBezTo>
                  <a:pt x="583" y="41"/>
                  <a:pt x="592" y="39"/>
                  <a:pt x="600" y="36"/>
                </a:cubicBezTo>
                <a:cubicBezTo>
                  <a:pt x="599" y="31"/>
                  <a:pt x="599" y="31"/>
                  <a:pt x="599" y="31"/>
                </a:cubicBezTo>
                <a:moveTo>
                  <a:pt x="1052" y="31"/>
                </a:moveTo>
                <a:cubicBezTo>
                  <a:pt x="1050" y="36"/>
                  <a:pt x="1050" y="36"/>
                  <a:pt x="1050" y="36"/>
                </a:cubicBezTo>
                <a:cubicBezTo>
                  <a:pt x="1059" y="39"/>
                  <a:pt x="1068" y="41"/>
                  <a:pt x="1076" y="44"/>
                </a:cubicBezTo>
                <a:cubicBezTo>
                  <a:pt x="1078" y="39"/>
                  <a:pt x="1078" y="39"/>
                  <a:pt x="1078" y="39"/>
                </a:cubicBezTo>
                <a:cubicBezTo>
                  <a:pt x="1069" y="36"/>
                  <a:pt x="1060" y="34"/>
                  <a:pt x="1052" y="31"/>
                </a:cubicBezTo>
                <a:moveTo>
                  <a:pt x="548" y="48"/>
                </a:moveTo>
                <a:cubicBezTo>
                  <a:pt x="539" y="51"/>
                  <a:pt x="531" y="54"/>
                  <a:pt x="523" y="57"/>
                </a:cubicBezTo>
                <a:cubicBezTo>
                  <a:pt x="525" y="62"/>
                  <a:pt x="525" y="62"/>
                  <a:pt x="525" y="62"/>
                </a:cubicBezTo>
                <a:cubicBezTo>
                  <a:pt x="533" y="59"/>
                  <a:pt x="541" y="56"/>
                  <a:pt x="550" y="53"/>
                </a:cubicBezTo>
                <a:cubicBezTo>
                  <a:pt x="548" y="48"/>
                  <a:pt x="548" y="48"/>
                  <a:pt x="548" y="48"/>
                </a:cubicBezTo>
                <a:moveTo>
                  <a:pt x="1103" y="48"/>
                </a:moveTo>
                <a:cubicBezTo>
                  <a:pt x="1102" y="53"/>
                  <a:pt x="1102" y="53"/>
                  <a:pt x="1102" y="53"/>
                </a:cubicBezTo>
                <a:cubicBezTo>
                  <a:pt x="1110" y="56"/>
                  <a:pt x="1118" y="59"/>
                  <a:pt x="1127" y="62"/>
                </a:cubicBezTo>
                <a:cubicBezTo>
                  <a:pt x="1129" y="57"/>
                  <a:pt x="1129" y="57"/>
                  <a:pt x="1129" y="57"/>
                </a:cubicBezTo>
                <a:cubicBezTo>
                  <a:pt x="1120" y="54"/>
                  <a:pt x="1112" y="51"/>
                  <a:pt x="1103" y="48"/>
                </a:cubicBezTo>
                <a:moveTo>
                  <a:pt x="498" y="67"/>
                </a:moveTo>
                <a:cubicBezTo>
                  <a:pt x="489" y="71"/>
                  <a:pt x="481" y="75"/>
                  <a:pt x="473" y="78"/>
                </a:cubicBezTo>
                <a:cubicBezTo>
                  <a:pt x="475" y="83"/>
                  <a:pt x="475" y="83"/>
                  <a:pt x="475" y="83"/>
                </a:cubicBezTo>
                <a:cubicBezTo>
                  <a:pt x="483" y="80"/>
                  <a:pt x="492" y="76"/>
                  <a:pt x="500" y="72"/>
                </a:cubicBezTo>
                <a:cubicBezTo>
                  <a:pt x="498" y="67"/>
                  <a:pt x="498" y="67"/>
                  <a:pt x="498" y="67"/>
                </a:cubicBezTo>
                <a:moveTo>
                  <a:pt x="1154" y="68"/>
                </a:moveTo>
                <a:cubicBezTo>
                  <a:pt x="1151" y="72"/>
                  <a:pt x="1151" y="72"/>
                  <a:pt x="1151" y="72"/>
                </a:cubicBezTo>
                <a:cubicBezTo>
                  <a:pt x="1160" y="76"/>
                  <a:pt x="1168" y="80"/>
                  <a:pt x="1176" y="84"/>
                </a:cubicBezTo>
                <a:cubicBezTo>
                  <a:pt x="1178" y="79"/>
                  <a:pt x="1178" y="79"/>
                  <a:pt x="1178" y="79"/>
                </a:cubicBezTo>
                <a:cubicBezTo>
                  <a:pt x="1170" y="75"/>
                  <a:pt x="1162" y="71"/>
                  <a:pt x="1154" y="68"/>
                </a:cubicBezTo>
                <a:moveTo>
                  <a:pt x="449" y="90"/>
                </a:moveTo>
                <a:cubicBezTo>
                  <a:pt x="441" y="94"/>
                  <a:pt x="433" y="99"/>
                  <a:pt x="425" y="103"/>
                </a:cubicBezTo>
                <a:cubicBezTo>
                  <a:pt x="428" y="108"/>
                  <a:pt x="428" y="108"/>
                  <a:pt x="428" y="108"/>
                </a:cubicBezTo>
                <a:cubicBezTo>
                  <a:pt x="436" y="103"/>
                  <a:pt x="443" y="99"/>
                  <a:pt x="451" y="95"/>
                </a:cubicBezTo>
                <a:cubicBezTo>
                  <a:pt x="449" y="90"/>
                  <a:pt x="449" y="90"/>
                  <a:pt x="449" y="90"/>
                </a:cubicBezTo>
                <a:moveTo>
                  <a:pt x="1202" y="91"/>
                </a:moveTo>
                <a:cubicBezTo>
                  <a:pt x="1200" y="95"/>
                  <a:pt x="1200" y="95"/>
                  <a:pt x="1200" y="95"/>
                </a:cubicBezTo>
                <a:cubicBezTo>
                  <a:pt x="1208" y="100"/>
                  <a:pt x="1216" y="104"/>
                  <a:pt x="1224" y="108"/>
                </a:cubicBezTo>
                <a:cubicBezTo>
                  <a:pt x="1226" y="103"/>
                  <a:pt x="1226" y="103"/>
                  <a:pt x="1226" y="103"/>
                </a:cubicBezTo>
                <a:cubicBezTo>
                  <a:pt x="1219" y="99"/>
                  <a:pt x="1210" y="95"/>
                  <a:pt x="1202" y="91"/>
                </a:cubicBezTo>
                <a:moveTo>
                  <a:pt x="402" y="117"/>
                </a:moveTo>
                <a:cubicBezTo>
                  <a:pt x="394" y="121"/>
                  <a:pt x="386" y="126"/>
                  <a:pt x="379" y="131"/>
                </a:cubicBezTo>
                <a:cubicBezTo>
                  <a:pt x="382" y="135"/>
                  <a:pt x="382" y="135"/>
                  <a:pt x="382" y="135"/>
                </a:cubicBezTo>
                <a:cubicBezTo>
                  <a:pt x="389" y="130"/>
                  <a:pt x="397" y="126"/>
                  <a:pt x="405" y="121"/>
                </a:cubicBezTo>
                <a:cubicBezTo>
                  <a:pt x="402" y="117"/>
                  <a:pt x="402" y="117"/>
                  <a:pt x="402" y="117"/>
                </a:cubicBezTo>
                <a:moveTo>
                  <a:pt x="1250" y="117"/>
                </a:moveTo>
                <a:cubicBezTo>
                  <a:pt x="1247" y="122"/>
                  <a:pt x="1247" y="122"/>
                  <a:pt x="1247" y="122"/>
                </a:cubicBezTo>
                <a:cubicBezTo>
                  <a:pt x="1255" y="126"/>
                  <a:pt x="1262" y="131"/>
                  <a:pt x="1270" y="136"/>
                </a:cubicBezTo>
                <a:cubicBezTo>
                  <a:pt x="1273" y="131"/>
                  <a:pt x="1273" y="131"/>
                  <a:pt x="1273" y="131"/>
                </a:cubicBezTo>
                <a:cubicBezTo>
                  <a:pt x="1265" y="126"/>
                  <a:pt x="1257" y="122"/>
                  <a:pt x="1250" y="117"/>
                </a:cubicBezTo>
                <a:moveTo>
                  <a:pt x="357" y="146"/>
                </a:moveTo>
                <a:cubicBezTo>
                  <a:pt x="349" y="151"/>
                  <a:pt x="342" y="156"/>
                  <a:pt x="335" y="161"/>
                </a:cubicBezTo>
                <a:cubicBezTo>
                  <a:pt x="338" y="166"/>
                  <a:pt x="338" y="166"/>
                  <a:pt x="338" y="166"/>
                </a:cubicBezTo>
                <a:cubicBezTo>
                  <a:pt x="345" y="161"/>
                  <a:pt x="352" y="155"/>
                  <a:pt x="360" y="150"/>
                </a:cubicBezTo>
                <a:cubicBezTo>
                  <a:pt x="357" y="146"/>
                  <a:pt x="357" y="146"/>
                  <a:pt x="357" y="146"/>
                </a:cubicBezTo>
                <a:moveTo>
                  <a:pt x="1295" y="146"/>
                </a:moveTo>
                <a:cubicBezTo>
                  <a:pt x="1292" y="151"/>
                  <a:pt x="1292" y="151"/>
                  <a:pt x="1292" y="151"/>
                </a:cubicBezTo>
                <a:cubicBezTo>
                  <a:pt x="1299" y="156"/>
                  <a:pt x="1307" y="161"/>
                  <a:pt x="1314" y="166"/>
                </a:cubicBezTo>
                <a:cubicBezTo>
                  <a:pt x="1317" y="162"/>
                  <a:pt x="1317" y="162"/>
                  <a:pt x="1317" y="162"/>
                </a:cubicBezTo>
                <a:cubicBezTo>
                  <a:pt x="1310" y="157"/>
                  <a:pt x="1303" y="151"/>
                  <a:pt x="1295" y="146"/>
                </a:cubicBezTo>
                <a:moveTo>
                  <a:pt x="313" y="178"/>
                </a:moveTo>
                <a:cubicBezTo>
                  <a:pt x="306" y="183"/>
                  <a:pt x="299" y="189"/>
                  <a:pt x="292" y="195"/>
                </a:cubicBezTo>
                <a:cubicBezTo>
                  <a:pt x="296" y="199"/>
                  <a:pt x="296" y="199"/>
                  <a:pt x="296" y="199"/>
                </a:cubicBezTo>
                <a:cubicBezTo>
                  <a:pt x="303" y="193"/>
                  <a:pt x="310" y="188"/>
                  <a:pt x="317" y="182"/>
                </a:cubicBezTo>
                <a:cubicBezTo>
                  <a:pt x="313" y="178"/>
                  <a:pt x="313" y="178"/>
                  <a:pt x="313" y="178"/>
                </a:cubicBezTo>
                <a:moveTo>
                  <a:pt x="1338" y="179"/>
                </a:moveTo>
                <a:cubicBezTo>
                  <a:pt x="1335" y="183"/>
                  <a:pt x="1335" y="183"/>
                  <a:pt x="1335" y="183"/>
                </a:cubicBezTo>
                <a:cubicBezTo>
                  <a:pt x="1342" y="188"/>
                  <a:pt x="1349" y="194"/>
                  <a:pt x="1356" y="200"/>
                </a:cubicBezTo>
                <a:cubicBezTo>
                  <a:pt x="1359" y="196"/>
                  <a:pt x="1359" y="196"/>
                  <a:pt x="1359" y="196"/>
                </a:cubicBezTo>
                <a:cubicBezTo>
                  <a:pt x="1353" y="190"/>
                  <a:pt x="1346" y="184"/>
                  <a:pt x="1338" y="179"/>
                </a:cubicBezTo>
                <a:moveTo>
                  <a:pt x="272" y="213"/>
                </a:moveTo>
                <a:cubicBezTo>
                  <a:pt x="265" y="219"/>
                  <a:pt x="259" y="225"/>
                  <a:pt x="252" y="231"/>
                </a:cubicBezTo>
                <a:cubicBezTo>
                  <a:pt x="256" y="235"/>
                  <a:pt x="256" y="235"/>
                  <a:pt x="256" y="235"/>
                </a:cubicBezTo>
                <a:cubicBezTo>
                  <a:pt x="262" y="229"/>
                  <a:pt x="269" y="223"/>
                  <a:pt x="276" y="217"/>
                </a:cubicBezTo>
                <a:cubicBezTo>
                  <a:pt x="272" y="213"/>
                  <a:pt x="272" y="213"/>
                  <a:pt x="272" y="213"/>
                </a:cubicBezTo>
                <a:moveTo>
                  <a:pt x="1380" y="214"/>
                </a:moveTo>
                <a:cubicBezTo>
                  <a:pt x="1376" y="218"/>
                  <a:pt x="1376" y="218"/>
                  <a:pt x="1376" y="218"/>
                </a:cubicBezTo>
                <a:cubicBezTo>
                  <a:pt x="1383" y="224"/>
                  <a:pt x="1389" y="230"/>
                  <a:pt x="1396" y="236"/>
                </a:cubicBezTo>
                <a:cubicBezTo>
                  <a:pt x="1399" y="232"/>
                  <a:pt x="1399" y="232"/>
                  <a:pt x="1399" y="232"/>
                </a:cubicBezTo>
                <a:cubicBezTo>
                  <a:pt x="1393" y="226"/>
                  <a:pt x="1386" y="220"/>
                  <a:pt x="1380" y="214"/>
                </a:cubicBezTo>
                <a:moveTo>
                  <a:pt x="233" y="250"/>
                </a:moveTo>
                <a:cubicBezTo>
                  <a:pt x="227" y="257"/>
                  <a:pt x="221" y="263"/>
                  <a:pt x="215" y="270"/>
                </a:cubicBezTo>
                <a:cubicBezTo>
                  <a:pt x="219" y="273"/>
                  <a:pt x="219" y="273"/>
                  <a:pt x="219" y="273"/>
                </a:cubicBezTo>
                <a:cubicBezTo>
                  <a:pt x="224" y="267"/>
                  <a:pt x="231" y="260"/>
                  <a:pt x="237" y="254"/>
                </a:cubicBezTo>
                <a:cubicBezTo>
                  <a:pt x="233" y="250"/>
                  <a:pt x="233" y="250"/>
                  <a:pt x="233" y="250"/>
                </a:cubicBezTo>
                <a:moveTo>
                  <a:pt x="1418" y="251"/>
                </a:moveTo>
                <a:cubicBezTo>
                  <a:pt x="1415" y="255"/>
                  <a:pt x="1415" y="255"/>
                  <a:pt x="1415" y="255"/>
                </a:cubicBezTo>
                <a:cubicBezTo>
                  <a:pt x="1421" y="261"/>
                  <a:pt x="1427" y="268"/>
                  <a:pt x="1433" y="274"/>
                </a:cubicBezTo>
                <a:cubicBezTo>
                  <a:pt x="1437" y="271"/>
                  <a:pt x="1437" y="271"/>
                  <a:pt x="1437" y="271"/>
                </a:cubicBezTo>
                <a:cubicBezTo>
                  <a:pt x="1431" y="264"/>
                  <a:pt x="1425" y="258"/>
                  <a:pt x="1418" y="251"/>
                </a:cubicBezTo>
                <a:moveTo>
                  <a:pt x="197" y="290"/>
                </a:moveTo>
                <a:cubicBezTo>
                  <a:pt x="191" y="297"/>
                  <a:pt x="185" y="304"/>
                  <a:pt x="180" y="311"/>
                </a:cubicBezTo>
                <a:cubicBezTo>
                  <a:pt x="184" y="314"/>
                  <a:pt x="184" y="314"/>
                  <a:pt x="184" y="314"/>
                </a:cubicBezTo>
                <a:cubicBezTo>
                  <a:pt x="189" y="307"/>
                  <a:pt x="195" y="300"/>
                  <a:pt x="201" y="294"/>
                </a:cubicBezTo>
                <a:cubicBezTo>
                  <a:pt x="197" y="290"/>
                  <a:pt x="197" y="290"/>
                  <a:pt x="197" y="290"/>
                </a:cubicBezTo>
                <a:moveTo>
                  <a:pt x="1455" y="291"/>
                </a:moveTo>
                <a:cubicBezTo>
                  <a:pt x="1451" y="295"/>
                  <a:pt x="1451" y="295"/>
                  <a:pt x="1451" y="295"/>
                </a:cubicBezTo>
                <a:cubicBezTo>
                  <a:pt x="1456" y="301"/>
                  <a:pt x="1462" y="308"/>
                  <a:pt x="1468" y="315"/>
                </a:cubicBezTo>
                <a:cubicBezTo>
                  <a:pt x="1472" y="312"/>
                  <a:pt x="1472" y="312"/>
                  <a:pt x="1472" y="312"/>
                </a:cubicBezTo>
                <a:cubicBezTo>
                  <a:pt x="1466" y="305"/>
                  <a:pt x="1460" y="298"/>
                  <a:pt x="1455" y="291"/>
                </a:cubicBezTo>
                <a:moveTo>
                  <a:pt x="163" y="332"/>
                </a:moveTo>
                <a:cubicBezTo>
                  <a:pt x="158" y="340"/>
                  <a:pt x="152" y="347"/>
                  <a:pt x="147" y="354"/>
                </a:cubicBezTo>
                <a:cubicBezTo>
                  <a:pt x="152" y="357"/>
                  <a:pt x="152" y="357"/>
                  <a:pt x="152" y="357"/>
                </a:cubicBezTo>
                <a:cubicBezTo>
                  <a:pt x="157" y="350"/>
                  <a:pt x="162" y="343"/>
                  <a:pt x="167" y="336"/>
                </a:cubicBezTo>
                <a:cubicBezTo>
                  <a:pt x="163" y="332"/>
                  <a:pt x="163" y="332"/>
                  <a:pt x="163" y="332"/>
                </a:cubicBezTo>
                <a:moveTo>
                  <a:pt x="1488" y="333"/>
                </a:moveTo>
                <a:cubicBezTo>
                  <a:pt x="1484" y="337"/>
                  <a:pt x="1484" y="337"/>
                  <a:pt x="1484" y="337"/>
                </a:cubicBezTo>
                <a:cubicBezTo>
                  <a:pt x="1489" y="344"/>
                  <a:pt x="1494" y="351"/>
                  <a:pt x="1499" y="358"/>
                </a:cubicBezTo>
                <a:cubicBezTo>
                  <a:pt x="1504" y="355"/>
                  <a:pt x="1504" y="355"/>
                  <a:pt x="1504" y="355"/>
                </a:cubicBezTo>
                <a:cubicBezTo>
                  <a:pt x="1499" y="348"/>
                  <a:pt x="1493" y="341"/>
                  <a:pt x="1488" y="333"/>
                </a:cubicBezTo>
                <a:moveTo>
                  <a:pt x="132" y="377"/>
                </a:moveTo>
                <a:cubicBezTo>
                  <a:pt x="127" y="384"/>
                  <a:pt x="123" y="392"/>
                  <a:pt x="118" y="400"/>
                </a:cubicBezTo>
                <a:cubicBezTo>
                  <a:pt x="123" y="402"/>
                  <a:pt x="123" y="402"/>
                  <a:pt x="123" y="402"/>
                </a:cubicBezTo>
                <a:cubicBezTo>
                  <a:pt x="127" y="395"/>
                  <a:pt x="132" y="387"/>
                  <a:pt x="137" y="380"/>
                </a:cubicBezTo>
                <a:cubicBezTo>
                  <a:pt x="132" y="377"/>
                  <a:pt x="132" y="377"/>
                  <a:pt x="132" y="377"/>
                </a:cubicBezTo>
                <a:moveTo>
                  <a:pt x="1519" y="378"/>
                </a:moveTo>
                <a:cubicBezTo>
                  <a:pt x="1514" y="381"/>
                  <a:pt x="1514" y="381"/>
                  <a:pt x="1514" y="381"/>
                </a:cubicBezTo>
                <a:cubicBezTo>
                  <a:pt x="1519" y="388"/>
                  <a:pt x="1524" y="396"/>
                  <a:pt x="1528" y="403"/>
                </a:cubicBezTo>
                <a:cubicBezTo>
                  <a:pt x="1533" y="401"/>
                  <a:pt x="1533" y="401"/>
                  <a:pt x="1533" y="401"/>
                </a:cubicBezTo>
                <a:cubicBezTo>
                  <a:pt x="1528" y="393"/>
                  <a:pt x="1524" y="385"/>
                  <a:pt x="1519" y="378"/>
                </a:cubicBezTo>
                <a:moveTo>
                  <a:pt x="104" y="423"/>
                </a:moveTo>
                <a:cubicBezTo>
                  <a:pt x="100" y="431"/>
                  <a:pt x="96" y="439"/>
                  <a:pt x="92" y="447"/>
                </a:cubicBezTo>
                <a:cubicBezTo>
                  <a:pt x="96" y="449"/>
                  <a:pt x="96" y="449"/>
                  <a:pt x="96" y="449"/>
                </a:cubicBezTo>
                <a:cubicBezTo>
                  <a:pt x="100" y="441"/>
                  <a:pt x="105" y="433"/>
                  <a:pt x="109" y="426"/>
                </a:cubicBezTo>
                <a:cubicBezTo>
                  <a:pt x="104" y="423"/>
                  <a:pt x="104" y="423"/>
                  <a:pt x="104" y="423"/>
                </a:cubicBezTo>
                <a:moveTo>
                  <a:pt x="1547" y="424"/>
                </a:moveTo>
                <a:cubicBezTo>
                  <a:pt x="1542" y="427"/>
                  <a:pt x="1542" y="427"/>
                  <a:pt x="1542" y="427"/>
                </a:cubicBezTo>
                <a:cubicBezTo>
                  <a:pt x="1546" y="434"/>
                  <a:pt x="1550" y="442"/>
                  <a:pt x="1555" y="450"/>
                </a:cubicBezTo>
                <a:cubicBezTo>
                  <a:pt x="1559" y="448"/>
                  <a:pt x="1559" y="448"/>
                  <a:pt x="1559" y="448"/>
                </a:cubicBezTo>
                <a:cubicBezTo>
                  <a:pt x="1555" y="440"/>
                  <a:pt x="1551" y="432"/>
                  <a:pt x="1547" y="424"/>
                </a:cubicBezTo>
                <a:moveTo>
                  <a:pt x="80" y="471"/>
                </a:moveTo>
                <a:cubicBezTo>
                  <a:pt x="76" y="479"/>
                  <a:pt x="72" y="487"/>
                  <a:pt x="68" y="496"/>
                </a:cubicBezTo>
                <a:cubicBezTo>
                  <a:pt x="73" y="498"/>
                  <a:pt x="73" y="498"/>
                  <a:pt x="73" y="498"/>
                </a:cubicBezTo>
                <a:cubicBezTo>
                  <a:pt x="77" y="490"/>
                  <a:pt x="81" y="481"/>
                  <a:pt x="85" y="473"/>
                </a:cubicBezTo>
                <a:cubicBezTo>
                  <a:pt x="80" y="471"/>
                  <a:pt x="80" y="471"/>
                  <a:pt x="80" y="471"/>
                </a:cubicBezTo>
                <a:moveTo>
                  <a:pt x="1571" y="472"/>
                </a:moveTo>
                <a:cubicBezTo>
                  <a:pt x="1566" y="474"/>
                  <a:pt x="1566" y="474"/>
                  <a:pt x="1566" y="474"/>
                </a:cubicBezTo>
                <a:cubicBezTo>
                  <a:pt x="1570" y="482"/>
                  <a:pt x="1574" y="490"/>
                  <a:pt x="1577" y="498"/>
                </a:cubicBezTo>
                <a:cubicBezTo>
                  <a:pt x="1582" y="496"/>
                  <a:pt x="1582" y="496"/>
                  <a:pt x="1582" y="496"/>
                </a:cubicBezTo>
                <a:cubicBezTo>
                  <a:pt x="1579" y="488"/>
                  <a:pt x="1575" y="480"/>
                  <a:pt x="1571" y="472"/>
                </a:cubicBezTo>
                <a:moveTo>
                  <a:pt x="58" y="521"/>
                </a:moveTo>
                <a:cubicBezTo>
                  <a:pt x="55" y="529"/>
                  <a:pt x="52" y="537"/>
                  <a:pt x="49" y="546"/>
                </a:cubicBezTo>
                <a:cubicBezTo>
                  <a:pt x="54" y="548"/>
                  <a:pt x="54" y="548"/>
                  <a:pt x="54" y="548"/>
                </a:cubicBezTo>
                <a:cubicBezTo>
                  <a:pt x="57" y="539"/>
                  <a:pt x="60" y="531"/>
                  <a:pt x="63" y="523"/>
                </a:cubicBezTo>
                <a:cubicBezTo>
                  <a:pt x="58" y="521"/>
                  <a:pt x="58" y="521"/>
                  <a:pt x="58" y="521"/>
                </a:cubicBezTo>
                <a:moveTo>
                  <a:pt x="1593" y="521"/>
                </a:moveTo>
                <a:cubicBezTo>
                  <a:pt x="1588" y="523"/>
                  <a:pt x="1588" y="523"/>
                  <a:pt x="1588" y="523"/>
                </a:cubicBezTo>
                <a:cubicBezTo>
                  <a:pt x="1591" y="531"/>
                  <a:pt x="1594" y="540"/>
                  <a:pt x="1597" y="548"/>
                </a:cubicBezTo>
                <a:cubicBezTo>
                  <a:pt x="1602" y="546"/>
                  <a:pt x="1602" y="546"/>
                  <a:pt x="1602" y="546"/>
                </a:cubicBezTo>
                <a:cubicBezTo>
                  <a:pt x="1599" y="538"/>
                  <a:pt x="1596" y="529"/>
                  <a:pt x="1593" y="521"/>
                </a:cubicBezTo>
                <a:moveTo>
                  <a:pt x="40" y="571"/>
                </a:moveTo>
                <a:cubicBezTo>
                  <a:pt x="37" y="580"/>
                  <a:pt x="34" y="589"/>
                  <a:pt x="32" y="597"/>
                </a:cubicBezTo>
                <a:cubicBezTo>
                  <a:pt x="37" y="599"/>
                  <a:pt x="37" y="599"/>
                  <a:pt x="37" y="599"/>
                </a:cubicBezTo>
                <a:cubicBezTo>
                  <a:pt x="40" y="590"/>
                  <a:pt x="42" y="581"/>
                  <a:pt x="45" y="573"/>
                </a:cubicBezTo>
                <a:cubicBezTo>
                  <a:pt x="40" y="571"/>
                  <a:pt x="40" y="571"/>
                  <a:pt x="40" y="571"/>
                </a:cubicBezTo>
                <a:moveTo>
                  <a:pt x="1611" y="572"/>
                </a:moveTo>
                <a:cubicBezTo>
                  <a:pt x="1606" y="573"/>
                  <a:pt x="1606" y="573"/>
                  <a:pt x="1606" y="573"/>
                </a:cubicBezTo>
                <a:cubicBezTo>
                  <a:pt x="1608" y="582"/>
                  <a:pt x="1611" y="590"/>
                  <a:pt x="1613" y="599"/>
                </a:cubicBezTo>
                <a:cubicBezTo>
                  <a:pt x="1619" y="598"/>
                  <a:pt x="1619" y="598"/>
                  <a:pt x="1619" y="598"/>
                </a:cubicBezTo>
                <a:cubicBezTo>
                  <a:pt x="1616" y="589"/>
                  <a:pt x="1614" y="580"/>
                  <a:pt x="1611" y="572"/>
                </a:cubicBezTo>
                <a:moveTo>
                  <a:pt x="25" y="623"/>
                </a:moveTo>
                <a:cubicBezTo>
                  <a:pt x="23" y="632"/>
                  <a:pt x="21" y="641"/>
                  <a:pt x="19" y="650"/>
                </a:cubicBezTo>
                <a:cubicBezTo>
                  <a:pt x="24" y="651"/>
                  <a:pt x="24" y="651"/>
                  <a:pt x="24" y="651"/>
                </a:cubicBezTo>
                <a:cubicBezTo>
                  <a:pt x="26" y="642"/>
                  <a:pt x="28" y="633"/>
                  <a:pt x="30" y="625"/>
                </a:cubicBezTo>
                <a:cubicBezTo>
                  <a:pt x="25" y="623"/>
                  <a:pt x="25" y="623"/>
                  <a:pt x="25" y="623"/>
                </a:cubicBezTo>
                <a:moveTo>
                  <a:pt x="1626" y="624"/>
                </a:moveTo>
                <a:cubicBezTo>
                  <a:pt x="1620" y="625"/>
                  <a:pt x="1620" y="625"/>
                  <a:pt x="1620" y="625"/>
                </a:cubicBezTo>
                <a:cubicBezTo>
                  <a:pt x="1623" y="633"/>
                  <a:pt x="1625" y="642"/>
                  <a:pt x="1627" y="651"/>
                </a:cubicBezTo>
                <a:cubicBezTo>
                  <a:pt x="1632" y="650"/>
                  <a:pt x="1632" y="650"/>
                  <a:pt x="1632" y="650"/>
                </a:cubicBezTo>
                <a:cubicBezTo>
                  <a:pt x="1630" y="641"/>
                  <a:pt x="1628" y="632"/>
                  <a:pt x="1626" y="624"/>
                </a:cubicBezTo>
                <a:moveTo>
                  <a:pt x="14" y="676"/>
                </a:moveTo>
                <a:cubicBezTo>
                  <a:pt x="12" y="685"/>
                  <a:pt x="11" y="694"/>
                  <a:pt x="9" y="703"/>
                </a:cubicBezTo>
                <a:cubicBezTo>
                  <a:pt x="15" y="703"/>
                  <a:pt x="15" y="703"/>
                  <a:pt x="15" y="703"/>
                </a:cubicBezTo>
                <a:cubicBezTo>
                  <a:pt x="16" y="695"/>
                  <a:pt x="17" y="686"/>
                  <a:pt x="19" y="677"/>
                </a:cubicBezTo>
                <a:cubicBezTo>
                  <a:pt x="14" y="676"/>
                  <a:pt x="14" y="676"/>
                  <a:pt x="14" y="676"/>
                </a:cubicBezTo>
                <a:moveTo>
                  <a:pt x="1637" y="676"/>
                </a:moveTo>
                <a:cubicBezTo>
                  <a:pt x="1632" y="677"/>
                  <a:pt x="1632" y="677"/>
                  <a:pt x="1632" y="677"/>
                </a:cubicBezTo>
                <a:cubicBezTo>
                  <a:pt x="1633" y="686"/>
                  <a:pt x="1635" y="695"/>
                  <a:pt x="1636" y="704"/>
                </a:cubicBezTo>
                <a:cubicBezTo>
                  <a:pt x="1641" y="703"/>
                  <a:pt x="1641" y="703"/>
                  <a:pt x="1641" y="703"/>
                </a:cubicBezTo>
                <a:cubicBezTo>
                  <a:pt x="1640" y="694"/>
                  <a:pt x="1639" y="685"/>
                  <a:pt x="1637" y="676"/>
                </a:cubicBezTo>
                <a:moveTo>
                  <a:pt x="6" y="729"/>
                </a:moveTo>
                <a:cubicBezTo>
                  <a:pt x="5" y="738"/>
                  <a:pt x="4" y="747"/>
                  <a:pt x="3" y="756"/>
                </a:cubicBezTo>
                <a:cubicBezTo>
                  <a:pt x="3" y="756"/>
                  <a:pt x="3" y="756"/>
                  <a:pt x="3" y="756"/>
                </a:cubicBezTo>
                <a:cubicBezTo>
                  <a:pt x="9" y="757"/>
                  <a:pt x="9" y="757"/>
                  <a:pt x="9" y="757"/>
                </a:cubicBezTo>
                <a:cubicBezTo>
                  <a:pt x="9" y="756"/>
                  <a:pt x="9" y="756"/>
                  <a:pt x="9" y="756"/>
                </a:cubicBezTo>
                <a:cubicBezTo>
                  <a:pt x="9" y="747"/>
                  <a:pt x="10" y="739"/>
                  <a:pt x="11" y="730"/>
                </a:cubicBezTo>
                <a:cubicBezTo>
                  <a:pt x="6" y="729"/>
                  <a:pt x="6" y="729"/>
                  <a:pt x="6" y="729"/>
                </a:cubicBezTo>
                <a:moveTo>
                  <a:pt x="1645" y="730"/>
                </a:moveTo>
                <a:cubicBezTo>
                  <a:pt x="1640" y="730"/>
                  <a:pt x="1640" y="730"/>
                  <a:pt x="1640" y="730"/>
                </a:cubicBezTo>
                <a:cubicBezTo>
                  <a:pt x="1641" y="739"/>
                  <a:pt x="1642" y="748"/>
                  <a:pt x="1642" y="757"/>
                </a:cubicBezTo>
                <a:cubicBezTo>
                  <a:pt x="1648" y="756"/>
                  <a:pt x="1648" y="756"/>
                  <a:pt x="1648" y="756"/>
                </a:cubicBezTo>
                <a:cubicBezTo>
                  <a:pt x="1647" y="748"/>
                  <a:pt x="1646" y="739"/>
                  <a:pt x="1645" y="730"/>
                </a:cubicBezTo>
                <a:moveTo>
                  <a:pt x="1" y="783"/>
                </a:moveTo>
                <a:cubicBezTo>
                  <a:pt x="1" y="792"/>
                  <a:pt x="1" y="801"/>
                  <a:pt x="0" y="810"/>
                </a:cubicBezTo>
                <a:cubicBezTo>
                  <a:pt x="6" y="810"/>
                  <a:pt x="6" y="810"/>
                  <a:pt x="6" y="810"/>
                </a:cubicBezTo>
                <a:cubicBezTo>
                  <a:pt x="6" y="801"/>
                  <a:pt x="6" y="792"/>
                  <a:pt x="7" y="783"/>
                </a:cubicBezTo>
                <a:cubicBezTo>
                  <a:pt x="1" y="783"/>
                  <a:pt x="1" y="783"/>
                  <a:pt x="1" y="783"/>
                </a:cubicBezTo>
                <a:moveTo>
                  <a:pt x="1649" y="783"/>
                </a:moveTo>
                <a:cubicBezTo>
                  <a:pt x="1644" y="784"/>
                  <a:pt x="1644" y="784"/>
                  <a:pt x="1644" y="784"/>
                </a:cubicBezTo>
                <a:cubicBezTo>
                  <a:pt x="1644" y="793"/>
                  <a:pt x="1645" y="802"/>
                  <a:pt x="1645" y="810"/>
                </a:cubicBezTo>
                <a:cubicBezTo>
                  <a:pt x="1650" y="810"/>
                  <a:pt x="1650" y="810"/>
                  <a:pt x="1650" y="810"/>
                </a:cubicBezTo>
                <a:cubicBezTo>
                  <a:pt x="1650" y="801"/>
                  <a:pt x="1650" y="792"/>
                  <a:pt x="1649" y="783"/>
                </a:cubicBezTo>
                <a:moveTo>
                  <a:pt x="6" y="837"/>
                </a:moveTo>
                <a:cubicBezTo>
                  <a:pt x="0" y="837"/>
                  <a:pt x="0" y="837"/>
                  <a:pt x="0" y="837"/>
                </a:cubicBezTo>
                <a:cubicBezTo>
                  <a:pt x="1" y="846"/>
                  <a:pt x="1" y="855"/>
                  <a:pt x="1" y="864"/>
                </a:cubicBezTo>
                <a:cubicBezTo>
                  <a:pt x="7" y="864"/>
                  <a:pt x="7" y="864"/>
                  <a:pt x="7" y="864"/>
                </a:cubicBezTo>
                <a:cubicBezTo>
                  <a:pt x="6" y="855"/>
                  <a:pt x="6" y="846"/>
                  <a:pt x="6" y="837"/>
                </a:cubicBezTo>
                <a:moveTo>
                  <a:pt x="1645" y="837"/>
                </a:moveTo>
                <a:cubicBezTo>
                  <a:pt x="1645" y="846"/>
                  <a:pt x="1644" y="855"/>
                  <a:pt x="1644" y="864"/>
                </a:cubicBezTo>
                <a:cubicBezTo>
                  <a:pt x="1649" y="864"/>
                  <a:pt x="1649" y="864"/>
                  <a:pt x="1649" y="864"/>
                </a:cubicBezTo>
                <a:cubicBezTo>
                  <a:pt x="1650" y="855"/>
                  <a:pt x="1650" y="846"/>
                  <a:pt x="1650" y="837"/>
                </a:cubicBezTo>
                <a:cubicBezTo>
                  <a:pt x="1645" y="837"/>
                  <a:pt x="1645" y="837"/>
                  <a:pt x="1645" y="837"/>
                </a:cubicBezTo>
                <a:moveTo>
                  <a:pt x="8" y="890"/>
                </a:moveTo>
                <a:cubicBezTo>
                  <a:pt x="3" y="891"/>
                  <a:pt x="3" y="891"/>
                  <a:pt x="3" y="891"/>
                </a:cubicBezTo>
                <a:cubicBezTo>
                  <a:pt x="4" y="900"/>
                  <a:pt x="5" y="909"/>
                  <a:pt x="6" y="918"/>
                </a:cubicBezTo>
                <a:cubicBezTo>
                  <a:pt x="11" y="917"/>
                  <a:pt x="11" y="917"/>
                  <a:pt x="11" y="917"/>
                </a:cubicBezTo>
                <a:cubicBezTo>
                  <a:pt x="10" y="908"/>
                  <a:pt x="9" y="899"/>
                  <a:pt x="8" y="890"/>
                </a:cubicBezTo>
                <a:moveTo>
                  <a:pt x="1642" y="891"/>
                </a:moveTo>
                <a:cubicBezTo>
                  <a:pt x="1642" y="892"/>
                  <a:pt x="1642" y="892"/>
                  <a:pt x="1642" y="892"/>
                </a:cubicBezTo>
                <a:cubicBezTo>
                  <a:pt x="1641" y="901"/>
                  <a:pt x="1640" y="910"/>
                  <a:pt x="1639" y="919"/>
                </a:cubicBezTo>
                <a:cubicBezTo>
                  <a:pt x="1645" y="919"/>
                  <a:pt x="1645" y="919"/>
                  <a:pt x="1645" y="919"/>
                </a:cubicBezTo>
                <a:cubicBezTo>
                  <a:pt x="1646" y="911"/>
                  <a:pt x="1647" y="902"/>
                  <a:pt x="1647" y="893"/>
                </a:cubicBezTo>
                <a:cubicBezTo>
                  <a:pt x="1648" y="891"/>
                  <a:pt x="1648" y="891"/>
                  <a:pt x="1648" y="891"/>
                </a:cubicBezTo>
                <a:cubicBezTo>
                  <a:pt x="1642" y="891"/>
                  <a:pt x="1642" y="891"/>
                  <a:pt x="1642" y="891"/>
                </a:cubicBezTo>
                <a:moveTo>
                  <a:pt x="14" y="944"/>
                </a:moveTo>
                <a:cubicBezTo>
                  <a:pt x="9" y="944"/>
                  <a:pt x="9" y="944"/>
                  <a:pt x="9" y="944"/>
                </a:cubicBezTo>
                <a:cubicBezTo>
                  <a:pt x="10" y="953"/>
                  <a:pt x="12" y="962"/>
                  <a:pt x="13" y="971"/>
                </a:cubicBezTo>
                <a:cubicBezTo>
                  <a:pt x="19" y="970"/>
                  <a:pt x="19" y="970"/>
                  <a:pt x="19" y="970"/>
                </a:cubicBezTo>
                <a:cubicBezTo>
                  <a:pt x="17" y="962"/>
                  <a:pt x="16" y="953"/>
                  <a:pt x="14" y="944"/>
                </a:cubicBezTo>
                <a:moveTo>
                  <a:pt x="1636" y="945"/>
                </a:moveTo>
                <a:cubicBezTo>
                  <a:pt x="1634" y="954"/>
                  <a:pt x="1633" y="963"/>
                  <a:pt x="1631" y="972"/>
                </a:cubicBezTo>
                <a:cubicBezTo>
                  <a:pt x="1637" y="973"/>
                  <a:pt x="1637" y="973"/>
                  <a:pt x="1637" y="973"/>
                </a:cubicBezTo>
                <a:cubicBezTo>
                  <a:pt x="1638" y="964"/>
                  <a:pt x="1640" y="955"/>
                  <a:pt x="1641" y="946"/>
                </a:cubicBezTo>
                <a:cubicBezTo>
                  <a:pt x="1636" y="945"/>
                  <a:pt x="1636" y="945"/>
                  <a:pt x="1636" y="945"/>
                </a:cubicBezTo>
                <a:moveTo>
                  <a:pt x="24" y="996"/>
                </a:moveTo>
                <a:cubicBezTo>
                  <a:pt x="19" y="998"/>
                  <a:pt x="19" y="998"/>
                  <a:pt x="19" y="998"/>
                </a:cubicBezTo>
                <a:cubicBezTo>
                  <a:pt x="21" y="1006"/>
                  <a:pt x="23" y="1015"/>
                  <a:pt x="25" y="1024"/>
                </a:cubicBezTo>
                <a:cubicBezTo>
                  <a:pt x="30" y="1023"/>
                  <a:pt x="30" y="1023"/>
                  <a:pt x="30" y="1023"/>
                </a:cubicBezTo>
                <a:cubicBezTo>
                  <a:pt x="28" y="1014"/>
                  <a:pt x="26" y="1005"/>
                  <a:pt x="24" y="996"/>
                </a:cubicBezTo>
                <a:moveTo>
                  <a:pt x="1626" y="998"/>
                </a:moveTo>
                <a:cubicBezTo>
                  <a:pt x="1624" y="1007"/>
                  <a:pt x="1622" y="1016"/>
                  <a:pt x="1620" y="1024"/>
                </a:cubicBezTo>
                <a:cubicBezTo>
                  <a:pt x="1625" y="1026"/>
                  <a:pt x="1625" y="1026"/>
                  <a:pt x="1625" y="1026"/>
                </a:cubicBezTo>
                <a:cubicBezTo>
                  <a:pt x="1628" y="1017"/>
                  <a:pt x="1630" y="1008"/>
                  <a:pt x="1631" y="999"/>
                </a:cubicBezTo>
                <a:cubicBezTo>
                  <a:pt x="1626" y="998"/>
                  <a:pt x="1626" y="998"/>
                  <a:pt x="1626" y="998"/>
                </a:cubicBezTo>
                <a:moveTo>
                  <a:pt x="37" y="1048"/>
                </a:moveTo>
                <a:cubicBezTo>
                  <a:pt x="32" y="1050"/>
                  <a:pt x="32" y="1050"/>
                  <a:pt x="32" y="1050"/>
                </a:cubicBezTo>
                <a:cubicBezTo>
                  <a:pt x="34" y="1058"/>
                  <a:pt x="37" y="1067"/>
                  <a:pt x="39" y="1076"/>
                </a:cubicBezTo>
                <a:cubicBezTo>
                  <a:pt x="45" y="1074"/>
                  <a:pt x="45" y="1074"/>
                  <a:pt x="45" y="1074"/>
                </a:cubicBezTo>
                <a:cubicBezTo>
                  <a:pt x="42" y="1066"/>
                  <a:pt x="39" y="1057"/>
                  <a:pt x="37" y="1048"/>
                </a:cubicBezTo>
                <a:moveTo>
                  <a:pt x="1613" y="1050"/>
                </a:moveTo>
                <a:cubicBezTo>
                  <a:pt x="1611" y="1059"/>
                  <a:pt x="1608" y="1067"/>
                  <a:pt x="1605" y="1076"/>
                </a:cubicBezTo>
                <a:cubicBezTo>
                  <a:pt x="1610" y="1077"/>
                  <a:pt x="1610" y="1077"/>
                  <a:pt x="1610" y="1077"/>
                </a:cubicBezTo>
                <a:cubicBezTo>
                  <a:pt x="1613" y="1069"/>
                  <a:pt x="1616" y="1060"/>
                  <a:pt x="1618" y="1052"/>
                </a:cubicBezTo>
                <a:cubicBezTo>
                  <a:pt x="1613" y="1050"/>
                  <a:pt x="1613" y="1050"/>
                  <a:pt x="1613" y="1050"/>
                </a:cubicBezTo>
                <a:moveTo>
                  <a:pt x="53" y="1099"/>
                </a:moveTo>
                <a:cubicBezTo>
                  <a:pt x="48" y="1101"/>
                  <a:pt x="48" y="1101"/>
                  <a:pt x="48" y="1101"/>
                </a:cubicBezTo>
                <a:cubicBezTo>
                  <a:pt x="51" y="1109"/>
                  <a:pt x="54" y="1118"/>
                  <a:pt x="58" y="1126"/>
                </a:cubicBezTo>
                <a:cubicBezTo>
                  <a:pt x="63" y="1124"/>
                  <a:pt x="63" y="1124"/>
                  <a:pt x="63" y="1124"/>
                </a:cubicBezTo>
                <a:cubicBezTo>
                  <a:pt x="59" y="1116"/>
                  <a:pt x="56" y="1108"/>
                  <a:pt x="53" y="1099"/>
                </a:cubicBezTo>
                <a:moveTo>
                  <a:pt x="1597" y="1101"/>
                </a:moveTo>
                <a:cubicBezTo>
                  <a:pt x="1594" y="1109"/>
                  <a:pt x="1591" y="1118"/>
                  <a:pt x="1587" y="1126"/>
                </a:cubicBezTo>
                <a:cubicBezTo>
                  <a:pt x="1592" y="1128"/>
                  <a:pt x="1592" y="1128"/>
                  <a:pt x="1592" y="1128"/>
                </a:cubicBezTo>
                <a:cubicBezTo>
                  <a:pt x="1596" y="1120"/>
                  <a:pt x="1599" y="1111"/>
                  <a:pt x="1602" y="1103"/>
                </a:cubicBezTo>
                <a:cubicBezTo>
                  <a:pt x="1597" y="1101"/>
                  <a:pt x="1597" y="1101"/>
                  <a:pt x="1597" y="1101"/>
                </a:cubicBezTo>
                <a:moveTo>
                  <a:pt x="73" y="1149"/>
                </a:moveTo>
                <a:cubicBezTo>
                  <a:pt x="68" y="1151"/>
                  <a:pt x="68" y="1151"/>
                  <a:pt x="68" y="1151"/>
                </a:cubicBezTo>
                <a:cubicBezTo>
                  <a:pt x="72" y="1159"/>
                  <a:pt x="75" y="1168"/>
                  <a:pt x="79" y="1176"/>
                </a:cubicBezTo>
                <a:cubicBezTo>
                  <a:pt x="84" y="1173"/>
                  <a:pt x="84" y="1173"/>
                  <a:pt x="84" y="1173"/>
                </a:cubicBezTo>
                <a:cubicBezTo>
                  <a:pt x="80" y="1165"/>
                  <a:pt x="76" y="1157"/>
                  <a:pt x="73" y="1149"/>
                </a:cubicBezTo>
                <a:moveTo>
                  <a:pt x="1577" y="1151"/>
                </a:moveTo>
                <a:cubicBezTo>
                  <a:pt x="1573" y="1159"/>
                  <a:pt x="1570" y="1167"/>
                  <a:pt x="1566" y="1175"/>
                </a:cubicBezTo>
                <a:cubicBezTo>
                  <a:pt x="1571" y="1178"/>
                  <a:pt x="1571" y="1178"/>
                  <a:pt x="1571" y="1178"/>
                </a:cubicBezTo>
                <a:cubicBezTo>
                  <a:pt x="1575" y="1170"/>
                  <a:pt x="1578" y="1161"/>
                  <a:pt x="1582" y="1153"/>
                </a:cubicBezTo>
                <a:cubicBezTo>
                  <a:pt x="1577" y="1151"/>
                  <a:pt x="1577" y="1151"/>
                  <a:pt x="1577" y="1151"/>
                </a:cubicBezTo>
                <a:moveTo>
                  <a:pt x="96" y="1197"/>
                </a:moveTo>
                <a:cubicBezTo>
                  <a:pt x="91" y="1200"/>
                  <a:pt x="91" y="1200"/>
                  <a:pt x="91" y="1200"/>
                </a:cubicBezTo>
                <a:cubicBezTo>
                  <a:pt x="95" y="1208"/>
                  <a:pt x="99" y="1216"/>
                  <a:pt x="104" y="1224"/>
                </a:cubicBezTo>
                <a:cubicBezTo>
                  <a:pt x="108" y="1221"/>
                  <a:pt x="108" y="1221"/>
                  <a:pt x="108" y="1221"/>
                </a:cubicBezTo>
                <a:cubicBezTo>
                  <a:pt x="104" y="1213"/>
                  <a:pt x="100" y="1205"/>
                  <a:pt x="96" y="1197"/>
                </a:cubicBezTo>
                <a:moveTo>
                  <a:pt x="1554" y="1199"/>
                </a:moveTo>
                <a:cubicBezTo>
                  <a:pt x="1550" y="1207"/>
                  <a:pt x="1545" y="1215"/>
                  <a:pt x="1541" y="1223"/>
                </a:cubicBezTo>
                <a:cubicBezTo>
                  <a:pt x="1546" y="1226"/>
                  <a:pt x="1546" y="1226"/>
                  <a:pt x="1546" y="1226"/>
                </a:cubicBezTo>
                <a:cubicBezTo>
                  <a:pt x="1550" y="1218"/>
                  <a:pt x="1555" y="1210"/>
                  <a:pt x="1559" y="1202"/>
                </a:cubicBezTo>
                <a:cubicBezTo>
                  <a:pt x="1554" y="1199"/>
                  <a:pt x="1554" y="1199"/>
                  <a:pt x="1554" y="1199"/>
                </a:cubicBezTo>
                <a:moveTo>
                  <a:pt x="122" y="1244"/>
                </a:moveTo>
                <a:cubicBezTo>
                  <a:pt x="117" y="1247"/>
                  <a:pt x="117" y="1247"/>
                  <a:pt x="117" y="1247"/>
                </a:cubicBezTo>
                <a:cubicBezTo>
                  <a:pt x="122" y="1255"/>
                  <a:pt x="126" y="1262"/>
                  <a:pt x="131" y="1270"/>
                </a:cubicBezTo>
                <a:cubicBezTo>
                  <a:pt x="136" y="1267"/>
                  <a:pt x="136" y="1267"/>
                  <a:pt x="136" y="1267"/>
                </a:cubicBezTo>
                <a:cubicBezTo>
                  <a:pt x="131" y="1259"/>
                  <a:pt x="126" y="1252"/>
                  <a:pt x="122" y="1244"/>
                </a:cubicBezTo>
                <a:moveTo>
                  <a:pt x="1528" y="1246"/>
                </a:moveTo>
                <a:cubicBezTo>
                  <a:pt x="1523" y="1254"/>
                  <a:pt x="1518" y="1262"/>
                  <a:pt x="1513" y="1269"/>
                </a:cubicBezTo>
                <a:cubicBezTo>
                  <a:pt x="1518" y="1272"/>
                  <a:pt x="1518" y="1272"/>
                  <a:pt x="1518" y="1272"/>
                </a:cubicBezTo>
                <a:cubicBezTo>
                  <a:pt x="1523" y="1264"/>
                  <a:pt x="1528" y="1257"/>
                  <a:pt x="1532" y="1249"/>
                </a:cubicBezTo>
                <a:cubicBezTo>
                  <a:pt x="1528" y="1246"/>
                  <a:pt x="1528" y="1246"/>
                  <a:pt x="1528" y="1246"/>
                </a:cubicBezTo>
                <a:moveTo>
                  <a:pt x="151" y="1289"/>
                </a:moveTo>
                <a:cubicBezTo>
                  <a:pt x="146" y="1292"/>
                  <a:pt x="146" y="1292"/>
                  <a:pt x="146" y="1292"/>
                </a:cubicBezTo>
                <a:cubicBezTo>
                  <a:pt x="151" y="1300"/>
                  <a:pt x="157" y="1307"/>
                  <a:pt x="162" y="1314"/>
                </a:cubicBezTo>
                <a:cubicBezTo>
                  <a:pt x="166" y="1311"/>
                  <a:pt x="166" y="1311"/>
                  <a:pt x="166" y="1311"/>
                </a:cubicBezTo>
                <a:cubicBezTo>
                  <a:pt x="161" y="1304"/>
                  <a:pt x="156" y="1296"/>
                  <a:pt x="151" y="1289"/>
                </a:cubicBezTo>
                <a:moveTo>
                  <a:pt x="1498" y="1291"/>
                </a:moveTo>
                <a:cubicBezTo>
                  <a:pt x="1493" y="1299"/>
                  <a:pt x="1488" y="1306"/>
                  <a:pt x="1483" y="1313"/>
                </a:cubicBezTo>
                <a:cubicBezTo>
                  <a:pt x="1487" y="1316"/>
                  <a:pt x="1487" y="1316"/>
                  <a:pt x="1487" y="1316"/>
                </a:cubicBezTo>
                <a:cubicBezTo>
                  <a:pt x="1492" y="1309"/>
                  <a:pt x="1498" y="1302"/>
                  <a:pt x="1503" y="1294"/>
                </a:cubicBezTo>
                <a:cubicBezTo>
                  <a:pt x="1498" y="1291"/>
                  <a:pt x="1498" y="1291"/>
                  <a:pt x="1498" y="1291"/>
                </a:cubicBezTo>
                <a:moveTo>
                  <a:pt x="183" y="1332"/>
                </a:moveTo>
                <a:cubicBezTo>
                  <a:pt x="178" y="1336"/>
                  <a:pt x="178" y="1336"/>
                  <a:pt x="178" y="1336"/>
                </a:cubicBezTo>
                <a:cubicBezTo>
                  <a:pt x="184" y="1343"/>
                  <a:pt x="190" y="1350"/>
                  <a:pt x="196" y="1356"/>
                </a:cubicBezTo>
                <a:cubicBezTo>
                  <a:pt x="200" y="1353"/>
                  <a:pt x="200" y="1353"/>
                  <a:pt x="200" y="1353"/>
                </a:cubicBezTo>
                <a:cubicBezTo>
                  <a:pt x="194" y="1346"/>
                  <a:pt x="188" y="1339"/>
                  <a:pt x="183" y="1332"/>
                </a:cubicBezTo>
                <a:moveTo>
                  <a:pt x="1466" y="1334"/>
                </a:moveTo>
                <a:cubicBezTo>
                  <a:pt x="1461" y="1341"/>
                  <a:pt x="1455" y="1348"/>
                  <a:pt x="1449" y="1355"/>
                </a:cubicBezTo>
                <a:cubicBezTo>
                  <a:pt x="1453" y="1359"/>
                  <a:pt x="1453" y="1359"/>
                  <a:pt x="1453" y="1359"/>
                </a:cubicBezTo>
                <a:cubicBezTo>
                  <a:pt x="1459" y="1352"/>
                  <a:pt x="1465" y="1345"/>
                  <a:pt x="1471" y="1338"/>
                </a:cubicBezTo>
                <a:cubicBezTo>
                  <a:pt x="1466" y="1334"/>
                  <a:pt x="1466" y="1334"/>
                  <a:pt x="1466" y="1334"/>
                </a:cubicBezTo>
                <a:moveTo>
                  <a:pt x="217" y="1373"/>
                </a:moveTo>
                <a:cubicBezTo>
                  <a:pt x="213" y="1377"/>
                  <a:pt x="213" y="1377"/>
                  <a:pt x="213" y="1377"/>
                </a:cubicBezTo>
                <a:cubicBezTo>
                  <a:pt x="219" y="1383"/>
                  <a:pt x="225" y="1390"/>
                  <a:pt x="232" y="1397"/>
                </a:cubicBezTo>
                <a:cubicBezTo>
                  <a:pt x="236" y="1393"/>
                  <a:pt x="236" y="1393"/>
                  <a:pt x="236" y="1393"/>
                </a:cubicBezTo>
                <a:cubicBezTo>
                  <a:pt x="229" y="1386"/>
                  <a:pt x="223" y="1380"/>
                  <a:pt x="217" y="1373"/>
                </a:cubicBezTo>
                <a:moveTo>
                  <a:pt x="1431" y="1375"/>
                </a:moveTo>
                <a:cubicBezTo>
                  <a:pt x="1426" y="1382"/>
                  <a:pt x="1419" y="1388"/>
                  <a:pt x="1413" y="1395"/>
                </a:cubicBezTo>
                <a:cubicBezTo>
                  <a:pt x="1417" y="1398"/>
                  <a:pt x="1417" y="1398"/>
                  <a:pt x="1417" y="1398"/>
                </a:cubicBezTo>
                <a:cubicBezTo>
                  <a:pt x="1423" y="1392"/>
                  <a:pt x="1429" y="1385"/>
                  <a:pt x="1436" y="1379"/>
                </a:cubicBezTo>
                <a:cubicBezTo>
                  <a:pt x="1431" y="1375"/>
                  <a:pt x="1431" y="1375"/>
                  <a:pt x="1431" y="1375"/>
                </a:cubicBezTo>
                <a:moveTo>
                  <a:pt x="255" y="1412"/>
                </a:moveTo>
                <a:cubicBezTo>
                  <a:pt x="251" y="1416"/>
                  <a:pt x="251" y="1416"/>
                  <a:pt x="251" y="1416"/>
                </a:cubicBezTo>
                <a:cubicBezTo>
                  <a:pt x="257" y="1422"/>
                  <a:pt x="264" y="1428"/>
                  <a:pt x="270" y="1434"/>
                </a:cubicBezTo>
                <a:cubicBezTo>
                  <a:pt x="274" y="1430"/>
                  <a:pt x="274" y="1430"/>
                  <a:pt x="274" y="1430"/>
                </a:cubicBezTo>
                <a:cubicBezTo>
                  <a:pt x="267" y="1424"/>
                  <a:pt x="261" y="1418"/>
                  <a:pt x="255" y="1412"/>
                </a:cubicBezTo>
                <a:moveTo>
                  <a:pt x="1394" y="1414"/>
                </a:moveTo>
                <a:cubicBezTo>
                  <a:pt x="1388" y="1420"/>
                  <a:pt x="1381" y="1426"/>
                  <a:pt x="1374" y="1432"/>
                </a:cubicBezTo>
                <a:cubicBezTo>
                  <a:pt x="1378" y="1436"/>
                  <a:pt x="1378" y="1436"/>
                  <a:pt x="1378" y="1436"/>
                </a:cubicBezTo>
                <a:cubicBezTo>
                  <a:pt x="1385" y="1430"/>
                  <a:pt x="1391" y="1424"/>
                  <a:pt x="1398" y="1417"/>
                </a:cubicBezTo>
                <a:cubicBezTo>
                  <a:pt x="1394" y="1414"/>
                  <a:pt x="1394" y="1414"/>
                  <a:pt x="1394" y="1414"/>
                </a:cubicBezTo>
                <a:moveTo>
                  <a:pt x="294" y="1448"/>
                </a:moveTo>
                <a:cubicBezTo>
                  <a:pt x="291" y="1452"/>
                  <a:pt x="291" y="1452"/>
                  <a:pt x="291" y="1452"/>
                </a:cubicBezTo>
                <a:cubicBezTo>
                  <a:pt x="298" y="1458"/>
                  <a:pt x="305" y="1464"/>
                  <a:pt x="312" y="1469"/>
                </a:cubicBezTo>
                <a:cubicBezTo>
                  <a:pt x="315" y="1465"/>
                  <a:pt x="315" y="1465"/>
                  <a:pt x="315" y="1465"/>
                </a:cubicBezTo>
                <a:cubicBezTo>
                  <a:pt x="308" y="1459"/>
                  <a:pt x="301" y="1454"/>
                  <a:pt x="294" y="1448"/>
                </a:cubicBezTo>
                <a:moveTo>
                  <a:pt x="1354" y="1450"/>
                </a:moveTo>
                <a:cubicBezTo>
                  <a:pt x="1348" y="1455"/>
                  <a:pt x="1341" y="1461"/>
                  <a:pt x="1334" y="1467"/>
                </a:cubicBezTo>
                <a:cubicBezTo>
                  <a:pt x="1337" y="1471"/>
                  <a:pt x="1337" y="1471"/>
                  <a:pt x="1337" y="1471"/>
                </a:cubicBezTo>
                <a:cubicBezTo>
                  <a:pt x="1344" y="1465"/>
                  <a:pt x="1351" y="1459"/>
                  <a:pt x="1358" y="1454"/>
                </a:cubicBezTo>
                <a:cubicBezTo>
                  <a:pt x="1354" y="1450"/>
                  <a:pt x="1354" y="1450"/>
                  <a:pt x="1354" y="1450"/>
                </a:cubicBezTo>
                <a:moveTo>
                  <a:pt x="336" y="1481"/>
                </a:moveTo>
                <a:cubicBezTo>
                  <a:pt x="333" y="1486"/>
                  <a:pt x="333" y="1486"/>
                  <a:pt x="333" y="1486"/>
                </a:cubicBezTo>
                <a:cubicBezTo>
                  <a:pt x="340" y="1491"/>
                  <a:pt x="347" y="1496"/>
                  <a:pt x="355" y="1501"/>
                </a:cubicBezTo>
                <a:cubicBezTo>
                  <a:pt x="358" y="1497"/>
                  <a:pt x="358" y="1497"/>
                  <a:pt x="358" y="1497"/>
                </a:cubicBezTo>
                <a:cubicBezTo>
                  <a:pt x="351" y="1492"/>
                  <a:pt x="343" y="1487"/>
                  <a:pt x="336" y="1481"/>
                </a:cubicBezTo>
                <a:moveTo>
                  <a:pt x="1312" y="1483"/>
                </a:moveTo>
                <a:cubicBezTo>
                  <a:pt x="1305" y="1488"/>
                  <a:pt x="1298" y="1493"/>
                  <a:pt x="1290" y="1498"/>
                </a:cubicBezTo>
                <a:cubicBezTo>
                  <a:pt x="1293" y="1503"/>
                  <a:pt x="1293" y="1503"/>
                  <a:pt x="1293" y="1503"/>
                </a:cubicBezTo>
                <a:cubicBezTo>
                  <a:pt x="1301" y="1498"/>
                  <a:pt x="1308" y="1492"/>
                  <a:pt x="1316" y="1487"/>
                </a:cubicBezTo>
                <a:cubicBezTo>
                  <a:pt x="1312" y="1483"/>
                  <a:pt x="1312" y="1483"/>
                  <a:pt x="1312" y="1483"/>
                </a:cubicBezTo>
                <a:moveTo>
                  <a:pt x="380" y="1512"/>
                </a:moveTo>
                <a:cubicBezTo>
                  <a:pt x="377" y="1516"/>
                  <a:pt x="377" y="1516"/>
                  <a:pt x="377" y="1516"/>
                </a:cubicBezTo>
                <a:cubicBezTo>
                  <a:pt x="385" y="1521"/>
                  <a:pt x="393" y="1526"/>
                  <a:pt x="400" y="1531"/>
                </a:cubicBezTo>
                <a:cubicBezTo>
                  <a:pt x="403" y="1526"/>
                  <a:pt x="403" y="1526"/>
                  <a:pt x="403" y="1526"/>
                </a:cubicBezTo>
                <a:cubicBezTo>
                  <a:pt x="395" y="1521"/>
                  <a:pt x="388" y="1517"/>
                  <a:pt x="380" y="1512"/>
                </a:cubicBezTo>
                <a:moveTo>
                  <a:pt x="1268" y="1513"/>
                </a:moveTo>
                <a:cubicBezTo>
                  <a:pt x="1261" y="1518"/>
                  <a:pt x="1253" y="1523"/>
                  <a:pt x="1245" y="1527"/>
                </a:cubicBezTo>
                <a:cubicBezTo>
                  <a:pt x="1248" y="1532"/>
                  <a:pt x="1248" y="1532"/>
                  <a:pt x="1248" y="1532"/>
                </a:cubicBezTo>
                <a:cubicBezTo>
                  <a:pt x="1256" y="1527"/>
                  <a:pt x="1264" y="1523"/>
                  <a:pt x="1271" y="1518"/>
                </a:cubicBezTo>
                <a:cubicBezTo>
                  <a:pt x="1268" y="1513"/>
                  <a:pt x="1268" y="1513"/>
                  <a:pt x="1268" y="1513"/>
                </a:cubicBezTo>
                <a:moveTo>
                  <a:pt x="426" y="1540"/>
                </a:moveTo>
                <a:cubicBezTo>
                  <a:pt x="424" y="1544"/>
                  <a:pt x="424" y="1544"/>
                  <a:pt x="424" y="1544"/>
                </a:cubicBezTo>
                <a:cubicBezTo>
                  <a:pt x="431" y="1549"/>
                  <a:pt x="439" y="1553"/>
                  <a:pt x="447" y="1557"/>
                </a:cubicBezTo>
                <a:cubicBezTo>
                  <a:pt x="450" y="1552"/>
                  <a:pt x="450" y="1552"/>
                  <a:pt x="450" y="1552"/>
                </a:cubicBezTo>
                <a:cubicBezTo>
                  <a:pt x="442" y="1548"/>
                  <a:pt x="434" y="1544"/>
                  <a:pt x="426" y="1540"/>
                </a:cubicBezTo>
                <a:moveTo>
                  <a:pt x="1222" y="1541"/>
                </a:moveTo>
                <a:cubicBezTo>
                  <a:pt x="1214" y="1545"/>
                  <a:pt x="1206" y="1549"/>
                  <a:pt x="1199" y="1553"/>
                </a:cubicBezTo>
                <a:cubicBezTo>
                  <a:pt x="1201" y="1558"/>
                  <a:pt x="1201" y="1558"/>
                  <a:pt x="1201" y="1558"/>
                </a:cubicBezTo>
                <a:cubicBezTo>
                  <a:pt x="1209" y="1554"/>
                  <a:pt x="1217" y="1550"/>
                  <a:pt x="1225" y="1545"/>
                </a:cubicBezTo>
                <a:cubicBezTo>
                  <a:pt x="1222" y="1541"/>
                  <a:pt x="1222" y="1541"/>
                  <a:pt x="1222" y="1541"/>
                </a:cubicBezTo>
                <a:moveTo>
                  <a:pt x="474" y="1564"/>
                </a:moveTo>
                <a:cubicBezTo>
                  <a:pt x="472" y="1569"/>
                  <a:pt x="472" y="1569"/>
                  <a:pt x="472" y="1569"/>
                </a:cubicBezTo>
                <a:cubicBezTo>
                  <a:pt x="480" y="1573"/>
                  <a:pt x="488" y="1577"/>
                  <a:pt x="496" y="1580"/>
                </a:cubicBezTo>
                <a:cubicBezTo>
                  <a:pt x="498" y="1575"/>
                  <a:pt x="498" y="1575"/>
                  <a:pt x="498" y="1575"/>
                </a:cubicBezTo>
                <a:cubicBezTo>
                  <a:pt x="490" y="1572"/>
                  <a:pt x="482" y="1568"/>
                  <a:pt x="474" y="1564"/>
                </a:cubicBezTo>
                <a:moveTo>
                  <a:pt x="1175" y="1565"/>
                </a:moveTo>
                <a:cubicBezTo>
                  <a:pt x="1166" y="1569"/>
                  <a:pt x="1158" y="1573"/>
                  <a:pt x="1150" y="1576"/>
                </a:cubicBezTo>
                <a:cubicBezTo>
                  <a:pt x="1152" y="1581"/>
                  <a:pt x="1152" y="1581"/>
                  <a:pt x="1152" y="1581"/>
                </a:cubicBezTo>
                <a:cubicBezTo>
                  <a:pt x="1160" y="1578"/>
                  <a:pt x="1169" y="1574"/>
                  <a:pt x="1177" y="1570"/>
                </a:cubicBezTo>
                <a:cubicBezTo>
                  <a:pt x="1175" y="1565"/>
                  <a:pt x="1175" y="1565"/>
                  <a:pt x="1175" y="1565"/>
                </a:cubicBezTo>
                <a:moveTo>
                  <a:pt x="523" y="1586"/>
                </a:moveTo>
                <a:cubicBezTo>
                  <a:pt x="521" y="1591"/>
                  <a:pt x="521" y="1591"/>
                  <a:pt x="521" y="1591"/>
                </a:cubicBezTo>
                <a:cubicBezTo>
                  <a:pt x="530" y="1594"/>
                  <a:pt x="538" y="1597"/>
                  <a:pt x="547" y="1600"/>
                </a:cubicBezTo>
                <a:cubicBezTo>
                  <a:pt x="548" y="1595"/>
                  <a:pt x="548" y="1595"/>
                  <a:pt x="548" y="1595"/>
                </a:cubicBezTo>
                <a:cubicBezTo>
                  <a:pt x="540" y="1592"/>
                  <a:pt x="532" y="1589"/>
                  <a:pt x="523" y="1586"/>
                </a:cubicBezTo>
                <a:moveTo>
                  <a:pt x="1125" y="1586"/>
                </a:moveTo>
                <a:cubicBezTo>
                  <a:pt x="1117" y="1590"/>
                  <a:pt x="1109" y="1593"/>
                  <a:pt x="1100" y="1596"/>
                </a:cubicBezTo>
                <a:cubicBezTo>
                  <a:pt x="1102" y="1601"/>
                  <a:pt x="1102" y="1601"/>
                  <a:pt x="1102" y="1601"/>
                </a:cubicBezTo>
                <a:cubicBezTo>
                  <a:pt x="1111" y="1598"/>
                  <a:pt x="1119" y="1595"/>
                  <a:pt x="1127" y="1591"/>
                </a:cubicBezTo>
                <a:cubicBezTo>
                  <a:pt x="1125" y="1586"/>
                  <a:pt x="1125" y="1586"/>
                  <a:pt x="1125" y="1586"/>
                </a:cubicBezTo>
                <a:moveTo>
                  <a:pt x="574" y="1604"/>
                </a:moveTo>
                <a:cubicBezTo>
                  <a:pt x="572" y="1609"/>
                  <a:pt x="572" y="1609"/>
                  <a:pt x="572" y="1609"/>
                </a:cubicBezTo>
                <a:cubicBezTo>
                  <a:pt x="581" y="1612"/>
                  <a:pt x="589" y="1614"/>
                  <a:pt x="598" y="1617"/>
                </a:cubicBezTo>
                <a:cubicBezTo>
                  <a:pt x="599" y="1611"/>
                  <a:pt x="599" y="1611"/>
                  <a:pt x="599" y="1611"/>
                </a:cubicBezTo>
                <a:cubicBezTo>
                  <a:pt x="591" y="1609"/>
                  <a:pt x="582" y="1606"/>
                  <a:pt x="574" y="1604"/>
                </a:cubicBezTo>
                <a:moveTo>
                  <a:pt x="1075" y="1604"/>
                </a:moveTo>
                <a:cubicBezTo>
                  <a:pt x="1067" y="1607"/>
                  <a:pt x="1058" y="1610"/>
                  <a:pt x="1049" y="1612"/>
                </a:cubicBezTo>
                <a:cubicBezTo>
                  <a:pt x="1051" y="1617"/>
                  <a:pt x="1051" y="1617"/>
                  <a:pt x="1051" y="1617"/>
                </a:cubicBezTo>
                <a:cubicBezTo>
                  <a:pt x="1060" y="1615"/>
                  <a:pt x="1068" y="1612"/>
                  <a:pt x="1077" y="1609"/>
                </a:cubicBezTo>
                <a:cubicBezTo>
                  <a:pt x="1075" y="1604"/>
                  <a:pt x="1075" y="1604"/>
                  <a:pt x="1075" y="1604"/>
                </a:cubicBezTo>
                <a:moveTo>
                  <a:pt x="625" y="1618"/>
                </a:moveTo>
                <a:cubicBezTo>
                  <a:pt x="624" y="1624"/>
                  <a:pt x="624" y="1624"/>
                  <a:pt x="624" y="1624"/>
                </a:cubicBezTo>
                <a:cubicBezTo>
                  <a:pt x="633" y="1626"/>
                  <a:pt x="642" y="1628"/>
                  <a:pt x="650" y="1630"/>
                </a:cubicBezTo>
                <a:cubicBezTo>
                  <a:pt x="651" y="1624"/>
                  <a:pt x="651" y="1624"/>
                  <a:pt x="651" y="1624"/>
                </a:cubicBezTo>
                <a:cubicBezTo>
                  <a:pt x="643" y="1623"/>
                  <a:pt x="634" y="1621"/>
                  <a:pt x="625" y="1618"/>
                </a:cubicBezTo>
                <a:moveTo>
                  <a:pt x="1024" y="1619"/>
                </a:moveTo>
                <a:cubicBezTo>
                  <a:pt x="1015" y="1621"/>
                  <a:pt x="1006" y="1623"/>
                  <a:pt x="997" y="1625"/>
                </a:cubicBezTo>
                <a:cubicBezTo>
                  <a:pt x="999" y="1630"/>
                  <a:pt x="999" y="1630"/>
                  <a:pt x="999" y="1630"/>
                </a:cubicBezTo>
                <a:cubicBezTo>
                  <a:pt x="1007" y="1628"/>
                  <a:pt x="1016" y="1626"/>
                  <a:pt x="1025" y="1624"/>
                </a:cubicBezTo>
                <a:cubicBezTo>
                  <a:pt x="1024" y="1619"/>
                  <a:pt x="1024" y="1619"/>
                  <a:pt x="1024" y="1619"/>
                </a:cubicBezTo>
                <a:moveTo>
                  <a:pt x="678" y="1630"/>
                </a:moveTo>
                <a:cubicBezTo>
                  <a:pt x="677" y="1635"/>
                  <a:pt x="677" y="1635"/>
                  <a:pt x="677" y="1635"/>
                </a:cubicBezTo>
                <a:cubicBezTo>
                  <a:pt x="686" y="1637"/>
                  <a:pt x="695" y="1638"/>
                  <a:pt x="703" y="1639"/>
                </a:cubicBezTo>
                <a:cubicBezTo>
                  <a:pt x="704" y="1634"/>
                  <a:pt x="704" y="1634"/>
                  <a:pt x="704" y="1634"/>
                </a:cubicBezTo>
                <a:cubicBezTo>
                  <a:pt x="695" y="1633"/>
                  <a:pt x="687" y="1631"/>
                  <a:pt x="678" y="1630"/>
                </a:cubicBezTo>
                <a:moveTo>
                  <a:pt x="971" y="1630"/>
                </a:moveTo>
                <a:cubicBezTo>
                  <a:pt x="962" y="1632"/>
                  <a:pt x="953" y="1633"/>
                  <a:pt x="945" y="1634"/>
                </a:cubicBezTo>
                <a:cubicBezTo>
                  <a:pt x="945" y="1640"/>
                  <a:pt x="945" y="1640"/>
                  <a:pt x="945" y="1640"/>
                </a:cubicBezTo>
                <a:cubicBezTo>
                  <a:pt x="954" y="1638"/>
                  <a:pt x="963" y="1637"/>
                  <a:pt x="972" y="1635"/>
                </a:cubicBezTo>
                <a:cubicBezTo>
                  <a:pt x="971" y="1630"/>
                  <a:pt x="971" y="1630"/>
                  <a:pt x="971" y="1630"/>
                </a:cubicBezTo>
                <a:moveTo>
                  <a:pt x="731" y="1638"/>
                </a:moveTo>
                <a:cubicBezTo>
                  <a:pt x="730" y="1643"/>
                  <a:pt x="730" y="1643"/>
                  <a:pt x="730" y="1643"/>
                </a:cubicBezTo>
                <a:cubicBezTo>
                  <a:pt x="739" y="1644"/>
                  <a:pt x="748" y="1645"/>
                  <a:pt x="757" y="1646"/>
                </a:cubicBezTo>
                <a:cubicBezTo>
                  <a:pt x="757" y="1643"/>
                  <a:pt x="757" y="1643"/>
                  <a:pt x="757" y="1643"/>
                </a:cubicBezTo>
                <a:cubicBezTo>
                  <a:pt x="757" y="1640"/>
                  <a:pt x="757" y="1640"/>
                  <a:pt x="757" y="1640"/>
                </a:cubicBezTo>
                <a:cubicBezTo>
                  <a:pt x="748" y="1639"/>
                  <a:pt x="740" y="1639"/>
                  <a:pt x="731" y="1638"/>
                </a:cubicBezTo>
                <a:moveTo>
                  <a:pt x="918" y="1638"/>
                </a:moveTo>
                <a:cubicBezTo>
                  <a:pt x="909" y="1639"/>
                  <a:pt x="900" y="1640"/>
                  <a:pt x="891" y="1640"/>
                </a:cubicBezTo>
                <a:cubicBezTo>
                  <a:pt x="892" y="1646"/>
                  <a:pt x="892" y="1646"/>
                  <a:pt x="892" y="1646"/>
                </a:cubicBezTo>
                <a:cubicBezTo>
                  <a:pt x="901" y="1645"/>
                  <a:pt x="910" y="1644"/>
                  <a:pt x="919" y="1643"/>
                </a:cubicBezTo>
                <a:cubicBezTo>
                  <a:pt x="918" y="1638"/>
                  <a:pt x="918" y="1638"/>
                  <a:pt x="918" y="1638"/>
                </a:cubicBezTo>
                <a:moveTo>
                  <a:pt x="784" y="1642"/>
                </a:moveTo>
                <a:cubicBezTo>
                  <a:pt x="784" y="1647"/>
                  <a:pt x="784" y="1647"/>
                  <a:pt x="784" y="1647"/>
                </a:cubicBezTo>
                <a:cubicBezTo>
                  <a:pt x="793" y="1648"/>
                  <a:pt x="802" y="1648"/>
                  <a:pt x="811" y="1648"/>
                </a:cubicBezTo>
                <a:cubicBezTo>
                  <a:pt x="811" y="1643"/>
                  <a:pt x="811" y="1643"/>
                  <a:pt x="811" y="1643"/>
                </a:cubicBezTo>
                <a:cubicBezTo>
                  <a:pt x="802" y="1643"/>
                  <a:pt x="793" y="1642"/>
                  <a:pt x="784" y="1642"/>
                </a:cubicBezTo>
                <a:moveTo>
                  <a:pt x="865" y="1642"/>
                </a:moveTo>
                <a:cubicBezTo>
                  <a:pt x="856" y="1643"/>
                  <a:pt x="847" y="1643"/>
                  <a:pt x="838" y="1643"/>
                </a:cubicBezTo>
                <a:cubicBezTo>
                  <a:pt x="838" y="1648"/>
                  <a:pt x="838" y="1648"/>
                  <a:pt x="838" y="1648"/>
                </a:cubicBezTo>
                <a:cubicBezTo>
                  <a:pt x="847" y="1648"/>
                  <a:pt x="856" y="1648"/>
                  <a:pt x="865" y="1648"/>
                </a:cubicBezTo>
                <a:cubicBezTo>
                  <a:pt x="865" y="1642"/>
                  <a:pt x="865" y="1642"/>
                  <a:pt x="865" y="1642"/>
                </a:cubicBezTo>
                <a:moveTo>
                  <a:pt x="812" y="0"/>
                </a:moveTo>
                <a:cubicBezTo>
                  <a:pt x="803" y="0"/>
                  <a:pt x="794" y="0"/>
                  <a:pt x="785" y="1"/>
                </a:cubicBezTo>
                <a:cubicBezTo>
                  <a:pt x="785" y="6"/>
                  <a:pt x="785" y="6"/>
                  <a:pt x="785" y="6"/>
                </a:cubicBezTo>
                <a:cubicBezTo>
                  <a:pt x="794" y="6"/>
                  <a:pt x="803" y="5"/>
                  <a:pt x="812" y="5"/>
                </a:cubicBezTo>
                <a:cubicBezTo>
                  <a:pt x="812" y="0"/>
                  <a:pt x="812" y="0"/>
                  <a:pt x="812" y="0"/>
                </a:cubicBezTo>
              </a:path>
            </a:pathLst>
          </a:custGeom>
          <a:solidFill>
            <a:srgbClr val="FFFFFF">
              <a:alpha val="60000"/>
            </a:srgb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1" name="Freeform 9"/>
          <p:cNvSpPr>
            <a:spLocks noEditPoints="1"/>
          </p:cNvSpPr>
          <p:nvPr/>
        </p:nvSpPr>
        <p:spPr bwMode="auto">
          <a:xfrm>
            <a:off x="7343926" y="-1998233"/>
            <a:ext cx="7055442" cy="7048214"/>
          </a:xfrm>
          <a:custGeom>
            <a:avLst/>
            <a:gdLst>
              <a:gd name="T0" fmla="*/ 732 w 1650"/>
              <a:gd name="T1" fmla="*/ 10 h 1648"/>
              <a:gd name="T2" fmla="*/ 894 w 1650"/>
              <a:gd name="T3" fmla="*/ 3 h 1648"/>
              <a:gd name="T4" fmla="*/ 946 w 1650"/>
              <a:gd name="T5" fmla="*/ 14 h 1648"/>
              <a:gd name="T6" fmla="*/ 651 w 1650"/>
              <a:gd name="T7" fmla="*/ 18 h 1648"/>
              <a:gd name="T8" fmla="*/ 575 w 1650"/>
              <a:gd name="T9" fmla="*/ 44 h 1648"/>
              <a:gd name="T10" fmla="*/ 548 w 1650"/>
              <a:gd name="T11" fmla="*/ 48 h 1648"/>
              <a:gd name="T12" fmla="*/ 1129 w 1650"/>
              <a:gd name="T13" fmla="*/ 57 h 1648"/>
              <a:gd name="T14" fmla="*/ 1151 w 1650"/>
              <a:gd name="T15" fmla="*/ 72 h 1648"/>
              <a:gd name="T16" fmla="*/ 449 w 1650"/>
              <a:gd name="T17" fmla="*/ 90 h 1648"/>
              <a:gd name="T18" fmla="*/ 382 w 1650"/>
              <a:gd name="T19" fmla="*/ 135 h 1648"/>
              <a:gd name="T20" fmla="*/ 357 w 1650"/>
              <a:gd name="T21" fmla="*/ 146 h 1648"/>
              <a:gd name="T22" fmla="*/ 1317 w 1650"/>
              <a:gd name="T23" fmla="*/ 162 h 1648"/>
              <a:gd name="T24" fmla="*/ 1335 w 1650"/>
              <a:gd name="T25" fmla="*/ 183 h 1648"/>
              <a:gd name="T26" fmla="*/ 272 w 1650"/>
              <a:gd name="T27" fmla="*/ 213 h 1648"/>
              <a:gd name="T28" fmla="*/ 219 w 1650"/>
              <a:gd name="T29" fmla="*/ 273 h 1648"/>
              <a:gd name="T30" fmla="*/ 197 w 1650"/>
              <a:gd name="T31" fmla="*/ 290 h 1648"/>
              <a:gd name="T32" fmla="*/ 1472 w 1650"/>
              <a:gd name="T33" fmla="*/ 312 h 1648"/>
              <a:gd name="T34" fmla="*/ 1484 w 1650"/>
              <a:gd name="T35" fmla="*/ 337 h 1648"/>
              <a:gd name="T36" fmla="*/ 132 w 1650"/>
              <a:gd name="T37" fmla="*/ 377 h 1648"/>
              <a:gd name="T38" fmla="*/ 96 w 1650"/>
              <a:gd name="T39" fmla="*/ 449 h 1648"/>
              <a:gd name="T40" fmla="*/ 80 w 1650"/>
              <a:gd name="T41" fmla="*/ 471 h 1648"/>
              <a:gd name="T42" fmla="*/ 1582 w 1650"/>
              <a:gd name="T43" fmla="*/ 496 h 1648"/>
              <a:gd name="T44" fmla="*/ 1588 w 1650"/>
              <a:gd name="T45" fmla="*/ 523 h 1648"/>
              <a:gd name="T46" fmla="*/ 40 w 1650"/>
              <a:gd name="T47" fmla="*/ 571 h 1648"/>
              <a:gd name="T48" fmla="*/ 24 w 1650"/>
              <a:gd name="T49" fmla="*/ 651 h 1648"/>
              <a:gd name="T50" fmla="*/ 14 w 1650"/>
              <a:gd name="T51" fmla="*/ 676 h 1648"/>
              <a:gd name="T52" fmla="*/ 1641 w 1650"/>
              <a:gd name="T53" fmla="*/ 703 h 1648"/>
              <a:gd name="T54" fmla="*/ 6 w 1650"/>
              <a:gd name="T55" fmla="*/ 729 h 1648"/>
              <a:gd name="T56" fmla="*/ 6 w 1650"/>
              <a:gd name="T57" fmla="*/ 810 h 1648"/>
              <a:gd name="T58" fmla="*/ 6 w 1650"/>
              <a:gd name="T59" fmla="*/ 837 h 1648"/>
              <a:gd name="T60" fmla="*/ 1650 w 1650"/>
              <a:gd name="T61" fmla="*/ 837 h 1648"/>
              <a:gd name="T62" fmla="*/ 1642 w 1650"/>
              <a:gd name="T63" fmla="*/ 892 h 1648"/>
              <a:gd name="T64" fmla="*/ 13 w 1650"/>
              <a:gd name="T65" fmla="*/ 971 h 1648"/>
              <a:gd name="T66" fmla="*/ 24 w 1650"/>
              <a:gd name="T67" fmla="*/ 996 h 1648"/>
              <a:gd name="T68" fmla="*/ 1631 w 1650"/>
              <a:gd name="T69" fmla="*/ 999 h 1648"/>
              <a:gd name="T70" fmla="*/ 1605 w 1650"/>
              <a:gd name="T71" fmla="*/ 1076 h 1648"/>
              <a:gd name="T72" fmla="*/ 53 w 1650"/>
              <a:gd name="T73" fmla="*/ 1099 h 1648"/>
              <a:gd name="T74" fmla="*/ 79 w 1650"/>
              <a:gd name="T75" fmla="*/ 1176 h 1648"/>
              <a:gd name="T76" fmla="*/ 96 w 1650"/>
              <a:gd name="T77" fmla="*/ 1197 h 1648"/>
              <a:gd name="T78" fmla="*/ 1559 w 1650"/>
              <a:gd name="T79" fmla="*/ 1202 h 1648"/>
              <a:gd name="T80" fmla="*/ 1513 w 1650"/>
              <a:gd name="T81" fmla="*/ 1269 h 1648"/>
              <a:gd name="T82" fmla="*/ 151 w 1650"/>
              <a:gd name="T83" fmla="*/ 1289 h 1648"/>
              <a:gd name="T84" fmla="*/ 196 w 1650"/>
              <a:gd name="T85" fmla="*/ 1356 h 1648"/>
              <a:gd name="T86" fmla="*/ 217 w 1650"/>
              <a:gd name="T87" fmla="*/ 1373 h 1648"/>
              <a:gd name="T88" fmla="*/ 1436 w 1650"/>
              <a:gd name="T89" fmla="*/ 1379 h 1648"/>
              <a:gd name="T90" fmla="*/ 1374 w 1650"/>
              <a:gd name="T91" fmla="*/ 1432 h 1648"/>
              <a:gd name="T92" fmla="*/ 294 w 1650"/>
              <a:gd name="T93" fmla="*/ 1448 h 1648"/>
              <a:gd name="T94" fmla="*/ 355 w 1650"/>
              <a:gd name="T95" fmla="*/ 1501 h 1648"/>
              <a:gd name="T96" fmla="*/ 380 w 1650"/>
              <a:gd name="T97" fmla="*/ 1512 h 1648"/>
              <a:gd name="T98" fmla="*/ 1271 w 1650"/>
              <a:gd name="T99" fmla="*/ 1518 h 1648"/>
              <a:gd name="T100" fmla="*/ 1199 w 1650"/>
              <a:gd name="T101" fmla="*/ 1553 h 1648"/>
              <a:gd name="T102" fmla="*/ 474 w 1650"/>
              <a:gd name="T103" fmla="*/ 1564 h 1648"/>
              <a:gd name="T104" fmla="*/ 547 w 1650"/>
              <a:gd name="T105" fmla="*/ 1600 h 1648"/>
              <a:gd name="T106" fmla="*/ 574 w 1650"/>
              <a:gd name="T107" fmla="*/ 1604 h 1648"/>
              <a:gd name="T108" fmla="*/ 1077 w 1650"/>
              <a:gd name="T109" fmla="*/ 1609 h 1648"/>
              <a:gd name="T110" fmla="*/ 997 w 1650"/>
              <a:gd name="T111" fmla="*/ 1625 h 1648"/>
              <a:gd name="T112" fmla="*/ 678 w 1650"/>
              <a:gd name="T113" fmla="*/ 1630 h 1648"/>
              <a:gd name="T114" fmla="*/ 757 w 1650"/>
              <a:gd name="T115" fmla="*/ 1646 h 1648"/>
              <a:gd name="T116" fmla="*/ 918 w 1650"/>
              <a:gd name="T117" fmla="*/ 1638 h 1648"/>
              <a:gd name="T118" fmla="*/ 838 w 1650"/>
              <a:gd name="T119" fmla="*/ 1648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50" h="1648">
                <a:moveTo>
                  <a:pt x="839" y="0"/>
                </a:moveTo>
                <a:cubicBezTo>
                  <a:pt x="839" y="5"/>
                  <a:pt x="839" y="5"/>
                  <a:pt x="839" y="5"/>
                </a:cubicBezTo>
                <a:cubicBezTo>
                  <a:pt x="848" y="5"/>
                  <a:pt x="857" y="6"/>
                  <a:pt x="866" y="6"/>
                </a:cubicBezTo>
                <a:cubicBezTo>
                  <a:pt x="866" y="1"/>
                  <a:pt x="866" y="1"/>
                  <a:pt x="866" y="1"/>
                </a:cubicBezTo>
                <a:cubicBezTo>
                  <a:pt x="857" y="0"/>
                  <a:pt x="848" y="0"/>
                  <a:pt x="839" y="0"/>
                </a:cubicBezTo>
                <a:moveTo>
                  <a:pt x="758" y="2"/>
                </a:moveTo>
                <a:cubicBezTo>
                  <a:pt x="749" y="3"/>
                  <a:pt x="740" y="4"/>
                  <a:pt x="731" y="5"/>
                </a:cubicBezTo>
                <a:cubicBezTo>
                  <a:pt x="732" y="10"/>
                  <a:pt x="732" y="10"/>
                  <a:pt x="732" y="10"/>
                </a:cubicBezTo>
                <a:cubicBezTo>
                  <a:pt x="741" y="9"/>
                  <a:pt x="750" y="8"/>
                  <a:pt x="758" y="8"/>
                </a:cubicBezTo>
                <a:cubicBezTo>
                  <a:pt x="758" y="2"/>
                  <a:pt x="758" y="2"/>
                  <a:pt x="758" y="2"/>
                </a:cubicBezTo>
                <a:moveTo>
                  <a:pt x="893" y="2"/>
                </a:moveTo>
                <a:cubicBezTo>
                  <a:pt x="892" y="8"/>
                  <a:pt x="892" y="8"/>
                  <a:pt x="892" y="8"/>
                </a:cubicBezTo>
                <a:cubicBezTo>
                  <a:pt x="893" y="8"/>
                  <a:pt x="893" y="8"/>
                  <a:pt x="893" y="8"/>
                </a:cubicBezTo>
                <a:cubicBezTo>
                  <a:pt x="902" y="9"/>
                  <a:pt x="911" y="9"/>
                  <a:pt x="919" y="10"/>
                </a:cubicBezTo>
                <a:cubicBezTo>
                  <a:pt x="920" y="5"/>
                  <a:pt x="920" y="5"/>
                  <a:pt x="920" y="5"/>
                </a:cubicBezTo>
                <a:cubicBezTo>
                  <a:pt x="911" y="4"/>
                  <a:pt x="903" y="3"/>
                  <a:pt x="894" y="3"/>
                </a:cubicBezTo>
                <a:cubicBezTo>
                  <a:pt x="893" y="2"/>
                  <a:pt x="893" y="2"/>
                  <a:pt x="893" y="2"/>
                </a:cubicBezTo>
                <a:moveTo>
                  <a:pt x="704" y="8"/>
                </a:moveTo>
                <a:cubicBezTo>
                  <a:pt x="696" y="10"/>
                  <a:pt x="687" y="11"/>
                  <a:pt x="678" y="13"/>
                </a:cubicBezTo>
                <a:cubicBezTo>
                  <a:pt x="679" y="18"/>
                  <a:pt x="679" y="18"/>
                  <a:pt x="679" y="18"/>
                </a:cubicBezTo>
                <a:cubicBezTo>
                  <a:pt x="688" y="17"/>
                  <a:pt x="696" y="15"/>
                  <a:pt x="705" y="14"/>
                </a:cubicBezTo>
                <a:cubicBezTo>
                  <a:pt x="704" y="8"/>
                  <a:pt x="704" y="8"/>
                  <a:pt x="704" y="8"/>
                </a:cubicBezTo>
                <a:moveTo>
                  <a:pt x="946" y="9"/>
                </a:moveTo>
                <a:cubicBezTo>
                  <a:pt x="946" y="14"/>
                  <a:pt x="946" y="14"/>
                  <a:pt x="946" y="14"/>
                </a:cubicBezTo>
                <a:cubicBezTo>
                  <a:pt x="954" y="15"/>
                  <a:pt x="963" y="17"/>
                  <a:pt x="972" y="18"/>
                </a:cubicBezTo>
                <a:cubicBezTo>
                  <a:pt x="973" y="13"/>
                  <a:pt x="973" y="13"/>
                  <a:pt x="973" y="13"/>
                </a:cubicBezTo>
                <a:cubicBezTo>
                  <a:pt x="964" y="11"/>
                  <a:pt x="955" y="10"/>
                  <a:pt x="946" y="9"/>
                </a:cubicBezTo>
                <a:moveTo>
                  <a:pt x="651" y="18"/>
                </a:moveTo>
                <a:cubicBezTo>
                  <a:pt x="643" y="20"/>
                  <a:pt x="634" y="22"/>
                  <a:pt x="625" y="24"/>
                </a:cubicBezTo>
                <a:cubicBezTo>
                  <a:pt x="626" y="29"/>
                  <a:pt x="626" y="29"/>
                  <a:pt x="626" y="29"/>
                </a:cubicBezTo>
                <a:cubicBezTo>
                  <a:pt x="635" y="27"/>
                  <a:pt x="644" y="25"/>
                  <a:pt x="652" y="23"/>
                </a:cubicBezTo>
                <a:cubicBezTo>
                  <a:pt x="651" y="18"/>
                  <a:pt x="651" y="18"/>
                  <a:pt x="651" y="18"/>
                </a:cubicBezTo>
                <a:moveTo>
                  <a:pt x="1000" y="18"/>
                </a:moveTo>
                <a:cubicBezTo>
                  <a:pt x="998" y="23"/>
                  <a:pt x="998" y="23"/>
                  <a:pt x="998" y="23"/>
                </a:cubicBezTo>
                <a:cubicBezTo>
                  <a:pt x="1007" y="25"/>
                  <a:pt x="1016" y="27"/>
                  <a:pt x="1025" y="30"/>
                </a:cubicBezTo>
                <a:cubicBezTo>
                  <a:pt x="1026" y="24"/>
                  <a:pt x="1026" y="24"/>
                  <a:pt x="1026" y="24"/>
                </a:cubicBezTo>
                <a:cubicBezTo>
                  <a:pt x="1017" y="22"/>
                  <a:pt x="1008" y="20"/>
                  <a:pt x="1000" y="18"/>
                </a:cubicBezTo>
                <a:moveTo>
                  <a:pt x="599" y="31"/>
                </a:moveTo>
                <a:cubicBezTo>
                  <a:pt x="590" y="34"/>
                  <a:pt x="582" y="36"/>
                  <a:pt x="573" y="39"/>
                </a:cubicBezTo>
                <a:cubicBezTo>
                  <a:pt x="575" y="44"/>
                  <a:pt x="575" y="44"/>
                  <a:pt x="575" y="44"/>
                </a:cubicBezTo>
                <a:cubicBezTo>
                  <a:pt x="583" y="41"/>
                  <a:pt x="592" y="39"/>
                  <a:pt x="600" y="36"/>
                </a:cubicBezTo>
                <a:cubicBezTo>
                  <a:pt x="599" y="31"/>
                  <a:pt x="599" y="31"/>
                  <a:pt x="599" y="31"/>
                </a:cubicBezTo>
                <a:moveTo>
                  <a:pt x="1052" y="31"/>
                </a:moveTo>
                <a:cubicBezTo>
                  <a:pt x="1050" y="36"/>
                  <a:pt x="1050" y="36"/>
                  <a:pt x="1050" y="36"/>
                </a:cubicBezTo>
                <a:cubicBezTo>
                  <a:pt x="1059" y="39"/>
                  <a:pt x="1068" y="41"/>
                  <a:pt x="1076" y="44"/>
                </a:cubicBezTo>
                <a:cubicBezTo>
                  <a:pt x="1078" y="39"/>
                  <a:pt x="1078" y="39"/>
                  <a:pt x="1078" y="39"/>
                </a:cubicBezTo>
                <a:cubicBezTo>
                  <a:pt x="1069" y="36"/>
                  <a:pt x="1060" y="34"/>
                  <a:pt x="1052" y="31"/>
                </a:cubicBezTo>
                <a:moveTo>
                  <a:pt x="548" y="48"/>
                </a:moveTo>
                <a:cubicBezTo>
                  <a:pt x="539" y="51"/>
                  <a:pt x="531" y="54"/>
                  <a:pt x="523" y="57"/>
                </a:cubicBezTo>
                <a:cubicBezTo>
                  <a:pt x="525" y="62"/>
                  <a:pt x="525" y="62"/>
                  <a:pt x="525" y="62"/>
                </a:cubicBezTo>
                <a:cubicBezTo>
                  <a:pt x="533" y="59"/>
                  <a:pt x="541" y="56"/>
                  <a:pt x="550" y="53"/>
                </a:cubicBezTo>
                <a:cubicBezTo>
                  <a:pt x="548" y="48"/>
                  <a:pt x="548" y="48"/>
                  <a:pt x="548" y="48"/>
                </a:cubicBezTo>
                <a:moveTo>
                  <a:pt x="1103" y="48"/>
                </a:moveTo>
                <a:cubicBezTo>
                  <a:pt x="1102" y="53"/>
                  <a:pt x="1102" y="53"/>
                  <a:pt x="1102" y="53"/>
                </a:cubicBezTo>
                <a:cubicBezTo>
                  <a:pt x="1110" y="56"/>
                  <a:pt x="1118" y="59"/>
                  <a:pt x="1127" y="62"/>
                </a:cubicBezTo>
                <a:cubicBezTo>
                  <a:pt x="1129" y="57"/>
                  <a:pt x="1129" y="57"/>
                  <a:pt x="1129" y="57"/>
                </a:cubicBezTo>
                <a:cubicBezTo>
                  <a:pt x="1120" y="54"/>
                  <a:pt x="1112" y="51"/>
                  <a:pt x="1103" y="48"/>
                </a:cubicBezTo>
                <a:moveTo>
                  <a:pt x="498" y="67"/>
                </a:moveTo>
                <a:cubicBezTo>
                  <a:pt x="489" y="71"/>
                  <a:pt x="481" y="75"/>
                  <a:pt x="473" y="78"/>
                </a:cubicBezTo>
                <a:cubicBezTo>
                  <a:pt x="475" y="83"/>
                  <a:pt x="475" y="83"/>
                  <a:pt x="475" y="83"/>
                </a:cubicBezTo>
                <a:cubicBezTo>
                  <a:pt x="483" y="80"/>
                  <a:pt x="492" y="76"/>
                  <a:pt x="500" y="72"/>
                </a:cubicBezTo>
                <a:cubicBezTo>
                  <a:pt x="498" y="67"/>
                  <a:pt x="498" y="67"/>
                  <a:pt x="498" y="67"/>
                </a:cubicBezTo>
                <a:moveTo>
                  <a:pt x="1154" y="68"/>
                </a:moveTo>
                <a:cubicBezTo>
                  <a:pt x="1151" y="72"/>
                  <a:pt x="1151" y="72"/>
                  <a:pt x="1151" y="72"/>
                </a:cubicBezTo>
                <a:cubicBezTo>
                  <a:pt x="1160" y="76"/>
                  <a:pt x="1168" y="80"/>
                  <a:pt x="1176" y="84"/>
                </a:cubicBezTo>
                <a:cubicBezTo>
                  <a:pt x="1178" y="79"/>
                  <a:pt x="1178" y="79"/>
                  <a:pt x="1178" y="79"/>
                </a:cubicBezTo>
                <a:cubicBezTo>
                  <a:pt x="1170" y="75"/>
                  <a:pt x="1162" y="71"/>
                  <a:pt x="1154" y="68"/>
                </a:cubicBezTo>
                <a:moveTo>
                  <a:pt x="449" y="90"/>
                </a:moveTo>
                <a:cubicBezTo>
                  <a:pt x="441" y="94"/>
                  <a:pt x="433" y="99"/>
                  <a:pt x="425" y="103"/>
                </a:cubicBezTo>
                <a:cubicBezTo>
                  <a:pt x="428" y="108"/>
                  <a:pt x="428" y="108"/>
                  <a:pt x="428" y="108"/>
                </a:cubicBezTo>
                <a:cubicBezTo>
                  <a:pt x="436" y="103"/>
                  <a:pt x="443" y="99"/>
                  <a:pt x="451" y="95"/>
                </a:cubicBezTo>
                <a:cubicBezTo>
                  <a:pt x="449" y="90"/>
                  <a:pt x="449" y="90"/>
                  <a:pt x="449" y="90"/>
                </a:cubicBezTo>
                <a:moveTo>
                  <a:pt x="1202" y="91"/>
                </a:moveTo>
                <a:cubicBezTo>
                  <a:pt x="1200" y="95"/>
                  <a:pt x="1200" y="95"/>
                  <a:pt x="1200" y="95"/>
                </a:cubicBezTo>
                <a:cubicBezTo>
                  <a:pt x="1208" y="100"/>
                  <a:pt x="1216" y="104"/>
                  <a:pt x="1224" y="108"/>
                </a:cubicBezTo>
                <a:cubicBezTo>
                  <a:pt x="1226" y="103"/>
                  <a:pt x="1226" y="103"/>
                  <a:pt x="1226" y="103"/>
                </a:cubicBezTo>
                <a:cubicBezTo>
                  <a:pt x="1219" y="99"/>
                  <a:pt x="1210" y="95"/>
                  <a:pt x="1202" y="91"/>
                </a:cubicBezTo>
                <a:moveTo>
                  <a:pt x="402" y="117"/>
                </a:moveTo>
                <a:cubicBezTo>
                  <a:pt x="394" y="121"/>
                  <a:pt x="386" y="126"/>
                  <a:pt x="379" y="131"/>
                </a:cubicBezTo>
                <a:cubicBezTo>
                  <a:pt x="382" y="135"/>
                  <a:pt x="382" y="135"/>
                  <a:pt x="382" y="135"/>
                </a:cubicBezTo>
                <a:cubicBezTo>
                  <a:pt x="389" y="130"/>
                  <a:pt x="397" y="126"/>
                  <a:pt x="405" y="121"/>
                </a:cubicBezTo>
                <a:cubicBezTo>
                  <a:pt x="402" y="117"/>
                  <a:pt x="402" y="117"/>
                  <a:pt x="402" y="117"/>
                </a:cubicBezTo>
                <a:moveTo>
                  <a:pt x="1250" y="117"/>
                </a:moveTo>
                <a:cubicBezTo>
                  <a:pt x="1247" y="122"/>
                  <a:pt x="1247" y="122"/>
                  <a:pt x="1247" y="122"/>
                </a:cubicBezTo>
                <a:cubicBezTo>
                  <a:pt x="1255" y="126"/>
                  <a:pt x="1262" y="131"/>
                  <a:pt x="1270" y="136"/>
                </a:cubicBezTo>
                <a:cubicBezTo>
                  <a:pt x="1273" y="131"/>
                  <a:pt x="1273" y="131"/>
                  <a:pt x="1273" y="131"/>
                </a:cubicBezTo>
                <a:cubicBezTo>
                  <a:pt x="1265" y="126"/>
                  <a:pt x="1257" y="122"/>
                  <a:pt x="1250" y="117"/>
                </a:cubicBezTo>
                <a:moveTo>
                  <a:pt x="357" y="146"/>
                </a:moveTo>
                <a:cubicBezTo>
                  <a:pt x="349" y="151"/>
                  <a:pt x="342" y="156"/>
                  <a:pt x="335" y="161"/>
                </a:cubicBezTo>
                <a:cubicBezTo>
                  <a:pt x="338" y="166"/>
                  <a:pt x="338" y="166"/>
                  <a:pt x="338" y="166"/>
                </a:cubicBezTo>
                <a:cubicBezTo>
                  <a:pt x="345" y="161"/>
                  <a:pt x="352" y="155"/>
                  <a:pt x="360" y="150"/>
                </a:cubicBezTo>
                <a:cubicBezTo>
                  <a:pt x="357" y="146"/>
                  <a:pt x="357" y="146"/>
                  <a:pt x="357" y="146"/>
                </a:cubicBezTo>
                <a:moveTo>
                  <a:pt x="1295" y="146"/>
                </a:moveTo>
                <a:cubicBezTo>
                  <a:pt x="1292" y="151"/>
                  <a:pt x="1292" y="151"/>
                  <a:pt x="1292" y="151"/>
                </a:cubicBezTo>
                <a:cubicBezTo>
                  <a:pt x="1299" y="156"/>
                  <a:pt x="1307" y="161"/>
                  <a:pt x="1314" y="166"/>
                </a:cubicBezTo>
                <a:cubicBezTo>
                  <a:pt x="1317" y="162"/>
                  <a:pt x="1317" y="162"/>
                  <a:pt x="1317" y="162"/>
                </a:cubicBezTo>
                <a:cubicBezTo>
                  <a:pt x="1310" y="157"/>
                  <a:pt x="1303" y="151"/>
                  <a:pt x="1295" y="146"/>
                </a:cubicBezTo>
                <a:moveTo>
                  <a:pt x="313" y="178"/>
                </a:moveTo>
                <a:cubicBezTo>
                  <a:pt x="306" y="183"/>
                  <a:pt x="299" y="189"/>
                  <a:pt x="292" y="195"/>
                </a:cubicBezTo>
                <a:cubicBezTo>
                  <a:pt x="296" y="199"/>
                  <a:pt x="296" y="199"/>
                  <a:pt x="296" y="199"/>
                </a:cubicBezTo>
                <a:cubicBezTo>
                  <a:pt x="303" y="193"/>
                  <a:pt x="310" y="188"/>
                  <a:pt x="317" y="182"/>
                </a:cubicBezTo>
                <a:cubicBezTo>
                  <a:pt x="313" y="178"/>
                  <a:pt x="313" y="178"/>
                  <a:pt x="313" y="178"/>
                </a:cubicBezTo>
                <a:moveTo>
                  <a:pt x="1338" y="179"/>
                </a:moveTo>
                <a:cubicBezTo>
                  <a:pt x="1335" y="183"/>
                  <a:pt x="1335" y="183"/>
                  <a:pt x="1335" y="183"/>
                </a:cubicBezTo>
                <a:cubicBezTo>
                  <a:pt x="1342" y="188"/>
                  <a:pt x="1349" y="194"/>
                  <a:pt x="1356" y="200"/>
                </a:cubicBezTo>
                <a:cubicBezTo>
                  <a:pt x="1359" y="196"/>
                  <a:pt x="1359" y="196"/>
                  <a:pt x="1359" y="196"/>
                </a:cubicBezTo>
                <a:cubicBezTo>
                  <a:pt x="1353" y="190"/>
                  <a:pt x="1346" y="184"/>
                  <a:pt x="1338" y="179"/>
                </a:cubicBezTo>
                <a:moveTo>
                  <a:pt x="272" y="213"/>
                </a:moveTo>
                <a:cubicBezTo>
                  <a:pt x="265" y="219"/>
                  <a:pt x="259" y="225"/>
                  <a:pt x="252" y="231"/>
                </a:cubicBezTo>
                <a:cubicBezTo>
                  <a:pt x="256" y="235"/>
                  <a:pt x="256" y="235"/>
                  <a:pt x="256" y="235"/>
                </a:cubicBezTo>
                <a:cubicBezTo>
                  <a:pt x="262" y="229"/>
                  <a:pt x="269" y="223"/>
                  <a:pt x="276" y="217"/>
                </a:cubicBezTo>
                <a:cubicBezTo>
                  <a:pt x="272" y="213"/>
                  <a:pt x="272" y="213"/>
                  <a:pt x="272" y="213"/>
                </a:cubicBezTo>
                <a:moveTo>
                  <a:pt x="1380" y="214"/>
                </a:moveTo>
                <a:cubicBezTo>
                  <a:pt x="1376" y="218"/>
                  <a:pt x="1376" y="218"/>
                  <a:pt x="1376" y="218"/>
                </a:cubicBezTo>
                <a:cubicBezTo>
                  <a:pt x="1383" y="224"/>
                  <a:pt x="1389" y="230"/>
                  <a:pt x="1396" y="236"/>
                </a:cubicBezTo>
                <a:cubicBezTo>
                  <a:pt x="1399" y="232"/>
                  <a:pt x="1399" y="232"/>
                  <a:pt x="1399" y="232"/>
                </a:cubicBezTo>
                <a:cubicBezTo>
                  <a:pt x="1393" y="226"/>
                  <a:pt x="1386" y="220"/>
                  <a:pt x="1380" y="214"/>
                </a:cubicBezTo>
                <a:moveTo>
                  <a:pt x="233" y="250"/>
                </a:moveTo>
                <a:cubicBezTo>
                  <a:pt x="227" y="257"/>
                  <a:pt x="221" y="263"/>
                  <a:pt x="215" y="270"/>
                </a:cubicBezTo>
                <a:cubicBezTo>
                  <a:pt x="219" y="273"/>
                  <a:pt x="219" y="273"/>
                  <a:pt x="219" y="273"/>
                </a:cubicBezTo>
                <a:cubicBezTo>
                  <a:pt x="224" y="267"/>
                  <a:pt x="231" y="260"/>
                  <a:pt x="237" y="254"/>
                </a:cubicBezTo>
                <a:cubicBezTo>
                  <a:pt x="233" y="250"/>
                  <a:pt x="233" y="250"/>
                  <a:pt x="233" y="250"/>
                </a:cubicBezTo>
                <a:moveTo>
                  <a:pt x="1418" y="251"/>
                </a:moveTo>
                <a:cubicBezTo>
                  <a:pt x="1415" y="255"/>
                  <a:pt x="1415" y="255"/>
                  <a:pt x="1415" y="255"/>
                </a:cubicBezTo>
                <a:cubicBezTo>
                  <a:pt x="1421" y="261"/>
                  <a:pt x="1427" y="268"/>
                  <a:pt x="1433" y="274"/>
                </a:cubicBezTo>
                <a:cubicBezTo>
                  <a:pt x="1437" y="271"/>
                  <a:pt x="1437" y="271"/>
                  <a:pt x="1437" y="271"/>
                </a:cubicBezTo>
                <a:cubicBezTo>
                  <a:pt x="1431" y="264"/>
                  <a:pt x="1425" y="258"/>
                  <a:pt x="1418" y="251"/>
                </a:cubicBezTo>
                <a:moveTo>
                  <a:pt x="197" y="290"/>
                </a:moveTo>
                <a:cubicBezTo>
                  <a:pt x="191" y="297"/>
                  <a:pt x="185" y="304"/>
                  <a:pt x="180" y="311"/>
                </a:cubicBezTo>
                <a:cubicBezTo>
                  <a:pt x="184" y="314"/>
                  <a:pt x="184" y="314"/>
                  <a:pt x="184" y="314"/>
                </a:cubicBezTo>
                <a:cubicBezTo>
                  <a:pt x="189" y="307"/>
                  <a:pt x="195" y="300"/>
                  <a:pt x="201" y="294"/>
                </a:cubicBezTo>
                <a:cubicBezTo>
                  <a:pt x="197" y="290"/>
                  <a:pt x="197" y="290"/>
                  <a:pt x="197" y="290"/>
                </a:cubicBezTo>
                <a:moveTo>
                  <a:pt x="1455" y="291"/>
                </a:moveTo>
                <a:cubicBezTo>
                  <a:pt x="1451" y="295"/>
                  <a:pt x="1451" y="295"/>
                  <a:pt x="1451" y="295"/>
                </a:cubicBezTo>
                <a:cubicBezTo>
                  <a:pt x="1456" y="301"/>
                  <a:pt x="1462" y="308"/>
                  <a:pt x="1468" y="315"/>
                </a:cubicBezTo>
                <a:cubicBezTo>
                  <a:pt x="1472" y="312"/>
                  <a:pt x="1472" y="312"/>
                  <a:pt x="1472" y="312"/>
                </a:cubicBezTo>
                <a:cubicBezTo>
                  <a:pt x="1466" y="305"/>
                  <a:pt x="1460" y="298"/>
                  <a:pt x="1455" y="291"/>
                </a:cubicBezTo>
                <a:moveTo>
                  <a:pt x="163" y="332"/>
                </a:moveTo>
                <a:cubicBezTo>
                  <a:pt x="158" y="340"/>
                  <a:pt x="152" y="347"/>
                  <a:pt x="147" y="354"/>
                </a:cubicBezTo>
                <a:cubicBezTo>
                  <a:pt x="152" y="357"/>
                  <a:pt x="152" y="357"/>
                  <a:pt x="152" y="357"/>
                </a:cubicBezTo>
                <a:cubicBezTo>
                  <a:pt x="157" y="350"/>
                  <a:pt x="162" y="343"/>
                  <a:pt x="167" y="336"/>
                </a:cubicBezTo>
                <a:cubicBezTo>
                  <a:pt x="163" y="332"/>
                  <a:pt x="163" y="332"/>
                  <a:pt x="163" y="332"/>
                </a:cubicBezTo>
                <a:moveTo>
                  <a:pt x="1488" y="333"/>
                </a:moveTo>
                <a:cubicBezTo>
                  <a:pt x="1484" y="337"/>
                  <a:pt x="1484" y="337"/>
                  <a:pt x="1484" y="337"/>
                </a:cubicBezTo>
                <a:cubicBezTo>
                  <a:pt x="1489" y="344"/>
                  <a:pt x="1494" y="351"/>
                  <a:pt x="1499" y="358"/>
                </a:cubicBezTo>
                <a:cubicBezTo>
                  <a:pt x="1504" y="355"/>
                  <a:pt x="1504" y="355"/>
                  <a:pt x="1504" y="355"/>
                </a:cubicBezTo>
                <a:cubicBezTo>
                  <a:pt x="1499" y="348"/>
                  <a:pt x="1493" y="341"/>
                  <a:pt x="1488" y="333"/>
                </a:cubicBezTo>
                <a:moveTo>
                  <a:pt x="132" y="377"/>
                </a:moveTo>
                <a:cubicBezTo>
                  <a:pt x="127" y="384"/>
                  <a:pt x="123" y="392"/>
                  <a:pt x="118" y="400"/>
                </a:cubicBezTo>
                <a:cubicBezTo>
                  <a:pt x="123" y="402"/>
                  <a:pt x="123" y="402"/>
                  <a:pt x="123" y="402"/>
                </a:cubicBezTo>
                <a:cubicBezTo>
                  <a:pt x="127" y="395"/>
                  <a:pt x="132" y="387"/>
                  <a:pt x="137" y="380"/>
                </a:cubicBezTo>
                <a:cubicBezTo>
                  <a:pt x="132" y="377"/>
                  <a:pt x="132" y="377"/>
                  <a:pt x="132" y="377"/>
                </a:cubicBezTo>
                <a:moveTo>
                  <a:pt x="1519" y="378"/>
                </a:moveTo>
                <a:cubicBezTo>
                  <a:pt x="1514" y="381"/>
                  <a:pt x="1514" y="381"/>
                  <a:pt x="1514" y="381"/>
                </a:cubicBezTo>
                <a:cubicBezTo>
                  <a:pt x="1519" y="388"/>
                  <a:pt x="1524" y="396"/>
                  <a:pt x="1528" y="403"/>
                </a:cubicBezTo>
                <a:cubicBezTo>
                  <a:pt x="1533" y="401"/>
                  <a:pt x="1533" y="401"/>
                  <a:pt x="1533" y="401"/>
                </a:cubicBezTo>
                <a:cubicBezTo>
                  <a:pt x="1528" y="393"/>
                  <a:pt x="1524" y="385"/>
                  <a:pt x="1519" y="378"/>
                </a:cubicBezTo>
                <a:moveTo>
                  <a:pt x="104" y="423"/>
                </a:moveTo>
                <a:cubicBezTo>
                  <a:pt x="100" y="431"/>
                  <a:pt x="96" y="439"/>
                  <a:pt x="92" y="447"/>
                </a:cubicBezTo>
                <a:cubicBezTo>
                  <a:pt x="96" y="449"/>
                  <a:pt x="96" y="449"/>
                  <a:pt x="96" y="449"/>
                </a:cubicBezTo>
                <a:cubicBezTo>
                  <a:pt x="100" y="441"/>
                  <a:pt x="105" y="433"/>
                  <a:pt x="109" y="426"/>
                </a:cubicBezTo>
                <a:cubicBezTo>
                  <a:pt x="104" y="423"/>
                  <a:pt x="104" y="423"/>
                  <a:pt x="104" y="423"/>
                </a:cubicBezTo>
                <a:moveTo>
                  <a:pt x="1547" y="424"/>
                </a:moveTo>
                <a:cubicBezTo>
                  <a:pt x="1542" y="427"/>
                  <a:pt x="1542" y="427"/>
                  <a:pt x="1542" y="427"/>
                </a:cubicBezTo>
                <a:cubicBezTo>
                  <a:pt x="1546" y="434"/>
                  <a:pt x="1550" y="442"/>
                  <a:pt x="1555" y="450"/>
                </a:cubicBezTo>
                <a:cubicBezTo>
                  <a:pt x="1559" y="448"/>
                  <a:pt x="1559" y="448"/>
                  <a:pt x="1559" y="448"/>
                </a:cubicBezTo>
                <a:cubicBezTo>
                  <a:pt x="1555" y="440"/>
                  <a:pt x="1551" y="432"/>
                  <a:pt x="1547" y="424"/>
                </a:cubicBezTo>
                <a:moveTo>
                  <a:pt x="80" y="471"/>
                </a:moveTo>
                <a:cubicBezTo>
                  <a:pt x="76" y="479"/>
                  <a:pt x="72" y="487"/>
                  <a:pt x="68" y="496"/>
                </a:cubicBezTo>
                <a:cubicBezTo>
                  <a:pt x="73" y="498"/>
                  <a:pt x="73" y="498"/>
                  <a:pt x="73" y="498"/>
                </a:cubicBezTo>
                <a:cubicBezTo>
                  <a:pt x="77" y="490"/>
                  <a:pt x="81" y="481"/>
                  <a:pt x="85" y="473"/>
                </a:cubicBezTo>
                <a:cubicBezTo>
                  <a:pt x="80" y="471"/>
                  <a:pt x="80" y="471"/>
                  <a:pt x="80" y="471"/>
                </a:cubicBezTo>
                <a:moveTo>
                  <a:pt x="1571" y="472"/>
                </a:moveTo>
                <a:cubicBezTo>
                  <a:pt x="1566" y="474"/>
                  <a:pt x="1566" y="474"/>
                  <a:pt x="1566" y="474"/>
                </a:cubicBezTo>
                <a:cubicBezTo>
                  <a:pt x="1570" y="482"/>
                  <a:pt x="1574" y="490"/>
                  <a:pt x="1577" y="498"/>
                </a:cubicBezTo>
                <a:cubicBezTo>
                  <a:pt x="1582" y="496"/>
                  <a:pt x="1582" y="496"/>
                  <a:pt x="1582" y="496"/>
                </a:cubicBezTo>
                <a:cubicBezTo>
                  <a:pt x="1579" y="488"/>
                  <a:pt x="1575" y="480"/>
                  <a:pt x="1571" y="472"/>
                </a:cubicBezTo>
                <a:moveTo>
                  <a:pt x="58" y="521"/>
                </a:moveTo>
                <a:cubicBezTo>
                  <a:pt x="55" y="529"/>
                  <a:pt x="52" y="537"/>
                  <a:pt x="49" y="546"/>
                </a:cubicBezTo>
                <a:cubicBezTo>
                  <a:pt x="54" y="548"/>
                  <a:pt x="54" y="548"/>
                  <a:pt x="54" y="548"/>
                </a:cubicBezTo>
                <a:cubicBezTo>
                  <a:pt x="57" y="539"/>
                  <a:pt x="60" y="531"/>
                  <a:pt x="63" y="523"/>
                </a:cubicBezTo>
                <a:cubicBezTo>
                  <a:pt x="58" y="521"/>
                  <a:pt x="58" y="521"/>
                  <a:pt x="58" y="521"/>
                </a:cubicBezTo>
                <a:moveTo>
                  <a:pt x="1593" y="521"/>
                </a:moveTo>
                <a:cubicBezTo>
                  <a:pt x="1588" y="523"/>
                  <a:pt x="1588" y="523"/>
                  <a:pt x="1588" y="523"/>
                </a:cubicBezTo>
                <a:cubicBezTo>
                  <a:pt x="1591" y="531"/>
                  <a:pt x="1594" y="540"/>
                  <a:pt x="1597" y="548"/>
                </a:cubicBezTo>
                <a:cubicBezTo>
                  <a:pt x="1602" y="546"/>
                  <a:pt x="1602" y="546"/>
                  <a:pt x="1602" y="546"/>
                </a:cubicBezTo>
                <a:cubicBezTo>
                  <a:pt x="1599" y="538"/>
                  <a:pt x="1596" y="529"/>
                  <a:pt x="1593" y="521"/>
                </a:cubicBezTo>
                <a:moveTo>
                  <a:pt x="40" y="571"/>
                </a:moveTo>
                <a:cubicBezTo>
                  <a:pt x="37" y="580"/>
                  <a:pt x="34" y="589"/>
                  <a:pt x="32" y="597"/>
                </a:cubicBezTo>
                <a:cubicBezTo>
                  <a:pt x="37" y="599"/>
                  <a:pt x="37" y="599"/>
                  <a:pt x="37" y="599"/>
                </a:cubicBezTo>
                <a:cubicBezTo>
                  <a:pt x="40" y="590"/>
                  <a:pt x="42" y="581"/>
                  <a:pt x="45" y="573"/>
                </a:cubicBezTo>
                <a:cubicBezTo>
                  <a:pt x="40" y="571"/>
                  <a:pt x="40" y="571"/>
                  <a:pt x="40" y="571"/>
                </a:cubicBezTo>
                <a:moveTo>
                  <a:pt x="1611" y="572"/>
                </a:moveTo>
                <a:cubicBezTo>
                  <a:pt x="1606" y="573"/>
                  <a:pt x="1606" y="573"/>
                  <a:pt x="1606" y="573"/>
                </a:cubicBezTo>
                <a:cubicBezTo>
                  <a:pt x="1608" y="582"/>
                  <a:pt x="1611" y="590"/>
                  <a:pt x="1613" y="599"/>
                </a:cubicBezTo>
                <a:cubicBezTo>
                  <a:pt x="1619" y="598"/>
                  <a:pt x="1619" y="598"/>
                  <a:pt x="1619" y="598"/>
                </a:cubicBezTo>
                <a:cubicBezTo>
                  <a:pt x="1616" y="589"/>
                  <a:pt x="1614" y="580"/>
                  <a:pt x="1611" y="572"/>
                </a:cubicBezTo>
                <a:moveTo>
                  <a:pt x="25" y="623"/>
                </a:moveTo>
                <a:cubicBezTo>
                  <a:pt x="23" y="632"/>
                  <a:pt x="21" y="641"/>
                  <a:pt x="19" y="650"/>
                </a:cubicBezTo>
                <a:cubicBezTo>
                  <a:pt x="24" y="651"/>
                  <a:pt x="24" y="651"/>
                  <a:pt x="24" y="651"/>
                </a:cubicBezTo>
                <a:cubicBezTo>
                  <a:pt x="26" y="642"/>
                  <a:pt x="28" y="633"/>
                  <a:pt x="30" y="625"/>
                </a:cubicBezTo>
                <a:cubicBezTo>
                  <a:pt x="25" y="623"/>
                  <a:pt x="25" y="623"/>
                  <a:pt x="25" y="623"/>
                </a:cubicBezTo>
                <a:moveTo>
                  <a:pt x="1626" y="624"/>
                </a:moveTo>
                <a:cubicBezTo>
                  <a:pt x="1620" y="625"/>
                  <a:pt x="1620" y="625"/>
                  <a:pt x="1620" y="625"/>
                </a:cubicBezTo>
                <a:cubicBezTo>
                  <a:pt x="1623" y="633"/>
                  <a:pt x="1625" y="642"/>
                  <a:pt x="1627" y="651"/>
                </a:cubicBezTo>
                <a:cubicBezTo>
                  <a:pt x="1632" y="650"/>
                  <a:pt x="1632" y="650"/>
                  <a:pt x="1632" y="650"/>
                </a:cubicBezTo>
                <a:cubicBezTo>
                  <a:pt x="1630" y="641"/>
                  <a:pt x="1628" y="632"/>
                  <a:pt x="1626" y="624"/>
                </a:cubicBezTo>
                <a:moveTo>
                  <a:pt x="14" y="676"/>
                </a:moveTo>
                <a:cubicBezTo>
                  <a:pt x="12" y="685"/>
                  <a:pt x="11" y="694"/>
                  <a:pt x="9" y="703"/>
                </a:cubicBezTo>
                <a:cubicBezTo>
                  <a:pt x="15" y="703"/>
                  <a:pt x="15" y="703"/>
                  <a:pt x="15" y="703"/>
                </a:cubicBezTo>
                <a:cubicBezTo>
                  <a:pt x="16" y="695"/>
                  <a:pt x="17" y="686"/>
                  <a:pt x="19" y="677"/>
                </a:cubicBezTo>
                <a:cubicBezTo>
                  <a:pt x="14" y="676"/>
                  <a:pt x="14" y="676"/>
                  <a:pt x="14" y="676"/>
                </a:cubicBezTo>
                <a:moveTo>
                  <a:pt x="1637" y="676"/>
                </a:moveTo>
                <a:cubicBezTo>
                  <a:pt x="1632" y="677"/>
                  <a:pt x="1632" y="677"/>
                  <a:pt x="1632" y="677"/>
                </a:cubicBezTo>
                <a:cubicBezTo>
                  <a:pt x="1633" y="686"/>
                  <a:pt x="1635" y="695"/>
                  <a:pt x="1636" y="704"/>
                </a:cubicBezTo>
                <a:cubicBezTo>
                  <a:pt x="1641" y="703"/>
                  <a:pt x="1641" y="703"/>
                  <a:pt x="1641" y="703"/>
                </a:cubicBezTo>
                <a:cubicBezTo>
                  <a:pt x="1640" y="694"/>
                  <a:pt x="1639" y="685"/>
                  <a:pt x="1637" y="676"/>
                </a:cubicBezTo>
                <a:moveTo>
                  <a:pt x="6" y="729"/>
                </a:moveTo>
                <a:cubicBezTo>
                  <a:pt x="5" y="738"/>
                  <a:pt x="4" y="747"/>
                  <a:pt x="3" y="756"/>
                </a:cubicBezTo>
                <a:cubicBezTo>
                  <a:pt x="3" y="756"/>
                  <a:pt x="3" y="756"/>
                  <a:pt x="3" y="756"/>
                </a:cubicBezTo>
                <a:cubicBezTo>
                  <a:pt x="9" y="757"/>
                  <a:pt x="9" y="757"/>
                  <a:pt x="9" y="757"/>
                </a:cubicBezTo>
                <a:cubicBezTo>
                  <a:pt x="9" y="756"/>
                  <a:pt x="9" y="756"/>
                  <a:pt x="9" y="756"/>
                </a:cubicBezTo>
                <a:cubicBezTo>
                  <a:pt x="9" y="747"/>
                  <a:pt x="10" y="739"/>
                  <a:pt x="11" y="730"/>
                </a:cubicBezTo>
                <a:cubicBezTo>
                  <a:pt x="6" y="729"/>
                  <a:pt x="6" y="729"/>
                  <a:pt x="6" y="729"/>
                </a:cubicBezTo>
                <a:moveTo>
                  <a:pt x="1645" y="730"/>
                </a:moveTo>
                <a:cubicBezTo>
                  <a:pt x="1640" y="730"/>
                  <a:pt x="1640" y="730"/>
                  <a:pt x="1640" y="730"/>
                </a:cubicBezTo>
                <a:cubicBezTo>
                  <a:pt x="1641" y="739"/>
                  <a:pt x="1642" y="748"/>
                  <a:pt x="1642" y="757"/>
                </a:cubicBezTo>
                <a:cubicBezTo>
                  <a:pt x="1648" y="756"/>
                  <a:pt x="1648" y="756"/>
                  <a:pt x="1648" y="756"/>
                </a:cubicBezTo>
                <a:cubicBezTo>
                  <a:pt x="1647" y="748"/>
                  <a:pt x="1646" y="739"/>
                  <a:pt x="1645" y="730"/>
                </a:cubicBezTo>
                <a:moveTo>
                  <a:pt x="1" y="783"/>
                </a:moveTo>
                <a:cubicBezTo>
                  <a:pt x="1" y="792"/>
                  <a:pt x="1" y="801"/>
                  <a:pt x="0" y="810"/>
                </a:cubicBezTo>
                <a:cubicBezTo>
                  <a:pt x="6" y="810"/>
                  <a:pt x="6" y="810"/>
                  <a:pt x="6" y="810"/>
                </a:cubicBezTo>
                <a:cubicBezTo>
                  <a:pt x="6" y="801"/>
                  <a:pt x="6" y="792"/>
                  <a:pt x="7" y="783"/>
                </a:cubicBezTo>
                <a:cubicBezTo>
                  <a:pt x="1" y="783"/>
                  <a:pt x="1" y="783"/>
                  <a:pt x="1" y="783"/>
                </a:cubicBezTo>
                <a:moveTo>
                  <a:pt x="1649" y="783"/>
                </a:moveTo>
                <a:cubicBezTo>
                  <a:pt x="1644" y="784"/>
                  <a:pt x="1644" y="784"/>
                  <a:pt x="1644" y="784"/>
                </a:cubicBezTo>
                <a:cubicBezTo>
                  <a:pt x="1644" y="793"/>
                  <a:pt x="1645" y="802"/>
                  <a:pt x="1645" y="810"/>
                </a:cubicBezTo>
                <a:cubicBezTo>
                  <a:pt x="1650" y="810"/>
                  <a:pt x="1650" y="810"/>
                  <a:pt x="1650" y="810"/>
                </a:cubicBezTo>
                <a:cubicBezTo>
                  <a:pt x="1650" y="801"/>
                  <a:pt x="1650" y="792"/>
                  <a:pt x="1649" y="783"/>
                </a:cubicBezTo>
                <a:moveTo>
                  <a:pt x="6" y="837"/>
                </a:moveTo>
                <a:cubicBezTo>
                  <a:pt x="0" y="837"/>
                  <a:pt x="0" y="837"/>
                  <a:pt x="0" y="837"/>
                </a:cubicBezTo>
                <a:cubicBezTo>
                  <a:pt x="1" y="846"/>
                  <a:pt x="1" y="855"/>
                  <a:pt x="1" y="864"/>
                </a:cubicBezTo>
                <a:cubicBezTo>
                  <a:pt x="7" y="864"/>
                  <a:pt x="7" y="864"/>
                  <a:pt x="7" y="864"/>
                </a:cubicBezTo>
                <a:cubicBezTo>
                  <a:pt x="6" y="855"/>
                  <a:pt x="6" y="846"/>
                  <a:pt x="6" y="837"/>
                </a:cubicBezTo>
                <a:moveTo>
                  <a:pt x="1645" y="837"/>
                </a:moveTo>
                <a:cubicBezTo>
                  <a:pt x="1645" y="846"/>
                  <a:pt x="1644" y="855"/>
                  <a:pt x="1644" y="864"/>
                </a:cubicBezTo>
                <a:cubicBezTo>
                  <a:pt x="1649" y="864"/>
                  <a:pt x="1649" y="864"/>
                  <a:pt x="1649" y="864"/>
                </a:cubicBezTo>
                <a:cubicBezTo>
                  <a:pt x="1650" y="855"/>
                  <a:pt x="1650" y="846"/>
                  <a:pt x="1650" y="837"/>
                </a:cubicBezTo>
                <a:cubicBezTo>
                  <a:pt x="1645" y="837"/>
                  <a:pt x="1645" y="837"/>
                  <a:pt x="1645" y="837"/>
                </a:cubicBezTo>
                <a:moveTo>
                  <a:pt x="8" y="890"/>
                </a:moveTo>
                <a:cubicBezTo>
                  <a:pt x="3" y="891"/>
                  <a:pt x="3" y="891"/>
                  <a:pt x="3" y="891"/>
                </a:cubicBezTo>
                <a:cubicBezTo>
                  <a:pt x="4" y="900"/>
                  <a:pt x="5" y="909"/>
                  <a:pt x="6" y="918"/>
                </a:cubicBezTo>
                <a:cubicBezTo>
                  <a:pt x="11" y="917"/>
                  <a:pt x="11" y="917"/>
                  <a:pt x="11" y="917"/>
                </a:cubicBezTo>
                <a:cubicBezTo>
                  <a:pt x="10" y="908"/>
                  <a:pt x="9" y="899"/>
                  <a:pt x="8" y="890"/>
                </a:cubicBezTo>
                <a:moveTo>
                  <a:pt x="1642" y="891"/>
                </a:moveTo>
                <a:cubicBezTo>
                  <a:pt x="1642" y="892"/>
                  <a:pt x="1642" y="892"/>
                  <a:pt x="1642" y="892"/>
                </a:cubicBezTo>
                <a:cubicBezTo>
                  <a:pt x="1641" y="901"/>
                  <a:pt x="1640" y="910"/>
                  <a:pt x="1639" y="919"/>
                </a:cubicBezTo>
                <a:cubicBezTo>
                  <a:pt x="1645" y="919"/>
                  <a:pt x="1645" y="919"/>
                  <a:pt x="1645" y="919"/>
                </a:cubicBezTo>
                <a:cubicBezTo>
                  <a:pt x="1646" y="911"/>
                  <a:pt x="1647" y="902"/>
                  <a:pt x="1647" y="893"/>
                </a:cubicBezTo>
                <a:cubicBezTo>
                  <a:pt x="1648" y="891"/>
                  <a:pt x="1648" y="891"/>
                  <a:pt x="1648" y="891"/>
                </a:cubicBezTo>
                <a:cubicBezTo>
                  <a:pt x="1642" y="891"/>
                  <a:pt x="1642" y="891"/>
                  <a:pt x="1642" y="891"/>
                </a:cubicBezTo>
                <a:moveTo>
                  <a:pt x="14" y="944"/>
                </a:moveTo>
                <a:cubicBezTo>
                  <a:pt x="9" y="944"/>
                  <a:pt x="9" y="944"/>
                  <a:pt x="9" y="944"/>
                </a:cubicBezTo>
                <a:cubicBezTo>
                  <a:pt x="10" y="953"/>
                  <a:pt x="12" y="962"/>
                  <a:pt x="13" y="971"/>
                </a:cubicBezTo>
                <a:cubicBezTo>
                  <a:pt x="19" y="970"/>
                  <a:pt x="19" y="970"/>
                  <a:pt x="19" y="970"/>
                </a:cubicBezTo>
                <a:cubicBezTo>
                  <a:pt x="17" y="962"/>
                  <a:pt x="16" y="953"/>
                  <a:pt x="14" y="944"/>
                </a:cubicBezTo>
                <a:moveTo>
                  <a:pt x="1636" y="945"/>
                </a:moveTo>
                <a:cubicBezTo>
                  <a:pt x="1634" y="954"/>
                  <a:pt x="1633" y="963"/>
                  <a:pt x="1631" y="972"/>
                </a:cubicBezTo>
                <a:cubicBezTo>
                  <a:pt x="1637" y="973"/>
                  <a:pt x="1637" y="973"/>
                  <a:pt x="1637" y="973"/>
                </a:cubicBezTo>
                <a:cubicBezTo>
                  <a:pt x="1638" y="964"/>
                  <a:pt x="1640" y="955"/>
                  <a:pt x="1641" y="946"/>
                </a:cubicBezTo>
                <a:cubicBezTo>
                  <a:pt x="1636" y="945"/>
                  <a:pt x="1636" y="945"/>
                  <a:pt x="1636" y="945"/>
                </a:cubicBezTo>
                <a:moveTo>
                  <a:pt x="24" y="996"/>
                </a:moveTo>
                <a:cubicBezTo>
                  <a:pt x="19" y="998"/>
                  <a:pt x="19" y="998"/>
                  <a:pt x="19" y="998"/>
                </a:cubicBezTo>
                <a:cubicBezTo>
                  <a:pt x="21" y="1006"/>
                  <a:pt x="23" y="1015"/>
                  <a:pt x="25" y="1024"/>
                </a:cubicBezTo>
                <a:cubicBezTo>
                  <a:pt x="30" y="1023"/>
                  <a:pt x="30" y="1023"/>
                  <a:pt x="30" y="1023"/>
                </a:cubicBezTo>
                <a:cubicBezTo>
                  <a:pt x="28" y="1014"/>
                  <a:pt x="26" y="1005"/>
                  <a:pt x="24" y="996"/>
                </a:cubicBezTo>
                <a:moveTo>
                  <a:pt x="1626" y="998"/>
                </a:moveTo>
                <a:cubicBezTo>
                  <a:pt x="1624" y="1007"/>
                  <a:pt x="1622" y="1016"/>
                  <a:pt x="1620" y="1024"/>
                </a:cubicBezTo>
                <a:cubicBezTo>
                  <a:pt x="1625" y="1026"/>
                  <a:pt x="1625" y="1026"/>
                  <a:pt x="1625" y="1026"/>
                </a:cubicBezTo>
                <a:cubicBezTo>
                  <a:pt x="1628" y="1017"/>
                  <a:pt x="1630" y="1008"/>
                  <a:pt x="1631" y="999"/>
                </a:cubicBezTo>
                <a:cubicBezTo>
                  <a:pt x="1626" y="998"/>
                  <a:pt x="1626" y="998"/>
                  <a:pt x="1626" y="998"/>
                </a:cubicBezTo>
                <a:moveTo>
                  <a:pt x="37" y="1048"/>
                </a:moveTo>
                <a:cubicBezTo>
                  <a:pt x="32" y="1050"/>
                  <a:pt x="32" y="1050"/>
                  <a:pt x="32" y="1050"/>
                </a:cubicBezTo>
                <a:cubicBezTo>
                  <a:pt x="34" y="1058"/>
                  <a:pt x="37" y="1067"/>
                  <a:pt x="39" y="1076"/>
                </a:cubicBezTo>
                <a:cubicBezTo>
                  <a:pt x="45" y="1074"/>
                  <a:pt x="45" y="1074"/>
                  <a:pt x="45" y="1074"/>
                </a:cubicBezTo>
                <a:cubicBezTo>
                  <a:pt x="42" y="1066"/>
                  <a:pt x="39" y="1057"/>
                  <a:pt x="37" y="1048"/>
                </a:cubicBezTo>
                <a:moveTo>
                  <a:pt x="1613" y="1050"/>
                </a:moveTo>
                <a:cubicBezTo>
                  <a:pt x="1611" y="1059"/>
                  <a:pt x="1608" y="1067"/>
                  <a:pt x="1605" y="1076"/>
                </a:cubicBezTo>
                <a:cubicBezTo>
                  <a:pt x="1610" y="1077"/>
                  <a:pt x="1610" y="1077"/>
                  <a:pt x="1610" y="1077"/>
                </a:cubicBezTo>
                <a:cubicBezTo>
                  <a:pt x="1613" y="1069"/>
                  <a:pt x="1616" y="1060"/>
                  <a:pt x="1618" y="1052"/>
                </a:cubicBezTo>
                <a:cubicBezTo>
                  <a:pt x="1613" y="1050"/>
                  <a:pt x="1613" y="1050"/>
                  <a:pt x="1613" y="1050"/>
                </a:cubicBezTo>
                <a:moveTo>
                  <a:pt x="53" y="1099"/>
                </a:moveTo>
                <a:cubicBezTo>
                  <a:pt x="48" y="1101"/>
                  <a:pt x="48" y="1101"/>
                  <a:pt x="48" y="1101"/>
                </a:cubicBezTo>
                <a:cubicBezTo>
                  <a:pt x="51" y="1109"/>
                  <a:pt x="54" y="1118"/>
                  <a:pt x="58" y="1126"/>
                </a:cubicBezTo>
                <a:cubicBezTo>
                  <a:pt x="63" y="1124"/>
                  <a:pt x="63" y="1124"/>
                  <a:pt x="63" y="1124"/>
                </a:cubicBezTo>
                <a:cubicBezTo>
                  <a:pt x="59" y="1116"/>
                  <a:pt x="56" y="1108"/>
                  <a:pt x="53" y="1099"/>
                </a:cubicBezTo>
                <a:moveTo>
                  <a:pt x="1597" y="1101"/>
                </a:moveTo>
                <a:cubicBezTo>
                  <a:pt x="1594" y="1109"/>
                  <a:pt x="1591" y="1118"/>
                  <a:pt x="1587" y="1126"/>
                </a:cubicBezTo>
                <a:cubicBezTo>
                  <a:pt x="1592" y="1128"/>
                  <a:pt x="1592" y="1128"/>
                  <a:pt x="1592" y="1128"/>
                </a:cubicBezTo>
                <a:cubicBezTo>
                  <a:pt x="1596" y="1120"/>
                  <a:pt x="1599" y="1111"/>
                  <a:pt x="1602" y="1103"/>
                </a:cubicBezTo>
                <a:cubicBezTo>
                  <a:pt x="1597" y="1101"/>
                  <a:pt x="1597" y="1101"/>
                  <a:pt x="1597" y="1101"/>
                </a:cubicBezTo>
                <a:moveTo>
                  <a:pt x="73" y="1149"/>
                </a:moveTo>
                <a:cubicBezTo>
                  <a:pt x="68" y="1151"/>
                  <a:pt x="68" y="1151"/>
                  <a:pt x="68" y="1151"/>
                </a:cubicBezTo>
                <a:cubicBezTo>
                  <a:pt x="72" y="1159"/>
                  <a:pt x="75" y="1168"/>
                  <a:pt x="79" y="1176"/>
                </a:cubicBezTo>
                <a:cubicBezTo>
                  <a:pt x="84" y="1173"/>
                  <a:pt x="84" y="1173"/>
                  <a:pt x="84" y="1173"/>
                </a:cubicBezTo>
                <a:cubicBezTo>
                  <a:pt x="80" y="1165"/>
                  <a:pt x="76" y="1157"/>
                  <a:pt x="73" y="1149"/>
                </a:cubicBezTo>
                <a:moveTo>
                  <a:pt x="1577" y="1151"/>
                </a:moveTo>
                <a:cubicBezTo>
                  <a:pt x="1573" y="1159"/>
                  <a:pt x="1570" y="1167"/>
                  <a:pt x="1566" y="1175"/>
                </a:cubicBezTo>
                <a:cubicBezTo>
                  <a:pt x="1571" y="1178"/>
                  <a:pt x="1571" y="1178"/>
                  <a:pt x="1571" y="1178"/>
                </a:cubicBezTo>
                <a:cubicBezTo>
                  <a:pt x="1575" y="1170"/>
                  <a:pt x="1578" y="1161"/>
                  <a:pt x="1582" y="1153"/>
                </a:cubicBezTo>
                <a:cubicBezTo>
                  <a:pt x="1577" y="1151"/>
                  <a:pt x="1577" y="1151"/>
                  <a:pt x="1577" y="1151"/>
                </a:cubicBezTo>
                <a:moveTo>
                  <a:pt x="96" y="1197"/>
                </a:moveTo>
                <a:cubicBezTo>
                  <a:pt x="91" y="1200"/>
                  <a:pt x="91" y="1200"/>
                  <a:pt x="91" y="1200"/>
                </a:cubicBezTo>
                <a:cubicBezTo>
                  <a:pt x="95" y="1208"/>
                  <a:pt x="99" y="1216"/>
                  <a:pt x="104" y="1224"/>
                </a:cubicBezTo>
                <a:cubicBezTo>
                  <a:pt x="108" y="1221"/>
                  <a:pt x="108" y="1221"/>
                  <a:pt x="108" y="1221"/>
                </a:cubicBezTo>
                <a:cubicBezTo>
                  <a:pt x="104" y="1213"/>
                  <a:pt x="100" y="1205"/>
                  <a:pt x="96" y="1197"/>
                </a:cubicBezTo>
                <a:moveTo>
                  <a:pt x="1554" y="1199"/>
                </a:moveTo>
                <a:cubicBezTo>
                  <a:pt x="1550" y="1207"/>
                  <a:pt x="1545" y="1215"/>
                  <a:pt x="1541" y="1223"/>
                </a:cubicBezTo>
                <a:cubicBezTo>
                  <a:pt x="1546" y="1226"/>
                  <a:pt x="1546" y="1226"/>
                  <a:pt x="1546" y="1226"/>
                </a:cubicBezTo>
                <a:cubicBezTo>
                  <a:pt x="1550" y="1218"/>
                  <a:pt x="1555" y="1210"/>
                  <a:pt x="1559" y="1202"/>
                </a:cubicBezTo>
                <a:cubicBezTo>
                  <a:pt x="1554" y="1199"/>
                  <a:pt x="1554" y="1199"/>
                  <a:pt x="1554" y="1199"/>
                </a:cubicBezTo>
                <a:moveTo>
                  <a:pt x="122" y="1244"/>
                </a:moveTo>
                <a:cubicBezTo>
                  <a:pt x="117" y="1247"/>
                  <a:pt x="117" y="1247"/>
                  <a:pt x="117" y="1247"/>
                </a:cubicBezTo>
                <a:cubicBezTo>
                  <a:pt x="122" y="1255"/>
                  <a:pt x="126" y="1262"/>
                  <a:pt x="131" y="1270"/>
                </a:cubicBezTo>
                <a:cubicBezTo>
                  <a:pt x="136" y="1267"/>
                  <a:pt x="136" y="1267"/>
                  <a:pt x="136" y="1267"/>
                </a:cubicBezTo>
                <a:cubicBezTo>
                  <a:pt x="131" y="1259"/>
                  <a:pt x="126" y="1252"/>
                  <a:pt x="122" y="1244"/>
                </a:cubicBezTo>
                <a:moveTo>
                  <a:pt x="1528" y="1246"/>
                </a:moveTo>
                <a:cubicBezTo>
                  <a:pt x="1523" y="1254"/>
                  <a:pt x="1518" y="1262"/>
                  <a:pt x="1513" y="1269"/>
                </a:cubicBezTo>
                <a:cubicBezTo>
                  <a:pt x="1518" y="1272"/>
                  <a:pt x="1518" y="1272"/>
                  <a:pt x="1518" y="1272"/>
                </a:cubicBezTo>
                <a:cubicBezTo>
                  <a:pt x="1523" y="1264"/>
                  <a:pt x="1528" y="1257"/>
                  <a:pt x="1532" y="1249"/>
                </a:cubicBezTo>
                <a:cubicBezTo>
                  <a:pt x="1528" y="1246"/>
                  <a:pt x="1528" y="1246"/>
                  <a:pt x="1528" y="1246"/>
                </a:cubicBezTo>
                <a:moveTo>
                  <a:pt x="151" y="1289"/>
                </a:moveTo>
                <a:cubicBezTo>
                  <a:pt x="146" y="1292"/>
                  <a:pt x="146" y="1292"/>
                  <a:pt x="146" y="1292"/>
                </a:cubicBezTo>
                <a:cubicBezTo>
                  <a:pt x="151" y="1300"/>
                  <a:pt x="157" y="1307"/>
                  <a:pt x="162" y="1314"/>
                </a:cubicBezTo>
                <a:cubicBezTo>
                  <a:pt x="166" y="1311"/>
                  <a:pt x="166" y="1311"/>
                  <a:pt x="166" y="1311"/>
                </a:cubicBezTo>
                <a:cubicBezTo>
                  <a:pt x="161" y="1304"/>
                  <a:pt x="156" y="1296"/>
                  <a:pt x="151" y="1289"/>
                </a:cubicBezTo>
                <a:moveTo>
                  <a:pt x="1498" y="1291"/>
                </a:moveTo>
                <a:cubicBezTo>
                  <a:pt x="1493" y="1299"/>
                  <a:pt x="1488" y="1306"/>
                  <a:pt x="1483" y="1313"/>
                </a:cubicBezTo>
                <a:cubicBezTo>
                  <a:pt x="1487" y="1316"/>
                  <a:pt x="1487" y="1316"/>
                  <a:pt x="1487" y="1316"/>
                </a:cubicBezTo>
                <a:cubicBezTo>
                  <a:pt x="1492" y="1309"/>
                  <a:pt x="1498" y="1302"/>
                  <a:pt x="1503" y="1294"/>
                </a:cubicBezTo>
                <a:cubicBezTo>
                  <a:pt x="1498" y="1291"/>
                  <a:pt x="1498" y="1291"/>
                  <a:pt x="1498" y="1291"/>
                </a:cubicBezTo>
                <a:moveTo>
                  <a:pt x="183" y="1332"/>
                </a:moveTo>
                <a:cubicBezTo>
                  <a:pt x="178" y="1336"/>
                  <a:pt x="178" y="1336"/>
                  <a:pt x="178" y="1336"/>
                </a:cubicBezTo>
                <a:cubicBezTo>
                  <a:pt x="184" y="1343"/>
                  <a:pt x="190" y="1350"/>
                  <a:pt x="196" y="1356"/>
                </a:cubicBezTo>
                <a:cubicBezTo>
                  <a:pt x="200" y="1353"/>
                  <a:pt x="200" y="1353"/>
                  <a:pt x="200" y="1353"/>
                </a:cubicBezTo>
                <a:cubicBezTo>
                  <a:pt x="194" y="1346"/>
                  <a:pt x="188" y="1339"/>
                  <a:pt x="183" y="1332"/>
                </a:cubicBezTo>
                <a:moveTo>
                  <a:pt x="1466" y="1334"/>
                </a:moveTo>
                <a:cubicBezTo>
                  <a:pt x="1461" y="1341"/>
                  <a:pt x="1455" y="1348"/>
                  <a:pt x="1449" y="1355"/>
                </a:cubicBezTo>
                <a:cubicBezTo>
                  <a:pt x="1453" y="1359"/>
                  <a:pt x="1453" y="1359"/>
                  <a:pt x="1453" y="1359"/>
                </a:cubicBezTo>
                <a:cubicBezTo>
                  <a:pt x="1459" y="1352"/>
                  <a:pt x="1465" y="1345"/>
                  <a:pt x="1471" y="1338"/>
                </a:cubicBezTo>
                <a:cubicBezTo>
                  <a:pt x="1466" y="1334"/>
                  <a:pt x="1466" y="1334"/>
                  <a:pt x="1466" y="1334"/>
                </a:cubicBezTo>
                <a:moveTo>
                  <a:pt x="217" y="1373"/>
                </a:moveTo>
                <a:cubicBezTo>
                  <a:pt x="213" y="1377"/>
                  <a:pt x="213" y="1377"/>
                  <a:pt x="213" y="1377"/>
                </a:cubicBezTo>
                <a:cubicBezTo>
                  <a:pt x="219" y="1383"/>
                  <a:pt x="225" y="1390"/>
                  <a:pt x="232" y="1397"/>
                </a:cubicBezTo>
                <a:cubicBezTo>
                  <a:pt x="236" y="1393"/>
                  <a:pt x="236" y="1393"/>
                  <a:pt x="236" y="1393"/>
                </a:cubicBezTo>
                <a:cubicBezTo>
                  <a:pt x="229" y="1386"/>
                  <a:pt x="223" y="1380"/>
                  <a:pt x="217" y="1373"/>
                </a:cubicBezTo>
                <a:moveTo>
                  <a:pt x="1431" y="1375"/>
                </a:moveTo>
                <a:cubicBezTo>
                  <a:pt x="1426" y="1382"/>
                  <a:pt x="1419" y="1388"/>
                  <a:pt x="1413" y="1395"/>
                </a:cubicBezTo>
                <a:cubicBezTo>
                  <a:pt x="1417" y="1398"/>
                  <a:pt x="1417" y="1398"/>
                  <a:pt x="1417" y="1398"/>
                </a:cubicBezTo>
                <a:cubicBezTo>
                  <a:pt x="1423" y="1392"/>
                  <a:pt x="1429" y="1385"/>
                  <a:pt x="1436" y="1379"/>
                </a:cubicBezTo>
                <a:cubicBezTo>
                  <a:pt x="1431" y="1375"/>
                  <a:pt x="1431" y="1375"/>
                  <a:pt x="1431" y="1375"/>
                </a:cubicBezTo>
                <a:moveTo>
                  <a:pt x="255" y="1412"/>
                </a:moveTo>
                <a:cubicBezTo>
                  <a:pt x="251" y="1416"/>
                  <a:pt x="251" y="1416"/>
                  <a:pt x="251" y="1416"/>
                </a:cubicBezTo>
                <a:cubicBezTo>
                  <a:pt x="257" y="1422"/>
                  <a:pt x="264" y="1428"/>
                  <a:pt x="270" y="1434"/>
                </a:cubicBezTo>
                <a:cubicBezTo>
                  <a:pt x="274" y="1430"/>
                  <a:pt x="274" y="1430"/>
                  <a:pt x="274" y="1430"/>
                </a:cubicBezTo>
                <a:cubicBezTo>
                  <a:pt x="267" y="1424"/>
                  <a:pt x="261" y="1418"/>
                  <a:pt x="255" y="1412"/>
                </a:cubicBezTo>
                <a:moveTo>
                  <a:pt x="1394" y="1414"/>
                </a:moveTo>
                <a:cubicBezTo>
                  <a:pt x="1388" y="1420"/>
                  <a:pt x="1381" y="1426"/>
                  <a:pt x="1374" y="1432"/>
                </a:cubicBezTo>
                <a:cubicBezTo>
                  <a:pt x="1378" y="1436"/>
                  <a:pt x="1378" y="1436"/>
                  <a:pt x="1378" y="1436"/>
                </a:cubicBezTo>
                <a:cubicBezTo>
                  <a:pt x="1385" y="1430"/>
                  <a:pt x="1391" y="1424"/>
                  <a:pt x="1398" y="1417"/>
                </a:cubicBezTo>
                <a:cubicBezTo>
                  <a:pt x="1394" y="1414"/>
                  <a:pt x="1394" y="1414"/>
                  <a:pt x="1394" y="1414"/>
                </a:cubicBezTo>
                <a:moveTo>
                  <a:pt x="294" y="1448"/>
                </a:moveTo>
                <a:cubicBezTo>
                  <a:pt x="291" y="1452"/>
                  <a:pt x="291" y="1452"/>
                  <a:pt x="291" y="1452"/>
                </a:cubicBezTo>
                <a:cubicBezTo>
                  <a:pt x="298" y="1458"/>
                  <a:pt x="305" y="1464"/>
                  <a:pt x="312" y="1469"/>
                </a:cubicBezTo>
                <a:cubicBezTo>
                  <a:pt x="315" y="1465"/>
                  <a:pt x="315" y="1465"/>
                  <a:pt x="315" y="1465"/>
                </a:cubicBezTo>
                <a:cubicBezTo>
                  <a:pt x="308" y="1459"/>
                  <a:pt x="301" y="1454"/>
                  <a:pt x="294" y="1448"/>
                </a:cubicBezTo>
                <a:moveTo>
                  <a:pt x="1354" y="1450"/>
                </a:moveTo>
                <a:cubicBezTo>
                  <a:pt x="1348" y="1455"/>
                  <a:pt x="1341" y="1461"/>
                  <a:pt x="1334" y="1467"/>
                </a:cubicBezTo>
                <a:cubicBezTo>
                  <a:pt x="1337" y="1471"/>
                  <a:pt x="1337" y="1471"/>
                  <a:pt x="1337" y="1471"/>
                </a:cubicBezTo>
                <a:cubicBezTo>
                  <a:pt x="1344" y="1465"/>
                  <a:pt x="1351" y="1459"/>
                  <a:pt x="1358" y="1454"/>
                </a:cubicBezTo>
                <a:cubicBezTo>
                  <a:pt x="1354" y="1450"/>
                  <a:pt x="1354" y="1450"/>
                  <a:pt x="1354" y="1450"/>
                </a:cubicBezTo>
                <a:moveTo>
                  <a:pt x="336" y="1481"/>
                </a:moveTo>
                <a:cubicBezTo>
                  <a:pt x="333" y="1486"/>
                  <a:pt x="333" y="1486"/>
                  <a:pt x="333" y="1486"/>
                </a:cubicBezTo>
                <a:cubicBezTo>
                  <a:pt x="340" y="1491"/>
                  <a:pt x="347" y="1496"/>
                  <a:pt x="355" y="1501"/>
                </a:cubicBezTo>
                <a:cubicBezTo>
                  <a:pt x="358" y="1497"/>
                  <a:pt x="358" y="1497"/>
                  <a:pt x="358" y="1497"/>
                </a:cubicBezTo>
                <a:cubicBezTo>
                  <a:pt x="351" y="1492"/>
                  <a:pt x="343" y="1487"/>
                  <a:pt x="336" y="1481"/>
                </a:cubicBezTo>
                <a:moveTo>
                  <a:pt x="1312" y="1483"/>
                </a:moveTo>
                <a:cubicBezTo>
                  <a:pt x="1305" y="1488"/>
                  <a:pt x="1298" y="1493"/>
                  <a:pt x="1290" y="1498"/>
                </a:cubicBezTo>
                <a:cubicBezTo>
                  <a:pt x="1293" y="1503"/>
                  <a:pt x="1293" y="1503"/>
                  <a:pt x="1293" y="1503"/>
                </a:cubicBezTo>
                <a:cubicBezTo>
                  <a:pt x="1301" y="1498"/>
                  <a:pt x="1308" y="1492"/>
                  <a:pt x="1316" y="1487"/>
                </a:cubicBezTo>
                <a:cubicBezTo>
                  <a:pt x="1312" y="1483"/>
                  <a:pt x="1312" y="1483"/>
                  <a:pt x="1312" y="1483"/>
                </a:cubicBezTo>
                <a:moveTo>
                  <a:pt x="380" y="1512"/>
                </a:moveTo>
                <a:cubicBezTo>
                  <a:pt x="377" y="1516"/>
                  <a:pt x="377" y="1516"/>
                  <a:pt x="377" y="1516"/>
                </a:cubicBezTo>
                <a:cubicBezTo>
                  <a:pt x="385" y="1521"/>
                  <a:pt x="393" y="1526"/>
                  <a:pt x="400" y="1531"/>
                </a:cubicBezTo>
                <a:cubicBezTo>
                  <a:pt x="403" y="1526"/>
                  <a:pt x="403" y="1526"/>
                  <a:pt x="403" y="1526"/>
                </a:cubicBezTo>
                <a:cubicBezTo>
                  <a:pt x="395" y="1521"/>
                  <a:pt x="388" y="1517"/>
                  <a:pt x="380" y="1512"/>
                </a:cubicBezTo>
                <a:moveTo>
                  <a:pt x="1268" y="1513"/>
                </a:moveTo>
                <a:cubicBezTo>
                  <a:pt x="1261" y="1518"/>
                  <a:pt x="1253" y="1523"/>
                  <a:pt x="1245" y="1527"/>
                </a:cubicBezTo>
                <a:cubicBezTo>
                  <a:pt x="1248" y="1532"/>
                  <a:pt x="1248" y="1532"/>
                  <a:pt x="1248" y="1532"/>
                </a:cubicBezTo>
                <a:cubicBezTo>
                  <a:pt x="1256" y="1527"/>
                  <a:pt x="1264" y="1523"/>
                  <a:pt x="1271" y="1518"/>
                </a:cubicBezTo>
                <a:cubicBezTo>
                  <a:pt x="1268" y="1513"/>
                  <a:pt x="1268" y="1513"/>
                  <a:pt x="1268" y="1513"/>
                </a:cubicBezTo>
                <a:moveTo>
                  <a:pt x="426" y="1540"/>
                </a:moveTo>
                <a:cubicBezTo>
                  <a:pt x="424" y="1544"/>
                  <a:pt x="424" y="1544"/>
                  <a:pt x="424" y="1544"/>
                </a:cubicBezTo>
                <a:cubicBezTo>
                  <a:pt x="431" y="1549"/>
                  <a:pt x="439" y="1553"/>
                  <a:pt x="447" y="1557"/>
                </a:cubicBezTo>
                <a:cubicBezTo>
                  <a:pt x="450" y="1552"/>
                  <a:pt x="450" y="1552"/>
                  <a:pt x="450" y="1552"/>
                </a:cubicBezTo>
                <a:cubicBezTo>
                  <a:pt x="442" y="1548"/>
                  <a:pt x="434" y="1544"/>
                  <a:pt x="426" y="1540"/>
                </a:cubicBezTo>
                <a:moveTo>
                  <a:pt x="1222" y="1541"/>
                </a:moveTo>
                <a:cubicBezTo>
                  <a:pt x="1214" y="1545"/>
                  <a:pt x="1206" y="1549"/>
                  <a:pt x="1199" y="1553"/>
                </a:cubicBezTo>
                <a:cubicBezTo>
                  <a:pt x="1201" y="1558"/>
                  <a:pt x="1201" y="1558"/>
                  <a:pt x="1201" y="1558"/>
                </a:cubicBezTo>
                <a:cubicBezTo>
                  <a:pt x="1209" y="1554"/>
                  <a:pt x="1217" y="1550"/>
                  <a:pt x="1225" y="1545"/>
                </a:cubicBezTo>
                <a:cubicBezTo>
                  <a:pt x="1222" y="1541"/>
                  <a:pt x="1222" y="1541"/>
                  <a:pt x="1222" y="1541"/>
                </a:cubicBezTo>
                <a:moveTo>
                  <a:pt x="474" y="1564"/>
                </a:moveTo>
                <a:cubicBezTo>
                  <a:pt x="472" y="1569"/>
                  <a:pt x="472" y="1569"/>
                  <a:pt x="472" y="1569"/>
                </a:cubicBezTo>
                <a:cubicBezTo>
                  <a:pt x="480" y="1573"/>
                  <a:pt x="488" y="1577"/>
                  <a:pt x="496" y="1580"/>
                </a:cubicBezTo>
                <a:cubicBezTo>
                  <a:pt x="498" y="1575"/>
                  <a:pt x="498" y="1575"/>
                  <a:pt x="498" y="1575"/>
                </a:cubicBezTo>
                <a:cubicBezTo>
                  <a:pt x="490" y="1572"/>
                  <a:pt x="482" y="1568"/>
                  <a:pt x="474" y="1564"/>
                </a:cubicBezTo>
                <a:moveTo>
                  <a:pt x="1175" y="1565"/>
                </a:moveTo>
                <a:cubicBezTo>
                  <a:pt x="1166" y="1569"/>
                  <a:pt x="1158" y="1573"/>
                  <a:pt x="1150" y="1576"/>
                </a:cubicBezTo>
                <a:cubicBezTo>
                  <a:pt x="1152" y="1581"/>
                  <a:pt x="1152" y="1581"/>
                  <a:pt x="1152" y="1581"/>
                </a:cubicBezTo>
                <a:cubicBezTo>
                  <a:pt x="1160" y="1578"/>
                  <a:pt x="1169" y="1574"/>
                  <a:pt x="1177" y="1570"/>
                </a:cubicBezTo>
                <a:cubicBezTo>
                  <a:pt x="1175" y="1565"/>
                  <a:pt x="1175" y="1565"/>
                  <a:pt x="1175" y="1565"/>
                </a:cubicBezTo>
                <a:moveTo>
                  <a:pt x="523" y="1586"/>
                </a:moveTo>
                <a:cubicBezTo>
                  <a:pt x="521" y="1591"/>
                  <a:pt x="521" y="1591"/>
                  <a:pt x="521" y="1591"/>
                </a:cubicBezTo>
                <a:cubicBezTo>
                  <a:pt x="530" y="1594"/>
                  <a:pt x="538" y="1597"/>
                  <a:pt x="547" y="1600"/>
                </a:cubicBezTo>
                <a:cubicBezTo>
                  <a:pt x="548" y="1595"/>
                  <a:pt x="548" y="1595"/>
                  <a:pt x="548" y="1595"/>
                </a:cubicBezTo>
                <a:cubicBezTo>
                  <a:pt x="540" y="1592"/>
                  <a:pt x="532" y="1589"/>
                  <a:pt x="523" y="1586"/>
                </a:cubicBezTo>
                <a:moveTo>
                  <a:pt x="1125" y="1586"/>
                </a:moveTo>
                <a:cubicBezTo>
                  <a:pt x="1117" y="1590"/>
                  <a:pt x="1109" y="1593"/>
                  <a:pt x="1100" y="1596"/>
                </a:cubicBezTo>
                <a:cubicBezTo>
                  <a:pt x="1102" y="1601"/>
                  <a:pt x="1102" y="1601"/>
                  <a:pt x="1102" y="1601"/>
                </a:cubicBezTo>
                <a:cubicBezTo>
                  <a:pt x="1111" y="1598"/>
                  <a:pt x="1119" y="1595"/>
                  <a:pt x="1127" y="1591"/>
                </a:cubicBezTo>
                <a:cubicBezTo>
                  <a:pt x="1125" y="1586"/>
                  <a:pt x="1125" y="1586"/>
                  <a:pt x="1125" y="1586"/>
                </a:cubicBezTo>
                <a:moveTo>
                  <a:pt x="574" y="1604"/>
                </a:moveTo>
                <a:cubicBezTo>
                  <a:pt x="572" y="1609"/>
                  <a:pt x="572" y="1609"/>
                  <a:pt x="572" y="1609"/>
                </a:cubicBezTo>
                <a:cubicBezTo>
                  <a:pt x="581" y="1612"/>
                  <a:pt x="589" y="1614"/>
                  <a:pt x="598" y="1617"/>
                </a:cubicBezTo>
                <a:cubicBezTo>
                  <a:pt x="599" y="1611"/>
                  <a:pt x="599" y="1611"/>
                  <a:pt x="599" y="1611"/>
                </a:cubicBezTo>
                <a:cubicBezTo>
                  <a:pt x="591" y="1609"/>
                  <a:pt x="582" y="1606"/>
                  <a:pt x="574" y="1604"/>
                </a:cubicBezTo>
                <a:moveTo>
                  <a:pt x="1075" y="1604"/>
                </a:moveTo>
                <a:cubicBezTo>
                  <a:pt x="1067" y="1607"/>
                  <a:pt x="1058" y="1610"/>
                  <a:pt x="1049" y="1612"/>
                </a:cubicBezTo>
                <a:cubicBezTo>
                  <a:pt x="1051" y="1617"/>
                  <a:pt x="1051" y="1617"/>
                  <a:pt x="1051" y="1617"/>
                </a:cubicBezTo>
                <a:cubicBezTo>
                  <a:pt x="1060" y="1615"/>
                  <a:pt x="1068" y="1612"/>
                  <a:pt x="1077" y="1609"/>
                </a:cubicBezTo>
                <a:cubicBezTo>
                  <a:pt x="1075" y="1604"/>
                  <a:pt x="1075" y="1604"/>
                  <a:pt x="1075" y="1604"/>
                </a:cubicBezTo>
                <a:moveTo>
                  <a:pt x="625" y="1618"/>
                </a:moveTo>
                <a:cubicBezTo>
                  <a:pt x="624" y="1624"/>
                  <a:pt x="624" y="1624"/>
                  <a:pt x="624" y="1624"/>
                </a:cubicBezTo>
                <a:cubicBezTo>
                  <a:pt x="633" y="1626"/>
                  <a:pt x="642" y="1628"/>
                  <a:pt x="650" y="1630"/>
                </a:cubicBezTo>
                <a:cubicBezTo>
                  <a:pt x="651" y="1624"/>
                  <a:pt x="651" y="1624"/>
                  <a:pt x="651" y="1624"/>
                </a:cubicBezTo>
                <a:cubicBezTo>
                  <a:pt x="643" y="1623"/>
                  <a:pt x="634" y="1621"/>
                  <a:pt x="625" y="1618"/>
                </a:cubicBezTo>
                <a:moveTo>
                  <a:pt x="1024" y="1619"/>
                </a:moveTo>
                <a:cubicBezTo>
                  <a:pt x="1015" y="1621"/>
                  <a:pt x="1006" y="1623"/>
                  <a:pt x="997" y="1625"/>
                </a:cubicBezTo>
                <a:cubicBezTo>
                  <a:pt x="999" y="1630"/>
                  <a:pt x="999" y="1630"/>
                  <a:pt x="999" y="1630"/>
                </a:cubicBezTo>
                <a:cubicBezTo>
                  <a:pt x="1007" y="1628"/>
                  <a:pt x="1016" y="1626"/>
                  <a:pt x="1025" y="1624"/>
                </a:cubicBezTo>
                <a:cubicBezTo>
                  <a:pt x="1024" y="1619"/>
                  <a:pt x="1024" y="1619"/>
                  <a:pt x="1024" y="1619"/>
                </a:cubicBezTo>
                <a:moveTo>
                  <a:pt x="678" y="1630"/>
                </a:moveTo>
                <a:cubicBezTo>
                  <a:pt x="677" y="1635"/>
                  <a:pt x="677" y="1635"/>
                  <a:pt x="677" y="1635"/>
                </a:cubicBezTo>
                <a:cubicBezTo>
                  <a:pt x="686" y="1637"/>
                  <a:pt x="695" y="1638"/>
                  <a:pt x="703" y="1639"/>
                </a:cubicBezTo>
                <a:cubicBezTo>
                  <a:pt x="704" y="1634"/>
                  <a:pt x="704" y="1634"/>
                  <a:pt x="704" y="1634"/>
                </a:cubicBezTo>
                <a:cubicBezTo>
                  <a:pt x="695" y="1633"/>
                  <a:pt x="687" y="1631"/>
                  <a:pt x="678" y="1630"/>
                </a:cubicBezTo>
                <a:moveTo>
                  <a:pt x="971" y="1630"/>
                </a:moveTo>
                <a:cubicBezTo>
                  <a:pt x="962" y="1632"/>
                  <a:pt x="953" y="1633"/>
                  <a:pt x="945" y="1634"/>
                </a:cubicBezTo>
                <a:cubicBezTo>
                  <a:pt x="945" y="1640"/>
                  <a:pt x="945" y="1640"/>
                  <a:pt x="945" y="1640"/>
                </a:cubicBezTo>
                <a:cubicBezTo>
                  <a:pt x="954" y="1638"/>
                  <a:pt x="963" y="1637"/>
                  <a:pt x="972" y="1635"/>
                </a:cubicBezTo>
                <a:cubicBezTo>
                  <a:pt x="971" y="1630"/>
                  <a:pt x="971" y="1630"/>
                  <a:pt x="971" y="1630"/>
                </a:cubicBezTo>
                <a:moveTo>
                  <a:pt x="731" y="1638"/>
                </a:moveTo>
                <a:cubicBezTo>
                  <a:pt x="730" y="1643"/>
                  <a:pt x="730" y="1643"/>
                  <a:pt x="730" y="1643"/>
                </a:cubicBezTo>
                <a:cubicBezTo>
                  <a:pt x="739" y="1644"/>
                  <a:pt x="748" y="1645"/>
                  <a:pt x="757" y="1646"/>
                </a:cubicBezTo>
                <a:cubicBezTo>
                  <a:pt x="757" y="1643"/>
                  <a:pt x="757" y="1643"/>
                  <a:pt x="757" y="1643"/>
                </a:cubicBezTo>
                <a:cubicBezTo>
                  <a:pt x="757" y="1640"/>
                  <a:pt x="757" y="1640"/>
                  <a:pt x="757" y="1640"/>
                </a:cubicBezTo>
                <a:cubicBezTo>
                  <a:pt x="748" y="1639"/>
                  <a:pt x="740" y="1639"/>
                  <a:pt x="731" y="1638"/>
                </a:cubicBezTo>
                <a:moveTo>
                  <a:pt x="918" y="1638"/>
                </a:moveTo>
                <a:cubicBezTo>
                  <a:pt x="909" y="1639"/>
                  <a:pt x="900" y="1640"/>
                  <a:pt x="891" y="1640"/>
                </a:cubicBezTo>
                <a:cubicBezTo>
                  <a:pt x="892" y="1646"/>
                  <a:pt x="892" y="1646"/>
                  <a:pt x="892" y="1646"/>
                </a:cubicBezTo>
                <a:cubicBezTo>
                  <a:pt x="901" y="1645"/>
                  <a:pt x="910" y="1644"/>
                  <a:pt x="919" y="1643"/>
                </a:cubicBezTo>
                <a:cubicBezTo>
                  <a:pt x="918" y="1638"/>
                  <a:pt x="918" y="1638"/>
                  <a:pt x="918" y="1638"/>
                </a:cubicBezTo>
                <a:moveTo>
                  <a:pt x="784" y="1642"/>
                </a:moveTo>
                <a:cubicBezTo>
                  <a:pt x="784" y="1647"/>
                  <a:pt x="784" y="1647"/>
                  <a:pt x="784" y="1647"/>
                </a:cubicBezTo>
                <a:cubicBezTo>
                  <a:pt x="793" y="1648"/>
                  <a:pt x="802" y="1648"/>
                  <a:pt x="811" y="1648"/>
                </a:cubicBezTo>
                <a:cubicBezTo>
                  <a:pt x="811" y="1643"/>
                  <a:pt x="811" y="1643"/>
                  <a:pt x="811" y="1643"/>
                </a:cubicBezTo>
                <a:cubicBezTo>
                  <a:pt x="802" y="1643"/>
                  <a:pt x="793" y="1642"/>
                  <a:pt x="784" y="1642"/>
                </a:cubicBezTo>
                <a:moveTo>
                  <a:pt x="865" y="1642"/>
                </a:moveTo>
                <a:cubicBezTo>
                  <a:pt x="856" y="1643"/>
                  <a:pt x="847" y="1643"/>
                  <a:pt x="838" y="1643"/>
                </a:cubicBezTo>
                <a:cubicBezTo>
                  <a:pt x="838" y="1648"/>
                  <a:pt x="838" y="1648"/>
                  <a:pt x="838" y="1648"/>
                </a:cubicBezTo>
                <a:cubicBezTo>
                  <a:pt x="847" y="1648"/>
                  <a:pt x="856" y="1648"/>
                  <a:pt x="865" y="1648"/>
                </a:cubicBezTo>
                <a:cubicBezTo>
                  <a:pt x="865" y="1642"/>
                  <a:pt x="865" y="1642"/>
                  <a:pt x="865" y="1642"/>
                </a:cubicBezTo>
                <a:moveTo>
                  <a:pt x="812" y="0"/>
                </a:moveTo>
                <a:cubicBezTo>
                  <a:pt x="803" y="0"/>
                  <a:pt x="794" y="0"/>
                  <a:pt x="785" y="1"/>
                </a:cubicBezTo>
                <a:cubicBezTo>
                  <a:pt x="785" y="6"/>
                  <a:pt x="785" y="6"/>
                  <a:pt x="785" y="6"/>
                </a:cubicBezTo>
                <a:cubicBezTo>
                  <a:pt x="794" y="6"/>
                  <a:pt x="803" y="5"/>
                  <a:pt x="812" y="5"/>
                </a:cubicBezTo>
                <a:cubicBezTo>
                  <a:pt x="812" y="0"/>
                  <a:pt x="812" y="0"/>
                  <a:pt x="812" y="0"/>
                </a:cubicBezTo>
              </a:path>
            </a:pathLst>
          </a:custGeom>
          <a:solidFill>
            <a:srgbClr val="FFFFFF">
              <a:alpha val="10000"/>
            </a:srgbClr>
          </a:solid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192" name="Freeform 9"/>
          <p:cNvSpPr>
            <a:spLocks noEditPoints="1"/>
          </p:cNvSpPr>
          <p:nvPr/>
        </p:nvSpPr>
        <p:spPr bwMode="auto">
          <a:xfrm>
            <a:off x="7937327" y="-1481036"/>
            <a:ext cx="5882690" cy="5876662"/>
          </a:xfrm>
          <a:custGeom>
            <a:avLst/>
            <a:gdLst>
              <a:gd name="T0" fmla="*/ 732 w 1650"/>
              <a:gd name="T1" fmla="*/ 10 h 1648"/>
              <a:gd name="T2" fmla="*/ 894 w 1650"/>
              <a:gd name="T3" fmla="*/ 3 h 1648"/>
              <a:gd name="T4" fmla="*/ 946 w 1650"/>
              <a:gd name="T5" fmla="*/ 14 h 1648"/>
              <a:gd name="T6" fmla="*/ 651 w 1650"/>
              <a:gd name="T7" fmla="*/ 18 h 1648"/>
              <a:gd name="T8" fmla="*/ 575 w 1650"/>
              <a:gd name="T9" fmla="*/ 44 h 1648"/>
              <a:gd name="T10" fmla="*/ 548 w 1650"/>
              <a:gd name="T11" fmla="*/ 48 h 1648"/>
              <a:gd name="T12" fmla="*/ 1129 w 1650"/>
              <a:gd name="T13" fmla="*/ 57 h 1648"/>
              <a:gd name="T14" fmla="*/ 1151 w 1650"/>
              <a:gd name="T15" fmla="*/ 72 h 1648"/>
              <a:gd name="T16" fmla="*/ 449 w 1650"/>
              <a:gd name="T17" fmla="*/ 90 h 1648"/>
              <a:gd name="T18" fmla="*/ 382 w 1650"/>
              <a:gd name="T19" fmla="*/ 135 h 1648"/>
              <a:gd name="T20" fmla="*/ 357 w 1650"/>
              <a:gd name="T21" fmla="*/ 146 h 1648"/>
              <a:gd name="T22" fmla="*/ 1317 w 1650"/>
              <a:gd name="T23" fmla="*/ 162 h 1648"/>
              <a:gd name="T24" fmla="*/ 1335 w 1650"/>
              <a:gd name="T25" fmla="*/ 183 h 1648"/>
              <a:gd name="T26" fmla="*/ 272 w 1650"/>
              <a:gd name="T27" fmla="*/ 213 h 1648"/>
              <a:gd name="T28" fmla="*/ 219 w 1650"/>
              <a:gd name="T29" fmla="*/ 273 h 1648"/>
              <a:gd name="T30" fmla="*/ 197 w 1650"/>
              <a:gd name="T31" fmla="*/ 290 h 1648"/>
              <a:gd name="T32" fmla="*/ 1472 w 1650"/>
              <a:gd name="T33" fmla="*/ 312 h 1648"/>
              <a:gd name="T34" fmla="*/ 1484 w 1650"/>
              <a:gd name="T35" fmla="*/ 337 h 1648"/>
              <a:gd name="T36" fmla="*/ 132 w 1650"/>
              <a:gd name="T37" fmla="*/ 377 h 1648"/>
              <a:gd name="T38" fmla="*/ 96 w 1650"/>
              <a:gd name="T39" fmla="*/ 449 h 1648"/>
              <a:gd name="T40" fmla="*/ 80 w 1650"/>
              <a:gd name="T41" fmla="*/ 471 h 1648"/>
              <a:gd name="T42" fmla="*/ 1582 w 1650"/>
              <a:gd name="T43" fmla="*/ 496 h 1648"/>
              <a:gd name="T44" fmla="*/ 1588 w 1650"/>
              <a:gd name="T45" fmla="*/ 523 h 1648"/>
              <a:gd name="T46" fmla="*/ 40 w 1650"/>
              <a:gd name="T47" fmla="*/ 571 h 1648"/>
              <a:gd name="T48" fmla="*/ 24 w 1650"/>
              <a:gd name="T49" fmla="*/ 651 h 1648"/>
              <a:gd name="T50" fmla="*/ 14 w 1650"/>
              <a:gd name="T51" fmla="*/ 676 h 1648"/>
              <a:gd name="T52" fmla="*/ 1641 w 1650"/>
              <a:gd name="T53" fmla="*/ 703 h 1648"/>
              <a:gd name="T54" fmla="*/ 6 w 1650"/>
              <a:gd name="T55" fmla="*/ 729 h 1648"/>
              <a:gd name="T56" fmla="*/ 6 w 1650"/>
              <a:gd name="T57" fmla="*/ 810 h 1648"/>
              <a:gd name="T58" fmla="*/ 6 w 1650"/>
              <a:gd name="T59" fmla="*/ 837 h 1648"/>
              <a:gd name="T60" fmla="*/ 1650 w 1650"/>
              <a:gd name="T61" fmla="*/ 837 h 1648"/>
              <a:gd name="T62" fmla="*/ 1642 w 1650"/>
              <a:gd name="T63" fmla="*/ 892 h 1648"/>
              <a:gd name="T64" fmla="*/ 13 w 1650"/>
              <a:gd name="T65" fmla="*/ 971 h 1648"/>
              <a:gd name="T66" fmla="*/ 24 w 1650"/>
              <a:gd name="T67" fmla="*/ 996 h 1648"/>
              <a:gd name="T68" fmla="*/ 1631 w 1650"/>
              <a:gd name="T69" fmla="*/ 999 h 1648"/>
              <a:gd name="T70" fmla="*/ 1605 w 1650"/>
              <a:gd name="T71" fmla="*/ 1076 h 1648"/>
              <a:gd name="T72" fmla="*/ 53 w 1650"/>
              <a:gd name="T73" fmla="*/ 1099 h 1648"/>
              <a:gd name="T74" fmla="*/ 79 w 1650"/>
              <a:gd name="T75" fmla="*/ 1176 h 1648"/>
              <a:gd name="T76" fmla="*/ 96 w 1650"/>
              <a:gd name="T77" fmla="*/ 1197 h 1648"/>
              <a:gd name="T78" fmla="*/ 1559 w 1650"/>
              <a:gd name="T79" fmla="*/ 1202 h 1648"/>
              <a:gd name="T80" fmla="*/ 1513 w 1650"/>
              <a:gd name="T81" fmla="*/ 1269 h 1648"/>
              <a:gd name="T82" fmla="*/ 151 w 1650"/>
              <a:gd name="T83" fmla="*/ 1289 h 1648"/>
              <a:gd name="T84" fmla="*/ 196 w 1650"/>
              <a:gd name="T85" fmla="*/ 1356 h 1648"/>
              <a:gd name="T86" fmla="*/ 217 w 1650"/>
              <a:gd name="T87" fmla="*/ 1373 h 1648"/>
              <a:gd name="T88" fmla="*/ 1436 w 1650"/>
              <a:gd name="T89" fmla="*/ 1379 h 1648"/>
              <a:gd name="T90" fmla="*/ 1374 w 1650"/>
              <a:gd name="T91" fmla="*/ 1432 h 1648"/>
              <a:gd name="T92" fmla="*/ 294 w 1650"/>
              <a:gd name="T93" fmla="*/ 1448 h 1648"/>
              <a:gd name="T94" fmla="*/ 355 w 1650"/>
              <a:gd name="T95" fmla="*/ 1501 h 1648"/>
              <a:gd name="T96" fmla="*/ 380 w 1650"/>
              <a:gd name="T97" fmla="*/ 1512 h 1648"/>
              <a:gd name="T98" fmla="*/ 1271 w 1650"/>
              <a:gd name="T99" fmla="*/ 1518 h 1648"/>
              <a:gd name="T100" fmla="*/ 1199 w 1650"/>
              <a:gd name="T101" fmla="*/ 1553 h 1648"/>
              <a:gd name="T102" fmla="*/ 474 w 1650"/>
              <a:gd name="T103" fmla="*/ 1564 h 1648"/>
              <a:gd name="T104" fmla="*/ 547 w 1650"/>
              <a:gd name="T105" fmla="*/ 1600 h 1648"/>
              <a:gd name="T106" fmla="*/ 574 w 1650"/>
              <a:gd name="T107" fmla="*/ 1604 h 1648"/>
              <a:gd name="T108" fmla="*/ 1077 w 1650"/>
              <a:gd name="T109" fmla="*/ 1609 h 1648"/>
              <a:gd name="T110" fmla="*/ 997 w 1650"/>
              <a:gd name="T111" fmla="*/ 1625 h 1648"/>
              <a:gd name="T112" fmla="*/ 678 w 1650"/>
              <a:gd name="T113" fmla="*/ 1630 h 1648"/>
              <a:gd name="T114" fmla="*/ 757 w 1650"/>
              <a:gd name="T115" fmla="*/ 1646 h 1648"/>
              <a:gd name="T116" fmla="*/ 918 w 1650"/>
              <a:gd name="T117" fmla="*/ 1638 h 1648"/>
              <a:gd name="T118" fmla="*/ 838 w 1650"/>
              <a:gd name="T119" fmla="*/ 1648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50" h="1648">
                <a:moveTo>
                  <a:pt x="839" y="0"/>
                </a:moveTo>
                <a:cubicBezTo>
                  <a:pt x="839" y="5"/>
                  <a:pt x="839" y="5"/>
                  <a:pt x="839" y="5"/>
                </a:cubicBezTo>
                <a:cubicBezTo>
                  <a:pt x="848" y="5"/>
                  <a:pt x="857" y="6"/>
                  <a:pt x="866" y="6"/>
                </a:cubicBezTo>
                <a:cubicBezTo>
                  <a:pt x="866" y="1"/>
                  <a:pt x="866" y="1"/>
                  <a:pt x="866" y="1"/>
                </a:cubicBezTo>
                <a:cubicBezTo>
                  <a:pt x="857" y="0"/>
                  <a:pt x="848" y="0"/>
                  <a:pt x="839" y="0"/>
                </a:cubicBezTo>
                <a:moveTo>
                  <a:pt x="758" y="2"/>
                </a:moveTo>
                <a:cubicBezTo>
                  <a:pt x="749" y="3"/>
                  <a:pt x="740" y="4"/>
                  <a:pt x="731" y="5"/>
                </a:cubicBezTo>
                <a:cubicBezTo>
                  <a:pt x="732" y="10"/>
                  <a:pt x="732" y="10"/>
                  <a:pt x="732" y="10"/>
                </a:cubicBezTo>
                <a:cubicBezTo>
                  <a:pt x="741" y="9"/>
                  <a:pt x="750" y="8"/>
                  <a:pt x="758" y="8"/>
                </a:cubicBezTo>
                <a:cubicBezTo>
                  <a:pt x="758" y="2"/>
                  <a:pt x="758" y="2"/>
                  <a:pt x="758" y="2"/>
                </a:cubicBezTo>
                <a:moveTo>
                  <a:pt x="893" y="2"/>
                </a:moveTo>
                <a:cubicBezTo>
                  <a:pt x="892" y="8"/>
                  <a:pt x="892" y="8"/>
                  <a:pt x="892" y="8"/>
                </a:cubicBezTo>
                <a:cubicBezTo>
                  <a:pt x="893" y="8"/>
                  <a:pt x="893" y="8"/>
                  <a:pt x="893" y="8"/>
                </a:cubicBezTo>
                <a:cubicBezTo>
                  <a:pt x="902" y="9"/>
                  <a:pt x="911" y="9"/>
                  <a:pt x="919" y="10"/>
                </a:cubicBezTo>
                <a:cubicBezTo>
                  <a:pt x="920" y="5"/>
                  <a:pt x="920" y="5"/>
                  <a:pt x="920" y="5"/>
                </a:cubicBezTo>
                <a:cubicBezTo>
                  <a:pt x="911" y="4"/>
                  <a:pt x="903" y="3"/>
                  <a:pt x="894" y="3"/>
                </a:cubicBezTo>
                <a:cubicBezTo>
                  <a:pt x="893" y="2"/>
                  <a:pt x="893" y="2"/>
                  <a:pt x="893" y="2"/>
                </a:cubicBezTo>
                <a:moveTo>
                  <a:pt x="704" y="8"/>
                </a:moveTo>
                <a:cubicBezTo>
                  <a:pt x="696" y="10"/>
                  <a:pt x="687" y="11"/>
                  <a:pt x="678" y="13"/>
                </a:cubicBezTo>
                <a:cubicBezTo>
                  <a:pt x="679" y="18"/>
                  <a:pt x="679" y="18"/>
                  <a:pt x="679" y="18"/>
                </a:cubicBezTo>
                <a:cubicBezTo>
                  <a:pt x="688" y="17"/>
                  <a:pt x="696" y="15"/>
                  <a:pt x="705" y="14"/>
                </a:cubicBezTo>
                <a:cubicBezTo>
                  <a:pt x="704" y="8"/>
                  <a:pt x="704" y="8"/>
                  <a:pt x="704" y="8"/>
                </a:cubicBezTo>
                <a:moveTo>
                  <a:pt x="946" y="9"/>
                </a:moveTo>
                <a:cubicBezTo>
                  <a:pt x="946" y="14"/>
                  <a:pt x="946" y="14"/>
                  <a:pt x="946" y="14"/>
                </a:cubicBezTo>
                <a:cubicBezTo>
                  <a:pt x="954" y="15"/>
                  <a:pt x="963" y="17"/>
                  <a:pt x="972" y="18"/>
                </a:cubicBezTo>
                <a:cubicBezTo>
                  <a:pt x="973" y="13"/>
                  <a:pt x="973" y="13"/>
                  <a:pt x="973" y="13"/>
                </a:cubicBezTo>
                <a:cubicBezTo>
                  <a:pt x="964" y="11"/>
                  <a:pt x="955" y="10"/>
                  <a:pt x="946" y="9"/>
                </a:cubicBezTo>
                <a:moveTo>
                  <a:pt x="651" y="18"/>
                </a:moveTo>
                <a:cubicBezTo>
                  <a:pt x="643" y="20"/>
                  <a:pt x="634" y="22"/>
                  <a:pt x="625" y="24"/>
                </a:cubicBezTo>
                <a:cubicBezTo>
                  <a:pt x="626" y="29"/>
                  <a:pt x="626" y="29"/>
                  <a:pt x="626" y="29"/>
                </a:cubicBezTo>
                <a:cubicBezTo>
                  <a:pt x="635" y="27"/>
                  <a:pt x="644" y="25"/>
                  <a:pt x="652" y="23"/>
                </a:cubicBezTo>
                <a:cubicBezTo>
                  <a:pt x="651" y="18"/>
                  <a:pt x="651" y="18"/>
                  <a:pt x="651" y="18"/>
                </a:cubicBezTo>
                <a:moveTo>
                  <a:pt x="1000" y="18"/>
                </a:moveTo>
                <a:cubicBezTo>
                  <a:pt x="998" y="23"/>
                  <a:pt x="998" y="23"/>
                  <a:pt x="998" y="23"/>
                </a:cubicBezTo>
                <a:cubicBezTo>
                  <a:pt x="1007" y="25"/>
                  <a:pt x="1016" y="27"/>
                  <a:pt x="1025" y="30"/>
                </a:cubicBezTo>
                <a:cubicBezTo>
                  <a:pt x="1026" y="24"/>
                  <a:pt x="1026" y="24"/>
                  <a:pt x="1026" y="24"/>
                </a:cubicBezTo>
                <a:cubicBezTo>
                  <a:pt x="1017" y="22"/>
                  <a:pt x="1008" y="20"/>
                  <a:pt x="1000" y="18"/>
                </a:cubicBezTo>
                <a:moveTo>
                  <a:pt x="599" y="31"/>
                </a:moveTo>
                <a:cubicBezTo>
                  <a:pt x="590" y="34"/>
                  <a:pt x="582" y="36"/>
                  <a:pt x="573" y="39"/>
                </a:cubicBezTo>
                <a:cubicBezTo>
                  <a:pt x="575" y="44"/>
                  <a:pt x="575" y="44"/>
                  <a:pt x="575" y="44"/>
                </a:cubicBezTo>
                <a:cubicBezTo>
                  <a:pt x="583" y="41"/>
                  <a:pt x="592" y="39"/>
                  <a:pt x="600" y="36"/>
                </a:cubicBezTo>
                <a:cubicBezTo>
                  <a:pt x="599" y="31"/>
                  <a:pt x="599" y="31"/>
                  <a:pt x="599" y="31"/>
                </a:cubicBezTo>
                <a:moveTo>
                  <a:pt x="1052" y="31"/>
                </a:moveTo>
                <a:cubicBezTo>
                  <a:pt x="1050" y="36"/>
                  <a:pt x="1050" y="36"/>
                  <a:pt x="1050" y="36"/>
                </a:cubicBezTo>
                <a:cubicBezTo>
                  <a:pt x="1059" y="39"/>
                  <a:pt x="1068" y="41"/>
                  <a:pt x="1076" y="44"/>
                </a:cubicBezTo>
                <a:cubicBezTo>
                  <a:pt x="1078" y="39"/>
                  <a:pt x="1078" y="39"/>
                  <a:pt x="1078" y="39"/>
                </a:cubicBezTo>
                <a:cubicBezTo>
                  <a:pt x="1069" y="36"/>
                  <a:pt x="1060" y="34"/>
                  <a:pt x="1052" y="31"/>
                </a:cubicBezTo>
                <a:moveTo>
                  <a:pt x="548" y="48"/>
                </a:moveTo>
                <a:cubicBezTo>
                  <a:pt x="539" y="51"/>
                  <a:pt x="531" y="54"/>
                  <a:pt x="523" y="57"/>
                </a:cubicBezTo>
                <a:cubicBezTo>
                  <a:pt x="525" y="62"/>
                  <a:pt x="525" y="62"/>
                  <a:pt x="525" y="62"/>
                </a:cubicBezTo>
                <a:cubicBezTo>
                  <a:pt x="533" y="59"/>
                  <a:pt x="541" y="56"/>
                  <a:pt x="550" y="53"/>
                </a:cubicBezTo>
                <a:cubicBezTo>
                  <a:pt x="548" y="48"/>
                  <a:pt x="548" y="48"/>
                  <a:pt x="548" y="48"/>
                </a:cubicBezTo>
                <a:moveTo>
                  <a:pt x="1103" y="48"/>
                </a:moveTo>
                <a:cubicBezTo>
                  <a:pt x="1102" y="53"/>
                  <a:pt x="1102" y="53"/>
                  <a:pt x="1102" y="53"/>
                </a:cubicBezTo>
                <a:cubicBezTo>
                  <a:pt x="1110" y="56"/>
                  <a:pt x="1118" y="59"/>
                  <a:pt x="1127" y="62"/>
                </a:cubicBezTo>
                <a:cubicBezTo>
                  <a:pt x="1129" y="57"/>
                  <a:pt x="1129" y="57"/>
                  <a:pt x="1129" y="57"/>
                </a:cubicBezTo>
                <a:cubicBezTo>
                  <a:pt x="1120" y="54"/>
                  <a:pt x="1112" y="51"/>
                  <a:pt x="1103" y="48"/>
                </a:cubicBezTo>
                <a:moveTo>
                  <a:pt x="498" y="67"/>
                </a:moveTo>
                <a:cubicBezTo>
                  <a:pt x="489" y="71"/>
                  <a:pt x="481" y="75"/>
                  <a:pt x="473" y="78"/>
                </a:cubicBezTo>
                <a:cubicBezTo>
                  <a:pt x="475" y="83"/>
                  <a:pt x="475" y="83"/>
                  <a:pt x="475" y="83"/>
                </a:cubicBezTo>
                <a:cubicBezTo>
                  <a:pt x="483" y="80"/>
                  <a:pt x="492" y="76"/>
                  <a:pt x="500" y="72"/>
                </a:cubicBezTo>
                <a:cubicBezTo>
                  <a:pt x="498" y="67"/>
                  <a:pt x="498" y="67"/>
                  <a:pt x="498" y="67"/>
                </a:cubicBezTo>
                <a:moveTo>
                  <a:pt x="1154" y="68"/>
                </a:moveTo>
                <a:cubicBezTo>
                  <a:pt x="1151" y="72"/>
                  <a:pt x="1151" y="72"/>
                  <a:pt x="1151" y="72"/>
                </a:cubicBezTo>
                <a:cubicBezTo>
                  <a:pt x="1160" y="76"/>
                  <a:pt x="1168" y="80"/>
                  <a:pt x="1176" y="84"/>
                </a:cubicBezTo>
                <a:cubicBezTo>
                  <a:pt x="1178" y="79"/>
                  <a:pt x="1178" y="79"/>
                  <a:pt x="1178" y="79"/>
                </a:cubicBezTo>
                <a:cubicBezTo>
                  <a:pt x="1170" y="75"/>
                  <a:pt x="1162" y="71"/>
                  <a:pt x="1154" y="68"/>
                </a:cubicBezTo>
                <a:moveTo>
                  <a:pt x="449" y="90"/>
                </a:moveTo>
                <a:cubicBezTo>
                  <a:pt x="441" y="94"/>
                  <a:pt x="433" y="99"/>
                  <a:pt x="425" y="103"/>
                </a:cubicBezTo>
                <a:cubicBezTo>
                  <a:pt x="428" y="108"/>
                  <a:pt x="428" y="108"/>
                  <a:pt x="428" y="108"/>
                </a:cubicBezTo>
                <a:cubicBezTo>
                  <a:pt x="436" y="103"/>
                  <a:pt x="443" y="99"/>
                  <a:pt x="451" y="95"/>
                </a:cubicBezTo>
                <a:cubicBezTo>
                  <a:pt x="449" y="90"/>
                  <a:pt x="449" y="90"/>
                  <a:pt x="449" y="90"/>
                </a:cubicBezTo>
                <a:moveTo>
                  <a:pt x="1202" y="91"/>
                </a:moveTo>
                <a:cubicBezTo>
                  <a:pt x="1200" y="95"/>
                  <a:pt x="1200" y="95"/>
                  <a:pt x="1200" y="95"/>
                </a:cubicBezTo>
                <a:cubicBezTo>
                  <a:pt x="1208" y="100"/>
                  <a:pt x="1216" y="104"/>
                  <a:pt x="1224" y="108"/>
                </a:cubicBezTo>
                <a:cubicBezTo>
                  <a:pt x="1226" y="103"/>
                  <a:pt x="1226" y="103"/>
                  <a:pt x="1226" y="103"/>
                </a:cubicBezTo>
                <a:cubicBezTo>
                  <a:pt x="1219" y="99"/>
                  <a:pt x="1210" y="95"/>
                  <a:pt x="1202" y="91"/>
                </a:cubicBezTo>
                <a:moveTo>
                  <a:pt x="402" y="117"/>
                </a:moveTo>
                <a:cubicBezTo>
                  <a:pt x="394" y="121"/>
                  <a:pt x="386" y="126"/>
                  <a:pt x="379" y="131"/>
                </a:cubicBezTo>
                <a:cubicBezTo>
                  <a:pt x="382" y="135"/>
                  <a:pt x="382" y="135"/>
                  <a:pt x="382" y="135"/>
                </a:cubicBezTo>
                <a:cubicBezTo>
                  <a:pt x="389" y="130"/>
                  <a:pt x="397" y="126"/>
                  <a:pt x="405" y="121"/>
                </a:cubicBezTo>
                <a:cubicBezTo>
                  <a:pt x="402" y="117"/>
                  <a:pt x="402" y="117"/>
                  <a:pt x="402" y="117"/>
                </a:cubicBezTo>
                <a:moveTo>
                  <a:pt x="1250" y="117"/>
                </a:moveTo>
                <a:cubicBezTo>
                  <a:pt x="1247" y="122"/>
                  <a:pt x="1247" y="122"/>
                  <a:pt x="1247" y="122"/>
                </a:cubicBezTo>
                <a:cubicBezTo>
                  <a:pt x="1255" y="126"/>
                  <a:pt x="1262" y="131"/>
                  <a:pt x="1270" y="136"/>
                </a:cubicBezTo>
                <a:cubicBezTo>
                  <a:pt x="1273" y="131"/>
                  <a:pt x="1273" y="131"/>
                  <a:pt x="1273" y="131"/>
                </a:cubicBezTo>
                <a:cubicBezTo>
                  <a:pt x="1265" y="126"/>
                  <a:pt x="1257" y="122"/>
                  <a:pt x="1250" y="117"/>
                </a:cubicBezTo>
                <a:moveTo>
                  <a:pt x="357" y="146"/>
                </a:moveTo>
                <a:cubicBezTo>
                  <a:pt x="349" y="151"/>
                  <a:pt x="342" y="156"/>
                  <a:pt x="335" y="161"/>
                </a:cubicBezTo>
                <a:cubicBezTo>
                  <a:pt x="338" y="166"/>
                  <a:pt x="338" y="166"/>
                  <a:pt x="338" y="166"/>
                </a:cubicBezTo>
                <a:cubicBezTo>
                  <a:pt x="345" y="161"/>
                  <a:pt x="352" y="155"/>
                  <a:pt x="360" y="150"/>
                </a:cubicBezTo>
                <a:cubicBezTo>
                  <a:pt x="357" y="146"/>
                  <a:pt x="357" y="146"/>
                  <a:pt x="357" y="146"/>
                </a:cubicBezTo>
                <a:moveTo>
                  <a:pt x="1295" y="146"/>
                </a:moveTo>
                <a:cubicBezTo>
                  <a:pt x="1292" y="151"/>
                  <a:pt x="1292" y="151"/>
                  <a:pt x="1292" y="151"/>
                </a:cubicBezTo>
                <a:cubicBezTo>
                  <a:pt x="1299" y="156"/>
                  <a:pt x="1307" y="161"/>
                  <a:pt x="1314" y="166"/>
                </a:cubicBezTo>
                <a:cubicBezTo>
                  <a:pt x="1317" y="162"/>
                  <a:pt x="1317" y="162"/>
                  <a:pt x="1317" y="162"/>
                </a:cubicBezTo>
                <a:cubicBezTo>
                  <a:pt x="1310" y="157"/>
                  <a:pt x="1303" y="151"/>
                  <a:pt x="1295" y="146"/>
                </a:cubicBezTo>
                <a:moveTo>
                  <a:pt x="313" y="178"/>
                </a:moveTo>
                <a:cubicBezTo>
                  <a:pt x="306" y="183"/>
                  <a:pt x="299" y="189"/>
                  <a:pt x="292" y="195"/>
                </a:cubicBezTo>
                <a:cubicBezTo>
                  <a:pt x="296" y="199"/>
                  <a:pt x="296" y="199"/>
                  <a:pt x="296" y="199"/>
                </a:cubicBezTo>
                <a:cubicBezTo>
                  <a:pt x="303" y="193"/>
                  <a:pt x="310" y="188"/>
                  <a:pt x="317" y="182"/>
                </a:cubicBezTo>
                <a:cubicBezTo>
                  <a:pt x="313" y="178"/>
                  <a:pt x="313" y="178"/>
                  <a:pt x="313" y="178"/>
                </a:cubicBezTo>
                <a:moveTo>
                  <a:pt x="1338" y="179"/>
                </a:moveTo>
                <a:cubicBezTo>
                  <a:pt x="1335" y="183"/>
                  <a:pt x="1335" y="183"/>
                  <a:pt x="1335" y="183"/>
                </a:cubicBezTo>
                <a:cubicBezTo>
                  <a:pt x="1342" y="188"/>
                  <a:pt x="1349" y="194"/>
                  <a:pt x="1356" y="200"/>
                </a:cubicBezTo>
                <a:cubicBezTo>
                  <a:pt x="1359" y="196"/>
                  <a:pt x="1359" y="196"/>
                  <a:pt x="1359" y="196"/>
                </a:cubicBezTo>
                <a:cubicBezTo>
                  <a:pt x="1353" y="190"/>
                  <a:pt x="1346" y="184"/>
                  <a:pt x="1338" y="179"/>
                </a:cubicBezTo>
                <a:moveTo>
                  <a:pt x="272" y="213"/>
                </a:moveTo>
                <a:cubicBezTo>
                  <a:pt x="265" y="219"/>
                  <a:pt x="259" y="225"/>
                  <a:pt x="252" y="231"/>
                </a:cubicBezTo>
                <a:cubicBezTo>
                  <a:pt x="256" y="235"/>
                  <a:pt x="256" y="235"/>
                  <a:pt x="256" y="235"/>
                </a:cubicBezTo>
                <a:cubicBezTo>
                  <a:pt x="262" y="229"/>
                  <a:pt x="269" y="223"/>
                  <a:pt x="276" y="217"/>
                </a:cubicBezTo>
                <a:cubicBezTo>
                  <a:pt x="272" y="213"/>
                  <a:pt x="272" y="213"/>
                  <a:pt x="272" y="213"/>
                </a:cubicBezTo>
                <a:moveTo>
                  <a:pt x="1380" y="214"/>
                </a:moveTo>
                <a:cubicBezTo>
                  <a:pt x="1376" y="218"/>
                  <a:pt x="1376" y="218"/>
                  <a:pt x="1376" y="218"/>
                </a:cubicBezTo>
                <a:cubicBezTo>
                  <a:pt x="1383" y="224"/>
                  <a:pt x="1389" y="230"/>
                  <a:pt x="1396" y="236"/>
                </a:cubicBezTo>
                <a:cubicBezTo>
                  <a:pt x="1399" y="232"/>
                  <a:pt x="1399" y="232"/>
                  <a:pt x="1399" y="232"/>
                </a:cubicBezTo>
                <a:cubicBezTo>
                  <a:pt x="1393" y="226"/>
                  <a:pt x="1386" y="220"/>
                  <a:pt x="1380" y="214"/>
                </a:cubicBezTo>
                <a:moveTo>
                  <a:pt x="233" y="250"/>
                </a:moveTo>
                <a:cubicBezTo>
                  <a:pt x="227" y="257"/>
                  <a:pt x="221" y="263"/>
                  <a:pt x="215" y="270"/>
                </a:cubicBezTo>
                <a:cubicBezTo>
                  <a:pt x="219" y="273"/>
                  <a:pt x="219" y="273"/>
                  <a:pt x="219" y="273"/>
                </a:cubicBezTo>
                <a:cubicBezTo>
                  <a:pt x="224" y="267"/>
                  <a:pt x="231" y="260"/>
                  <a:pt x="237" y="254"/>
                </a:cubicBezTo>
                <a:cubicBezTo>
                  <a:pt x="233" y="250"/>
                  <a:pt x="233" y="250"/>
                  <a:pt x="233" y="250"/>
                </a:cubicBezTo>
                <a:moveTo>
                  <a:pt x="1418" y="251"/>
                </a:moveTo>
                <a:cubicBezTo>
                  <a:pt x="1415" y="255"/>
                  <a:pt x="1415" y="255"/>
                  <a:pt x="1415" y="255"/>
                </a:cubicBezTo>
                <a:cubicBezTo>
                  <a:pt x="1421" y="261"/>
                  <a:pt x="1427" y="268"/>
                  <a:pt x="1433" y="274"/>
                </a:cubicBezTo>
                <a:cubicBezTo>
                  <a:pt x="1437" y="271"/>
                  <a:pt x="1437" y="271"/>
                  <a:pt x="1437" y="271"/>
                </a:cubicBezTo>
                <a:cubicBezTo>
                  <a:pt x="1431" y="264"/>
                  <a:pt x="1425" y="258"/>
                  <a:pt x="1418" y="251"/>
                </a:cubicBezTo>
                <a:moveTo>
                  <a:pt x="197" y="290"/>
                </a:moveTo>
                <a:cubicBezTo>
                  <a:pt x="191" y="297"/>
                  <a:pt x="185" y="304"/>
                  <a:pt x="180" y="311"/>
                </a:cubicBezTo>
                <a:cubicBezTo>
                  <a:pt x="184" y="314"/>
                  <a:pt x="184" y="314"/>
                  <a:pt x="184" y="314"/>
                </a:cubicBezTo>
                <a:cubicBezTo>
                  <a:pt x="189" y="307"/>
                  <a:pt x="195" y="300"/>
                  <a:pt x="201" y="294"/>
                </a:cubicBezTo>
                <a:cubicBezTo>
                  <a:pt x="197" y="290"/>
                  <a:pt x="197" y="290"/>
                  <a:pt x="197" y="290"/>
                </a:cubicBezTo>
                <a:moveTo>
                  <a:pt x="1455" y="291"/>
                </a:moveTo>
                <a:cubicBezTo>
                  <a:pt x="1451" y="295"/>
                  <a:pt x="1451" y="295"/>
                  <a:pt x="1451" y="295"/>
                </a:cubicBezTo>
                <a:cubicBezTo>
                  <a:pt x="1456" y="301"/>
                  <a:pt x="1462" y="308"/>
                  <a:pt x="1468" y="315"/>
                </a:cubicBezTo>
                <a:cubicBezTo>
                  <a:pt x="1472" y="312"/>
                  <a:pt x="1472" y="312"/>
                  <a:pt x="1472" y="312"/>
                </a:cubicBezTo>
                <a:cubicBezTo>
                  <a:pt x="1466" y="305"/>
                  <a:pt x="1460" y="298"/>
                  <a:pt x="1455" y="291"/>
                </a:cubicBezTo>
                <a:moveTo>
                  <a:pt x="163" y="332"/>
                </a:moveTo>
                <a:cubicBezTo>
                  <a:pt x="158" y="340"/>
                  <a:pt x="152" y="347"/>
                  <a:pt x="147" y="354"/>
                </a:cubicBezTo>
                <a:cubicBezTo>
                  <a:pt x="152" y="357"/>
                  <a:pt x="152" y="357"/>
                  <a:pt x="152" y="357"/>
                </a:cubicBezTo>
                <a:cubicBezTo>
                  <a:pt x="157" y="350"/>
                  <a:pt x="162" y="343"/>
                  <a:pt x="167" y="336"/>
                </a:cubicBezTo>
                <a:cubicBezTo>
                  <a:pt x="163" y="332"/>
                  <a:pt x="163" y="332"/>
                  <a:pt x="163" y="332"/>
                </a:cubicBezTo>
                <a:moveTo>
                  <a:pt x="1488" y="333"/>
                </a:moveTo>
                <a:cubicBezTo>
                  <a:pt x="1484" y="337"/>
                  <a:pt x="1484" y="337"/>
                  <a:pt x="1484" y="337"/>
                </a:cubicBezTo>
                <a:cubicBezTo>
                  <a:pt x="1489" y="344"/>
                  <a:pt x="1494" y="351"/>
                  <a:pt x="1499" y="358"/>
                </a:cubicBezTo>
                <a:cubicBezTo>
                  <a:pt x="1504" y="355"/>
                  <a:pt x="1504" y="355"/>
                  <a:pt x="1504" y="355"/>
                </a:cubicBezTo>
                <a:cubicBezTo>
                  <a:pt x="1499" y="348"/>
                  <a:pt x="1493" y="341"/>
                  <a:pt x="1488" y="333"/>
                </a:cubicBezTo>
                <a:moveTo>
                  <a:pt x="132" y="377"/>
                </a:moveTo>
                <a:cubicBezTo>
                  <a:pt x="127" y="384"/>
                  <a:pt x="123" y="392"/>
                  <a:pt x="118" y="400"/>
                </a:cubicBezTo>
                <a:cubicBezTo>
                  <a:pt x="123" y="402"/>
                  <a:pt x="123" y="402"/>
                  <a:pt x="123" y="402"/>
                </a:cubicBezTo>
                <a:cubicBezTo>
                  <a:pt x="127" y="395"/>
                  <a:pt x="132" y="387"/>
                  <a:pt x="137" y="380"/>
                </a:cubicBezTo>
                <a:cubicBezTo>
                  <a:pt x="132" y="377"/>
                  <a:pt x="132" y="377"/>
                  <a:pt x="132" y="377"/>
                </a:cubicBezTo>
                <a:moveTo>
                  <a:pt x="1519" y="378"/>
                </a:moveTo>
                <a:cubicBezTo>
                  <a:pt x="1514" y="381"/>
                  <a:pt x="1514" y="381"/>
                  <a:pt x="1514" y="381"/>
                </a:cubicBezTo>
                <a:cubicBezTo>
                  <a:pt x="1519" y="388"/>
                  <a:pt x="1524" y="396"/>
                  <a:pt x="1528" y="403"/>
                </a:cubicBezTo>
                <a:cubicBezTo>
                  <a:pt x="1533" y="401"/>
                  <a:pt x="1533" y="401"/>
                  <a:pt x="1533" y="401"/>
                </a:cubicBezTo>
                <a:cubicBezTo>
                  <a:pt x="1528" y="393"/>
                  <a:pt x="1524" y="385"/>
                  <a:pt x="1519" y="378"/>
                </a:cubicBezTo>
                <a:moveTo>
                  <a:pt x="104" y="423"/>
                </a:moveTo>
                <a:cubicBezTo>
                  <a:pt x="100" y="431"/>
                  <a:pt x="96" y="439"/>
                  <a:pt x="92" y="447"/>
                </a:cubicBezTo>
                <a:cubicBezTo>
                  <a:pt x="96" y="449"/>
                  <a:pt x="96" y="449"/>
                  <a:pt x="96" y="449"/>
                </a:cubicBezTo>
                <a:cubicBezTo>
                  <a:pt x="100" y="441"/>
                  <a:pt x="105" y="433"/>
                  <a:pt x="109" y="426"/>
                </a:cubicBezTo>
                <a:cubicBezTo>
                  <a:pt x="104" y="423"/>
                  <a:pt x="104" y="423"/>
                  <a:pt x="104" y="423"/>
                </a:cubicBezTo>
                <a:moveTo>
                  <a:pt x="1547" y="424"/>
                </a:moveTo>
                <a:cubicBezTo>
                  <a:pt x="1542" y="427"/>
                  <a:pt x="1542" y="427"/>
                  <a:pt x="1542" y="427"/>
                </a:cubicBezTo>
                <a:cubicBezTo>
                  <a:pt x="1546" y="434"/>
                  <a:pt x="1550" y="442"/>
                  <a:pt x="1555" y="450"/>
                </a:cubicBezTo>
                <a:cubicBezTo>
                  <a:pt x="1559" y="448"/>
                  <a:pt x="1559" y="448"/>
                  <a:pt x="1559" y="448"/>
                </a:cubicBezTo>
                <a:cubicBezTo>
                  <a:pt x="1555" y="440"/>
                  <a:pt x="1551" y="432"/>
                  <a:pt x="1547" y="424"/>
                </a:cubicBezTo>
                <a:moveTo>
                  <a:pt x="80" y="471"/>
                </a:moveTo>
                <a:cubicBezTo>
                  <a:pt x="76" y="479"/>
                  <a:pt x="72" y="487"/>
                  <a:pt x="68" y="496"/>
                </a:cubicBezTo>
                <a:cubicBezTo>
                  <a:pt x="73" y="498"/>
                  <a:pt x="73" y="498"/>
                  <a:pt x="73" y="498"/>
                </a:cubicBezTo>
                <a:cubicBezTo>
                  <a:pt x="77" y="490"/>
                  <a:pt x="81" y="481"/>
                  <a:pt x="85" y="473"/>
                </a:cubicBezTo>
                <a:cubicBezTo>
                  <a:pt x="80" y="471"/>
                  <a:pt x="80" y="471"/>
                  <a:pt x="80" y="471"/>
                </a:cubicBezTo>
                <a:moveTo>
                  <a:pt x="1571" y="472"/>
                </a:moveTo>
                <a:cubicBezTo>
                  <a:pt x="1566" y="474"/>
                  <a:pt x="1566" y="474"/>
                  <a:pt x="1566" y="474"/>
                </a:cubicBezTo>
                <a:cubicBezTo>
                  <a:pt x="1570" y="482"/>
                  <a:pt x="1574" y="490"/>
                  <a:pt x="1577" y="498"/>
                </a:cubicBezTo>
                <a:cubicBezTo>
                  <a:pt x="1582" y="496"/>
                  <a:pt x="1582" y="496"/>
                  <a:pt x="1582" y="496"/>
                </a:cubicBezTo>
                <a:cubicBezTo>
                  <a:pt x="1579" y="488"/>
                  <a:pt x="1575" y="480"/>
                  <a:pt x="1571" y="472"/>
                </a:cubicBezTo>
                <a:moveTo>
                  <a:pt x="58" y="521"/>
                </a:moveTo>
                <a:cubicBezTo>
                  <a:pt x="55" y="529"/>
                  <a:pt x="52" y="537"/>
                  <a:pt x="49" y="546"/>
                </a:cubicBezTo>
                <a:cubicBezTo>
                  <a:pt x="54" y="548"/>
                  <a:pt x="54" y="548"/>
                  <a:pt x="54" y="548"/>
                </a:cubicBezTo>
                <a:cubicBezTo>
                  <a:pt x="57" y="539"/>
                  <a:pt x="60" y="531"/>
                  <a:pt x="63" y="523"/>
                </a:cubicBezTo>
                <a:cubicBezTo>
                  <a:pt x="58" y="521"/>
                  <a:pt x="58" y="521"/>
                  <a:pt x="58" y="521"/>
                </a:cubicBezTo>
                <a:moveTo>
                  <a:pt x="1593" y="521"/>
                </a:moveTo>
                <a:cubicBezTo>
                  <a:pt x="1588" y="523"/>
                  <a:pt x="1588" y="523"/>
                  <a:pt x="1588" y="523"/>
                </a:cubicBezTo>
                <a:cubicBezTo>
                  <a:pt x="1591" y="531"/>
                  <a:pt x="1594" y="540"/>
                  <a:pt x="1597" y="548"/>
                </a:cubicBezTo>
                <a:cubicBezTo>
                  <a:pt x="1602" y="546"/>
                  <a:pt x="1602" y="546"/>
                  <a:pt x="1602" y="546"/>
                </a:cubicBezTo>
                <a:cubicBezTo>
                  <a:pt x="1599" y="538"/>
                  <a:pt x="1596" y="529"/>
                  <a:pt x="1593" y="521"/>
                </a:cubicBezTo>
                <a:moveTo>
                  <a:pt x="40" y="571"/>
                </a:moveTo>
                <a:cubicBezTo>
                  <a:pt x="37" y="580"/>
                  <a:pt x="34" y="589"/>
                  <a:pt x="32" y="597"/>
                </a:cubicBezTo>
                <a:cubicBezTo>
                  <a:pt x="37" y="599"/>
                  <a:pt x="37" y="599"/>
                  <a:pt x="37" y="599"/>
                </a:cubicBezTo>
                <a:cubicBezTo>
                  <a:pt x="40" y="590"/>
                  <a:pt x="42" y="581"/>
                  <a:pt x="45" y="573"/>
                </a:cubicBezTo>
                <a:cubicBezTo>
                  <a:pt x="40" y="571"/>
                  <a:pt x="40" y="571"/>
                  <a:pt x="40" y="571"/>
                </a:cubicBezTo>
                <a:moveTo>
                  <a:pt x="1611" y="572"/>
                </a:moveTo>
                <a:cubicBezTo>
                  <a:pt x="1606" y="573"/>
                  <a:pt x="1606" y="573"/>
                  <a:pt x="1606" y="573"/>
                </a:cubicBezTo>
                <a:cubicBezTo>
                  <a:pt x="1608" y="582"/>
                  <a:pt x="1611" y="590"/>
                  <a:pt x="1613" y="599"/>
                </a:cubicBezTo>
                <a:cubicBezTo>
                  <a:pt x="1619" y="598"/>
                  <a:pt x="1619" y="598"/>
                  <a:pt x="1619" y="598"/>
                </a:cubicBezTo>
                <a:cubicBezTo>
                  <a:pt x="1616" y="589"/>
                  <a:pt x="1614" y="580"/>
                  <a:pt x="1611" y="572"/>
                </a:cubicBezTo>
                <a:moveTo>
                  <a:pt x="25" y="623"/>
                </a:moveTo>
                <a:cubicBezTo>
                  <a:pt x="23" y="632"/>
                  <a:pt x="21" y="641"/>
                  <a:pt x="19" y="650"/>
                </a:cubicBezTo>
                <a:cubicBezTo>
                  <a:pt x="24" y="651"/>
                  <a:pt x="24" y="651"/>
                  <a:pt x="24" y="651"/>
                </a:cubicBezTo>
                <a:cubicBezTo>
                  <a:pt x="26" y="642"/>
                  <a:pt x="28" y="633"/>
                  <a:pt x="30" y="625"/>
                </a:cubicBezTo>
                <a:cubicBezTo>
                  <a:pt x="25" y="623"/>
                  <a:pt x="25" y="623"/>
                  <a:pt x="25" y="623"/>
                </a:cubicBezTo>
                <a:moveTo>
                  <a:pt x="1626" y="624"/>
                </a:moveTo>
                <a:cubicBezTo>
                  <a:pt x="1620" y="625"/>
                  <a:pt x="1620" y="625"/>
                  <a:pt x="1620" y="625"/>
                </a:cubicBezTo>
                <a:cubicBezTo>
                  <a:pt x="1623" y="633"/>
                  <a:pt x="1625" y="642"/>
                  <a:pt x="1627" y="651"/>
                </a:cubicBezTo>
                <a:cubicBezTo>
                  <a:pt x="1632" y="650"/>
                  <a:pt x="1632" y="650"/>
                  <a:pt x="1632" y="650"/>
                </a:cubicBezTo>
                <a:cubicBezTo>
                  <a:pt x="1630" y="641"/>
                  <a:pt x="1628" y="632"/>
                  <a:pt x="1626" y="624"/>
                </a:cubicBezTo>
                <a:moveTo>
                  <a:pt x="14" y="676"/>
                </a:moveTo>
                <a:cubicBezTo>
                  <a:pt x="12" y="685"/>
                  <a:pt x="11" y="694"/>
                  <a:pt x="9" y="703"/>
                </a:cubicBezTo>
                <a:cubicBezTo>
                  <a:pt x="15" y="703"/>
                  <a:pt x="15" y="703"/>
                  <a:pt x="15" y="703"/>
                </a:cubicBezTo>
                <a:cubicBezTo>
                  <a:pt x="16" y="695"/>
                  <a:pt x="17" y="686"/>
                  <a:pt x="19" y="677"/>
                </a:cubicBezTo>
                <a:cubicBezTo>
                  <a:pt x="14" y="676"/>
                  <a:pt x="14" y="676"/>
                  <a:pt x="14" y="676"/>
                </a:cubicBezTo>
                <a:moveTo>
                  <a:pt x="1637" y="676"/>
                </a:moveTo>
                <a:cubicBezTo>
                  <a:pt x="1632" y="677"/>
                  <a:pt x="1632" y="677"/>
                  <a:pt x="1632" y="677"/>
                </a:cubicBezTo>
                <a:cubicBezTo>
                  <a:pt x="1633" y="686"/>
                  <a:pt x="1635" y="695"/>
                  <a:pt x="1636" y="704"/>
                </a:cubicBezTo>
                <a:cubicBezTo>
                  <a:pt x="1641" y="703"/>
                  <a:pt x="1641" y="703"/>
                  <a:pt x="1641" y="703"/>
                </a:cubicBezTo>
                <a:cubicBezTo>
                  <a:pt x="1640" y="694"/>
                  <a:pt x="1639" y="685"/>
                  <a:pt x="1637" y="676"/>
                </a:cubicBezTo>
                <a:moveTo>
                  <a:pt x="6" y="729"/>
                </a:moveTo>
                <a:cubicBezTo>
                  <a:pt x="5" y="738"/>
                  <a:pt x="4" y="747"/>
                  <a:pt x="3" y="756"/>
                </a:cubicBezTo>
                <a:cubicBezTo>
                  <a:pt x="3" y="756"/>
                  <a:pt x="3" y="756"/>
                  <a:pt x="3" y="756"/>
                </a:cubicBezTo>
                <a:cubicBezTo>
                  <a:pt x="9" y="757"/>
                  <a:pt x="9" y="757"/>
                  <a:pt x="9" y="757"/>
                </a:cubicBezTo>
                <a:cubicBezTo>
                  <a:pt x="9" y="756"/>
                  <a:pt x="9" y="756"/>
                  <a:pt x="9" y="756"/>
                </a:cubicBezTo>
                <a:cubicBezTo>
                  <a:pt x="9" y="747"/>
                  <a:pt x="10" y="739"/>
                  <a:pt x="11" y="730"/>
                </a:cubicBezTo>
                <a:cubicBezTo>
                  <a:pt x="6" y="729"/>
                  <a:pt x="6" y="729"/>
                  <a:pt x="6" y="729"/>
                </a:cubicBezTo>
                <a:moveTo>
                  <a:pt x="1645" y="730"/>
                </a:moveTo>
                <a:cubicBezTo>
                  <a:pt x="1640" y="730"/>
                  <a:pt x="1640" y="730"/>
                  <a:pt x="1640" y="730"/>
                </a:cubicBezTo>
                <a:cubicBezTo>
                  <a:pt x="1641" y="739"/>
                  <a:pt x="1642" y="748"/>
                  <a:pt x="1642" y="757"/>
                </a:cubicBezTo>
                <a:cubicBezTo>
                  <a:pt x="1648" y="756"/>
                  <a:pt x="1648" y="756"/>
                  <a:pt x="1648" y="756"/>
                </a:cubicBezTo>
                <a:cubicBezTo>
                  <a:pt x="1647" y="748"/>
                  <a:pt x="1646" y="739"/>
                  <a:pt x="1645" y="730"/>
                </a:cubicBezTo>
                <a:moveTo>
                  <a:pt x="1" y="783"/>
                </a:moveTo>
                <a:cubicBezTo>
                  <a:pt x="1" y="792"/>
                  <a:pt x="1" y="801"/>
                  <a:pt x="0" y="810"/>
                </a:cubicBezTo>
                <a:cubicBezTo>
                  <a:pt x="6" y="810"/>
                  <a:pt x="6" y="810"/>
                  <a:pt x="6" y="810"/>
                </a:cubicBezTo>
                <a:cubicBezTo>
                  <a:pt x="6" y="801"/>
                  <a:pt x="6" y="792"/>
                  <a:pt x="7" y="783"/>
                </a:cubicBezTo>
                <a:cubicBezTo>
                  <a:pt x="1" y="783"/>
                  <a:pt x="1" y="783"/>
                  <a:pt x="1" y="783"/>
                </a:cubicBezTo>
                <a:moveTo>
                  <a:pt x="1649" y="783"/>
                </a:moveTo>
                <a:cubicBezTo>
                  <a:pt x="1644" y="784"/>
                  <a:pt x="1644" y="784"/>
                  <a:pt x="1644" y="784"/>
                </a:cubicBezTo>
                <a:cubicBezTo>
                  <a:pt x="1644" y="793"/>
                  <a:pt x="1645" y="802"/>
                  <a:pt x="1645" y="810"/>
                </a:cubicBezTo>
                <a:cubicBezTo>
                  <a:pt x="1650" y="810"/>
                  <a:pt x="1650" y="810"/>
                  <a:pt x="1650" y="810"/>
                </a:cubicBezTo>
                <a:cubicBezTo>
                  <a:pt x="1650" y="801"/>
                  <a:pt x="1650" y="792"/>
                  <a:pt x="1649" y="783"/>
                </a:cubicBezTo>
                <a:moveTo>
                  <a:pt x="6" y="837"/>
                </a:moveTo>
                <a:cubicBezTo>
                  <a:pt x="0" y="837"/>
                  <a:pt x="0" y="837"/>
                  <a:pt x="0" y="837"/>
                </a:cubicBezTo>
                <a:cubicBezTo>
                  <a:pt x="1" y="846"/>
                  <a:pt x="1" y="855"/>
                  <a:pt x="1" y="864"/>
                </a:cubicBezTo>
                <a:cubicBezTo>
                  <a:pt x="7" y="864"/>
                  <a:pt x="7" y="864"/>
                  <a:pt x="7" y="864"/>
                </a:cubicBezTo>
                <a:cubicBezTo>
                  <a:pt x="6" y="855"/>
                  <a:pt x="6" y="846"/>
                  <a:pt x="6" y="837"/>
                </a:cubicBezTo>
                <a:moveTo>
                  <a:pt x="1645" y="837"/>
                </a:moveTo>
                <a:cubicBezTo>
                  <a:pt x="1645" y="846"/>
                  <a:pt x="1644" y="855"/>
                  <a:pt x="1644" y="864"/>
                </a:cubicBezTo>
                <a:cubicBezTo>
                  <a:pt x="1649" y="864"/>
                  <a:pt x="1649" y="864"/>
                  <a:pt x="1649" y="864"/>
                </a:cubicBezTo>
                <a:cubicBezTo>
                  <a:pt x="1650" y="855"/>
                  <a:pt x="1650" y="846"/>
                  <a:pt x="1650" y="837"/>
                </a:cubicBezTo>
                <a:cubicBezTo>
                  <a:pt x="1645" y="837"/>
                  <a:pt x="1645" y="837"/>
                  <a:pt x="1645" y="837"/>
                </a:cubicBezTo>
                <a:moveTo>
                  <a:pt x="8" y="890"/>
                </a:moveTo>
                <a:cubicBezTo>
                  <a:pt x="3" y="891"/>
                  <a:pt x="3" y="891"/>
                  <a:pt x="3" y="891"/>
                </a:cubicBezTo>
                <a:cubicBezTo>
                  <a:pt x="4" y="900"/>
                  <a:pt x="5" y="909"/>
                  <a:pt x="6" y="918"/>
                </a:cubicBezTo>
                <a:cubicBezTo>
                  <a:pt x="11" y="917"/>
                  <a:pt x="11" y="917"/>
                  <a:pt x="11" y="917"/>
                </a:cubicBezTo>
                <a:cubicBezTo>
                  <a:pt x="10" y="908"/>
                  <a:pt x="9" y="899"/>
                  <a:pt x="8" y="890"/>
                </a:cubicBezTo>
                <a:moveTo>
                  <a:pt x="1642" y="891"/>
                </a:moveTo>
                <a:cubicBezTo>
                  <a:pt x="1642" y="892"/>
                  <a:pt x="1642" y="892"/>
                  <a:pt x="1642" y="892"/>
                </a:cubicBezTo>
                <a:cubicBezTo>
                  <a:pt x="1641" y="901"/>
                  <a:pt x="1640" y="910"/>
                  <a:pt x="1639" y="919"/>
                </a:cubicBezTo>
                <a:cubicBezTo>
                  <a:pt x="1645" y="919"/>
                  <a:pt x="1645" y="919"/>
                  <a:pt x="1645" y="919"/>
                </a:cubicBezTo>
                <a:cubicBezTo>
                  <a:pt x="1646" y="911"/>
                  <a:pt x="1647" y="902"/>
                  <a:pt x="1647" y="893"/>
                </a:cubicBezTo>
                <a:cubicBezTo>
                  <a:pt x="1648" y="891"/>
                  <a:pt x="1648" y="891"/>
                  <a:pt x="1648" y="891"/>
                </a:cubicBezTo>
                <a:cubicBezTo>
                  <a:pt x="1642" y="891"/>
                  <a:pt x="1642" y="891"/>
                  <a:pt x="1642" y="891"/>
                </a:cubicBezTo>
                <a:moveTo>
                  <a:pt x="14" y="944"/>
                </a:moveTo>
                <a:cubicBezTo>
                  <a:pt x="9" y="944"/>
                  <a:pt x="9" y="944"/>
                  <a:pt x="9" y="944"/>
                </a:cubicBezTo>
                <a:cubicBezTo>
                  <a:pt x="10" y="953"/>
                  <a:pt x="12" y="962"/>
                  <a:pt x="13" y="971"/>
                </a:cubicBezTo>
                <a:cubicBezTo>
                  <a:pt x="19" y="970"/>
                  <a:pt x="19" y="970"/>
                  <a:pt x="19" y="970"/>
                </a:cubicBezTo>
                <a:cubicBezTo>
                  <a:pt x="17" y="962"/>
                  <a:pt x="16" y="953"/>
                  <a:pt x="14" y="944"/>
                </a:cubicBezTo>
                <a:moveTo>
                  <a:pt x="1636" y="945"/>
                </a:moveTo>
                <a:cubicBezTo>
                  <a:pt x="1634" y="954"/>
                  <a:pt x="1633" y="963"/>
                  <a:pt x="1631" y="972"/>
                </a:cubicBezTo>
                <a:cubicBezTo>
                  <a:pt x="1637" y="973"/>
                  <a:pt x="1637" y="973"/>
                  <a:pt x="1637" y="973"/>
                </a:cubicBezTo>
                <a:cubicBezTo>
                  <a:pt x="1638" y="964"/>
                  <a:pt x="1640" y="955"/>
                  <a:pt x="1641" y="946"/>
                </a:cubicBezTo>
                <a:cubicBezTo>
                  <a:pt x="1636" y="945"/>
                  <a:pt x="1636" y="945"/>
                  <a:pt x="1636" y="945"/>
                </a:cubicBezTo>
                <a:moveTo>
                  <a:pt x="24" y="996"/>
                </a:moveTo>
                <a:cubicBezTo>
                  <a:pt x="19" y="998"/>
                  <a:pt x="19" y="998"/>
                  <a:pt x="19" y="998"/>
                </a:cubicBezTo>
                <a:cubicBezTo>
                  <a:pt x="21" y="1006"/>
                  <a:pt x="23" y="1015"/>
                  <a:pt x="25" y="1024"/>
                </a:cubicBezTo>
                <a:cubicBezTo>
                  <a:pt x="30" y="1023"/>
                  <a:pt x="30" y="1023"/>
                  <a:pt x="30" y="1023"/>
                </a:cubicBezTo>
                <a:cubicBezTo>
                  <a:pt x="28" y="1014"/>
                  <a:pt x="26" y="1005"/>
                  <a:pt x="24" y="996"/>
                </a:cubicBezTo>
                <a:moveTo>
                  <a:pt x="1626" y="998"/>
                </a:moveTo>
                <a:cubicBezTo>
                  <a:pt x="1624" y="1007"/>
                  <a:pt x="1622" y="1016"/>
                  <a:pt x="1620" y="1024"/>
                </a:cubicBezTo>
                <a:cubicBezTo>
                  <a:pt x="1625" y="1026"/>
                  <a:pt x="1625" y="1026"/>
                  <a:pt x="1625" y="1026"/>
                </a:cubicBezTo>
                <a:cubicBezTo>
                  <a:pt x="1628" y="1017"/>
                  <a:pt x="1630" y="1008"/>
                  <a:pt x="1631" y="999"/>
                </a:cubicBezTo>
                <a:cubicBezTo>
                  <a:pt x="1626" y="998"/>
                  <a:pt x="1626" y="998"/>
                  <a:pt x="1626" y="998"/>
                </a:cubicBezTo>
                <a:moveTo>
                  <a:pt x="37" y="1048"/>
                </a:moveTo>
                <a:cubicBezTo>
                  <a:pt x="32" y="1050"/>
                  <a:pt x="32" y="1050"/>
                  <a:pt x="32" y="1050"/>
                </a:cubicBezTo>
                <a:cubicBezTo>
                  <a:pt x="34" y="1058"/>
                  <a:pt x="37" y="1067"/>
                  <a:pt x="39" y="1076"/>
                </a:cubicBezTo>
                <a:cubicBezTo>
                  <a:pt x="45" y="1074"/>
                  <a:pt x="45" y="1074"/>
                  <a:pt x="45" y="1074"/>
                </a:cubicBezTo>
                <a:cubicBezTo>
                  <a:pt x="42" y="1066"/>
                  <a:pt x="39" y="1057"/>
                  <a:pt x="37" y="1048"/>
                </a:cubicBezTo>
                <a:moveTo>
                  <a:pt x="1613" y="1050"/>
                </a:moveTo>
                <a:cubicBezTo>
                  <a:pt x="1611" y="1059"/>
                  <a:pt x="1608" y="1067"/>
                  <a:pt x="1605" y="1076"/>
                </a:cubicBezTo>
                <a:cubicBezTo>
                  <a:pt x="1610" y="1077"/>
                  <a:pt x="1610" y="1077"/>
                  <a:pt x="1610" y="1077"/>
                </a:cubicBezTo>
                <a:cubicBezTo>
                  <a:pt x="1613" y="1069"/>
                  <a:pt x="1616" y="1060"/>
                  <a:pt x="1618" y="1052"/>
                </a:cubicBezTo>
                <a:cubicBezTo>
                  <a:pt x="1613" y="1050"/>
                  <a:pt x="1613" y="1050"/>
                  <a:pt x="1613" y="1050"/>
                </a:cubicBezTo>
                <a:moveTo>
                  <a:pt x="53" y="1099"/>
                </a:moveTo>
                <a:cubicBezTo>
                  <a:pt x="48" y="1101"/>
                  <a:pt x="48" y="1101"/>
                  <a:pt x="48" y="1101"/>
                </a:cubicBezTo>
                <a:cubicBezTo>
                  <a:pt x="51" y="1109"/>
                  <a:pt x="54" y="1118"/>
                  <a:pt x="58" y="1126"/>
                </a:cubicBezTo>
                <a:cubicBezTo>
                  <a:pt x="63" y="1124"/>
                  <a:pt x="63" y="1124"/>
                  <a:pt x="63" y="1124"/>
                </a:cubicBezTo>
                <a:cubicBezTo>
                  <a:pt x="59" y="1116"/>
                  <a:pt x="56" y="1108"/>
                  <a:pt x="53" y="1099"/>
                </a:cubicBezTo>
                <a:moveTo>
                  <a:pt x="1597" y="1101"/>
                </a:moveTo>
                <a:cubicBezTo>
                  <a:pt x="1594" y="1109"/>
                  <a:pt x="1591" y="1118"/>
                  <a:pt x="1587" y="1126"/>
                </a:cubicBezTo>
                <a:cubicBezTo>
                  <a:pt x="1592" y="1128"/>
                  <a:pt x="1592" y="1128"/>
                  <a:pt x="1592" y="1128"/>
                </a:cubicBezTo>
                <a:cubicBezTo>
                  <a:pt x="1596" y="1120"/>
                  <a:pt x="1599" y="1111"/>
                  <a:pt x="1602" y="1103"/>
                </a:cubicBezTo>
                <a:cubicBezTo>
                  <a:pt x="1597" y="1101"/>
                  <a:pt x="1597" y="1101"/>
                  <a:pt x="1597" y="1101"/>
                </a:cubicBezTo>
                <a:moveTo>
                  <a:pt x="73" y="1149"/>
                </a:moveTo>
                <a:cubicBezTo>
                  <a:pt x="68" y="1151"/>
                  <a:pt x="68" y="1151"/>
                  <a:pt x="68" y="1151"/>
                </a:cubicBezTo>
                <a:cubicBezTo>
                  <a:pt x="72" y="1159"/>
                  <a:pt x="75" y="1168"/>
                  <a:pt x="79" y="1176"/>
                </a:cubicBezTo>
                <a:cubicBezTo>
                  <a:pt x="84" y="1173"/>
                  <a:pt x="84" y="1173"/>
                  <a:pt x="84" y="1173"/>
                </a:cubicBezTo>
                <a:cubicBezTo>
                  <a:pt x="80" y="1165"/>
                  <a:pt x="76" y="1157"/>
                  <a:pt x="73" y="1149"/>
                </a:cubicBezTo>
                <a:moveTo>
                  <a:pt x="1577" y="1151"/>
                </a:moveTo>
                <a:cubicBezTo>
                  <a:pt x="1573" y="1159"/>
                  <a:pt x="1570" y="1167"/>
                  <a:pt x="1566" y="1175"/>
                </a:cubicBezTo>
                <a:cubicBezTo>
                  <a:pt x="1571" y="1178"/>
                  <a:pt x="1571" y="1178"/>
                  <a:pt x="1571" y="1178"/>
                </a:cubicBezTo>
                <a:cubicBezTo>
                  <a:pt x="1575" y="1170"/>
                  <a:pt x="1578" y="1161"/>
                  <a:pt x="1582" y="1153"/>
                </a:cubicBezTo>
                <a:cubicBezTo>
                  <a:pt x="1577" y="1151"/>
                  <a:pt x="1577" y="1151"/>
                  <a:pt x="1577" y="1151"/>
                </a:cubicBezTo>
                <a:moveTo>
                  <a:pt x="96" y="1197"/>
                </a:moveTo>
                <a:cubicBezTo>
                  <a:pt x="91" y="1200"/>
                  <a:pt x="91" y="1200"/>
                  <a:pt x="91" y="1200"/>
                </a:cubicBezTo>
                <a:cubicBezTo>
                  <a:pt x="95" y="1208"/>
                  <a:pt x="99" y="1216"/>
                  <a:pt x="104" y="1224"/>
                </a:cubicBezTo>
                <a:cubicBezTo>
                  <a:pt x="108" y="1221"/>
                  <a:pt x="108" y="1221"/>
                  <a:pt x="108" y="1221"/>
                </a:cubicBezTo>
                <a:cubicBezTo>
                  <a:pt x="104" y="1213"/>
                  <a:pt x="100" y="1205"/>
                  <a:pt x="96" y="1197"/>
                </a:cubicBezTo>
                <a:moveTo>
                  <a:pt x="1554" y="1199"/>
                </a:moveTo>
                <a:cubicBezTo>
                  <a:pt x="1550" y="1207"/>
                  <a:pt x="1545" y="1215"/>
                  <a:pt x="1541" y="1223"/>
                </a:cubicBezTo>
                <a:cubicBezTo>
                  <a:pt x="1546" y="1226"/>
                  <a:pt x="1546" y="1226"/>
                  <a:pt x="1546" y="1226"/>
                </a:cubicBezTo>
                <a:cubicBezTo>
                  <a:pt x="1550" y="1218"/>
                  <a:pt x="1555" y="1210"/>
                  <a:pt x="1559" y="1202"/>
                </a:cubicBezTo>
                <a:cubicBezTo>
                  <a:pt x="1554" y="1199"/>
                  <a:pt x="1554" y="1199"/>
                  <a:pt x="1554" y="1199"/>
                </a:cubicBezTo>
                <a:moveTo>
                  <a:pt x="122" y="1244"/>
                </a:moveTo>
                <a:cubicBezTo>
                  <a:pt x="117" y="1247"/>
                  <a:pt x="117" y="1247"/>
                  <a:pt x="117" y="1247"/>
                </a:cubicBezTo>
                <a:cubicBezTo>
                  <a:pt x="122" y="1255"/>
                  <a:pt x="126" y="1262"/>
                  <a:pt x="131" y="1270"/>
                </a:cubicBezTo>
                <a:cubicBezTo>
                  <a:pt x="136" y="1267"/>
                  <a:pt x="136" y="1267"/>
                  <a:pt x="136" y="1267"/>
                </a:cubicBezTo>
                <a:cubicBezTo>
                  <a:pt x="131" y="1259"/>
                  <a:pt x="126" y="1252"/>
                  <a:pt x="122" y="1244"/>
                </a:cubicBezTo>
                <a:moveTo>
                  <a:pt x="1528" y="1246"/>
                </a:moveTo>
                <a:cubicBezTo>
                  <a:pt x="1523" y="1254"/>
                  <a:pt x="1518" y="1262"/>
                  <a:pt x="1513" y="1269"/>
                </a:cubicBezTo>
                <a:cubicBezTo>
                  <a:pt x="1518" y="1272"/>
                  <a:pt x="1518" y="1272"/>
                  <a:pt x="1518" y="1272"/>
                </a:cubicBezTo>
                <a:cubicBezTo>
                  <a:pt x="1523" y="1264"/>
                  <a:pt x="1528" y="1257"/>
                  <a:pt x="1532" y="1249"/>
                </a:cubicBezTo>
                <a:cubicBezTo>
                  <a:pt x="1528" y="1246"/>
                  <a:pt x="1528" y="1246"/>
                  <a:pt x="1528" y="1246"/>
                </a:cubicBezTo>
                <a:moveTo>
                  <a:pt x="151" y="1289"/>
                </a:moveTo>
                <a:cubicBezTo>
                  <a:pt x="146" y="1292"/>
                  <a:pt x="146" y="1292"/>
                  <a:pt x="146" y="1292"/>
                </a:cubicBezTo>
                <a:cubicBezTo>
                  <a:pt x="151" y="1300"/>
                  <a:pt x="157" y="1307"/>
                  <a:pt x="162" y="1314"/>
                </a:cubicBezTo>
                <a:cubicBezTo>
                  <a:pt x="166" y="1311"/>
                  <a:pt x="166" y="1311"/>
                  <a:pt x="166" y="1311"/>
                </a:cubicBezTo>
                <a:cubicBezTo>
                  <a:pt x="161" y="1304"/>
                  <a:pt x="156" y="1296"/>
                  <a:pt x="151" y="1289"/>
                </a:cubicBezTo>
                <a:moveTo>
                  <a:pt x="1498" y="1291"/>
                </a:moveTo>
                <a:cubicBezTo>
                  <a:pt x="1493" y="1299"/>
                  <a:pt x="1488" y="1306"/>
                  <a:pt x="1483" y="1313"/>
                </a:cubicBezTo>
                <a:cubicBezTo>
                  <a:pt x="1487" y="1316"/>
                  <a:pt x="1487" y="1316"/>
                  <a:pt x="1487" y="1316"/>
                </a:cubicBezTo>
                <a:cubicBezTo>
                  <a:pt x="1492" y="1309"/>
                  <a:pt x="1498" y="1302"/>
                  <a:pt x="1503" y="1294"/>
                </a:cubicBezTo>
                <a:cubicBezTo>
                  <a:pt x="1498" y="1291"/>
                  <a:pt x="1498" y="1291"/>
                  <a:pt x="1498" y="1291"/>
                </a:cubicBezTo>
                <a:moveTo>
                  <a:pt x="183" y="1332"/>
                </a:moveTo>
                <a:cubicBezTo>
                  <a:pt x="178" y="1336"/>
                  <a:pt x="178" y="1336"/>
                  <a:pt x="178" y="1336"/>
                </a:cubicBezTo>
                <a:cubicBezTo>
                  <a:pt x="184" y="1343"/>
                  <a:pt x="190" y="1350"/>
                  <a:pt x="196" y="1356"/>
                </a:cubicBezTo>
                <a:cubicBezTo>
                  <a:pt x="200" y="1353"/>
                  <a:pt x="200" y="1353"/>
                  <a:pt x="200" y="1353"/>
                </a:cubicBezTo>
                <a:cubicBezTo>
                  <a:pt x="194" y="1346"/>
                  <a:pt x="188" y="1339"/>
                  <a:pt x="183" y="1332"/>
                </a:cubicBezTo>
                <a:moveTo>
                  <a:pt x="1466" y="1334"/>
                </a:moveTo>
                <a:cubicBezTo>
                  <a:pt x="1461" y="1341"/>
                  <a:pt x="1455" y="1348"/>
                  <a:pt x="1449" y="1355"/>
                </a:cubicBezTo>
                <a:cubicBezTo>
                  <a:pt x="1453" y="1359"/>
                  <a:pt x="1453" y="1359"/>
                  <a:pt x="1453" y="1359"/>
                </a:cubicBezTo>
                <a:cubicBezTo>
                  <a:pt x="1459" y="1352"/>
                  <a:pt x="1465" y="1345"/>
                  <a:pt x="1471" y="1338"/>
                </a:cubicBezTo>
                <a:cubicBezTo>
                  <a:pt x="1466" y="1334"/>
                  <a:pt x="1466" y="1334"/>
                  <a:pt x="1466" y="1334"/>
                </a:cubicBezTo>
                <a:moveTo>
                  <a:pt x="217" y="1373"/>
                </a:moveTo>
                <a:cubicBezTo>
                  <a:pt x="213" y="1377"/>
                  <a:pt x="213" y="1377"/>
                  <a:pt x="213" y="1377"/>
                </a:cubicBezTo>
                <a:cubicBezTo>
                  <a:pt x="219" y="1383"/>
                  <a:pt x="225" y="1390"/>
                  <a:pt x="232" y="1397"/>
                </a:cubicBezTo>
                <a:cubicBezTo>
                  <a:pt x="236" y="1393"/>
                  <a:pt x="236" y="1393"/>
                  <a:pt x="236" y="1393"/>
                </a:cubicBezTo>
                <a:cubicBezTo>
                  <a:pt x="229" y="1386"/>
                  <a:pt x="223" y="1380"/>
                  <a:pt x="217" y="1373"/>
                </a:cubicBezTo>
                <a:moveTo>
                  <a:pt x="1431" y="1375"/>
                </a:moveTo>
                <a:cubicBezTo>
                  <a:pt x="1426" y="1382"/>
                  <a:pt x="1419" y="1388"/>
                  <a:pt x="1413" y="1395"/>
                </a:cubicBezTo>
                <a:cubicBezTo>
                  <a:pt x="1417" y="1398"/>
                  <a:pt x="1417" y="1398"/>
                  <a:pt x="1417" y="1398"/>
                </a:cubicBezTo>
                <a:cubicBezTo>
                  <a:pt x="1423" y="1392"/>
                  <a:pt x="1429" y="1385"/>
                  <a:pt x="1436" y="1379"/>
                </a:cubicBezTo>
                <a:cubicBezTo>
                  <a:pt x="1431" y="1375"/>
                  <a:pt x="1431" y="1375"/>
                  <a:pt x="1431" y="1375"/>
                </a:cubicBezTo>
                <a:moveTo>
                  <a:pt x="255" y="1412"/>
                </a:moveTo>
                <a:cubicBezTo>
                  <a:pt x="251" y="1416"/>
                  <a:pt x="251" y="1416"/>
                  <a:pt x="251" y="1416"/>
                </a:cubicBezTo>
                <a:cubicBezTo>
                  <a:pt x="257" y="1422"/>
                  <a:pt x="264" y="1428"/>
                  <a:pt x="270" y="1434"/>
                </a:cubicBezTo>
                <a:cubicBezTo>
                  <a:pt x="274" y="1430"/>
                  <a:pt x="274" y="1430"/>
                  <a:pt x="274" y="1430"/>
                </a:cubicBezTo>
                <a:cubicBezTo>
                  <a:pt x="267" y="1424"/>
                  <a:pt x="261" y="1418"/>
                  <a:pt x="255" y="1412"/>
                </a:cubicBezTo>
                <a:moveTo>
                  <a:pt x="1394" y="1414"/>
                </a:moveTo>
                <a:cubicBezTo>
                  <a:pt x="1388" y="1420"/>
                  <a:pt x="1381" y="1426"/>
                  <a:pt x="1374" y="1432"/>
                </a:cubicBezTo>
                <a:cubicBezTo>
                  <a:pt x="1378" y="1436"/>
                  <a:pt x="1378" y="1436"/>
                  <a:pt x="1378" y="1436"/>
                </a:cubicBezTo>
                <a:cubicBezTo>
                  <a:pt x="1385" y="1430"/>
                  <a:pt x="1391" y="1424"/>
                  <a:pt x="1398" y="1417"/>
                </a:cubicBezTo>
                <a:cubicBezTo>
                  <a:pt x="1394" y="1414"/>
                  <a:pt x="1394" y="1414"/>
                  <a:pt x="1394" y="1414"/>
                </a:cubicBezTo>
                <a:moveTo>
                  <a:pt x="294" y="1448"/>
                </a:moveTo>
                <a:cubicBezTo>
                  <a:pt x="291" y="1452"/>
                  <a:pt x="291" y="1452"/>
                  <a:pt x="291" y="1452"/>
                </a:cubicBezTo>
                <a:cubicBezTo>
                  <a:pt x="298" y="1458"/>
                  <a:pt x="305" y="1464"/>
                  <a:pt x="312" y="1469"/>
                </a:cubicBezTo>
                <a:cubicBezTo>
                  <a:pt x="315" y="1465"/>
                  <a:pt x="315" y="1465"/>
                  <a:pt x="315" y="1465"/>
                </a:cubicBezTo>
                <a:cubicBezTo>
                  <a:pt x="308" y="1459"/>
                  <a:pt x="301" y="1454"/>
                  <a:pt x="294" y="1448"/>
                </a:cubicBezTo>
                <a:moveTo>
                  <a:pt x="1354" y="1450"/>
                </a:moveTo>
                <a:cubicBezTo>
                  <a:pt x="1348" y="1455"/>
                  <a:pt x="1341" y="1461"/>
                  <a:pt x="1334" y="1467"/>
                </a:cubicBezTo>
                <a:cubicBezTo>
                  <a:pt x="1337" y="1471"/>
                  <a:pt x="1337" y="1471"/>
                  <a:pt x="1337" y="1471"/>
                </a:cubicBezTo>
                <a:cubicBezTo>
                  <a:pt x="1344" y="1465"/>
                  <a:pt x="1351" y="1459"/>
                  <a:pt x="1358" y="1454"/>
                </a:cubicBezTo>
                <a:cubicBezTo>
                  <a:pt x="1354" y="1450"/>
                  <a:pt x="1354" y="1450"/>
                  <a:pt x="1354" y="1450"/>
                </a:cubicBezTo>
                <a:moveTo>
                  <a:pt x="336" y="1481"/>
                </a:moveTo>
                <a:cubicBezTo>
                  <a:pt x="333" y="1486"/>
                  <a:pt x="333" y="1486"/>
                  <a:pt x="333" y="1486"/>
                </a:cubicBezTo>
                <a:cubicBezTo>
                  <a:pt x="340" y="1491"/>
                  <a:pt x="347" y="1496"/>
                  <a:pt x="355" y="1501"/>
                </a:cubicBezTo>
                <a:cubicBezTo>
                  <a:pt x="358" y="1497"/>
                  <a:pt x="358" y="1497"/>
                  <a:pt x="358" y="1497"/>
                </a:cubicBezTo>
                <a:cubicBezTo>
                  <a:pt x="351" y="1492"/>
                  <a:pt x="343" y="1487"/>
                  <a:pt x="336" y="1481"/>
                </a:cubicBezTo>
                <a:moveTo>
                  <a:pt x="1312" y="1483"/>
                </a:moveTo>
                <a:cubicBezTo>
                  <a:pt x="1305" y="1488"/>
                  <a:pt x="1298" y="1493"/>
                  <a:pt x="1290" y="1498"/>
                </a:cubicBezTo>
                <a:cubicBezTo>
                  <a:pt x="1293" y="1503"/>
                  <a:pt x="1293" y="1503"/>
                  <a:pt x="1293" y="1503"/>
                </a:cubicBezTo>
                <a:cubicBezTo>
                  <a:pt x="1301" y="1498"/>
                  <a:pt x="1308" y="1492"/>
                  <a:pt x="1316" y="1487"/>
                </a:cubicBezTo>
                <a:cubicBezTo>
                  <a:pt x="1312" y="1483"/>
                  <a:pt x="1312" y="1483"/>
                  <a:pt x="1312" y="1483"/>
                </a:cubicBezTo>
                <a:moveTo>
                  <a:pt x="380" y="1512"/>
                </a:moveTo>
                <a:cubicBezTo>
                  <a:pt x="377" y="1516"/>
                  <a:pt x="377" y="1516"/>
                  <a:pt x="377" y="1516"/>
                </a:cubicBezTo>
                <a:cubicBezTo>
                  <a:pt x="385" y="1521"/>
                  <a:pt x="393" y="1526"/>
                  <a:pt x="400" y="1531"/>
                </a:cubicBezTo>
                <a:cubicBezTo>
                  <a:pt x="403" y="1526"/>
                  <a:pt x="403" y="1526"/>
                  <a:pt x="403" y="1526"/>
                </a:cubicBezTo>
                <a:cubicBezTo>
                  <a:pt x="395" y="1521"/>
                  <a:pt x="388" y="1517"/>
                  <a:pt x="380" y="1512"/>
                </a:cubicBezTo>
                <a:moveTo>
                  <a:pt x="1268" y="1513"/>
                </a:moveTo>
                <a:cubicBezTo>
                  <a:pt x="1261" y="1518"/>
                  <a:pt x="1253" y="1523"/>
                  <a:pt x="1245" y="1527"/>
                </a:cubicBezTo>
                <a:cubicBezTo>
                  <a:pt x="1248" y="1532"/>
                  <a:pt x="1248" y="1532"/>
                  <a:pt x="1248" y="1532"/>
                </a:cubicBezTo>
                <a:cubicBezTo>
                  <a:pt x="1256" y="1527"/>
                  <a:pt x="1264" y="1523"/>
                  <a:pt x="1271" y="1518"/>
                </a:cubicBezTo>
                <a:cubicBezTo>
                  <a:pt x="1268" y="1513"/>
                  <a:pt x="1268" y="1513"/>
                  <a:pt x="1268" y="1513"/>
                </a:cubicBezTo>
                <a:moveTo>
                  <a:pt x="426" y="1540"/>
                </a:moveTo>
                <a:cubicBezTo>
                  <a:pt x="424" y="1544"/>
                  <a:pt x="424" y="1544"/>
                  <a:pt x="424" y="1544"/>
                </a:cubicBezTo>
                <a:cubicBezTo>
                  <a:pt x="431" y="1549"/>
                  <a:pt x="439" y="1553"/>
                  <a:pt x="447" y="1557"/>
                </a:cubicBezTo>
                <a:cubicBezTo>
                  <a:pt x="450" y="1552"/>
                  <a:pt x="450" y="1552"/>
                  <a:pt x="450" y="1552"/>
                </a:cubicBezTo>
                <a:cubicBezTo>
                  <a:pt x="442" y="1548"/>
                  <a:pt x="434" y="1544"/>
                  <a:pt x="426" y="1540"/>
                </a:cubicBezTo>
                <a:moveTo>
                  <a:pt x="1222" y="1541"/>
                </a:moveTo>
                <a:cubicBezTo>
                  <a:pt x="1214" y="1545"/>
                  <a:pt x="1206" y="1549"/>
                  <a:pt x="1199" y="1553"/>
                </a:cubicBezTo>
                <a:cubicBezTo>
                  <a:pt x="1201" y="1558"/>
                  <a:pt x="1201" y="1558"/>
                  <a:pt x="1201" y="1558"/>
                </a:cubicBezTo>
                <a:cubicBezTo>
                  <a:pt x="1209" y="1554"/>
                  <a:pt x="1217" y="1550"/>
                  <a:pt x="1225" y="1545"/>
                </a:cubicBezTo>
                <a:cubicBezTo>
                  <a:pt x="1222" y="1541"/>
                  <a:pt x="1222" y="1541"/>
                  <a:pt x="1222" y="1541"/>
                </a:cubicBezTo>
                <a:moveTo>
                  <a:pt x="474" y="1564"/>
                </a:moveTo>
                <a:cubicBezTo>
                  <a:pt x="472" y="1569"/>
                  <a:pt x="472" y="1569"/>
                  <a:pt x="472" y="1569"/>
                </a:cubicBezTo>
                <a:cubicBezTo>
                  <a:pt x="480" y="1573"/>
                  <a:pt x="488" y="1577"/>
                  <a:pt x="496" y="1580"/>
                </a:cubicBezTo>
                <a:cubicBezTo>
                  <a:pt x="498" y="1575"/>
                  <a:pt x="498" y="1575"/>
                  <a:pt x="498" y="1575"/>
                </a:cubicBezTo>
                <a:cubicBezTo>
                  <a:pt x="490" y="1572"/>
                  <a:pt x="482" y="1568"/>
                  <a:pt x="474" y="1564"/>
                </a:cubicBezTo>
                <a:moveTo>
                  <a:pt x="1175" y="1565"/>
                </a:moveTo>
                <a:cubicBezTo>
                  <a:pt x="1166" y="1569"/>
                  <a:pt x="1158" y="1573"/>
                  <a:pt x="1150" y="1576"/>
                </a:cubicBezTo>
                <a:cubicBezTo>
                  <a:pt x="1152" y="1581"/>
                  <a:pt x="1152" y="1581"/>
                  <a:pt x="1152" y="1581"/>
                </a:cubicBezTo>
                <a:cubicBezTo>
                  <a:pt x="1160" y="1578"/>
                  <a:pt x="1169" y="1574"/>
                  <a:pt x="1177" y="1570"/>
                </a:cubicBezTo>
                <a:cubicBezTo>
                  <a:pt x="1175" y="1565"/>
                  <a:pt x="1175" y="1565"/>
                  <a:pt x="1175" y="1565"/>
                </a:cubicBezTo>
                <a:moveTo>
                  <a:pt x="523" y="1586"/>
                </a:moveTo>
                <a:cubicBezTo>
                  <a:pt x="521" y="1591"/>
                  <a:pt x="521" y="1591"/>
                  <a:pt x="521" y="1591"/>
                </a:cubicBezTo>
                <a:cubicBezTo>
                  <a:pt x="530" y="1594"/>
                  <a:pt x="538" y="1597"/>
                  <a:pt x="547" y="1600"/>
                </a:cubicBezTo>
                <a:cubicBezTo>
                  <a:pt x="548" y="1595"/>
                  <a:pt x="548" y="1595"/>
                  <a:pt x="548" y="1595"/>
                </a:cubicBezTo>
                <a:cubicBezTo>
                  <a:pt x="540" y="1592"/>
                  <a:pt x="532" y="1589"/>
                  <a:pt x="523" y="1586"/>
                </a:cubicBezTo>
                <a:moveTo>
                  <a:pt x="1125" y="1586"/>
                </a:moveTo>
                <a:cubicBezTo>
                  <a:pt x="1117" y="1590"/>
                  <a:pt x="1109" y="1593"/>
                  <a:pt x="1100" y="1596"/>
                </a:cubicBezTo>
                <a:cubicBezTo>
                  <a:pt x="1102" y="1601"/>
                  <a:pt x="1102" y="1601"/>
                  <a:pt x="1102" y="1601"/>
                </a:cubicBezTo>
                <a:cubicBezTo>
                  <a:pt x="1111" y="1598"/>
                  <a:pt x="1119" y="1595"/>
                  <a:pt x="1127" y="1591"/>
                </a:cubicBezTo>
                <a:cubicBezTo>
                  <a:pt x="1125" y="1586"/>
                  <a:pt x="1125" y="1586"/>
                  <a:pt x="1125" y="1586"/>
                </a:cubicBezTo>
                <a:moveTo>
                  <a:pt x="574" y="1604"/>
                </a:moveTo>
                <a:cubicBezTo>
                  <a:pt x="572" y="1609"/>
                  <a:pt x="572" y="1609"/>
                  <a:pt x="572" y="1609"/>
                </a:cubicBezTo>
                <a:cubicBezTo>
                  <a:pt x="581" y="1612"/>
                  <a:pt x="589" y="1614"/>
                  <a:pt x="598" y="1617"/>
                </a:cubicBezTo>
                <a:cubicBezTo>
                  <a:pt x="599" y="1611"/>
                  <a:pt x="599" y="1611"/>
                  <a:pt x="599" y="1611"/>
                </a:cubicBezTo>
                <a:cubicBezTo>
                  <a:pt x="591" y="1609"/>
                  <a:pt x="582" y="1606"/>
                  <a:pt x="574" y="1604"/>
                </a:cubicBezTo>
                <a:moveTo>
                  <a:pt x="1075" y="1604"/>
                </a:moveTo>
                <a:cubicBezTo>
                  <a:pt x="1067" y="1607"/>
                  <a:pt x="1058" y="1610"/>
                  <a:pt x="1049" y="1612"/>
                </a:cubicBezTo>
                <a:cubicBezTo>
                  <a:pt x="1051" y="1617"/>
                  <a:pt x="1051" y="1617"/>
                  <a:pt x="1051" y="1617"/>
                </a:cubicBezTo>
                <a:cubicBezTo>
                  <a:pt x="1060" y="1615"/>
                  <a:pt x="1068" y="1612"/>
                  <a:pt x="1077" y="1609"/>
                </a:cubicBezTo>
                <a:cubicBezTo>
                  <a:pt x="1075" y="1604"/>
                  <a:pt x="1075" y="1604"/>
                  <a:pt x="1075" y="1604"/>
                </a:cubicBezTo>
                <a:moveTo>
                  <a:pt x="625" y="1618"/>
                </a:moveTo>
                <a:cubicBezTo>
                  <a:pt x="624" y="1624"/>
                  <a:pt x="624" y="1624"/>
                  <a:pt x="624" y="1624"/>
                </a:cubicBezTo>
                <a:cubicBezTo>
                  <a:pt x="633" y="1626"/>
                  <a:pt x="642" y="1628"/>
                  <a:pt x="650" y="1630"/>
                </a:cubicBezTo>
                <a:cubicBezTo>
                  <a:pt x="651" y="1624"/>
                  <a:pt x="651" y="1624"/>
                  <a:pt x="651" y="1624"/>
                </a:cubicBezTo>
                <a:cubicBezTo>
                  <a:pt x="643" y="1623"/>
                  <a:pt x="634" y="1621"/>
                  <a:pt x="625" y="1618"/>
                </a:cubicBezTo>
                <a:moveTo>
                  <a:pt x="1024" y="1619"/>
                </a:moveTo>
                <a:cubicBezTo>
                  <a:pt x="1015" y="1621"/>
                  <a:pt x="1006" y="1623"/>
                  <a:pt x="997" y="1625"/>
                </a:cubicBezTo>
                <a:cubicBezTo>
                  <a:pt x="999" y="1630"/>
                  <a:pt x="999" y="1630"/>
                  <a:pt x="999" y="1630"/>
                </a:cubicBezTo>
                <a:cubicBezTo>
                  <a:pt x="1007" y="1628"/>
                  <a:pt x="1016" y="1626"/>
                  <a:pt x="1025" y="1624"/>
                </a:cubicBezTo>
                <a:cubicBezTo>
                  <a:pt x="1024" y="1619"/>
                  <a:pt x="1024" y="1619"/>
                  <a:pt x="1024" y="1619"/>
                </a:cubicBezTo>
                <a:moveTo>
                  <a:pt x="678" y="1630"/>
                </a:moveTo>
                <a:cubicBezTo>
                  <a:pt x="677" y="1635"/>
                  <a:pt x="677" y="1635"/>
                  <a:pt x="677" y="1635"/>
                </a:cubicBezTo>
                <a:cubicBezTo>
                  <a:pt x="686" y="1637"/>
                  <a:pt x="695" y="1638"/>
                  <a:pt x="703" y="1639"/>
                </a:cubicBezTo>
                <a:cubicBezTo>
                  <a:pt x="704" y="1634"/>
                  <a:pt x="704" y="1634"/>
                  <a:pt x="704" y="1634"/>
                </a:cubicBezTo>
                <a:cubicBezTo>
                  <a:pt x="695" y="1633"/>
                  <a:pt x="687" y="1631"/>
                  <a:pt x="678" y="1630"/>
                </a:cubicBezTo>
                <a:moveTo>
                  <a:pt x="971" y="1630"/>
                </a:moveTo>
                <a:cubicBezTo>
                  <a:pt x="962" y="1632"/>
                  <a:pt x="953" y="1633"/>
                  <a:pt x="945" y="1634"/>
                </a:cubicBezTo>
                <a:cubicBezTo>
                  <a:pt x="945" y="1640"/>
                  <a:pt x="945" y="1640"/>
                  <a:pt x="945" y="1640"/>
                </a:cubicBezTo>
                <a:cubicBezTo>
                  <a:pt x="954" y="1638"/>
                  <a:pt x="963" y="1637"/>
                  <a:pt x="972" y="1635"/>
                </a:cubicBezTo>
                <a:cubicBezTo>
                  <a:pt x="971" y="1630"/>
                  <a:pt x="971" y="1630"/>
                  <a:pt x="971" y="1630"/>
                </a:cubicBezTo>
                <a:moveTo>
                  <a:pt x="731" y="1638"/>
                </a:moveTo>
                <a:cubicBezTo>
                  <a:pt x="730" y="1643"/>
                  <a:pt x="730" y="1643"/>
                  <a:pt x="730" y="1643"/>
                </a:cubicBezTo>
                <a:cubicBezTo>
                  <a:pt x="739" y="1644"/>
                  <a:pt x="748" y="1645"/>
                  <a:pt x="757" y="1646"/>
                </a:cubicBezTo>
                <a:cubicBezTo>
                  <a:pt x="757" y="1643"/>
                  <a:pt x="757" y="1643"/>
                  <a:pt x="757" y="1643"/>
                </a:cubicBezTo>
                <a:cubicBezTo>
                  <a:pt x="757" y="1640"/>
                  <a:pt x="757" y="1640"/>
                  <a:pt x="757" y="1640"/>
                </a:cubicBezTo>
                <a:cubicBezTo>
                  <a:pt x="748" y="1639"/>
                  <a:pt x="740" y="1639"/>
                  <a:pt x="731" y="1638"/>
                </a:cubicBezTo>
                <a:moveTo>
                  <a:pt x="918" y="1638"/>
                </a:moveTo>
                <a:cubicBezTo>
                  <a:pt x="909" y="1639"/>
                  <a:pt x="900" y="1640"/>
                  <a:pt x="891" y="1640"/>
                </a:cubicBezTo>
                <a:cubicBezTo>
                  <a:pt x="892" y="1646"/>
                  <a:pt x="892" y="1646"/>
                  <a:pt x="892" y="1646"/>
                </a:cubicBezTo>
                <a:cubicBezTo>
                  <a:pt x="901" y="1645"/>
                  <a:pt x="910" y="1644"/>
                  <a:pt x="919" y="1643"/>
                </a:cubicBezTo>
                <a:cubicBezTo>
                  <a:pt x="918" y="1638"/>
                  <a:pt x="918" y="1638"/>
                  <a:pt x="918" y="1638"/>
                </a:cubicBezTo>
                <a:moveTo>
                  <a:pt x="784" y="1642"/>
                </a:moveTo>
                <a:cubicBezTo>
                  <a:pt x="784" y="1647"/>
                  <a:pt x="784" y="1647"/>
                  <a:pt x="784" y="1647"/>
                </a:cubicBezTo>
                <a:cubicBezTo>
                  <a:pt x="793" y="1648"/>
                  <a:pt x="802" y="1648"/>
                  <a:pt x="811" y="1648"/>
                </a:cubicBezTo>
                <a:cubicBezTo>
                  <a:pt x="811" y="1643"/>
                  <a:pt x="811" y="1643"/>
                  <a:pt x="811" y="1643"/>
                </a:cubicBezTo>
                <a:cubicBezTo>
                  <a:pt x="802" y="1643"/>
                  <a:pt x="793" y="1642"/>
                  <a:pt x="784" y="1642"/>
                </a:cubicBezTo>
                <a:moveTo>
                  <a:pt x="865" y="1642"/>
                </a:moveTo>
                <a:cubicBezTo>
                  <a:pt x="856" y="1643"/>
                  <a:pt x="847" y="1643"/>
                  <a:pt x="838" y="1643"/>
                </a:cubicBezTo>
                <a:cubicBezTo>
                  <a:pt x="838" y="1648"/>
                  <a:pt x="838" y="1648"/>
                  <a:pt x="838" y="1648"/>
                </a:cubicBezTo>
                <a:cubicBezTo>
                  <a:pt x="847" y="1648"/>
                  <a:pt x="856" y="1648"/>
                  <a:pt x="865" y="1648"/>
                </a:cubicBezTo>
                <a:cubicBezTo>
                  <a:pt x="865" y="1642"/>
                  <a:pt x="865" y="1642"/>
                  <a:pt x="865" y="1642"/>
                </a:cubicBezTo>
                <a:moveTo>
                  <a:pt x="812" y="0"/>
                </a:moveTo>
                <a:cubicBezTo>
                  <a:pt x="803" y="0"/>
                  <a:pt x="794" y="0"/>
                  <a:pt x="785" y="1"/>
                </a:cubicBezTo>
                <a:cubicBezTo>
                  <a:pt x="785" y="6"/>
                  <a:pt x="785" y="6"/>
                  <a:pt x="785" y="6"/>
                </a:cubicBezTo>
                <a:cubicBezTo>
                  <a:pt x="794" y="6"/>
                  <a:pt x="803" y="5"/>
                  <a:pt x="812" y="5"/>
                </a:cubicBezTo>
                <a:cubicBezTo>
                  <a:pt x="812" y="0"/>
                  <a:pt x="812" y="0"/>
                  <a:pt x="812" y="0"/>
                </a:cubicBezTo>
              </a:path>
            </a:pathLst>
          </a:custGeom>
          <a:solidFill>
            <a:srgbClr val="FFFFFF">
              <a:alpha val="40000"/>
            </a:srgbClr>
          </a:solidFill>
          <a:ln>
            <a:noFill/>
          </a:ln>
        </p:spPr>
        <p:txBody>
          <a:bodyPr vert="horz" wrap="square" lIns="91440" tIns="45720" rIns="91440" bIns="45720" numCol="1" anchor="t" anchorCtr="0" compatLnSpc="1">
            <a:prstTxWarp prst="textNoShape">
              <a:avLst/>
            </a:prstTxWarp>
          </a:bodyPr>
          <a:lstStyle/>
          <a:p>
            <a:endParaRPr lang="zh-CN" altLang="en-US"/>
          </a:p>
        </p:txBody>
      </p:sp>
      <p:sp useBgFill="1">
        <p:nvSpPr>
          <p:cNvPr id="193" name="矩形 192"/>
          <p:cNvSpPr/>
          <p:nvPr/>
        </p:nvSpPr>
        <p:spPr>
          <a:xfrm>
            <a:off x="6055468" y="1784951"/>
            <a:ext cx="1440858" cy="6408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atin typeface="華康康楷體W5(P)" panose="03000500000000000000" pitchFamily="66" charset="-120"/>
              <a:ea typeface="華康康楷體W5(P)" panose="03000500000000000000" pitchFamily="66" charset="-120"/>
            </a:endParaRPr>
          </a:p>
        </p:txBody>
      </p:sp>
      <p:grpSp>
        <p:nvGrpSpPr>
          <p:cNvPr id="194" name="组合 193"/>
          <p:cNvGrpSpPr/>
          <p:nvPr/>
        </p:nvGrpSpPr>
        <p:grpSpPr>
          <a:xfrm>
            <a:off x="-1454008" y="2821692"/>
            <a:ext cx="5948145" cy="5716854"/>
            <a:chOff x="461963" y="-1987550"/>
            <a:chExt cx="11268075" cy="10829925"/>
          </a:xfrm>
          <a:gradFill flip="none" rotWithShape="1">
            <a:gsLst>
              <a:gs pos="56000">
                <a:srgbClr val="11ABE2">
                  <a:alpha val="0"/>
                </a:srgbClr>
              </a:gs>
              <a:gs pos="0">
                <a:schemeClr val="bg1">
                  <a:alpha val="30000"/>
                </a:schemeClr>
              </a:gs>
            </a:gsLst>
            <a:lin ang="8100000" scaled="1"/>
            <a:tileRect/>
          </a:gradFill>
        </p:grpSpPr>
        <p:sp>
          <p:nvSpPr>
            <p:cNvPr id="195" name="Freeform 388"/>
            <p:cNvSpPr>
              <a:spLocks noEditPoints="1"/>
            </p:cNvSpPr>
            <p:nvPr/>
          </p:nvSpPr>
          <p:spPr bwMode="auto">
            <a:xfrm>
              <a:off x="461963" y="-1533525"/>
              <a:ext cx="11268075" cy="9917113"/>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389"/>
            <p:cNvSpPr>
              <a:spLocks noEditPoints="1"/>
            </p:cNvSpPr>
            <p:nvPr/>
          </p:nvSpPr>
          <p:spPr bwMode="auto">
            <a:xfrm>
              <a:off x="2022475" y="-158750"/>
              <a:ext cx="8150225" cy="7172325"/>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390"/>
            <p:cNvSpPr>
              <a:spLocks noEditPoints="1"/>
            </p:cNvSpPr>
            <p:nvPr/>
          </p:nvSpPr>
          <p:spPr bwMode="auto">
            <a:xfrm>
              <a:off x="3813175" y="1146175"/>
              <a:ext cx="4565650" cy="4560888"/>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391"/>
            <p:cNvSpPr>
              <a:spLocks noEditPoints="1"/>
            </p:cNvSpPr>
            <p:nvPr/>
          </p:nvSpPr>
          <p:spPr bwMode="auto">
            <a:xfrm>
              <a:off x="2214563" y="-452438"/>
              <a:ext cx="7762875" cy="7759700"/>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392"/>
            <p:cNvSpPr>
              <a:spLocks noEditPoints="1"/>
            </p:cNvSpPr>
            <p:nvPr/>
          </p:nvSpPr>
          <p:spPr bwMode="auto">
            <a:xfrm>
              <a:off x="4102100" y="1431925"/>
              <a:ext cx="3990975" cy="3986213"/>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393"/>
            <p:cNvSpPr>
              <a:spLocks noEditPoints="1"/>
            </p:cNvSpPr>
            <p:nvPr/>
          </p:nvSpPr>
          <p:spPr bwMode="auto">
            <a:xfrm>
              <a:off x="679450" y="-1987550"/>
              <a:ext cx="10836275" cy="10829925"/>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394"/>
            <p:cNvSpPr>
              <a:spLocks noEditPoints="1"/>
            </p:cNvSpPr>
            <p:nvPr/>
          </p:nvSpPr>
          <p:spPr bwMode="auto">
            <a:xfrm>
              <a:off x="2286000" y="73025"/>
              <a:ext cx="7620000" cy="6708775"/>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395"/>
            <p:cNvSpPr>
              <a:spLocks/>
            </p:cNvSpPr>
            <p:nvPr/>
          </p:nvSpPr>
          <p:spPr bwMode="auto">
            <a:xfrm>
              <a:off x="6340475" y="80963"/>
              <a:ext cx="47625" cy="7938"/>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396"/>
            <p:cNvSpPr>
              <a:spLocks noEditPoints="1"/>
            </p:cNvSpPr>
            <p:nvPr/>
          </p:nvSpPr>
          <p:spPr bwMode="auto">
            <a:xfrm>
              <a:off x="3089275" y="207963"/>
              <a:ext cx="6167438" cy="6029325"/>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397"/>
            <p:cNvSpPr>
              <a:spLocks noEditPoints="1"/>
            </p:cNvSpPr>
            <p:nvPr/>
          </p:nvSpPr>
          <p:spPr bwMode="auto">
            <a:xfrm>
              <a:off x="3111500" y="2020888"/>
              <a:ext cx="6145213" cy="762000"/>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cxnSp>
        <p:nvCxnSpPr>
          <p:cNvPr id="206" name="直接连接符 205"/>
          <p:cNvCxnSpPr/>
          <p:nvPr/>
        </p:nvCxnSpPr>
        <p:spPr>
          <a:xfrm>
            <a:off x="3293218" y="2032901"/>
            <a:ext cx="4403198" cy="0"/>
          </a:xfrm>
          <a:prstGeom prst="line">
            <a:avLst/>
          </a:prstGeom>
          <a:ln w="25400">
            <a:solidFill>
              <a:schemeClr val="bg1">
                <a:alpha val="80000"/>
              </a:schemeClr>
            </a:solidFill>
            <a:prstDash val="lgDash"/>
          </a:ln>
        </p:spPr>
        <p:style>
          <a:lnRef idx="1">
            <a:schemeClr val="accent1"/>
          </a:lnRef>
          <a:fillRef idx="0">
            <a:schemeClr val="accent1"/>
          </a:fillRef>
          <a:effectRef idx="0">
            <a:schemeClr val="accent1"/>
          </a:effectRef>
          <a:fontRef idx="minor">
            <a:schemeClr val="tx1"/>
          </a:fontRef>
        </p:style>
      </p:cxnSp>
      <p:pic>
        <p:nvPicPr>
          <p:cNvPr id="208" name="图片 207"/>
          <p:cNvPicPr>
            <a:picLocks noChangeAspect="1"/>
          </p:cNvPicPr>
          <p:nvPr/>
        </p:nvPicPr>
        <p:blipFill>
          <a:blip r:embed="rId5"/>
          <a:stretch>
            <a:fillRect/>
          </a:stretch>
        </p:blipFill>
        <p:spPr>
          <a:xfrm>
            <a:off x="347003" y="1926694"/>
            <a:ext cx="6614022" cy="95086"/>
          </a:xfrm>
          <a:prstGeom prst="rect">
            <a:avLst/>
          </a:prstGeom>
        </p:spPr>
      </p:pic>
      <p:pic>
        <p:nvPicPr>
          <p:cNvPr id="210" name="图片 209"/>
          <p:cNvPicPr>
            <a:picLocks noChangeAspect="1"/>
          </p:cNvPicPr>
          <p:nvPr/>
        </p:nvPicPr>
        <p:blipFill>
          <a:blip r:embed="rId4"/>
          <a:srcRect/>
          <a:stretch>
            <a:fillRect/>
          </a:stretch>
        </p:blipFill>
        <p:spPr>
          <a:xfrm>
            <a:off x="1697151" y="3096931"/>
            <a:ext cx="2987299" cy="2993395"/>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2" name="文字方塊 1"/>
          <p:cNvSpPr txBox="1"/>
          <p:nvPr/>
        </p:nvSpPr>
        <p:spPr>
          <a:xfrm>
            <a:off x="61582" y="93028"/>
            <a:ext cx="4838644" cy="584775"/>
          </a:xfrm>
          <a:prstGeom prst="rect">
            <a:avLst/>
          </a:prstGeom>
          <a:noFill/>
        </p:spPr>
        <p:txBody>
          <a:bodyPr wrap="square" rtlCol="0">
            <a:spAutoFit/>
          </a:bodyPr>
          <a:lstStyle/>
          <a:p>
            <a:r>
              <a:rPr lang="zh-TW" altLang="en-US" sz="3200" b="1" dirty="0" smtClean="0">
                <a:solidFill>
                  <a:schemeClr val="bg1"/>
                </a:solidFill>
                <a:latin typeface="標楷體" panose="03000509000000000000" pitchFamily="65" charset="-120"/>
                <a:ea typeface="標楷體" panose="03000509000000000000" pitchFamily="65" charset="-120"/>
              </a:rPr>
              <a:t>商業與管理群科中心學校</a:t>
            </a:r>
            <a:endParaRPr lang="zh-TW" altLang="en-US" sz="3200" b="1" dirty="0">
              <a:solidFill>
                <a:schemeClr val="bg1"/>
              </a:solidFill>
              <a:latin typeface="標楷體" panose="03000509000000000000" pitchFamily="65" charset="-120"/>
              <a:ea typeface="標楷體" panose="03000509000000000000" pitchFamily="65" charset="-120"/>
            </a:endParaRPr>
          </a:p>
        </p:txBody>
      </p:sp>
      <p:sp>
        <p:nvSpPr>
          <p:cNvPr id="205" name="文字方塊 204"/>
          <p:cNvSpPr txBox="1"/>
          <p:nvPr/>
        </p:nvSpPr>
        <p:spPr>
          <a:xfrm>
            <a:off x="63085" y="1215556"/>
            <a:ext cx="7851092" cy="707886"/>
          </a:xfrm>
          <a:prstGeom prst="rect">
            <a:avLst/>
          </a:prstGeom>
          <a:noFill/>
        </p:spPr>
        <p:txBody>
          <a:bodyPr wrap="square" rtlCol="0">
            <a:spAutoFit/>
          </a:bodyPr>
          <a:lstStyle/>
          <a:p>
            <a:r>
              <a:rPr lang="zh-TW" altLang="en-US" sz="4000" b="1" dirty="0">
                <a:solidFill>
                  <a:schemeClr val="bg1"/>
                </a:solidFill>
                <a:latin typeface="標楷體" panose="03000509000000000000" pitchFamily="65" charset="-120"/>
                <a:ea typeface="標楷體" panose="03000509000000000000" pitchFamily="65" charset="-120"/>
              </a:rPr>
              <a:t>全國商業類技藝競賽經驗分享研習</a:t>
            </a:r>
          </a:p>
        </p:txBody>
      </p:sp>
      <p:sp>
        <p:nvSpPr>
          <p:cNvPr id="7" name="文字方塊 6"/>
          <p:cNvSpPr txBox="1"/>
          <p:nvPr/>
        </p:nvSpPr>
        <p:spPr>
          <a:xfrm>
            <a:off x="5283310" y="2113232"/>
            <a:ext cx="2045529" cy="584775"/>
          </a:xfrm>
          <a:prstGeom prst="rect">
            <a:avLst/>
          </a:prstGeom>
          <a:noFill/>
        </p:spPr>
        <p:txBody>
          <a:bodyPr wrap="square" rtlCol="0">
            <a:spAutoFit/>
          </a:bodyPr>
          <a:lstStyle/>
          <a:p>
            <a:r>
              <a:rPr lang="zh-TW" altLang="en-US" sz="3200" b="1" dirty="0">
                <a:solidFill>
                  <a:srgbClr val="00EFF1"/>
                </a:solidFill>
                <a:latin typeface="標楷體" panose="03000509000000000000" pitchFamily="65" charset="-120"/>
                <a:ea typeface="標楷體" panose="03000509000000000000" pitchFamily="65" charset="-120"/>
              </a:rPr>
              <a:t>會計</a:t>
            </a:r>
            <a:r>
              <a:rPr lang="zh-TW" altLang="en-US" sz="3200" b="1" dirty="0" smtClean="0">
                <a:solidFill>
                  <a:srgbClr val="00EFF1"/>
                </a:solidFill>
                <a:latin typeface="標楷體" panose="03000509000000000000" pitchFamily="65" charset="-120"/>
                <a:ea typeface="標楷體" panose="03000509000000000000" pitchFamily="65" charset="-120"/>
              </a:rPr>
              <a:t>資訊</a:t>
            </a:r>
            <a:endParaRPr lang="zh-TW" altLang="en-US" sz="3200" dirty="0"/>
          </a:p>
        </p:txBody>
      </p:sp>
      <p:sp>
        <p:nvSpPr>
          <p:cNvPr id="4" name="文字方塊 3"/>
          <p:cNvSpPr txBox="1"/>
          <p:nvPr/>
        </p:nvSpPr>
        <p:spPr>
          <a:xfrm>
            <a:off x="6474906" y="5230030"/>
            <a:ext cx="3526269" cy="1077218"/>
          </a:xfrm>
          <a:prstGeom prst="rect">
            <a:avLst/>
          </a:prstGeom>
          <a:noFill/>
        </p:spPr>
        <p:txBody>
          <a:bodyPr wrap="square" rtlCol="0">
            <a:spAutoFit/>
          </a:bodyPr>
          <a:lstStyle/>
          <a:p>
            <a:pPr algn="r"/>
            <a:r>
              <a:rPr lang="zh-TW" altLang="en-US" sz="3600" dirty="0" smtClean="0">
                <a:solidFill>
                  <a:schemeClr val="bg1"/>
                </a:solidFill>
                <a:latin typeface="標楷體" panose="03000509000000000000" pitchFamily="65" charset="-120"/>
                <a:ea typeface="標楷體" panose="03000509000000000000" pitchFamily="65" charset="-120"/>
              </a:rPr>
              <a:t>報告人：陳文欽</a:t>
            </a:r>
            <a:endParaRPr lang="en-US" altLang="zh-TW" sz="3600" dirty="0" smtClean="0">
              <a:solidFill>
                <a:schemeClr val="bg1"/>
              </a:solidFill>
              <a:latin typeface="標楷體" panose="03000509000000000000" pitchFamily="65" charset="-120"/>
              <a:ea typeface="標楷體" panose="03000509000000000000" pitchFamily="65" charset="-120"/>
            </a:endParaRPr>
          </a:p>
          <a:p>
            <a:pPr algn="r"/>
            <a:r>
              <a:rPr lang="en-US" altLang="zh-TW" sz="2800" dirty="0" smtClean="0">
                <a:solidFill>
                  <a:schemeClr val="bg1"/>
                </a:solidFill>
                <a:latin typeface="標楷體" panose="03000509000000000000" pitchFamily="65" charset="-120"/>
                <a:ea typeface="標楷體" panose="03000509000000000000" pitchFamily="65" charset="-120"/>
              </a:rPr>
              <a:t>108.10.24</a:t>
            </a:r>
            <a:endParaRPr lang="zh-TW" altLang="en-US" sz="2800" dirty="0">
              <a:solidFill>
                <a:schemeClr val="bg1"/>
              </a:solidFill>
              <a:latin typeface="標楷體" panose="03000509000000000000" pitchFamily="65" charset="-120"/>
              <a:ea typeface="標楷體" panose="03000509000000000000" pitchFamily="65" charset="-120"/>
            </a:endParaRPr>
          </a:p>
        </p:txBody>
      </p:sp>
      <p:sp>
        <p:nvSpPr>
          <p:cNvPr id="207" name="文字方塊 206"/>
          <p:cNvSpPr txBox="1"/>
          <p:nvPr/>
        </p:nvSpPr>
        <p:spPr>
          <a:xfrm>
            <a:off x="1643724" y="3954153"/>
            <a:ext cx="3256502" cy="1477328"/>
          </a:xfrm>
          <a:prstGeom prst="rect">
            <a:avLst/>
          </a:prstGeom>
          <a:noFill/>
        </p:spPr>
        <p:txBody>
          <a:bodyPr wrap="square" rtlCol="0">
            <a:spAutoFit/>
          </a:bodyPr>
          <a:lstStyle/>
          <a:p>
            <a:r>
              <a:rPr lang="zh-TW" altLang="en-US" sz="7200" b="1" dirty="0" smtClean="0">
                <a:solidFill>
                  <a:srgbClr val="00EFF1"/>
                </a:solidFill>
                <a:latin typeface="標楷體" panose="03000509000000000000" pitchFamily="65" charset="-120"/>
                <a:ea typeface="標楷體" panose="03000509000000000000" pitchFamily="65" charset="-120"/>
              </a:rPr>
              <a:t>歡迎</a:t>
            </a:r>
            <a:r>
              <a:rPr lang="zh-TW" altLang="en-US" sz="7200" b="1" dirty="0">
                <a:solidFill>
                  <a:srgbClr val="00EFF1"/>
                </a:solidFill>
                <a:latin typeface="標楷體" panose="03000509000000000000" pitchFamily="65" charset="-120"/>
                <a:ea typeface="標楷體" panose="03000509000000000000" pitchFamily="65" charset="-120"/>
              </a:rPr>
              <a:t>您</a:t>
            </a:r>
            <a:endParaRPr lang="en-US" altLang="zh-TW" sz="7200" b="1" dirty="0" smtClean="0">
              <a:solidFill>
                <a:srgbClr val="00EFF1"/>
              </a:solidFill>
              <a:latin typeface="標楷體" panose="03000509000000000000" pitchFamily="65" charset="-120"/>
              <a:ea typeface="標楷體" panose="03000509000000000000" pitchFamily="65" charset="-120"/>
            </a:endParaRPr>
          </a:p>
          <a:p>
            <a:endParaRPr lang="zh-TW" altLang="en-US" dirty="0"/>
          </a:p>
        </p:txBody>
      </p:sp>
    </p:spTree>
    <p:extLst>
      <p:ext uri="{BB962C8B-B14F-4D97-AF65-F5344CB8AC3E}">
        <p14:creationId xmlns:p14="http://schemas.microsoft.com/office/powerpoint/2010/main" val="1010038389"/>
      </p:ext>
    </p:extLst>
  </p:cSld>
  <p:clrMapOvr>
    <a:masterClrMapping/>
  </p:clrMapOvr>
  <mc:AlternateContent xmlns:mc="http://schemas.openxmlformats.org/markup-compatibility/2006" xmlns:p14="http://schemas.microsoft.com/office/powerpoint/2010/main">
    <mc:Choice Requires="p14">
      <p:transition spd="slow" p14:dur="2000">
        <p14:vortex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2" fill="hold" nodeType="withEffect">
                                  <p:stCondLst>
                                    <p:cond delay="0"/>
                                  </p:stCondLst>
                                  <p:childTnLst>
                                    <p:set>
                                      <p:cBhvr>
                                        <p:cTn id="6" dur="1" fill="hold">
                                          <p:stCondLst>
                                            <p:cond delay="0"/>
                                          </p:stCondLst>
                                        </p:cTn>
                                        <p:tgtEl>
                                          <p:spTgt spid="48"/>
                                        </p:tgtEl>
                                        <p:attrNameLst>
                                          <p:attrName>style.visibility</p:attrName>
                                        </p:attrNameLst>
                                      </p:cBhvr>
                                      <p:to>
                                        <p:strVal val="visible"/>
                                      </p:to>
                                    </p:set>
                                    <p:anim calcmode="lin" valueType="num">
                                      <p:cBhvr additive="base">
                                        <p:cTn id="7" dur="750" fill="hold"/>
                                        <p:tgtEl>
                                          <p:spTgt spid="48"/>
                                        </p:tgtEl>
                                        <p:attrNameLst>
                                          <p:attrName>ppt_x</p:attrName>
                                        </p:attrNameLst>
                                      </p:cBhvr>
                                      <p:tavLst>
                                        <p:tav tm="0">
                                          <p:val>
                                            <p:strVal val="0-#ppt_w/2"/>
                                          </p:val>
                                        </p:tav>
                                        <p:tav tm="100000">
                                          <p:val>
                                            <p:strVal val="#ppt_x"/>
                                          </p:val>
                                        </p:tav>
                                      </p:tavLst>
                                    </p:anim>
                                    <p:anim calcmode="lin" valueType="num">
                                      <p:cBhvr additive="base">
                                        <p:cTn id="8" dur="750" fill="hold"/>
                                        <p:tgtEl>
                                          <p:spTgt spid="48"/>
                                        </p:tgtEl>
                                        <p:attrNameLst>
                                          <p:attrName>ppt_y</p:attrName>
                                        </p:attrNameLst>
                                      </p:cBhvr>
                                      <p:tavLst>
                                        <p:tav tm="0">
                                          <p:val>
                                            <p:strVal val="1+#ppt_h/2"/>
                                          </p:val>
                                        </p:tav>
                                        <p:tav tm="100000">
                                          <p:val>
                                            <p:strVal val="#ppt_y"/>
                                          </p:val>
                                        </p:tav>
                                      </p:tavLst>
                                    </p:anim>
                                  </p:childTnLst>
                                </p:cTn>
                              </p:par>
                              <p:par>
                                <p:cTn id="9" presetID="8" presetClass="emph" presetSubtype="0" fill="hold" nodeType="withEffect">
                                  <p:stCondLst>
                                    <p:cond delay="200"/>
                                  </p:stCondLst>
                                  <p:childTnLst>
                                    <p:animRot by="21600000">
                                      <p:cBhvr>
                                        <p:cTn id="10" dur="2000" fill="hold"/>
                                        <p:tgtEl>
                                          <p:spTgt spid="48"/>
                                        </p:tgtEl>
                                        <p:attrNameLst>
                                          <p:attrName>r</p:attrName>
                                        </p:attrNameLst>
                                      </p:cBhvr>
                                    </p:animRot>
                                  </p:childTnLst>
                                </p:cTn>
                              </p:par>
                              <p:par>
                                <p:cTn id="11" presetID="10" presetClass="entr" presetSubtype="0" fill="hold" nodeType="withEffect">
                                  <p:stCondLst>
                                    <p:cond delay="600"/>
                                  </p:stCondLst>
                                  <p:childTnLst>
                                    <p:set>
                                      <p:cBhvr>
                                        <p:cTn id="12" dur="1" fill="hold">
                                          <p:stCondLst>
                                            <p:cond delay="0"/>
                                          </p:stCondLst>
                                        </p:cTn>
                                        <p:tgtEl>
                                          <p:spTgt spid="174"/>
                                        </p:tgtEl>
                                        <p:attrNameLst>
                                          <p:attrName>style.visibility</p:attrName>
                                        </p:attrNameLst>
                                      </p:cBhvr>
                                      <p:to>
                                        <p:strVal val="visible"/>
                                      </p:to>
                                    </p:set>
                                    <p:animEffect transition="in" filter="fade">
                                      <p:cBhvr>
                                        <p:cTn id="13" dur="500"/>
                                        <p:tgtEl>
                                          <p:spTgt spid="174"/>
                                        </p:tgtEl>
                                      </p:cBhvr>
                                    </p:animEffect>
                                  </p:childTnLst>
                                </p:cTn>
                              </p:par>
                              <p:par>
                                <p:cTn id="14" presetID="8" presetClass="emph" presetSubtype="0" fill="hold" nodeType="withEffect">
                                  <p:stCondLst>
                                    <p:cond delay="300"/>
                                  </p:stCondLst>
                                  <p:childTnLst>
                                    <p:animRot by="21600000">
                                      <p:cBhvr>
                                        <p:cTn id="15" dur="2000" fill="hold"/>
                                        <p:tgtEl>
                                          <p:spTgt spid="174"/>
                                        </p:tgtEl>
                                        <p:attrNameLst>
                                          <p:attrName>r</p:attrName>
                                        </p:attrNameLst>
                                      </p:cBhvr>
                                    </p:animRot>
                                  </p:childTnLst>
                                </p:cTn>
                              </p:par>
                              <p:par>
                                <p:cTn id="16" presetID="10" presetClass="entr" presetSubtype="0" fill="hold" nodeType="withEffect">
                                  <p:stCondLst>
                                    <p:cond delay="800"/>
                                  </p:stCondLst>
                                  <p:childTnLst>
                                    <p:set>
                                      <p:cBhvr>
                                        <p:cTn id="17" dur="1" fill="hold">
                                          <p:stCondLst>
                                            <p:cond delay="0"/>
                                          </p:stCondLst>
                                        </p:cTn>
                                        <p:tgtEl>
                                          <p:spTgt spid="61"/>
                                        </p:tgtEl>
                                        <p:attrNameLst>
                                          <p:attrName>style.visibility</p:attrName>
                                        </p:attrNameLst>
                                      </p:cBhvr>
                                      <p:to>
                                        <p:strVal val="visible"/>
                                      </p:to>
                                    </p:set>
                                    <p:animEffect transition="in" filter="fade">
                                      <p:cBhvr>
                                        <p:cTn id="18" dur="500"/>
                                        <p:tgtEl>
                                          <p:spTgt spid="61"/>
                                        </p:tgtEl>
                                      </p:cBhvr>
                                    </p:animEffect>
                                  </p:childTnLst>
                                </p:cTn>
                              </p:par>
                              <p:par>
                                <p:cTn id="19" presetID="8" presetClass="emph" presetSubtype="0" fill="hold" nodeType="withEffect">
                                  <p:stCondLst>
                                    <p:cond delay="0"/>
                                  </p:stCondLst>
                                  <p:childTnLst>
                                    <p:animRot by="21600000">
                                      <p:cBhvr>
                                        <p:cTn id="20" dur="2000" fill="hold"/>
                                        <p:tgtEl>
                                          <p:spTgt spid="61"/>
                                        </p:tgtEl>
                                        <p:attrNameLst>
                                          <p:attrName>r</p:attrName>
                                        </p:attrNameLst>
                                      </p:cBhvr>
                                    </p:animRot>
                                  </p:childTnLst>
                                </p:cTn>
                              </p:par>
                              <p:par>
                                <p:cTn id="21" presetID="10" presetClass="entr" presetSubtype="0" fill="hold" nodeType="withEffect">
                                  <p:stCondLst>
                                    <p:cond delay="1000"/>
                                  </p:stCondLst>
                                  <p:childTnLst>
                                    <p:set>
                                      <p:cBhvr>
                                        <p:cTn id="22" dur="1" fill="hold">
                                          <p:stCondLst>
                                            <p:cond delay="0"/>
                                          </p:stCondLst>
                                        </p:cTn>
                                        <p:tgtEl>
                                          <p:spTgt spid="47"/>
                                        </p:tgtEl>
                                        <p:attrNameLst>
                                          <p:attrName>style.visibility</p:attrName>
                                        </p:attrNameLst>
                                      </p:cBhvr>
                                      <p:to>
                                        <p:strVal val="visible"/>
                                      </p:to>
                                    </p:set>
                                    <p:animEffect transition="in" filter="fade">
                                      <p:cBhvr>
                                        <p:cTn id="23" dur="500"/>
                                        <p:tgtEl>
                                          <p:spTgt spid="47"/>
                                        </p:tgtEl>
                                      </p:cBhvr>
                                    </p:animEffect>
                                  </p:childTnLst>
                                </p:cTn>
                              </p:par>
                              <p:par>
                                <p:cTn id="24" presetID="10" presetClass="entr" presetSubtype="0" fill="hold" grpId="0" nodeType="withEffect">
                                  <p:stCondLst>
                                    <p:cond delay="1100"/>
                                  </p:stCondLst>
                                  <p:childTnLst>
                                    <p:set>
                                      <p:cBhvr>
                                        <p:cTn id="25" dur="1" fill="hold">
                                          <p:stCondLst>
                                            <p:cond delay="0"/>
                                          </p:stCondLst>
                                        </p:cTn>
                                        <p:tgtEl>
                                          <p:spTgt spid="172"/>
                                        </p:tgtEl>
                                        <p:attrNameLst>
                                          <p:attrName>style.visibility</p:attrName>
                                        </p:attrNameLst>
                                      </p:cBhvr>
                                      <p:to>
                                        <p:strVal val="visible"/>
                                      </p:to>
                                    </p:set>
                                    <p:animEffect transition="in" filter="fade">
                                      <p:cBhvr>
                                        <p:cTn id="26" dur="500"/>
                                        <p:tgtEl>
                                          <p:spTgt spid="172"/>
                                        </p:tgtEl>
                                      </p:cBhvr>
                                    </p:animEffect>
                                  </p:childTnLst>
                                </p:cTn>
                              </p:par>
                              <p:par>
                                <p:cTn id="27" presetID="10" presetClass="entr" presetSubtype="0" fill="hold" grpId="1" nodeType="withEffect">
                                  <p:stCondLst>
                                    <p:cond delay="1100"/>
                                  </p:stCondLst>
                                  <p:childTnLst>
                                    <p:set>
                                      <p:cBhvr>
                                        <p:cTn id="28" dur="1" fill="hold">
                                          <p:stCondLst>
                                            <p:cond delay="0"/>
                                          </p:stCondLst>
                                        </p:cTn>
                                        <p:tgtEl>
                                          <p:spTgt spid="173"/>
                                        </p:tgtEl>
                                        <p:attrNameLst>
                                          <p:attrName>style.visibility</p:attrName>
                                        </p:attrNameLst>
                                      </p:cBhvr>
                                      <p:to>
                                        <p:strVal val="visible"/>
                                      </p:to>
                                    </p:set>
                                    <p:animEffect transition="in" filter="fade">
                                      <p:cBhvr>
                                        <p:cTn id="29" dur="500"/>
                                        <p:tgtEl>
                                          <p:spTgt spid="173"/>
                                        </p:tgtEl>
                                      </p:cBhvr>
                                    </p:animEffect>
                                  </p:childTnLst>
                                </p:cTn>
                              </p:par>
                              <p:par>
                                <p:cTn id="30" presetID="8" presetClass="emph" presetSubtype="0" fill="hold" grpId="0" nodeType="withEffect">
                                  <p:stCondLst>
                                    <p:cond delay="200"/>
                                  </p:stCondLst>
                                  <p:childTnLst>
                                    <p:animRot by="21600000">
                                      <p:cBhvr>
                                        <p:cTn id="31" dur="2000" fill="hold"/>
                                        <p:tgtEl>
                                          <p:spTgt spid="173"/>
                                        </p:tgtEl>
                                        <p:attrNameLst>
                                          <p:attrName>r</p:attrName>
                                        </p:attrNameLst>
                                      </p:cBhvr>
                                    </p:animRot>
                                  </p:childTnLst>
                                </p:cTn>
                              </p:par>
                              <p:par>
                                <p:cTn id="32" presetID="10" presetClass="entr" presetSubtype="0" fill="hold" grpId="0" nodeType="withEffect">
                                  <p:stCondLst>
                                    <p:cond delay="1100"/>
                                  </p:stCondLst>
                                  <p:childTnLst>
                                    <p:set>
                                      <p:cBhvr>
                                        <p:cTn id="33" dur="1" fill="hold">
                                          <p:stCondLst>
                                            <p:cond delay="0"/>
                                          </p:stCondLst>
                                        </p:cTn>
                                        <p:tgtEl>
                                          <p:spTgt spid="185"/>
                                        </p:tgtEl>
                                        <p:attrNameLst>
                                          <p:attrName>style.visibility</p:attrName>
                                        </p:attrNameLst>
                                      </p:cBhvr>
                                      <p:to>
                                        <p:strVal val="visible"/>
                                      </p:to>
                                    </p:set>
                                    <p:animEffect transition="in" filter="fade">
                                      <p:cBhvr>
                                        <p:cTn id="34" dur="500"/>
                                        <p:tgtEl>
                                          <p:spTgt spid="185"/>
                                        </p:tgtEl>
                                      </p:cBhvr>
                                    </p:animEffect>
                                  </p:childTnLst>
                                </p:cTn>
                              </p:par>
                              <p:par>
                                <p:cTn id="35" presetID="8" presetClass="emph" presetSubtype="0" fill="hold" grpId="1" nodeType="withEffect">
                                  <p:stCondLst>
                                    <p:cond delay="400"/>
                                  </p:stCondLst>
                                  <p:childTnLst>
                                    <p:animRot by="21600000">
                                      <p:cBhvr>
                                        <p:cTn id="36" dur="2000" fill="hold"/>
                                        <p:tgtEl>
                                          <p:spTgt spid="185"/>
                                        </p:tgtEl>
                                        <p:attrNameLst>
                                          <p:attrName>r</p:attrName>
                                        </p:attrNameLst>
                                      </p:cBhvr>
                                    </p:animRot>
                                  </p:childTnLst>
                                </p:cTn>
                              </p:par>
                              <p:par>
                                <p:cTn id="37" presetID="10" presetClass="entr" presetSubtype="0" fill="hold" grpId="0" nodeType="withEffect">
                                  <p:stCondLst>
                                    <p:cond delay="1100"/>
                                  </p:stCondLst>
                                  <p:childTnLst>
                                    <p:set>
                                      <p:cBhvr>
                                        <p:cTn id="38" dur="1" fill="hold">
                                          <p:stCondLst>
                                            <p:cond delay="0"/>
                                          </p:stCondLst>
                                        </p:cTn>
                                        <p:tgtEl>
                                          <p:spTgt spid="186"/>
                                        </p:tgtEl>
                                        <p:attrNameLst>
                                          <p:attrName>style.visibility</p:attrName>
                                        </p:attrNameLst>
                                      </p:cBhvr>
                                      <p:to>
                                        <p:strVal val="visible"/>
                                      </p:to>
                                    </p:set>
                                    <p:animEffect transition="in" filter="fade">
                                      <p:cBhvr>
                                        <p:cTn id="39" dur="500"/>
                                        <p:tgtEl>
                                          <p:spTgt spid="186"/>
                                        </p:tgtEl>
                                      </p:cBhvr>
                                    </p:animEffect>
                                  </p:childTnLst>
                                </p:cTn>
                              </p:par>
                              <p:par>
                                <p:cTn id="40" presetID="8" presetClass="emph" presetSubtype="0" fill="hold" grpId="1" nodeType="withEffect">
                                  <p:stCondLst>
                                    <p:cond delay="0"/>
                                  </p:stCondLst>
                                  <p:childTnLst>
                                    <p:animRot by="21600000">
                                      <p:cBhvr>
                                        <p:cTn id="41" dur="2000" fill="hold"/>
                                        <p:tgtEl>
                                          <p:spTgt spid="186"/>
                                        </p:tgtEl>
                                        <p:attrNameLst>
                                          <p:attrName>r</p:attrName>
                                        </p:attrNameLst>
                                      </p:cBhvr>
                                    </p:animRot>
                                  </p:childTnLst>
                                </p:cTn>
                              </p:par>
                              <p:par>
                                <p:cTn id="42" presetID="10" presetClass="entr" presetSubtype="0" fill="hold" grpId="0" nodeType="withEffect">
                                  <p:stCondLst>
                                    <p:cond delay="1100"/>
                                  </p:stCondLst>
                                  <p:childTnLst>
                                    <p:set>
                                      <p:cBhvr>
                                        <p:cTn id="43" dur="1" fill="hold">
                                          <p:stCondLst>
                                            <p:cond delay="0"/>
                                          </p:stCondLst>
                                        </p:cTn>
                                        <p:tgtEl>
                                          <p:spTgt spid="190"/>
                                        </p:tgtEl>
                                        <p:attrNameLst>
                                          <p:attrName>style.visibility</p:attrName>
                                        </p:attrNameLst>
                                      </p:cBhvr>
                                      <p:to>
                                        <p:strVal val="visible"/>
                                      </p:to>
                                    </p:set>
                                    <p:animEffect transition="in" filter="fade">
                                      <p:cBhvr>
                                        <p:cTn id="44" dur="500"/>
                                        <p:tgtEl>
                                          <p:spTgt spid="190"/>
                                        </p:tgtEl>
                                      </p:cBhvr>
                                    </p:animEffect>
                                  </p:childTnLst>
                                </p:cTn>
                              </p:par>
                              <p:par>
                                <p:cTn id="45" presetID="8" presetClass="emph" presetSubtype="0" fill="hold" grpId="1" nodeType="withEffect">
                                  <p:stCondLst>
                                    <p:cond delay="200"/>
                                  </p:stCondLst>
                                  <p:childTnLst>
                                    <p:animRot by="21600000">
                                      <p:cBhvr>
                                        <p:cTn id="46" dur="2000" fill="hold"/>
                                        <p:tgtEl>
                                          <p:spTgt spid="190"/>
                                        </p:tgtEl>
                                        <p:attrNameLst>
                                          <p:attrName>r</p:attrName>
                                        </p:attrNameLst>
                                      </p:cBhvr>
                                    </p:animRot>
                                  </p:childTnLst>
                                </p:cTn>
                              </p:par>
                              <p:par>
                                <p:cTn id="47" presetID="10" presetClass="entr" presetSubtype="0" fill="hold" grpId="0" nodeType="withEffect">
                                  <p:stCondLst>
                                    <p:cond delay="1300"/>
                                  </p:stCondLst>
                                  <p:childTnLst>
                                    <p:set>
                                      <p:cBhvr>
                                        <p:cTn id="48" dur="1" fill="hold">
                                          <p:stCondLst>
                                            <p:cond delay="0"/>
                                          </p:stCondLst>
                                        </p:cTn>
                                        <p:tgtEl>
                                          <p:spTgt spid="191"/>
                                        </p:tgtEl>
                                        <p:attrNameLst>
                                          <p:attrName>style.visibility</p:attrName>
                                        </p:attrNameLst>
                                      </p:cBhvr>
                                      <p:to>
                                        <p:strVal val="visible"/>
                                      </p:to>
                                    </p:set>
                                    <p:animEffect transition="in" filter="fade">
                                      <p:cBhvr>
                                        <p:cTn id="49" dur="500"/>
                                        <p:tgtEl>
                                          <p:spTgt spid="191"/>
                                        </p:tgtEl>
                                      </p:cBhvr>
                                    </p:animEffect>
                                  </p:childTnLst>
                                </p:cTn>
                              </p:par>
                              <p:par>
                                <p:cTn id="50" presetID="8" presetClass="emph" presetSubtype="0" fill="hold" grpId="1" nodeType="withEffect">
                                  <p:stCondLst>
                                    <p:cond delay="100"/>
                                  </p:stCondLst>
                                  <p:childTnLst>
                                    <p:animRot by="-21600000">
                                      <p:cBhvr>
                                        <p:cTn id="51" dur="2000" fill="hold"/>
                                        <p:tgtEl>
                                          <p:spTgt spid="191"/>
                                        </p:tgtEl>
                                        <p:attrNameLst>
                                          <p:attrName>r</p:attrName>
                                        </p:attrNameLst>
                                      </p:cBhvr>
                                    </p:animRot>
                                  </p:childTnLst>
                                </p:cTn>
                              </p:par>
                              <p:par>
                                <p:cTn id="52" presetID="10" presetClass="entr" presetSubtype="0" fill="hold" grpId="0" nodeType="withEffect">
                                  <p:stCondLst>
                                    <p:cond delay="1100"/>
                                  </p:stCondLst>
                                  <p:childTnLst>
                                    <p:set>
                                      <p:cBhvr>
                                        <p:cTn id="53" dur="1" fill="hold">
                                          <p:stCondLst>
                                            <p:cond delay="0"/>
                                          </p:stCondLst>
                                        </p:cTn>
                                        <p:tgtEl>
                                          <p:spTgt spid="189"/>
                                        </p:tgtEl>
                                        <p:attrNameLst>
                                          <p:attrName>style.visibility</p:attrName>
                                        </p:attrNameLst>
                                      </p:cBhvr>
                                      <p:to>
                                        <p:strVal val="visible"/>
                                      </p:to>
                                    </p:set>
                                    <p:animEffect transition="in" filter="fade">
                                      <p:cBhvr>
                                        <p:cTn id="54" dur="500"/>
                                        <p:tgtEl>
                                          <p:spTgt spid="189"/>
                                        </p:tgtEl>
                                      </p:cBhvr>
                                    </p:animEffect>
                                  </p:childTnLst>
                                </p:cTn>
                              </p:par>
                              <p:par>
                                <p:cTn id="55" presetID="8" presetClass="emph" presetSubtype="0" fill="hold" grpId="1" nodeType="withEffect">
                                  <p:stCondLst>
                                    <p:cond delay="200"/>
                                  </p:stCondLst>
                                  <p:childTnLst>
                                    <p:animRot by="21600000">
                                      <p:cBhvr>
                                        <p:cTn id="56" dur="2000" fill="hold"/>
                                        <p:tgtEl>
                                          <p:spTgt spid="189"/>
                                        </p:tgtEl>
                                        <p:attrNameLst>
                                          <p:attrName>r</p:attrName>
                                        </p:attrNameLst>
                                      </p:cBhvr>
                                    </p:animRot>
                                  </p:childTnLst>
                                </p:cTn>
                              </p:par>
                              <p:par>
                                <p:cTn id="57" presetID="10" presetClass="entr" presetSubtype="0" fill="hold" grpId="0" nodeType="withEffect">
                                  <p:stCondLst>
                                    <p:cond delay="1100"/>
                                  </p:stCondLst>
                                  <p:childTnLst>
                                    <p:set>
                                      <p:cBhvr>
                                        <p:cTn id="58" dur="1" fill="hold">
                                          <p:stCondLst>
                                            <p:cond delay="0"/>
                                          </p:stCondLst>
                                        </p:cTn>
                                        <p:tgtEl>
                                          <p:spTgt spid="188"/>
                                        </p:tgtEl>
                                        <p:attrNameLst>
                                          <p:attrName>style.visibility</p:attrName>
                                        </p:attrNameLst>
                                      </p:cBhvr>
                                      <p:to>
                                        <p:strVal val="visible"/>
                                      </p:to>
                                    </p:set>
                                    <p:animEffect transition="in" filter="fade">
                                      <p:cBhvr>
                                        <p:cTn id="59" dur="500"/>
                                        <p:tgtEl>
                                          <p:spTgt spid="188"/>
                                        </p:tgtEl>
                                      </p:cBhvr>
                                    </p:animEffect>
                                  </p:childTnLst>
                                </p:cTn>
                              </p:par>
                              <p:par>
                                <p:cTn id="60" presetID="8" presetClass="emph" presetSubtype="0" fill="hold" grpId="1" nodeType="withEffect">
                                  <p:stCondLst>
                                    <p:cond delay="0"/>
                                  </p:stCondLst>
                                  <p:childTnLst>
                                    <p:animRot by="-21600000">
                                      <p:cBhvr>
                                        <p:cTn id="61" dur="2000" fill="hold"/>
                                        <p:tgtEl>
                                          <p:spTgt spid="188"/>
                                        </p:tgtEl>
                                        <p:attrNameLst>
                                          <p:attrName>r</p:attrName>
                                        </p:attrNameLst>
                                      </p:cBhvr>
                                    </p:animRot>
                                  </p:childTnLst>
                                </p:cTn>
                              </p:par>
                              <p:par>
                                <p:cTn id="62" presetID="10" presetClass="entr" presetSubtype="0" fill="hold" grpId="0" nodeType="withEffect">
                                  <p:stCondLst>
                                    <p:cond delay="1000"/>
                                  </p:stCondLst>
                                  <p:childTnLst>
                                    <p:set>
                                      <p:cBhvr>
                                        <p:cTn id="63" dur="1" fill="hold">
                                          <p:stCondLst>
                                            <p:cond delay="0"/>
                                          </p:stCondLst>
                                        </p:cTn>
                                        <p:tgtEl>
                                          <p:spTgt spid="192"/>
                                        </p:tgtEl>
                                        <p:attrNameLst>
                                          <p:attrName>style.visibility</p:attrName>
                                        </p:attrNameLst>
                                      </p:cBhvr>
                                      <p:to>
                                        <p:strVal val="visible"/>
                                      </p:to>
                                    </p:set>
                                    <p:animEffect transition="in" filter="fade">
                                      <p:cBhvr>
                                        <p:cTn id="64" dur="500"/>
                                        <p:tgtEl>
                                          <p:spTgt spid="192"/>
                                        </p:tgtEl>
                                      </p:cBhvr>
                                    </p:animEffect>
                                  </p:childTnLst>
                                </p:cTn>
                              </p:par>
                              <p:par>
                                <p:cTn id="65" presetID="8" presetClass="emph" presetSubtype="0" fill="hold" grpId="1" nodeType="withEffect">
                                  <p:stCondLst>
                                    <p:cond delay="200"/>
                                  </p:stCondLst>
                                  <p:childTnLst>
                                    <p:animRot by="21600000">
                                      <p:cBhvr>
                                        <p:cTn id="66" dur="2000" fill="hold"/>
                                        <p:tgtEl>
                                          <p:spTgt spid="192"/>
                                        </p:tgtEl>
                                        <p:attrNameLst>
                                          <p:attrName>r</p:attrName>
                                        </p:attrNameLst>
                                      </p:cBhvr>
                                    </p:animRot>
                                  </p:childTnLst>
                                </p:cTn>
                              </p:par>
                              <p:par>
                                <p:cTn id="67" presetID="10" presetClass="entr" presetSubtype="0" fill="hold" grpId="0" nodeType="withEffect">
                                  <p:stCondLst>
                                    <p:cond delay="1200"/>
                                  </p:stCondLst>
                                  <p:childTnLst>
                                    <p:set>
                                      <p:cBhvr>
                                        <p:cTn id="68" dur="1" fill="hold">
                                          <p:stCondLst>
                                            <p:cond delay="0"/>
                                          </p:stCondLst>
                                        </p:cTn>
                                        <p:tgtEl>
                                          <p:spTgt spid="187"/>
                                        </p:tgtEl>
                                        <p:attrNameLst>
                                          <p:attrName>style.visibility</p:attrName>
                                        </p:attrNameLst>
                                      </p:cBhvr>
                                      <p:to>
                                        <p:strVal val="visible"/>
                                      </p:to>
                                    </p:set>
                                    <p:animEffect transition="in" filter="fade">
                                      <p:cBhvr>
                                        <p:cTn id="69" dur="500"/>
                                        <p:tgtEl>
                                          <p:spTgt spid="187"/>
                                        </p:tgtEl>
                                      </p:cBhvr>
                                    </p:animEffect>
                                  </p:childTnLst>
                                </p:cTn>
                              </p:par>
                              <p:par>
                                <p:cTn id="70" presetID="8" presetClass="emph" presetSubtype="0" fill="hold" grpId="1" nodeType="withEffect">
                                  <p:stCondLst>
                                    <p:cond delay="200"/>
                                  </p:stCondLst>
                                  <p:childTnLst>
                                    <p:animRot by="-21600000">
                                      <p:cBhvr>
                                        <p:cTn id="71" dur="2000" fill="hold"/>
                                        <p:tgtEl>
                                          <p:spTgt spid="187"/>
                                        </p:tgtEl>
                                        <p:attrNameLst>
                                          <p:attrName>r</p:attrName>
                                        </p:attrNameLst>
                                      </p:cBhvr>
                                    </p:animRot>
                                  </p:childTnLst>
                                </p:cTn>
                              </p:par>
                              <p:par>
                                <p:cTn id="72" presetID="10" presetClass="entr" presetSubtype="0" fill="hold" nodeType="withEffect">
                                  <p:stCondLst>
                                    <p:cond delay="1100"/>
                                  </p:stCondLst>
                                  <p:childTnLst>
                                    <p:set>
                                      <p:cBhvr>
                                        <p:cTn id="73" dur="1" fill="hold">
                                          <p:stCondLst>
                                            <p:cond delay="0"/>
                                          </p:stCondLst>
                                        </p:cTn>
                                        <p:tgtEl>
                                          <p:spTgt spid="58"/>
                                        </p:tgtEl>
                                        <p:attrNameLst>
                                          <p:attrName>style.visibility</p:attrName>
                                        </p:attrNameLst>
                                      </p:cBhvr>
                                      <p:to>
                                        <p:strVal val="visible"/>
                                      </p:to>
                                    </p:set>
                                    <p:animEffect transition="in" filter="fade">
                                      <p:cBhvr>
                                        <p:cTn id="74" dur="500"/>
                                        <p:tgtEl>
                                          <p:spTgt spid="58"/>
                                        </p:tgtEl>
                                      </p:cBhvr>
                                    </p:animEffect>
                                  </p:childTnLst>
                                </p:cTn>
                              </p:par>
                              <p:par>
                                <p:cTn id="75" presetID="22" presetClass="entr" presetSubtype="2" fill="hold" nodeType="withEffect">
                                  <p:stCondLst>
                                    <p:cond delay="1600"/>
                                  </p:stCondLst>
                                  <p:childTnLst>
                                    <p:set>
                                      <p:cBhvr>
                                        <p:cTn id="76" dur="1" fill="hold">
                                          <p:stCondLst>
                                            <p:cond delay="0"/>
                                          </p:stCondLst>
                                        </p:cTn>
                                        <p:tgtEl>
                                          <p:spTgt spid="54"/>
                                        </p:tgtEl>
                                        <p:attrNameLst>
                                          <p:attrName>style.visibility</p:attrName>
                                        </p:attrNameLst>
                                      </p:cBhvr>
                                      <p:to>
                                        <p:strVal val="visible"/>
                                      </p:to>
                                    </p:set>
                                    <p:animEffect transition="in" filter="wipe(right)">
                                      <p:cBhvr>
                                        <p:cTn id="77" dur="750"/>
                                        <p:tgtEl>
                                          <p:spTgt spid="54"/>
                                        </p:tgtEl>
                                      </p:cBhvr>
                                    </p:animEffect>
                                  </p:childTnLst>
                                </p:cTn>
                              </p:par>
                              <p:par>
                                <p:cTn id="78" presetID="10" presetClass="entr" presetSubtype="0" fill="hold" nodeType="withEffect">
                                  <p:stCondLst>
                                    <p:cond delay="2000"/>
                                  </p:stCondLst>
                                  <p:childTnLst>
                                    <p:set>
                                      <p:cBhvr>
                                        <p:cTn id="79" dur="1" fill="hold">
                                          <p:stCondLst>
                                            <p:cond delay="0"/>
                                          </p:stCondLst>
                                        </p:cTn>
                                        <p:tgtEl>
                                          <p:spTgt spid="194"/>
                                        </p:tgtEl>
                                        <p:attrNameLst>
                                          <p:attrName>style.visibility</p:attrName>
                                        </p:attrNameLst>
                                      </p:cBhvr>
                                      <p:to>
                                        <p:strVal val="visible"/>
                                      </p:to>
                                    </p:set>
                                    <p:animEffect transition="in" filter="fade">
                                      <p:cBhvr>
                                        <p:cTn id="80" dur="500"/>
                                        <p:tgtEl>
                                          <p:spTgt spid="194"/>
                                        </p:tgtEl>
                                      </p:cBhvr>
                                    </p:animEffect>
                                  </p:childTnLst>
                                </p:cTn>
                              </p:par>
                              <p:par>
                                <p:cTn id="81" presetID="8" presetClass="emph" presetSubtype="0" fill="hold" nodeType="withEffect">
                                  <p:stCondLst>
                                    <p:cond delay="1800"/>
                                  </p:stCondLst>
                                  <p:childTnLst>
                                    <p:animRot by="-21600000">
                                      <p:cBhvr>
                                        <p:cTn id="82" dur="2000" fill="hold"/>
                                        <p:tgtEl>
                                          <p:spTgt spid="194"/>
                                        </p:tgtEl>
                                        <p:attrNameLst>
                                          <p:attrName>r</p:attrName>
                                        </p:attrNameLst>
                                      </p:cBhvr>
                                    </p:animRot>
                                  </p:childTnLst>
                                </p:cTn>
                              </p:par>
                              <p:par>
                                <p:cTn id="83" presetID="10" presetClass="entr" presetSubtype="0" fill="hold" nodeType="withEffect">
                                  <p:stCondLst>
                                    <p:cond delay="2300"/>
                                  </p:stCondLst>
                                  <p:childTnLst>
                                    <p:set>
                                      <p:cBhvr>
                                        <p:cTn id="84" dur="1" fill="hold">
                                          <p:stCondLst>
                                            <p:cond delay="0"/>
                                          </p:stCondLst>
                                        </p:cTn>
                                        <p:tgtEl>
                                          <p:spTgt spid="150"/>
                                        </p:tgtEl>
                                        <p:attrNameLst>
                                          <p:attrName>style.visibility</p:attrName>
                                        </p:attrNameLst>
                                      </p:cBhvr>
                                      <p:to>
                                        <p:strVal val="visible"/>
                                      </p:to>
                                    </p:set>
                                    <p:animEffect transition="in" filter="fade">
                                      <p:cBhvr>
                                        <p:cTn id="85" dur="500"/>
                                        <p:tgtEl>
                                          <p:spTgt spid="150"/>
                                        </p:tgtEl>
                                      </p:cBhvr>
                                    </p:animEffect>
                                  </p:childTnLst>
                                </p:cTn>
                              </p:par>
                              <p:par>
                                <p:cTn id="86" presetID="8" presetClass="emph" presetSubtype="0" fill="hold" nodeType="withEffect">
                                  <p:stCondLst>
                                    <p:cond delay="2000"/>
                                  </p:stCondLst>
                                  <p:childTnLst>
                                    <p:animRot by="21600000">
                                      <p:cBhvr>
                                        <p:cTn id="87" dur="2000" fill="hold"/>
                                        <p:tgtEl>
                                          <p:spTgt spid="150"/>
                                        </p:tgtEl>
                                        <p:attrNameLst>
                                          <p:attrName>r</p:attrName>
                                        </p:attrNameLst>
                                      </p:cBhvr>
                                    </p:animRot>
                                  </p:childTnLst>
                                </p:cTn>
                              </p:par>
                              <p:par>
                                <p:cTn id="88" presetID="10" presetClass="entr" presetSubtype="0" fill="hold" nodeType="withEffect">
                                  <p:stCondLst>
                                    <p:cond delay="2400"/>
                                  </p:stCondLst>
                                  <p:childTnLst>
                                    <p:set>
                                      <p:cBhvr>
                                        <p:cTn id="89" dur="1" fill="hold">
                                          <p:stCondLst>
                                            <p:cond delay="0"/>
                                          </p:stCondLst>
                                        </p:cTn>
                                        <p:tgtEl>
                                          <p:spTgt spid="139"/>
                                        </p:tgtEl>
                                        <p:attrNameLst>
                                          <p:attrName>style.visibility</p:attrName>
                                        </p:attrNameLst>
                                      </p:cBhvr>
                                      <p:to>
                                        <p:strVal val="visible"/>
                                      </p:to>
                                    </p:set>
                                    <p:animEffect transition="in" filter="fade">
                                      <p:cBhvr>
                                        <p:cTn id="90" dur="500"/>
                                        <p:tgtEl>
                                          <p:spTgt spid="139"/>
                                        </p:tgtEl>
                                      </p:cBhvr>
                                    </p:animEffect>
                                  </p:childTnLst>
                                </p:cTn>
                              </p:par>
                              <p:par>
                                <p:cTn id="91" presetID="8" presetClass="emph" presetSubtype="0" fill="hold" nodeType="withEffect">
                                  <p:stCondLst>
                                    <p:cond delay="2200"/>
                                  </p:stCondLst>
                                  <p:childTnLst>
                                    <p:animRot by="21600000">
                                      <p:cBhvr>
                                        <p:cTn id="92" dur="2000" fill="hold"/>
                                        <p:tgtEl>
                                          <p:spTgt spid="139"/>
                                        </p:tgtEl>
                                        <p:attrNameLst>
                                          <p:attrName>r</p:attrName>
                                        </p:attrNameLst>
                                      </p:cBhvr>
                                    </p:animRot>
                                  </p:childTnLst>
                                </p:cTn>
                              </p:par>
                              <p:par>
                                <p:cTn id="93" presetID="10" presetClass="entr" presetSubtype="0" fill="hold" nodeType="withEffect">
                                  <p:stCondLst>
                                    <p:cond delay="2300"/>
                                  </p:stCondLst>
                                  <p:childTnLst>
                                    <p:set>
                                      <p:cBhvr>
                                        <p:cTn id="94" dur="1" fill="hold">
                                          <p:stCondLst>
                                            <p:cond delay="0"/>
                                          </p:stCondLst>
                                        </p:cTn>
                                        <p:tgtEl>
                                          <p:spTgt spid="161"/>
                                        </p:tgtEl>
                                        <p:attrNameLst>
                                          <p:attrName>style.visibility</p:attrName>
                                        </p:attrNameLst>
                                      </p:cBhvr>
                                      <p:to>
                                        <p:strVal val="visible"/>
                                      </p:to>
                                    </p:set>
                                    <p:animEffect transition="in" filter="fade">
                                      <p:cBhvr>
                                        <p:cTn id="95" dur="500"/>
                                        <p:tgtEl>
                                          <p:spTgt spid="161"/>
                                        </p:tgtEl>
                                      </p:cBhvr>
                                    </p:animEffect>
                                  </p:childTnLst>
                                </p:cTn>
                              </p:par>
                              <p:par>
                                <p:cTn id="96" presetID="8" presetClass="emph" presetSubtype="0" fill="hold" nodeType="withEffect">
                                  <p:stCondLst>
                                    <p:cond delay="2300"/>
                                  </p:stCondLst>
                                  <p:childTnLst>
                                    <p:animRot by="-21600000">
                                      <p:cBhvr>
                                        <p:cTn id="97" dur="2000" fill="hold"/>
                                        <p:tgtEl>
                                          <p:spTgt spid="161"/>
                                        </p:tgtEl>
                                        <p:attrNameLst>
                                          <p:attrName>r</p:attrName>
                                        </p:attrNameLst>
                                      </p:cBhvr>
                                    </p:animRot>
                                  </p:childTnLst>
                                </p:cTn>
                              </p:par>
                              <p:par>
                                <p:cTn id="98" presetID="1" presetClass="entr" presetSubtype="0" fill="hold" nodeType="withEffect">
                                  <p:stCondLst>
                                    <p:cond delay="4000"/>
                                  </p:stCondLst>
                                  <p:childTnLst>
                                    <p:set>
                                      <p:cBhvr>
                                        <p:cTn id="99" dur="1" fill="hold">
                                          <p:stCondLst>
                                            <p:cond delay="0"/>
                                          </p:stCondLst>
                                        </p:cTn>
                                        <p:tgtEl>
                                          <p:spTgt spid="210"/>
                                        </p:tgtEl>
                                        <p:attrNameLst>
                                          <p:attrName>style.visibility</p:attrName>
                                        </p:attrNameLst>
                                      </p:cBhvr>
                                      <p:to>
                                        <p:strVal val="visible"/>
                                      </p:to>
                                    </p:set>
                                  </p:childTnLst>
                                </p:cTn>
                              </p:par>
                              <p:par>
                                <p:cTn id="100" presetID="8" presetClass="emph" presetSubtype="0" fill="hold" nodeType="withEffect">
                                  <p:stCondLst>
                                    <p:cond delay="3600"/>
                                  </p:stCondLst>
                                  <p:childTnLst>
                                    <p:animRot by="21600000">
                                      <p:cBhvr>
                                        <p:cTn id="101" dur="2000" fill="hold"/>
                                        <p:tgtEl>
                                          <p:spTgt spid="210"/>
                                        </p:tgtEl>
                                        <p:attrNameLst>
                                          <p:attrName>r</p:attrName>
                                        </p:attrNameLst>
                                      </p:cBhvr>
                                    </p:animRot>
                                  </p:childTnLst>
                                </p:cTn>
                              </p:par>
                              <p:par>
                                <p:cTn id="102" presetID="63" presetClass="path" presetSubtype="0" accel="50000" decel="50000" fill="hold" nodeType="withEffect">
                                  <p:stCondLst>
                                    <p:cond delay="3600"/>
                                  </p:stCondLst>
                                  <p:childTnLst>
                                    <p:animMotion origin="layout" path="M 1.25E-6 4.07407E-6 L 0.63581 -0.45973 " pathEditMode="relative" rAng="0" ptsTypes="AA">
                                      <p:cBhvr>
                                        <p:cTn id="103" dur="2000" spd="-100000" fill="hold"/>
                                        <p:tgtEl>
                                          <p:spTgt spid="210"/>
                                        </p:tgtEl>
                                        <p:attrNameLst>
                                          <p:attrName>ppt_x</p:attrName>
                                          <p:attrName>ppt_y</p:attrName>
                                        </p:attrNameLst>
                                      </p:cBhvr>
                                      <p:rCtr x="31784" y="-22986"/>
                                    </p:animMotion>
                                  </p:childTnLst>
                                </p:cTn>
                              </p:par>
                              <p:par>
                                <p:cTn id="104" presetID="1" presetClass="entr" presetSubtype="0" fill="hold" grpId="0" nodeType="withEffect">
                                  <p:stCondLst>
                                    <p:cond delay="2300"/>
                                  </p:stCondLst>
                                  <p:childTnLst>
                                    <p:set>
                                      <p:cBhvr>
                                        <p:cTn id="105" dur="1" fill="hold">
                                          <p:stCondLst>
                                            <p:cond delay="0"/>
                                          </p:stCondLst>
                                        </p:cTn>
                                        <p:tgtEl>
                                          <p:spTgt spid="193"/>
                                        </p:tgtEl>
                                        <p:attrNameLst>
                                          <p:attrName>style.visibility</p:attrName>
                                        </p:attrNameLst>
                                      </p:cBhvr>
                                      <p:to>
                                        <p:strVal val="visible"/>
                                      </p:to>
                                    </p:set>
                                  </p:childTnLst>
                                </p:cTn>
                              </p:par>
                              <p:par>
                                <p:cTn id="106" presetID="22" presetClass="entr" presetSubtype="2" fill="hold" nodeType="withEffect">
                                  <p:stCondLst>
                                    <p:cond delay="2600"/>
                                  </p:stCondLst>
                                  <p:childTnLst>
                                    <p:set>
                                      <p:cBhvr>
                                        <p:cTn id="107" dur="1" fill="hold">
                                          <p:stCondLst>
                                            <p:cond delay="0"/>
                                          </p:stCondLst>
                                        </p:cTn>
                                        <p:tgtEl>
                                          <p:spTgt spid="206"/>
                                        </p:tgtEl>
                                        <p:attrNameLst>
                                          <p:attrName>style.visibility</p:attrName>
                                        </p:attrNameLst>
                                      </p:cBhvr>
                                      <p:to>
                                        <p:strVal val="visible"/>
                                      </p:to>
                                    </p:set>
                                    <p:animEffect transition="in" filter="wipe(right)">
                                      <p:cBhvr>
                                        <p:cTn id="108" dur="500"/>
                                        <p:tgtEl>
                                          <p:spTgt spid="206"/>
                                        </p:tgtEl>
                                      </p:cBhvr>
                                    </p:animEffect>
                                  </p:childTnLst>
                                </p:cTn>
                              </p:par>
                              <p:par>
                                <p:cTn id="109" presetID="16" presetClass="entr" presetSubtype="21" fill="hold" nodeType="withEffect">
                                  <p:stCondLst>
                                    <p:cond delay="3000"/>
                                  </p:stCondLst>
                                  <p:childTnLst>
                                    <p:set>
                                      <p:cBhvr>
                                        <p:cTn id="110" dur="1" fill="hold">
                                          <p:stCondLst>
                                            <p:cond delay="0"/>
                                          </p:stCondLst>
                                        </p:cTn>
                                        <p:tgtEl>
                                          <p:spTgt spid="208"/>
                                        </p:tgtEl>
                                        <p:attrNameLst>
                                          <p:attrName>style.visibility</p:attrName>
                                        </p:attrNameLst>
                                      </p:cBhvr>
                                      <p:to>
                                        <p:strVal val="visible"/>
                                      </p:to>
                                    </p:set>
                                    <p:animEffect transition="in" filter="barn(inVertical)">
                                      <p:cBhvr>
                                        <p:cTn id="111" dur="500"/>
                                        <p:tgtEl>
                                          <p:spTgt spid="208"/>
                                        </p:tgtEl>
                                      </p:cBhvr>
                                    </p:animEffect>
                                  </p:childTnLst>
                                </p:cTn>
                              </p:par>
                              <p:par>
                                <p:cTn id="112" presetID="2" presetClass="exit" presetSubtype="12" fill="hold" nodeType="withEffect">
                                  <p:stCondLst>
                                    <p:cond delay="5750"/>
                                  </p:stCondLst>
                                  <p:childTnLst>
                                    <p:anim calcmode="lin" valueType="num">
                                      <p:cBhvr additive="base">
                                        <p:cTn id="113" dur="750"/>
                                        <p:tgtEl>
                                          <p:spTgt spid="210"/>
                                        </p:tgtEl>
                                        <p:attrNameLst>
                                          <p:attrName>ppt_x</p:attrName>
                                        </p:attrNameLst>
                                      </p:cBhvr>
                                      <p:tavLst>
                                        <p:tav tm="0">
                                          <p:val>
                                            <p:strVal val="ppt_x"/>
                                          </p:val>
                                        </p:tav>
                                        <p:tav tm="100000">
                                          <p:val>
                                            <p:strVal val="0-ppt_w/2"/>
                                          </p:val>
                                        </p:tav>
                                      </p:tavLst>
                                    </p:anim>
                                    <p:anim calcmode="lin" valueType="num">
                                      <p:cBhvr additive="base">
                                        <p:cTn id="114" dur="750"/>
                                        <p:tgtEl>
                                          <p:spTgt spid="210"/>
                                        </p:tgtEl>
                                        <p:attrNameLst>
                                          <p:attrName>ppt_y</p:attrName>
                                        </p:attrNameLst>
                                      </p:cBhvr>
                                      <p:tavLst>
                                        <p:tav tm="0">
                                          <p:val>
                                            <p:strVal val="ppt_y"/>
                                          </p:val>
                                        </p:tav>
                                        <p:tav tm="100000">
                                          <p:val>
                                            <p:strVal val="1+ppt_h/2"/>
                                          </p:val>
                                        </p:tav>
                                      </p:tavLst>
                                    </p:anim>
                                    <p:set>
                                      <p:cBhvr>
                                        <p:cTn id="115" dur="1" fill="hold">
                                          <p:stCondLst>
                                            <p:cond delay="749"/>
                                          </p:stCondLst>
                                        </p:cTn>
                                        <p:tgtEl>
                                          <p:spTgt spid="210"/>
                                        </p:tgtEl>
                                        <p:attrNameLst>
                                          <p:attrName>style.visibility</p:attrName>
                                        </p:attrNameLst>
                                      </p:cBhvr>
                                      <p:to>
                                        <p:strVal val="hidden"/>
                                      </p:to>
                                    </p:set>
                                  </p:childTnLst>
                                </p:cTn>
                              </p:par>
                              <p:par>
                                <p:cTn id="116" presetID="55" presetClass="entr" presetSubtype="0" fill="hold" grpId="0" nodeType="withEffect">
                                  <p:stCondLst>
                                    <p:cond delay="3000"/>
                                  </p:stCondLst>
                                  <p:childTnLst>
                                    <p:set>
                                      <p:cBhvr>
                                        <p:cTn id="117" dur="1" fill="hold">
                                          <p:stCondLst>
                                            <p:cond delay="0"/>
                                          </p:stCondLst>
                                        </p:cTn>
                                        <p:tgtEl>
                                          <p:spTgt spid="2"/>
                                        </p:tgtEl>
                                        <p:attrNameLst>
                                          <p:attrName>style.visibility</p:attrName>
                                        </p:attrNameLst>
                                      </p:cBhvr>
                                      <p:to>
                                        <p:strVal val="visible"/>
                                      </p:to>
                                    </p:set>
                                    <p:anim calcmode="lin" valueType="num">
                                      <p:cBhvr>
                                        <p:cTn id="118" dur="750" fill="hold"/>
                                        <p:tgtEl>
                                          <p:spTgt spid="2"/>
                                        </p:tgtEl>
                                        <p:attrNameLst>
                                          <p:attrName>ppt_w</p:attrName>
                                        </p:attrNameLst>
                                      </p:cBhvr>
                                      <p:tavLst>
                                        <p:tav tm="0">
                                          <p:val>
                                            <p:strVal val="#ppt_w*0.70"/>
                                          </p:val>
                                        </p:tav>
                                        <p:tav tm="100000">
                                          <p:val>
                                            <p:strVal val="#ppt_w"/>
                                          </p:val>
                                        </p:tav>
                                      </p:tavLst>
                                    </p:anim>
                                    <p:anim calcmode="lin" valueType="num">
                                      <p:cBhvr>
                                        <p:cTn id="119" dur="750" fill="hold"/>
                                        <p:tgtEl>
                                          <p:spTgt spid="2"/>
                                        </p:tgtEl>
                                        <p:attrNameLst>
                                          <p:attrName>ppt_h</p:attrName>
                                        </p:attrNameLst>
                                      </p:cBhvr>
                                      <p:tavLst>
                                        <p:tav tm="0">
                                          <p:val>
                                            <p:strVal val="#ppt_h"/>
                                          </p:val>
                                        </p:tav>
                                        <p:tav tm="100000">
                                          <p:val>
                                            <p:strVal val="#ppt_h"/>
                                          </p:val>
                                        </p:tav>
                                      </p:tavLst>
                                    </p:anim>
                                    <p:animEffect transition="in" filter="fade">
                                      <p:cBhvr>
                                        <p:cTn id="120" dur="750"/>
                                        <p:tgtEl>
                                          <p:spTgt spid="2"/>
                                        </p:tgtEl>
                                      </p:cBhvr>
                                    </p:animEffect>
                                  </p:childTnLst>
                                </p:cTn>
                              </p:par>
                              <p:par>
                                <p:cTn id="121" presetID="55" presetClass="entr" presetSubtype="0" fill="hold" grpId="0" nodeType="withEffect">
                                  <p:stCondLst>
                                    <p:cond delay="3000"/>
                                  </p:stCondLst>
                                  <p:childTnLst>
                                    <p:set>
                                      <p:cBhvr>
                                        <p:cTn id="122" dur="1" fill="hold">
                                          <p:stCondLst>
                                            <p:cond delay="0"/>
                                          </p:stCondLst>
                                        </p:cTn>
                                        <p:tgtEl>
                                          <p:spTgt spid="205"/>
                                        </p:tgtEl>
                                        <p:attrNameLst>
                                          <p:attrName>style.visibility</p:attrName>
                                        </p:attrNameLst>
                                      </p:cBhvr>
                                      <p:to>
                                        <p:strVal val="visible"/>
                                      </p:to>
                                    </p:set>
                                    <p:anim calcmode="lin" valueType="num">
                                      <p:cBhvr>
                                        <p:cTn id="123" dur="750" fill="hold"/>
                                        <p:tgtEl>
                                          <p:spTgt spid="205"/>
                                        </p:tgtEl>
                                        <p:attrNameLst>
                                          <p:attrName>ppt_w</p:attrName>
                                        </p:attrNameLst>
                                      </p:cBhvr>
                                      <p:tavLst>
                                        <p:tav tm="0">
                                          <p:val>
                                            <p:strVal val="#ppt_w*0.70"/>
                                          </p:val>
                                        </p:tav>
                                        <p:tav tm="100000">
                                          <p:val>
                                            <p:strVal val="#ppt_w"/>
                                          </p:val>
                                        </p:tav>
                                      </p:tavLst>
                                    </p:anim>
                                    <p:anim calcmode="lin" valueType="num">
                                      <p:cBhvr>
                                        <p:cTn id="124" dur="750" fill="hold"/>
                                        <p:tgtEl>
                                          <p:spTgt spid="205"/>
                                        </p:tgtEl>
                                        <p:attrNameLst>
                                          <p:attrName>ppt_h</p:attrName>
                                        </p:attrNameLst>
                                      </p:cBhvr>
                                      <p:tavLst>
                                        <p:tav tm="0">
                                          <p:val>
                                            <p:strVal val="#ppt_h"/>
                                          </p:val>
                                        </p:tav>
                                        <p:tav tm="100000">
                                          <p:val>
                                            <p:strVal val="#ppt_h"/>
                                          </p:val>
                                        </p:tav>
                                      </p:tavLst>
                                    </p:anim>
                                    <p:animEffect transition="in" filter="fade">
                                      <p:cBhvr>
                                        <p:cTn id="125" dur="750"/>
                                        <p:tgtEl>
                                          <p:spTgt spid="205"/>
                                        </p:tgtEl>
                                      </p:cBhvr>
                                    </p:animEffect>
                                  </p:childTnLst>
                                </p:cTn>
                              </p:par>
                              <p:par>
                                <p:cTn id="126" presetID="22" presetClass="entr" presetSubtype="8" fill="hold" grpId="0" nodeType="withEffect">
                                  <p:stCondLst>
                                    <p:cond delay="3500"/>
                                  </p:stCondLst>
                                  <p:childTnLst>
                                    <p:set>
                                      <p:cBhvr>
                                        <p:cTn id="127" dur="1" fill="hold">
                                          <p:stCondLst>
                                            <p:cond delay="0"/>
                                          </p:stCondLst>
                                        </p:cTn>
                                        <p:tgtEl>
                                          <p:spTgt spid="7"/>
                                        </p:tgtEl>
                                        <p:attrNameLst>
                                          <p:attrName>style.visibility</p:attrName>
                                        </p:attrNameLst>
                                      </p:cBhvr>
                                      <p:to>
                                        <p:strVal val="visible"/>
                                      </p:to>
                                    </p:set>
                                    <p:animEffect transition="in" filter="wipe(left)">
                                      <p:cBhvr>
                                        <p:cTn id="128" dur="500"/>
                                        <p:tgtEl>
                                          <p:spTgt spid="7"/>
                                        </p:tgtEl>
                                      </p:cBhvr>
                                    </p:animEffect>
                                  </p:childTnLst>
                                </p:cTn>
                              </p:par>
                              <p:par>
                                <p:cTn id="129" presetID="22" presetClass="entr" presetSubtype="8" fill="hold" grpId="0" nodeType="withEffect">
                                  <p:stCondLst>
                                    <p:cond delay="5750"/>
                                  </p:stCondLst>
                                  <p:childTnLst>
                                    <p:set>
                                      <p:cBhvr>
                                        <p:cTn id="130" dur="1" fill="hold">
                                          <p:stCondLst>
                                            <p:cond delay="0"/>
                                          </p:stCondLst>
                                        </p:cTn>
                                        <p:tgtEl>
                                          <p:spTgt spid="4"/>
                                        </p:tgtEl>
                                        <p:attrNameLst>
                                          <p:attrName>style.visibility</p:attrName>
                                        </p:attrNameLst>
                                      </p:cBhvr>
                                      <p:to>
                                        <p:strVal val="visible"/>
                                      </p:to>
                                    </p:set>
                                    <p:animEffect transition="in" filter="wipe(left)">
                                      <p:cBhvr>
                                        <p:cTn id="131" dur="500"/>
                                        <p:tgtEl>
                                          <p:spTgt spid="4"/>
                                        </p:tgtEl>
                                      </p:cBhvr>
                                    </p:animEffect>
                                  </p:childTnLst>
                                </p:cTn>
                              </p:par>
                              <p:par>
                                <p:cTn id="132" presetID="22" presetClass="entr" presetSubtype="8" fill="hold" grpId="0" nodeType="withEffect">
                                  <p:stCondLst>
                                    <p:cond delay="3500"/>
                                  </p:stCondLst>
                                  <p:childTnLst>
                                    <p:set>
                                      <p:cBhvr>
                                        <p:cTn id="133" dur="1" fill="hold">
                                          <p:stCondLst>
                                            <p:cond delay="0"/>
                                          </p:stCondLst>
                                        </p:cTn>
                                        <p:tgtEl>
                                          <p:spTgt spid="207"/>
                                        </p:tgtEl>
                                        <p:attrNameLst>
                                          <p:attrName>style.visibility</p:attrName>
                                        </p:attrNameLst>
                                      </p:cBhvr>
                                      <p:to>
                                        <p:strVal val="visible"/>
                                      </p:to>
                                    </p:set>
                                    <p:animEffect transition="in" filter="wipe(left)">
                                      <p:cBhvr>
                                        <p:cTn id="134" dur="500"/>
                                        <p:tgtEl>
                                          <p:spTgt spid="2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2" grpId="0" animBg="1"/>
      <p:bldP spid="173" grpId="0" animBg="1"/>
      <p:bldP spid="173" grpId="1" animBg="1"/>
      <p:bldP spid="185" grpId="0" animBg="1"/>
      <p:bldP spid="185" grpId="1" animBg="1"/>
      <p:bldP spid="186" grpId="0" animBg="1"/>
      <p:bldP spid="186" grpId="1" animBg="1"/>
      <p:bldP spid="187" grpId="0" animBg="1"/>
      <p:bldP spid="187" grpId="1" animBg="1"/>
      <p:bldP spid="188" grpId="0" animBg="1"/>
      <p:bldP spid="188" grpId="1" animBg="1"/>
      <p:bldP spid="189" grpId="0" animBg="1"/>
      <p:bldP spid="189" grpId="1" animBg="1"/>
      <p:bldP spid="190" grpId="0" animBg="1"/>
      <p:bldP spid="190" grpId="1" animBg="1"/>
      <p:bldP spid="191" grpId="0" animBg="1"/>
      <p:bldP spid="191" grpId="1" animBg="1"/>
      <p:bldP spid="192" grpId="0" animBg="1"/>
      <p:bldP spid="192" grpId="1" animBg="1"/>
      <p:bldP spid="193" grpId="0" animBg="1"/>
      <p:bldP spid="2" grpId="0"/>
      <p:bldP spid="205" grpId="0"/>
      <p:bldP spid="7" grpId="0"/>
      <p:bldP spid="4" grpId="0"/>
      <p:bldP spid="207"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33013" y="831877"/>
            <a:ext cx="11429512" cy="5930754"/>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208235" y="1177787"/>
            <a:ext cx="1629171" cy="4986271"/>
            <a:chOff x="976242" y="935100"/>
            <a:chExt cx="1629171" cy="1352049"/>
          </a:xfrm>
        </p:grpSpPr>
        <p:pic>
          <p:nvPicPr>
            <p:cNvPr id="43" name="图片 69"/>
            <p:cNvPicPr>
              <a:picLocks noChangeAspect="1"/>
            </p:cNvPicPr>
            <p:nvPr/>
          </p:nvPicPr>
          <p:blipFill>
            <a:blip r:embed="rId2"/>
            <a:srcRect/>
            <a:stretch>
              <a:fillRect/>
            </a:stretch>
          </p:blipFill>
          <p:spPr>
            <a:xfrm>
              <a:off x="976242" y="935100"/>
              <a:ext cx="1629171" cy="1352049"/>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1473021" y="1343099"/>
              <a:ext cx="802922" cy="425620"/>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第一</a:t>
              </a:r>
              <a:r>
                <a:rPr lang="zh-TW" altLang="en-US" sz="3200" dirty="0">
                  <a:solidFill>
                    <a:srgbClr val="00EFF1"/>
                  </a:solidFill>
                  <a:latin typeface="標楷體" panose="03000509000000000000" pitchFamily="65" charset="-120"/>
                  <a:ea typeface="標楷體" panose="03000509000000000000" pitchFamily="65" charset="-120"/>
                </a:rPr>
                <a:t>題</a:t>
              </a:r>
            </a:p>
          </p:txBody>
        </p:sp>
      </p:grpSp>
      <p:graphicFrame>
        <p:nvGraphicFramePr>
          <p:cNvPr id="2" name="表格 1"/>
          <p:cNvGraphicFramePr>
            <a:graphicFrameLocks noGrp="1"/>
          </p:cNvGraphicFramePr>
          <p:nvPr>
            <p:extLst>
              <p:ext uri="{D42A27DB-BD31-4B8C-83A1-F6EECF244321}">
                <p14:modId xmlns:p14="http://schemas.microsoft.com/office/powerpoint/2010/main" val="2873383817"/>
              </p:ext>
            </p:extLst>
          </p:nvPr>
        </p:nvGraphicFramePr>
        <p:xfrm>
          <a:off x="1227229" y="871955"/>
          <a:ext cx="10568353" cy="5791200"/>
        </p:xfrm>
        <a:graphic>
          <a:graphicData uri="http://schemas.openxmlformats.org/drawingml/2006/table">
            <a:tbl>
              <a:tblPr firstRow="1" firstCol="1" lastRow="1" lastCol="1" bandRow="1" bandCol="1">
                <a:tableStyleId>{5C22544A-7EE6-4342-B048-85BDC9FD1C3A}</a:tableStyleId>
              </a:tblPr>
              <a:tblGrid>
                <a:gridCol w="6632022">
                  <a:extLst>
                    <a:ext uri="{9D8B030D-6E8A-4147-A177-3AD203B41FA5}">
                      <a16:colId xmlns:a16="http://schemas.microsoft.com/office/drawing/2014/main" val="974769994"/>
                    </a:ext>
                  </a:extLst>
                </a:gridCol>
                <a:gridCol w="1967607">
                  <a:extLst>
                    <a:ext uri="{9D8B030D-6E8A-4147-A177-3AD203B41FA5}">
                      <a16:colId xmlns:a16="http://schemas.microsoft.com/office/drawing/2014/main" val="2806632667"/>
                    </a:ext>
                  </a:extLst>
                </a:gridCol>
                <a:gridCol w="1968724">
                  <a:extLst>
                    <a:ext uri="{9D8B030D-6E8A-4147-A177-3AD203B41FA5}">
                      <a16:colId xmlns:a16="http://schemas.microsoft.com/office/drawing/2014/main" val="712196953"/>
                    </a:ext>
                  </a:extLst>
                </a:gridCol>
              </a:tblGrid>
              <a:tr h="281051">
                <a:tc>
                  <a:txBody>
                    <a:bodyPr/>
                    <a:lstStyle/>
                    <a:p>
                      <a:pP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應收票據貼現負債</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dirty="0">
                          <a:solidFill>
                            <a:srgbClr val="00EFF1"/>
                          </a:solidFill>
                          <a:effectLst/>
                          <a:latin typeface="標楷體" panose="03000509000000000000" pitchFamily="65" charset="-120"/>
                          <a:ea typeface="標楷體" panose="03000509000000000000" pitchFamily="65" charset="-120"/>
                        </a:rPr>
                        <a:t> </a:t>
                      </a:r>
                      <a:endParaRPr lang="zh-TW" sz="2000" b="0" kern="100" dirty="0">
                        <a:solidFill>
                          <a:srgbClr val="00EFF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266252548"/>
                  </a:ext>
                </a:extLst>
              </a:tr>
              <a:tr h="281051">
                <a:tc>
                  <a:txBody>
                    <a:bodyPr/>
                    <a:lstStyle/>
                    <a:p>
                      <a:pP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應收票據貼現負債折價</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rgbClr val="00EFF1"/>
                          </a:solidFill>
                          <a:effectLst/>
                          <a:latin typeface="標楷體" panose="03000509000000000000" pitchFamily="65" charset="-120"/>
                          <a:ea typeface="標楷體" panose="03000509000000000000" pitchFamily="65" charset="-120"/>
                        </a:rPr>
                        <a:t> </a:t>
                      </a:r>
                      <a:endParaRPr lang="zh-TW" sz="2000" b="0" kern="100">
                        <a:solidFill>
                          <a:srgbClr val="00EFF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07876410"/>
                  </a:ext>
                </a:extLst>
              </a:tr>
              <a:tr h="281051">
                <a:tc>
                  <a:txBody>
                    <a:bodyPr/>
                    <a:lstStyle/>
                    <a:p>
                      <a:pP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應付票據</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solidFill>
                            <a:srgbClr val="00EFF1"/>
                          </a:solidFill>
                          <a:effectLst/>
                          <a:latin typeface="標楷體" panose="03000509000000000000" pitchFamily="65" charset="-120"/>
                          <a:ea typeface="標楷體" panose="03000509000000000000" pitchFamily="65" charset="-120"/>
                        </a:rPr>
                        <a:t>　</a:t>
                      </a:r>
                      <a:endParaRPr lang="zh-TW" sz="2000" b="0" kern="100">
                        <a:solidFill>
                          <a:srgbClr val="00EFF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877021228"/>
                  </a:ext>
                </a:extLst>
              </a:tr>
              <a:tr h="281051">
                <a:tc>
                  <a:txBody>
                    <a:bodyPr/>
                    <a:lstStyle/>
                    <a:p>
                      <a:pP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應付帳款</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dirty="0">
                          <a:solidFill>
                            <a:srgbClr val="00EFF1"/>
                          </a:solidFill>
                          <a:effectLst/>
                          <a:latin typeface="標楷體" panose="03000509000000000000" pitchFamily="65" charset="-120"/>
                          <a:ea typeface="標楷體" panose="03000509000000000000" pitchFamily="65" charset="-120"/>
                        </a:rPr>
                        <a:t>　</a:t>
                      </a:r>
                      <a:endParaRPr lang="zh-TW" sz="2000" b="0" kern="100" dirty="0">
                        <a:solidFill>
                          <a:srgbClr val="00EFF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3,250,000</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305892812"/>
                  </a:ext>
                </a:extLst>
              </a:tr>
              <a:tr h="281051">
                <a:tc>
                  <a:txBody>
                    <a:bodyPr/>
                    <a:lstStyle/>
                    <a:p>
                      <a:pP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應付薪資</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dirty="0">
                          <a:solidFill>
                            <a:srgbClr val="00EFF1"/>
                          </a:solidFill>
                          <a:effectLst/>
                          <a:latin typeface="標楷體" panose="03000509000000000000" pitchFamily="65" charset="-120"/>
                          <a:ea typeface="標楷體" panose="03000509000000000000" pitchFamily="65" charset="-120"/>
                        </a:rPr>
                        <a:t>　</a:t>
                      </a:r>
                      <a:endParaRPr lang="zh-TW" sz="2000" b="0" kern="100" dirty="0">
                        <a:solidFill>
                          <a:srgbClr val="00EFF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966495774"/>
                  </a:ext>
                </a:extLst>
              </a:tr>
              <a:tr h="281051">
                <a:tc>
                  <a:txBody>
                    <a:bodyPr/>
                    <a:lstStyle/>
                    <a:p>
                      <a:pP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應付利息</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solidFill>
                            <a:srgbClr val="00EFF1"/>
                          </a:solidFill>
                          <a:effectLst/>
                          <a:latin typeface="標楷體" panose="03000509000000000000" pitchFamily="65" charset="-120"/>
                          <a:ea typeface="標楷體" panose="03000509000000000000" pitchFamily="65" charset="-120"/>
                        </a:rPr>
                        <a:t>　</a:t>
                      </a:r>
                      <a:endParaRPr lang="zh-TW" sz="2000" b="0" kern="100">
                        <a:solidFill>
                          <a:srgbClr val="00EFF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349542100"/>
                  </a:ext>
                </a:extLst>
              </a:tr>
              <a:tr h="281051">
                <a:tc>
                  <a:txBody>
                    <a:bodyPr/>
                    <a:lstStyle/>
                    <a:p>
                      <a:pP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其他應付款</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solidFill>
                            <a:srgbClr val="00EFF1"/>
                          </a:solidFill>
                          <a:effectLst/>
                          <a:latin typeface="標楷體" panose="03000509000000000000" pitchFamily="65" charset="-120"/>
                          <a:ea typeface="標楷體" panose="03000509000000000000" pitchFamily="65" charset="-120"/>
                        </a:rPr>
                        <a:t>　</a:t>
                      </a:r>
                      <a:endParaRPr lang="zh-TW" sz="2000" b="0" kern="100">
                        <a:solidFill>
                          <a:srgbClr val="00EFF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100,192</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834717525"/>
                  </a:ext>
                </a:extLst>
              </a:tr>
              <a:tr h="281051">
                <a:tc>
                  <a:txBody>
                    <a:bodyPr/>
                    <a:lstStyle/>
                    <a:p>
                      <a:pP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預收貨款</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dirty="0">
                          <a:solidFill>
                            <a:srgbClr val="00EFF1"/>
                          </a:solidFill>
                          <a:effectLst/>
                          <a:latin typeface="標楷體" panose="03000509000000000000" pitchFamily="65" charset="-120"/>
                          <a:ea typeface="標楷體" panose="03000509000000000000" pitchFamily="65" charset="-120"/>
                        </a:rPr>
                        <a:t>　</a:t>
                      </a:r>
                      <a:endParaRPr lang="zh-TW" sz="2000" b="0" kern="100" dirty="0">
                        <a:solidFill>
                          <a:srgbClr val="00EFF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680,000</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979376856"/>
                  </a:ext>
                </a:extLst>
              </a:tr>
              <a:tr h="281051">
                <a:tc>
                  <a:txBody>
                    <a:bodyPr/>
                    <a:lstStyle/>
                    <a:p>
                      <a:pP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保固之短期負債準備</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dirty="0">
                          <a:solidFill>
                            <a:srgbClr val="00EFF1"/>
                          </a:solidFill>
                          <a:effectLst/>
                          <a:latin typeface="標楷體" panose="03000509000000000000" pitchFamily="65" charset="-120"/>
                          <a:ea typeface="標楷體" panose="03000509000000000000" pitchFamily="65" charset="-120"/>
                        </a:rPr>
                        <a:t> </a:t>
                      </a:r>
                      <a:endParaRPr lang="zh-TW" sz="2000" b="0" kern="100" dirty="0">
                        <a:solidFill>
                          <a:srgbClr val="00EFF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252,860</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537809572"/>
                  </a:ext>
                </a:extLst>
              </a:tr>
              <a:tr h="281051">
                <a:tc>
                  <a:txBody>
                    <a:bodyPr/>
                    <a:lstStyle/>
                    <a:p>
                      <a:pP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代收款</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dirty="0">
                          <a:solidFill>
                            <a:srgbClr val="00EFF1"/>
                          </a:solidFill>
                          <a:effectLst/>
                          <a:latin typeface="標楷體" panose="03000509000000000000" pitchFamily="65" charset="-120"/>
                          <a:ea typeface="標楷體" panose="03000509000000000000" pitchFamily="65" charset="-120"/>
                        </a:rPr>
                        <a:t>　</a:t>
                      </a:r>
                      <a:endParaRPr lang="zh-TW" sz="2000" b="0" kern="100" dirty="0">
                        <a:solidFill>
                          <a:srgbClr val="00EFF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26,928</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639015426"/>
                  </a:ext>
                </a:extLst>
              </a:tr>
              <a:tr h="281051">
                <a:tc>
                  <a:txBody>
                    <a:bodyPr/>
                    <a:lstStyle/>
                    <a:p>
                      <a:pP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應付公司債</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dirty="0">
                          <a:solidFill>
                            <a:srgbClr val="00EFF1"/>
                          </a:solidFill>
                          <a:effectLst/>
                          <a:latin typeface="標楷體" panose="03000509000000000000" pitchFamily="65" charset="-120"/>
                          <a:ea typeface="標楷體" panose="03000509000000000000" pitchFamily="65" charset="-120"/>
                        </a:rPr>
                        <a:t>　</a:t>
                      </a:r>
                      <a:endParaRPr lang="zh-TW" sz="2000" b="0" kern="100" dirty="0">
                        <a:solidFill>
                          <a:srgbClr val="00EFF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932382950"/>
                  </a:ext>
                </a:extLst>
              </a:tr>
              <a:tr h="281051">
                <a:tc>
                  <a:txBody>
                    <a:bodyPr/>
                    <a:lstStyle/>
                    <a:p>
                      <a:pP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應付公司債折價</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dirty="0">
                          <a:solidFill>
                            <a:srgbClr val="00EFF1"/>
                          </a:solidFill>
                          <a:effectLst/>
                          <a:latin typeface="標楷體" panose="03000509000000000000" pitchFamily="65" charset="-120"/>
                          <a:ea typeface="標楷體" panose="03000509000000000000" pitchFamily="65" charset="-120"/>
                        </a:rPr>
                        <a:t>　</a:t>
                      </a:r>
                      <a:endParaRPr lang="zh-TW" sz="2000" b="0" kern="100" dirty="0">
                        <a:solidFill>
                          <a:srgbClr val="00EFF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947745356"/>
                  </a:ext>
                </a:extLst>
              </a:tr>
              <a:tr h="281051">
                <a:tc>
                  <a:txBody>
                    <a:bodyPr/>
                    <a:lstStyle/>
                    <a:p>
                      <a:pP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應付公司債溢價</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dirty="0">
                          <a:solidFill>
                            <a:srgbClr val="00EFF1"/>
                          </a:solidFill>
                          <a:effectLst/>
                          <a:latin typeface="標楷體" panose="03000509000000000000" pitchFamily="65" charset="-120"/>
                          <a:ea typeface="標楷體" panose="03000509000000000000" pitchFamily="65" charset="-120"/>
                        </a:rPr>
                        <a:t>　</a:t>
                      </a:r>
                      <a:endParaRPr lang="zh-TW" sz="2000" b="0" kern="100" dirty="0">
                        <a:solidFill>
                          <a:srgbClr val="00EFF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914855895"/>
                  </a:ext>
                </a:extLst>
              </a:tr>
              <a:tr h="281051">
                <a:tc>
                  <a:txBody>
                    <a:bodyPr/>
                    <a:lstStyle/>
                    <a:p>
                      <a:pP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存入保證金</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dirty="0">
                          <a:solidFill>
                            <a:srgbClr val="00EFF1"/>
                          </a:solidFill>
                          <a:effectLst/>
                          <a:latin typeface="標楷體" panose="03000509000000000000" pitchFamily="65" charset="-120"/>
                          <a:ea typeface="標楷體" panose="03000509000000000000" pitchFamily="65" charset="-120"/>
                        </a:rPr>
                        <a:t>　</a:t>
                      </a:r>
                      <a:endParaRPr lang="zh-TW" sz="2000" b="0" kern="100" dirty="0">
                        <a:solidFill>
                          <a:srgbClr val="00EFF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180,000</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093583458"/>
                  </a:ext>
                </a:extLst>
              </a:tr>
              <a:tr h="281051">
                <a:tc>
                  <a:txBody>
                    <a:bodyPr/>
                    <a:lstStyle/>
                    <a:p>
                      <a:pP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普通股股本</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dirty="0">
                          <a:solidFill>
                            <a:srgbClr val="00EFF1"/>
                          </a:solidFill>
                          <a:effectLst/>
                          <a:latin typeface="標楷體" panose="03000509000000000000" pitchFamily="65" charset="-120"/>
                          <a:ea typeface="標楷體" panose="03000509000000000000" pitchFamily="65" charset="-120"/>
                        </a:rPr>
                        <a:t>　</a:t>
                      </a:r>
                      <a:endParaRPr lang="zh-TW" sz="2000" b="0" kern="100" dirty="0">
                        <a:solidFill>
                          <a:srgbClr val="00EFF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50,000,000</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412491526"/>
                  </a:ext>
                </a:extLst>
              </a:tr>
              <a:tr h="281051">
                <a:tc>
                  <a:txBody>
                    <a:bodyPr/>
                    <a:lstStyle/>
                    <a:p>
                      <a:pP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特別股股本</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dirty="0">
                          <a:solidFill>
                            <a:srgbClr val="00EFF1"/>
                          </a:solidFill>
                          <a:effectLst/>
                          <a:latin typeface="標楷體" panose="03000509000000000000" pitchFamily="65" charset="-120"/>
                          <a:ea typeface="標楷體" panose="03000509000000000000" pitchFamily="65" charset="-120"/>
                        </a:rPr>
                        <a:t>　</a:t>
                      </a:r>
                      <a:endParaRPr lang="zh-TW" sz="2000" b="0" kern="100" dirty="0">
                        <a:solidFill>
                          <a:srgbClr val="00EFF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8,000,000</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315236942"/>
                  </a:ext>
                </a:extLst>
              </a:tr>
              <a:tr h="281051">
                <a:tc>
                  <a:txBody>
                    <a:bodyPr/>
                    <a:lstStyle/>
                    <a:p>
                      <a:pP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資本公積</a:t>
                      </a:r>
                      <a:r>
                        <a:rPr lang="en-US" sz="2000" b="0" kern="100">
                          <a:solidFill>
                            <a:schemeClr val="bg1"/>
                          </a:solidFill>
                          <a:effectLst/>
                          <a:latin typeface="標楷體" panose="03000509000000000000" pitchFamily="65" charset="-120"/>
                          <a:ea typeface="標楷體" panose="03000509000000000000" pitchFamily="65" charset="-120"/>
                        </a:rPr>
                        <a:t>-</a:t>
                      </a:r>
                      <a:r>
                        <a:rPr lang="zh-TW" sz="2000" b="0" kern="100">
                          <a:solidFill>
                            <a:schemeClr val="bg1"/>
                          </a:solidFill>
                          <a:effectLst/>
                          <a:latin typeface="標楷體" panose="03000509000000000000" pitchFamily="65" charset="-120"/>
                          <a:ea typeface="標楷體" panose="03000509000000000000" pitchFamily="65" charset="-120"/>
                        </a:rPr>
                        <a:t>普通股股票溢價</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dirty="0">
                          <a:solidFill>
                            <a:srgbClr val="00EFF1"/>
                          </a:solidFill>
                          <a:effectLst/>
                          <a:latin typeface="標楷體" panose="03000509000000000000" pitchFamily="65" charset="-120"/>
                          <a:ea typeface="標楷體" panose="03000509000000000000" pitchFamily="65" charset="-120"/>
                        </a:rPr>
                        <a:t>　</a:t>
                      </a:r>
                      <a:endParaRPr lang="zh-TW" sz="2000" b="0" kern="100" dirty="0">
                        <a:solidFill>
                          <a:srgbClr val="00EFF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12,800,000</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839403783"/>
                  </a:ext>
                </a:extLst>
              </a:tr>
              <a:tr h="281051">
                <a:tc>
                  <a:txBody>
                    <a:bodyPr/>
                    <a:lstStyle/>
                    <a:p>
                      <a:pP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資本公積</a:t>
                      </a:r>
                      <a:r>
                        <a:rPr lang="en-US" sz="2000" b="0" kern="100">
                          <a:solidFill>
                            <a:schemeClr val="bg1"/>
                          </a:solidFill>
                          <a:effectLst/>
                          <a:latin typeface="標楷體" panose="03000509000000000000" pitchFamily="65" charset="-120"/>
                          <a:ea typeface="標楷體" panose="03000509000000000000" pitchFamily="65" charset="-120"/>
                        </a:rPr>
                        <a:t>-</a:t>
                      </a:r>
                      <a:r>
                        <a:rPr lang="zh-TW" sz="2000" b="0" kern="100">
                          <a:solidFill>
                            <a:schemeClr val="bg1"/>
                          </a:solidFill>
                          <a:effectLst/>
                          <a:latin typeface="標楷體" panose="03000509000000000000" pitchFamily="65" charset="-120"/>
                          <a:ea typeface="標楷體" panose="03000509000000000000" pitchFamily="65" charset="-120"/>
                        </a:rPr>
                        <a:t>特別股股票溢價</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dirty="0">
                          <a:solidFill>
                            <a:srgbClr val="00EFF1"/>
                          </a:solidFill>
                          <a:effectLst/>
                          <a:latin typeface="標楷體" panose="03000509000000000000" pitchFamily="65" charset="-120"/>
                          <a:ea typeface="標楷體" panose="03000509000000000000" pitchFamily="65" charset="-120"/>
                        </a:rPr>
                        <a:t>　</a:t>
                      </a:r>
                      <a:endParaRPr lang="zh-TW" sz="2000" b="0" kern="100" dirty="0">
                        <a:solidFill>
                          <a:srgbClr val="00EFF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1,500,000</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923228975"/>
                  </a:ext>
                </a:extLst>
              </a:tr>
              <a:tr h="281051">
                <a:tc>
                  <a:txBody>
                    <a:bodyPr/>
                    <a:lstStyle/>
                    <a:p>
                      <a:pP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資本公積</a:t>
                      </a:r>
                      <a:r>
                        <a:rPr lang="en-US" sz="2000" b="0" kern="100">
                          <a:solidFill>
                            <a:schemeClr val="bg1"/>
                          </a:solidFill>
                          <a:effectLst/>
                          <a:latin typeface="標楷體" panose="03000509000000000000" pitchFamily="65" charset="-120"/>
                          <a:ea typeface="標楷體" panose="03000509000000000000" pitchFamily="65" charset="-120"/>
                        </a:rPr>
                        <a:t>-</a:t>
                      </a:r>
                      <a:r>
                        <a:rPr lang="zh-TW" sz="2000" b="0" kern="100">
                          <a:solidFill>
                            <a:schemeClr val="bg1"/>
                          </a:solidFill>
                          <a:effectLst/>
                          <a:latin typeface="標楷體" panose="03000509000000000000" pitchFamily="65" charset="-120"/>
                          <a:ea typeface="標楷體" panose="03000509000000000000" pitchFamily="65" charset="-120"/>
                        </a:rPr>
                        <a:t>庫藏股票交易</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dirty="0">
                          <a:solidFill>
                            <a:srgbClr val="00EFF1"/>
                          </a:solidFill>
                          <a:effectLst/>
                          <a:latin typeface="標楷體" panose="03000509000000000000" pitchFamily="65" charset="-120"/>
                          <a:ea typeface="標楷體" panose="03000509000000000000" pitchFamily="65" charset="-120"/>
                        </a:rPr>
                        <a:t>　</a:t>
                      </a:r>
                      <a:endParaRPr lang="zh-TW" sz="2000" b="0" kern="100" dirty="0">
                        <a:solidFill>
                          <a:srgbClr val="00EFF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120,000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834310302"/>
                  </a:ext>
                </a:extLst>
              </a:tr>
            </a:tbl>
          </a:graphicData>
        </a:graphic>
      </p:graphicFrame>
      <p:sp>
        <p:nvSpPr>
          <p:cNvPr id="34" name="圓角矩形 33">
            <a:hlinkClick r:id="" action="ppaction://hlinkshowjump?jump=lastslideviewed"/>
          </p:cNvPr>
          <p:cNvSpPr/>
          <p:nvPr/>
        </p:nvSpPr>
        <p:spPr>
          <a:xfrm>
            <a:off x="86205" y="6445466"/>
            <a:ext cx="202339" cy="320040"/>
          </a:xfrm>
          <a:prstGeom prst="roundRect">
            <a:avLst/>
          </a:prstGeom>
          <a:solidFill>
            <a:srgbClr val="6699FF">
              <a:alpha val="16863"/>
            </a:srgb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Tree>
    <p:extLst>
      <p:ext uri="{BB962C8B-B14F-4D97-AF65-F5344CB8AC3E}">
        <p14:creationId xmlns:p14="http://schemas.microsoft.com/office/powerpoint/2010/main" val="1211379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par>
                              <p:cTn id="30" fill="hold">
                                <p:stCondLst>
                                  <p:cond delay="2750"/>
                                </p:stCondLst>
                                <p:childTnLst>
                                  <p:par>
                                    <p:cTn id="31" presetID="42" presetClass="entr" presetSubtype="0" fill="hold" nodeType="afterEffect">
                                      <p:stCondLst>
                                        <p:cond delay="0"/>
                                      </p:stCondLst>
                                      <p:childTnLst>
                                        <p:set>
                                          <p:cBhvr>
                                            <p:cTn id="32" dur="1" fill="hold">
                                              <p:stCondLst>
                                                <p:cond delay="0"/>
                                              </p:stCondLst>
                                            </p:cTn>
                                            <p:tgtEl>
                                              <p:spTgt spid="2"/>
                                            </p:tgtEl>
                                            <p:attrNameLst>
                                              <p:attrName>style.visibility</p:attrName>
                                            </p:attrNameLst>
                                          </p:cBhvr>
                                          <p:to>
                                            <p:strVal val="visible"/>
                                          </p:to>
                                        </p:set>
                                        <p:animEffect transition="in" filter="fade">
                                          <p:cBhvr>
                                            <p:cTn id="33" dur="1000"/>
                                            <p:tgtEl>
                                              <p:spTgt spid="2"/>
                                            </p:tgtEl>
                                          </p:cBhvr>
                                        </p:animEffect>
                                        <p:anim calcmode="lin" valueType="num">
                                          <p:cBhvr>
                                            <p:cTn id="34" dur="1000" fill="hold"/>
                                            <p:tgtEl>
                                              <p:spTgt spid="2"/>
                                            </p:tgtEl>
                                            <p:attrNameLst>
                                              <p:attrName>ppt_x</p:attrName>
                                            </p:attrNameLst>
                                          </p:cBhvr>
                                          <p:tavLst>
                                            <p:tav tm="0">
                                              <p:val>
                                                <p:strVal val="#ppt_x"/>
                                              </p:val>
                                            </p:tav>
                                            <p:tav tm="100000">
                                              <p:val>
                                                <p:strVal val="#ppt_x"/>
                                              </p:val>
                                            </p:tav>
                                          </p:tavLst>
                                        </p:anim>
                                        <p:anim calcmode="lin" valueType="num">
                                          <p:cBhvr>
                                            <p:cTn id="35"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par>
                              <p:cTn id="30" fill="hold">
                                <p:stCondLst>
                                  <p:cond delay="2750"/>
                                </p:stCondLst>
                                <p:childTnLst>
                                  <p:par>
                                    <p:cTn id="31" presetID="42" presetClass="entr" presetSubtype="0" fill="hold" nodeType="afterEffect">
                                      <p:stCondLst>
                                        <p:cond delay="0"/>
                                      </p:stCondLst>
                                      <p:childTnLst>
                                        <p:set>
                                          <p:cBhvr>
                                            <p:cTn id="32" dur="1" fill="hold">
                                              <p:stCondLst>
                                                <p:cond delay="0"/>
                                              </p:stCondLst>
                                            </p:cTn>
                                            <p:tgtEl>
                                              <p:spTgt spid="2"/>
                                            </p:tgtEl>
                                            <p:attrNameLst>
                                              <p:attrName>style.visibility</p:attrName>
                                            </p:attrNameLst>
                                          </p:cBhvr>
                                          <p:to>
                                            <p:strVal val="visible"/>
                                          </p:to>
                                        </p:set>
                                        <p:animEffect transition="in" filter="fade">
                                          <p:cBhvr>
                                            <p:cTn id="33" dur="1000"/>
                                            <p:tgtEl>
                                              <p:spTgt spid="2"/>
                                            </p:tgtEl>
                                          </p:cBhvr>
                                        </p:animEffect>
                                        <p:anim calcmode="lin" valueType="num">
                                          <p:cBhvr>
                                            <p:cTn id="34" dur="1000" fill="hold"/>
                                            <p:tgtEl>
                                              <p:spTgt spid="2"/>
                                            </p:tgtEl>
                                            <p:attrNameLst>
                                              <p:attrName>ppt_x</p:attrName>
                                            </p:attrNameLst>
                                          </p:cBhvr>
                                          <p:tavLst>
                                            <p:tav tm="0">
                                              <p:val>
                                                <p:strVal val="#ppt_x"/>
                                              </p:val>
                                            </p:tav>
                                            <p:tav tm="100000">
                                              <p:val>
                                                <p:strVal val="#ppt_x"/>
                                              </p:val>
                                            </p:tav>
                                          </p:tavLst>
                                        </p:anim>
                                        <p:anim calcmode="lin" valueType="num">
                                          <p:cBhvr>
                                            <p:cTn id="35"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33013" y="831877"/>
            <a:ext cx="11429512" cy="5930754"/>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208235" y="1177787"/>
            <a:ext cx="1629171" cy="4986271"/>
            <a:chOff x="976242" y="935100"/>
            <a:chExt cx="1629171" cy="1352049"/>
          </a:xfrm>
        </p:grpSpPr>
        <p:pic>
          <p:nvPicPr>
            <p:cNvPr id="43" name="图片 69"/>
            <p:cNvPicPr>
              <a:picLocks noChangeAspect="1"/>
            </p:cNvPicPr>
            <p:nvPr/>
          </p:nvPicPr>
          <p:blipFill>
            <a:blip r:embed="rId2"/>
            <a:srcRect/>
            <a:stretch>
              <a:fillRect/>
            </a:stretch>
          </p:blipFill>
          <p:spPr>
            <a:xfrm>
              <a:off x="976242" y="935100"/>
              <a:ext cx="1629171" cy="1352049"/>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1473021" y="1343099"/>
              <a:ext cx="802922" cy="425620"/>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第一</a:t>
              </a:r>
              <a:r>
                <a:rPr lang="zh-TW" altLang="en-US" sz="3200" dirty="0">
                  <a:solidFill>
                    <a:srgbClr val="00EFF1"/>
                  </a:solidFill>
                  <a:latin typeface="標楷體" panose="03000509000000000000" pitchFamily="65" charset="-120"/>
                  <a:ea typeface="標楷體" panose="03000509000000000000" pitchFamily="65" charset="-120"/>
                </a:rPr>
                <a:t>題</a:t>
              </a:r>
            </a:p>
          </p:txBody>
        </p:sp>
      </p:grpSp>
      <p:graphicFrame>
        <p:nvGraphicFramePr>
          <p:cNvPr id="3" name="表格 2"/>
          <p:cNvGraphicFramePr>
            <a:graphicFrameLocks noGrp="1"/>
          </p:cNvGraphicFramePr>
          <p:nvPr>
            <p:extLst>
              <p:ext uri="{D42A27DB-BD31-4B8C-83A1-F6EECF244321}">
                <p14:modId xmlns:p14="http://schemas.microsoft.com/office/powerpoint/2010/main" val="1825596270"/>
              </p:ext>
            </p:extLst>
          </p:nvPr>
        </p:nvGraphicFramePr>
        <p:xfrm>
          <a:off x="1200859" y="932179"/>
          <a:ext cx="10733039" cy="5612006"/>
        </p:xfrm>
        <a:graphic>
          <a:graphicData uri="http://schemas.openxmlformats.org/drawingml/2006/table">
            <a:tbl>
              <a:tblPr firstRow="1" firstCol="1" lastRow="1" lastCol="1" bandRow="1" bandCol="1">
                <a:tableStyleId>{5C22544A-7EE6-4342-B048-85BDC9FD1C3A}</a:tableStyleId>
              </a:tblPr>
              <a:tblGrid>
                <a:gridCol w="6735368">
                  <a:extLst>
                    <a:ext uri="{9D8B030D-6E8A-4147-A177-3AD203B41FA5}">
                      <a16:colId xmlns:a16="http://schemas.microsoft.com/office/drawing/2014/main" val="3613631069"/>
                    </a:ext>
                  </a:extLst>
                </a:gridCol>
                <a:gridCol w="1998268">
                  <a:extLst>
                    <a:ext uri="{9D8B030D-6E8A-4147-A177-3AD203B41FA5}">
                      <a16:colId xmlns:a16="http://schemas.microsoft.com/office/drawing/2014/main" val="2054452685"/>
                    </a:ext>
                  </a:extLst>
                </a:gridCol>
                <a:gridCol w="1999403">
                  <a:extLst>
                    <a:ext uri="{9D8B030D-6E8A-4147-A177-3AD203B41FA5}">
                      <a16:colId xmlns:a16="http://schemas.microsoft.com/office/drawing/2014/main" val="3057027706"/>
                    </a:ext>
                  </a:extLst>
                </a:gridCol>
              </a:tblGrid>
              <a:tr h="330118">
                <a:tc>
                  <a:txBody>
                    <a:bodyPr/>
                    <a:lstStyle/>
                    <a:p>
                      <a:pPr>
                        <a:spcAft>
                          <a:spcPts val="0"/>
                        </a:spcAft>
                      </a:pPr>
                      <a:r>
                        <a:rPr lang="zh-TW" sz="2000" b="0" kern="100">
                          <a:effectLst/>
                          <a:latin typeface="標楷體" panose="03000509000000000000" pitchFamily="65" charset="-120"/>
                          <a:ea typeface="標楷體" panose="03000509000000000000" pitchFamily="65" charset="-120"/>
                        </a:rPr>
                        <a:t>資本公積</a:t>
                      </a:r>
                      <a:r>
                        <a:rPr lang="en-US" sz="2000" b="0" kern="100">
                          <a:effectLst/>
                          <a:latin typeface="標楷體" panose="03000509000000000000" pitchFamily="65" charset="-120"/>
                          <a:ea typeface="標楷體" panose="03000509000000000000" pitchFamily="65" charset="-120"/>
                        </a:rPr>
                        <a:t>-</a:t>
                      </a:r>
                      <a:r>
                        <a:rPr lang="zh-TW" sz="2000" b="0" kern="100">
                          <a:effectLst/>
                          <a:latin typeface="標楷體" panose="03000509000000000000" pitchFamily="65" charset="-120"/>
                          <a:ea typeface="標楷體" panose="03000509000000000000" pitchFamily="65" charset="-120"/>
                        </a:rPr>
                        <a:t>受贈資產</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effectLst/>
                          <a:latin typeface="標楷體" panose="03000509000000000000" pitchFamily="65" charset="-120"/>
                          <a:ea typeface="標楷體" panose="03000509000000000000" pitchFamily="65" charset="-120"/>
                        </a:rPr>
                        <a:t> </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effectLst/>
                          <a:latin typeface="標楷體" panose="03000509000000000000" pitchFamily="65" charset="-120"/>
                          <a:ea typeface="標楷體" panose="03000509000000000000" pitchFamily="65" charset="-120"/>
                        </a:rPr>
                        <a:t> </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911595375"/>
                  </a:ext>
                </a:extLst>
              </a:tr>
              <a:tr h="330118">
                <a:tc>
                  <a:txBody>
                    <a:bodyPr/>
                    <a:lstStyle/>
                    <a:p>
                      <a:pPr>
                        <a:spcAft>
                          <a:spcPts val="0"/>
                        </a:spcAft>
                      </a:pPr>
                      <a:r>
                        <a:rPr lang="zh-TW" sz="2000" b="0" kern="100" dirty="0">
                          <a:effectLst/>
                          <a:latin typeface="標楷體" panose="03000509000000000000" pitchFamily="65" charset="-120"/>
                          <a:ea typeface="標楷體" panose="03000509000000000000" pitchFamily="65" charset="-120"/>
                        </a:rPr>
                        <a:t>法定盈餘公積</a:t>
                      </a:r>
                      <a:endParaRPr lang="zh-TW" sz="2000" b="0" kern="100" dirty="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effectLst/>
                          <a:latin typeface="標楷體" panose="03000509000000000000" pitchFamily="65" charset="-120"/>
                          <a:ea typeface="標楷體" panose="03000509000000000000" pitchFamily="65" charset="-120"/>
                        </a:rPr>
                        <a:t>　</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effectLst/>
                          <a:latin typeface="標楷體" panose="03000509000000000000" pitchFamily="65" charset="-120"/>
                          <a:ea typeface="標楷體" panose="03000509000000000000" pitchFamily="65" charset="-120"/>
                        </a:rPr>
                        <a:t>6,955,500</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72009694"/>
                  </a:ext>
                </a:extLst>
              </a:tr>
              <a:tr h="330118">
                <a:tc>
                  <a:txBody>
                    <a:bodyPr/>
                    <a:lstStyle/>
                    <a:p>
                      <a:pPr>
                        <a:spcAft>
                          <a:spcPts val="0"/>
                        </a:spcAft>
                      </a:pPr>
                      <a:r>
                        <a:rPr lang="zh-TW" sz="2000" b="0" kern="100">
                          <a:effectLst/>
                          <a:latin typeface="標楷體" panose="03000509000000000000" pitchFamily="65" charset="-120"/>
                          <a:ea typeface="標楷體" panose="03000509000000000000" pitchFamily="65" charset="-120"/>
                        </a:rPr>
                        <a:t>累積盈虧</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effectLst/>
                          <a:latin typeface="標楷體" panose="03000509000000000000" pitchFamily="65" charset="-120"/>
                          <a:ea typeface="標楷體" panose="03000509000000000000" pitchFamily="65" charset="-120"/>
                        </a:rPr>
                        <a:t>　</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effectLst/>
                          <a:latin typeface="標楷體" panose="03000509000000000000" pitchFamily="65" charset="-120"/>
                          <a:ea typeface="標楷體" panose="03000509000000000000" pitchFamily="65" charset="-120"/>
                        </a:rPr>
                        <a:t>24,080,710</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131095115"/>
                  </a:ext>
                </a:extLst>
              </a:tr>
              <a:tr h="330118">
                <a:tc>
                  <a:txBody>
                    <a:bodyPr/>
                    <a:lstStyle/>
                    <a:p>
                      <a:pPr>
                        <a:spcAft>
                          <a:spcPts val="0"/>
                        </a:spcAft>
                      </a:pPr>
                      <a:r>
                        <a:rPr lang="zh-TW" sz="2000" b="0" kern="100">
                          <a:effectLst/>
                          <a:latin typeface="標楷體" panose="03000509000000000000" pitchFamily="65" charset="-120"/>
                          <a:ea typeface="標楷體" panose="03000509000000000000" pitchFamily="65" charset="-120"/>
                        </a:rPr>
                        <a:t>本期損益</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effectLst/>
                          <a:latin typeface="標楷體" panose="03000509000000000000" pitchFamily="65" charset="-120"/>
                          <a:ea typeface="標楷體" panose="03000509000000000000" pitchFamily="65" charset="-120"/>
                        </a:rPr>
                        <a:t>　</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895486912"/>
                  </a:ext>
                </a:extLst>
              </a:tr>
              <a:tr h="330118">
                <a:tc>
                  <a:txBody>
                    <a:bodyPr/>
                    <a:lstStyle/>
                    <a:p>
                      <a:pPr>
                        <a:spcAft>
                          <a:spcPts val="0"/>
                        </a:spcAft>
                      </a:pPr>
                      <a:r>
                        <a:rPr lang="zh-TW" sz="2000" b="0" kern="100" dirty="0">
                          <a:effectLst/>
                          <a:latin typeface="標楷體" panose="03000509000000000000" pitchFamily="65" charset="-120"/>
                          <a:ea typeface="標楷體" panose="03000509000000000000" pitchFamily="65" charset="-120"/>
                        </a:rPr>
                        <a:t>庫藏股票</a:t>
                      </a:r>
                      <a:endParaRPr lang="zh-TW" sz="2000" b="0" kern="100" dirty="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dirty="0">
                          <a:solidFill>
                            <a:srgbClr val="00EFF1"/>
                          </a:solidFill>
                          <a:effectLst/>
                          <a:latin typeface="標楷體" panose="03000509000000000000" pitchFamily="65" charset="-120"/>
                          <a:ea typeface="標楷體" panose="03000509000000000000" pitchFamily="65" charset="-120"/>
                        </a:rPr>
                        <a:t>2,160,000</a:t>
                      </a:r>
                      <a:endParaRPr lang="zh-TW" sz="2000" b="0" kern="100" dirty="0">
                        <a:solidFill>
                          <a:srgbClr val="00EFF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dirty="0">
                          <a:effectLst/>
                          <a:latin typeface="標楷體" panose="03000509000000000000" pitchFamily="65" charset="-120"/>
                          <a:ea typeface="標楷體" panose="03000509000000000000" pitchFamily="65" charset="-120"/>
                        </a:rPr>
                        <a:t>　</a:t>
                      </a:r>
                      <a:endParaRPr lang="zh-TW" sz="2000" b="0" kern="100" dirty="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263342963"/>
                  </a:ext>
                </a:extLst>
              </a:tr>
              <a:tr h="330118">
                <a:tc>
                  <a:txBody>
                    <a:bodyPr/>
                    <a:lstStyle/>
                    <a:p>
                      <a:pPr>
                        <a:spcAft>
                          <a:spcPts val="0"/>
                        </a:spcAft>
                      </a:pPr>
                      <a:r>
                        <a:rPr lang="zh-TW" sz="2000" b="0" kern="100">
                          <a:effectLst/>
                          <a:latin typeface="標楷體" panose="03000509000000000000" pitchFamily="65" charset="-120"/>
                          <a:ea typeface="標楷體" panose="03000509000000000000" pitchFamily="65" charset="-120"/>
                        </a:rPr>
                        <a:t>銷貨收入</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dirty="0">
                          <a:solidFill>
                            <a:srgbClr val="00EFF1"/>
                          </a:solidFill>
                          <a:effectLst/>
                          <a:latin typeface="標楷體" panose="03000509000000000000" pitchFamily="65" charset="-120"/>
                          <a:ea typeface="標楷體" panose="03000509000000000000" pitchFamily="65" charset="-120"/>
                        </a:rPr>
                        <a:t>　</a:t>
                      </a:r>
                      <a:endParaRPr lang="zh-TW" sz="2000" b="0" kern="100" dirty="0">
                        <a:solidFill>
                          <a:srgbClr val="00EFF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effectLst/>
                          <a:latin typeface="標楷體" panose="03000509000000000000" pitchFamily="65" charset="-120"/>
                          <a:ea typeface="標楷體" panose="03000509000000000000" pitchFamily="65" charset="-120"/>
                        </a:rPr>
                        <a:t>80,619,832</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466843792"/>
                  </a:ext>
                </a:extLst>
              </a:tr>
              <a:tr h="330118">
                <a:tc>
                  <a:txBody>
                    <a:bodyPr/>
                    <a:lstStyle/>
                    <a:p>
                      <a:pPr>
                        <a:spcAft>
                          <a:spcPts val="0"/>
                        </a:spcAft>
                      </a:pPr>
                      <a:r>
                        <a:rPr lang="zh-TW" sz="2000" b="0" kern="100">
                          <a:effectLst/>
                          <a:latin typeface="標楷體" panose="03000509000000000000" pitchFamily="65" charset="-120"/>
                          <a:ea typeface="標楷體" panose="03000509000000000000" pitchFamily="65" charset="-120"/>
                        </a:rPr>
                        <a:t>銷貨退回</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dirty="0">
                          <a:solidFill>
                            <a:srgbClr val="00EFF1"/>
                          </a:solidFill>
                          <a:effectLst/>
                          <a:latin typeface="標楷體" panose="03000509000000000000" pitchFamily="65" charset="-120"/>
                          <a:ea typeface="標楷體" panose="03000509000000000000" pitchFamily="65" charset="-120"/>
                        </a:rPr>
                        <a:t>202,648</a:t>
                      </a:r>
                      <a:endParaRPr lang="zh-TW" sz="2000" b="0" kern="100" dirty="0">
                        <a:solidFill>
                          <a:srgbClr val="00EFF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effectLst/>
                          <a:latin typeface="標楷體" panose="03000509000000000000" pitchFamily="65" charset="-120"/>
                          <a:ea typeface="標楷體" panose="03000509000000000000" pitchFamily="65" charset="-120"/>
                        </a:rPr>
                        <a:t>　</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071830216"/>
                  </a:ext>
                </a:extLst>
              </a:tr>
              <a:tr h="330118">
                <a:tc>
                  <a:txBody>
                    <a:bodyPr/>
                    <a:lstStyle/>
                    <a:p>
                      <a:pPr>
                        <a:spcAft>
                          <a:spcPts val="0"/>
                        </a:spcAft>
                      </a:pPr>
                      <a:r>
                        <a:rPr lang="zh-TW" sz="2000" b="0" kern="100">
                          <a:effectLst/>
                          <a:latin typeface="標楷體" panose="03000509000000000000" pitchFamily="65" charset="-120"/>
                          <a:ea typeface="標楷體" panose="03000509000000000000" pitchFamily="65" charset="-120"/>
                        </a:rPr>
                        <a:t>銷貨折讓</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dirty="0">
                          <a:solidFill>
                            <a:srgbClr val="00EFF1"/>
                          </a:solidFill>
                          <a:effectLst/>
                          <a:latin typeface="標楷體" panose="03000509000000000000" pitchFamily="65" charset="-120"/>
                          <a:ea typeface="標楷體" panose="03000509000000000000" pitchFamily="65" charset="-120"/>
                        </a:rPr>
                        <a:t>24,652</a:t>
                      </a:r>
                      <a:endParaRPr lang="zh-TW" sz="2000" b="0" kern="100" dirty="0">
                        <a:solidFill>
                          <a:srgbClr val="00EFF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effectLst/>
                          <a:latin typeface="標楷體" panose="03000509000000000000" pitchFamily="65" charset="-120"/>
                          <a:ea typeface="標楷體" panose="03000509000000000000" pitchFamily="65" charset="-120"/>
                        </a:rPr>
                        <a:t>　</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216256894"/>
                  </a:ext>
                </a:extLst>
              </a:tr>
              <a:tr h="330118">
                <a:tc>
                  <a:txBody>
                    <a:bodyPr/>
                    <a:lstStyle/>
                    <a:p>
                      <a:pPr>
                        <a:spcAft>
                          <a:spcPts val="0"/>
                        </a:spcAft>
                      </a:pPr>
                      <a:r>
                        <a:rPr lang="zh-TW" sz="2000" b="0" kern="100">
                          <a:effectLst/>
                          <a:latin typeface="標楷體" panose="03000509000000000000" pitchFamily="65" charset="-120"/>
                          <a:ea typeface="標楷體" panose="03000509000000000000" pitchFamily="65" charset="-120"/>
                        </a:rPr>
                        <a:t>利息收入</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effectLst/>
                          <a:latin typeface="標楷體" panose="03000509000000000000" pitchFamily="65" charset="-120"/>
                          <a:ea typeface="標楷體" panose="03000509000000000000" pitchFamily="65" charset="-120"/>
                        </a:rPr>
                        <a:t>128,140</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817123020"/>
                  </a:ext>
                </a:extLst>
              </a:tr>
              <a:tr h="330118">
                <a:tc>
                  <a:txBody>
                    <a:bodyPr/>
                    <a:lstStyle/>
                    <a:p>
                      <a:pPr>
                        <a:spcAft>
                          <a:spcPts val="0"/>
                        </a:spcAft>
                      </a:pPr>
                      <a:r>
                        <a:rPr lang="zh-TW" sz="2000" b="0" kern="100">
                          <a:effectLst/>
                          <a:latin typeface="標楷體" panose="03000509000000000000" pitchFamily="65" charset="-120"/>
                          <a:ea typeface="標楷體" panose="03000509000000000000" pitchFamily="65" charset="-120"/>
                        </a:rPr>
                        <a:t>股利收入</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effectLst/>
                          <a:latin typeface="標楷體" panose="03000509000000000000" pitchFamily="65" charset="-120"/>
                          <a:ea typeface="標楷體" panose="03000509000000000000" pitchFamily="65" charset="-120"/>
                        </a:rPr>
                        <a:t>19,800</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711691374"/>
                  </a:ext>
                </a:extLst>
              </a:tr>
              <a:tr h="330118">
                <a:tc>
                  <a:txBody>
                    <a:bodyPr/>
                    <a:lstStyle/>
                    <a:p>
                      <a:pPr>
                        <a:spcAft>
                          <a:spcPts val="0"/>
                        </a:spcAft>
                      </a:pPr>
                      <a:r>
                        <a:rPr lang="zh-TW" sz="2000" b="0" kern="100">
                          <a:effectLst/>
                          <a:latin typeface="標楷體" panose="03000509000000000000" pitchFamily="65" charset="-120"/>
                          <a:ea typeface="標楷體" panose="03000509000000000000" pitchFamily="65" charset="-120"/>
                        </a:rPr>
                        <a:t>透過損益按公允價值衡量之金融資產利益</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dirty="0">
                          <a:solidFill>
                            <a:srgbClr val="00EFF1"/>
                          </a:solidFill>
                          <a:effectLst/>
                          <a:latin typeface="標楷體" panose="03000509000000000000" pitchFamily="65" charset="-120"/>
                          <a:ea typeface="標楷體" panose="03000509000000000000" pitchFamily="65" charset="-120"/>
                        </a:rPr>
                        <a:t>　</a:t>
                      </a:r>
                      <a:endParaRPr lang="zh-TW" sz="2000" b="0" kern="100" dirty="0">
                        <a:solidFill>
                          <a:srgbClr val="00EFF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210219083"/>
                  </a:ext>
                </a:extLst>
              </a:tr>
              <a:tr h="330118">
                <a:tc>
                  <a:txBody>
                    <a:bodyPr/>
                    <a:lstStyle/>
                    <a:p>
                      <a:pPr>
                        <a:spcAft>
                          <a:spcPts val="0"/>
                        </a:spcAft>
                      </a:pPr>
                      <a:r>
                        <a:rPr lang="zh-TW" sz="2000" b="0" kern="100">
                          <a:effectLst/>
                          <a:latin typeface="標楷體" panose="03000509000000000000" pitchFamily="65" charset="-120"/>
                          <a:ea typeface="標楷體" panose="03000509000000000000" pitchFamily="65" charset="-120"/>
                        </a:rPr>
                        <a:t>處分投資利益</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dirty="0">
                          <a:solidFill>
                            <a:srgbClr val="00EFF1"/>
                          </a:solidFill>
                          <a:effectLst/>
                          <a:latin typeface="標楷體" panose="03000509000000000000" pitchFamily="65" charset="-120"/>
                          <a:ea typeface="標楷體" panose="03000509000000000000" pitchFamily="65" charset="-120"/>
                        </a:rPr>
                        <a:t>　</a:t>
                      </a:r>
                      <a:endParaRPr lang="zh-TW" sz="2000" b="0" kern="100" dirty="0">
                        <a:solidFill>
                          <a:srgbClr val="00EFF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814783719"/>
                  </a:ext>
                </a:extLst>
              </a:tr>
              <a:tr h="330118">
                <a:tc>
                  <a:txBody>
                    <a:bodyPr/>
                    <a:lstStyle/>
                    <a:p>
                      <a:pPr>
                        <a:spcAft>
                          <a:spcPts val="0"/>
                        </a:spcAft>
                      </a:pPr>
                      <a:r>
                        <a:rPr lang="zh-TW" sz="2000" b="0" kern="100">
                          <a:effectLst/>
                          <a:latin typeface="標楷體" panose="03000509000000000000" pitchFamily="65" charset="-120"/>
                          <a:ea typeface="標楷體" panose="03000509000000000000" pitchFamily="65" charset="-120"/>
                        </a:rPr>
                        <a:t>處分不動產廠房及設備利益</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dirty="0">
                          <a:solidFill>
                            <a:srgbClr val="00EFF1"/>
                          </a:solidFill>
                          <a:effectLst/>
                          <a:latin typeface="標楷體" panose="03000509000000000000" pitchFamily="65" charset="-120"/>
                          <a:ea typeface="標楷體" panose="03000509000000000000" pitchFamily="65" charset="-120"/>
                        </a:rPr>
                        <a:t>　</a:t>
                      </a:r>
                      <a:endParaRPr lang="zh-TW" sz="2000" b="0" kern="100" dirty="0">
                        <a:solidFill>
                          <a:srgbClr val="00EFF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242239120"/>
                  </a:ext>
                </a:extLst>
              </a:tr>
              <a:tr h="330118">
                <a:tc>
                  <a:txBody>
                    <a:bodyPr/>
                    <a:lstStyle/>
                    <a:p>
                      <a:pPr>
                        <a:spcAft>
                          <a:spcPts val="0"/>
                        </a:spcAft>
                      </a:pPr>
                      <a:r>
                        <a:rPr lang="zh-TW" sz="2000" b="0" kern="100">
                          <a:effectLst/>
                          <a:latin typeface="標楷體" panose="03000509000000000000" pitchFamily="65" charset="-120"/>
                          <a:ea typeface="標楷體" panose="03000509000000000000" pitchFamily="65" charset="-120"/>
                        </a:rPr>
                        <a:t>不動產廠房及設備減損迴轉利益</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dirty="0">
                          <a:solidFill>
                            <a:srgbClr val="00EFF1"/>
                          </a:solidFill>
                          <a:effectLst/>
                          <a:latin typeface="標楷體" panose="03000509000000000000" pitchFamily="65" charset="-120"/>
                          <a:ea typeface="標楷體" panose="03000509000000000000" pitchFamily="65" charset="-120"/>
                        </a:rPr>
                        <a:t> </a:t>
                      </a:r>
                      <a:endParaRPr lang="zh-TW" sz="2000" b="0" kern="100" dirty="0">
                        <a:solidFill>
                          <a:srgbClr val="00EFF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535986831"/>
                  </a:ext>
                </a:extLst>
              </a:tr>
              <a:tr h="330118">
                <a:tc>
                  <a:txBody>
                    <a:bodyPr/>
                    <a:lstStyle/>
                    <a:p>
                      <a:pPr>
                        <a:spcAft>
                          <a:spcPts val="0"/>
                        </a:spcAft>
                      </a:pPr>
                      <a:r>
                        <a:rPr lang="zh-TW" sz="2000" b="0" kern="100">
                          <a:effectLst/>
                          <a:latin typeface="標楷體" panose="03000509000000000000" pitchFamily="65" charset="-120"/>
                          <a:ea typeface="標楷體" panose="03000509000000000000" pitchFamily="65" charset="-120"/>
                        </a:rPr>
                        <a:t>採用權益法認列損益之份額</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dirty="0">
                          <a:solidFill>
                            <a:srgbClr val="00EFF1"/>
                          </a:solidFill>
                          <a:effectLst/>
                          <a:latin typeface="標楷體" panose="03000509000000000000" pitchFamily="65" charset="-120"/>
                          <a:ea typeface="標楷體" panose="03000509000000000000" pitchFamily="65" charset="-120"/>
                        </a:rPr>
                        <a:t> </a:t>
                      </a:r>
                      <a:endParaRPr lang="zh-TW" sz="2000" b="0" kern="100" dirty="0">
                        <a:solidFill>
                          <a:srgbClr val="00EFF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227600537"/>
                  </a:ext>
                </a:extLst>
              </a:tr>
              <a:tr h="330118">
                <a:tc>
                  <a:txBody>
                    <a:bodyPr/>
                    <a:lstStyle/>
                    <a:p>
                      <a:pPr>
                        <a:spcAft>
                          <a:spcPts val="0"/>
                        </a:spcAft>
                      </a:pPr>
                      <a:r>
                        <a:rPr lang="zh-TW" sz="2000" b="0" kern="100" dirty="0">
                          <a:effectLst/>
                          <a:latin typeface="標楷體" panose="03000509000000000000" pitchFamily="65" charset="-120"/>
                          <a:ea typeface="標楷體" panose="03000509000000000000" pitchFamily="65" charset="-120"/>
                        </a:rPr>
                        <a:t>受贈收入</a:t>
                      </a:r>
                      <a:endParaRPr lang="zh-TW" sz="2000" b="0" kern="100" dirty="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dirty="0">
                          <a:solidFill>
                            <a:srgbClr val="00EFF1"/>
                          </a:solidFill>
                          <a:effectLst/>
                          <a:latin typeface="標楷體" panose="03000509000000000000" pitchFamily="65" charset="-120"/>
                          <a:ea typeface="標楷體" panose="03000509000000000000" pitchFamily="65" charset="-120"/>
                        </a:rPr>
                        <a:t> </a:t>
                      </a:r>
                      <a:endParaRPr lang="zh-TW" sz="2000" b="0" kern="100" dirty="0">
                        <a:solidFill>
                          <a:srgbClr val="00EFF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791552023"/>
                  </a:ext>
                </a:extLst>
              </a:tr>
              <a:tr h="330118">
                <a:tc>
                  <a:txBody>
                    <a:bodyPr/>
                    <a:lstStyle/>
                    <a:p>
                      <a:pPr>
                        <a:spcAft>
                          <a:spcPts val="0"/>
                        </a:spcAft>
                      </a:pPr>
                      <a:r>
                        <a:rPr lang="zh-TW" sz="2000" b="0" kern="100">
                          <a:effectLst/>
                          <a:latin typeface="標楷體" panose="03000509000000000000" pitchFamily="65" charset="-120"/>
                          <a:ea typeface="標楷體" panose="03000509000000000000" pitchFamily="65" charset="-120"/>
                        </a:rPr>
                        <a:t>其他收入</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dirty="0">
                          <a:solidFill>
                            <a:srgbClr val="00EFF1"/>
                          </a:solidFill>
                          <a:effectLst/>
                          <a:latin typeface="標楷體" panose="03000509000000000000" pitchFamily="65" charset="-120"/>
                          <a:ea typeface="標楷體" panose="03000509000000000000" pitchFamily="65" charset="-120"/>
                        </a:rPr>
                        <a:t> </a:t>
                      </a:r>
                      <a:endParaRPr lang="zh-TW" sz="2000" b="0" kern="100" dirty="0">
                        <a:solidFill>
                          <a:srgbClr val="00EFF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49791967"/>
                  </a:ext>
                </a:extLst>
              </a:tr>
            </a:tbl>
          </a:graphicData>
        </a:graphic>
      </p:graphicFrame>
      <p:sp>
        <p:nvSpPr>
          <p:cNvPr id="34" name="圓角矩形 33">
            <a:hlinkClick r:id="" action="ppaction://hlinkshowjump?jump=lastslideviewed"/>
          </p:cNvPr>
          <p:cNvSpPr/>
          <p:nvPr/>
        </p:nvSpPr>
        <p:spPr>
          <a:xfrm>
            <a:off x="86205" y="6445466"/>
            <a:ext cx="202339" cy="320040"/>
          </a:xfrm>
          <a:prstGeom prst="roundRect">
            <a:avLst/>
          </a:prstGeom>
          <a:solidFill>
            <a:srgbClr val="6699FF">
              <a:alpha val="16863"/>
            </a:srgb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Tree>
    <p:extLst>
      <p:ext uri="{BB962C8B-B14F-4D97-AF65-F5344CB8AC3E}">
        <p14:creationId xmlns:p14="http://schemas.microsoft.com/office/powerpoint/2010/main" val="18629343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par>
                              <p:cTn id="30" fill="hold">
                                <p:stCondLst>
                                  <p:cond delay="2750"/>
                                </p:stCondLst>
                                <p:childTnLst>
                                  <p:par>
                                    <p:cTn id="31" presetID="42" presetClass="entr" presetSubtype="0" fill="hold" nodeType="after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par>
                              <p:cTn id="30" fill="hold">
                                <p:stCondLst>
                                  <p:cond delay="2750"/>
                                </p:stCondLst>
                                <p:childTnLst>
                                  <p:par>
                                    <p:cTn id="31" presetID="42" presetClass="entr" presetSubtype="0" fill="hold" nodeType="after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33013" y="831877"/>
            <a:ext cx="11429512" cy="5930754"/>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208235" y="1177787"/>
            <a:ext cx="1629171" cy="4986271"/>
            <a:chOff x="976242" y="935100"/>
            <a:chExt cx="1629171" cy="1352049"/>
          </a:xfrm>
        </p:grpSpPr>
        <p:pic>
          <p:nvPicPr>
            <p:cNvPr id="43" name="图片 69"/>
            <p:cNvPicPr>
              <a:picLocks noChangeAspect="1"/>
            </p:cNvPicPr>
            <p:nvPr/>
          </p:nvPicPr>
          <p:blipFill>
            <a:blip r:embed="rId2"/>
            <a:srcRect/>
            <a:stretch>
              <a:fillRect/>
            </a:stretch>
          </p:blipFill>
          <p:spPr>
            <a:xfrm>
              <a:off x="976242" y="935100"/>
              <a:ext cx="1629171" cy="1352049"/>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1473021" y="1343099"/>
              <a:ext cx="802922" cy="425620"/>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第一</a:t>
              </a:r>
              <a:r>
                <a:rPr lang="zh-TW" altLang="en-US" sz="3200" dirty="0">
                  <a:solidFill>
                    <a:srgbClr val="00EFF1"/>
                  </a:solidFill>
                  <a:latin typeface="標楷體" panose="03000509000000000000" pitchFamily="65" charset="-120"/>
                  <a:ea typeface="標楷體" panose="03000509000000000000" pitchFamily="65" charset="-120"/>
                </a:rPr>
                <a:t>題</a:t>
              </a:r>
            </a:p>
          </p:txBody>
        </p:sp>
      </p:grpSp>
      <p:graphicFrame>
        <p:nvGraphicFramePr>
          <p:cNvPr id="2" name="表格 1"/>
          <p:cNvGraphicFramePr>
            <a:graphicFrameLocks noGrp="1"/>
          </p:cNvGraphicFramePr>
          <p:nvPr>
            <p:extLst>
              <p:ext uri="{D42A27DB-BD31-4B8C-83A1-F6EECF244321}">
                <p14:modId xmlns:p14="http://schemas.microsoft.com/office/powerpoint/2010/main" val="217493889"/>
              </p:ext>
            </p:extLst>
          </p:nvPr>
        </p:nvGraphicFramePr>
        <p:xfrm>
          <a:off x="1187896" y="866341"/>
          <a:ext cx="10691493" cy="5787060"/>
        </p:xfrm>
        <a:graphic>
          <a:graphicData uri="http://schemas.openxmlformats.org/drawingml/2006/table">
            <a:tbl>
              <a:tblPr firstRow="1" firstCol="1" lastRow="1" lastCol="1" bandRow="1" bandCol="1">
                <a:tableStyleId>{5C22544A-7EE6-4342-B048-85BDC9FD1C3A}</a:tableStyleId>
              </a:tblPr>
              <a:tblGrid>
                <a:gridCol w="6709296">
                  <a:extLst>
                    <a:ext uri="{9D8B030D-6E8A-4147-A177-3AD203B41FA5}">
                      <a16:colId xmlns:a16="http://schemas.microsoft.com/office/drawing/2014/main" val="1109650364"/>
                    </a:ext>
                  </a:extLst>
                </a:gridCol>
                <a:gridCol w="1990533">
                  <a:extLst>
                    <a:ext uri="{9D8B030D-6E8A-4147-A177-3AD203B41FA5}">
                      <a16:colId xmlns:a16="http://schemas.microsoft.com/office/drawing/2014/main" val="1564005319"/>
                    </a:ext>
                  </a:extLst>
                </a:gridCol>
                <a:gridCol w="1991664">
                  <a:extLst>
                    <a:ext uri="{9D8B030D-6E8A-4147-A177-3AD203B41FA5}">
                      <a16:colId xmlns:a16="http://schemas.microsoft.com/office/drawing/2014/main" val="309768191"/>
                    </a:ext>
                  </a:extLst>
                </a:gridCol>
              </a:tblGrid>
              <a:tr h="289353">
                <a:tc>
                  <a:txBody>
                    <a:bodyPr/>
                    <a:lstStyle/>
                    <a:p>
                      <a:pPr>
                        <a:spcAft>
                          <a:spcPts val="0"/>
                        </a:spcAft>
                      </a:pPr>
                      <a:r>
                        <a:rPr lang="zh-TW" sz="1800" b="0" kern="100" dirty="0">
                          <a:solidFill>
                            <a:schemeClr val="bg1"/>
                          </a:solidFill>
                          <a:effectLst/>
                          <a:latin typeface="標楷體" panose="03000509000000000000" pitchFamily="65" charset="-120"/>
                          <a:ea typeface="標楷體" panose="03000509000000000000" pitchFamily="65" charset="-120"/>
                        </a:rPr>
                        <a:t>銷貨成本</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1800" b="0" kern="100">
                          <a:solidFill>
                            <a:schemeClr val="bg1"/>
                          </a:solidFill>
                          <a:effectLst/>
                          <a:latin typeface="標楷體" panose="03000509000000000000" pitchFamily="65" charset="-120"/>
                          <a:ea typeface="標楷體" panose="03000509000000000000" pitchFamily="65" charset="-120"/>
                        </a:rPr>
                        <a:t>61,856,014</a:t>
                      </a:r>
                      <a:endParaRPr lang="zh-TW" sz="18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1800" b="0" kern="100" dirty="0">
                          <a:solidFill>
                            <a:schemeClr val="bg1"/>
                          </a:solidFill>
                          <a:effectLst/>
                          <a:latin typeface="標楷體" panose="03000509000000000000" pitchFamily="65" charset="-120"/>
                          <a:ea typeface="標楷體" panose="03000509000000000000" pitchFamily="65" charset="-120"/>
                        </a:rPr>
                        <a:t>　</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526693688"/>
                  </a:ext>
                </a:extLst>
              </a:tr>
              <a:tr h="289353">
                <a:tc>
                  <a:txBody>
                    <a:bodyPr/>
                    <a:lstStyle/>
                    <a:p>
                      <a:pPr>
                        <a:spcAft>
                          <a:spcPts val="0"/>
                        </a:spcAft>
                      </a:pPr>
                      <a:r>
                        <a:rPr lang="zh-TW" sz="1800" b="0" kern="100" dirty="0">
                          <a:solidFill>
                            <a:schemeClr val="bg1"/>
                          </a:solidFill>
                          <a:effectLst/>
                          <a:latin typeface="標楷體" panose="03000509000000000000" pitchFamily="65" charset="-120"/>
                          <a:ea typeface="標楷體" panose="03000509000000000000" pitchFamily="65" charset="-120"/>
                        </a:rPr>
                        <a:t>薪資支出</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1800" b="0" kern="100">
                          <a:solidFill>
                            <a:schemeClr val="bg1"/>
                          </a:solidFill>
                          <a:effectLst/>
                          <a:latin typeface="標楷體" panose="03000509000000000000" pitchFamily="65" charset="-120"/>
                          <a:ea typeface="標楷體" panose="03000509000000000000" pitchFamily="65" charset="-120"/>
                        </a:rPr>
                        <a:t>4,215,200</a:t>
                      </a:r>
                      <a:endParaRPr lang="zh-TW" sz="18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1800" b="0" kern="100">
                          <a:solidFill>
                            <a:schemeClr val="bg1"/>
                          </a:solidFill>
                          <a:effectLst/>
                          <a:latin typeface="標楷體" panose="03000509000000000000" pitchFamily="65" charset="-120"/>
                          <a:ea typeface="標楷體" panose="03000509000000000000" pitchFamily="65" charset="-120"/>
                        </a:rPr>
                        <a:t>　</a:t>
                      </a:r>
                      <a:endParaRPr lang="zh-TW" sz="18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363671309"/>
                  </a:ext>
                </a:extLst>
              </a:tr>
              <a:tr h="289353">
                <a:tc>
                  <a:txBody>
                    <a:bodyPr/>
                    <a:lstStyle/>
                    <a:p>
                      <a:pPr>
                        <a:spcAft>
                          <a:spcPts val="0"/>
                        </a:spcAft>
                      </a:pPr>
                      <a:r>
                        <a:rPr lang="zh-TW" sz="1800" b="0" kern="100" dirty="0">
                          <a:solidFill>
                            <a:schemeClr val="bg1"/>
                          </a:solidFill>
                          <a:effectLst/>
                          <a:latin typeface="標楷體" panose="03000509000000000000" pitchFamily="65" charset="-120"/>
                          <a:ea typeface="標楷體" panose="03000509000000000000" pitchFamily="65" charset="-120"/>
                        </a:rPr>
                        <a:t>文具用品</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1800" b="0" kern="100" dirty="0">
                          <a:solidFill>
                            <a:schemeClr val="bg1"/>
                          </a:solidFill>
                          <a:effectLst/>
                          <a:latin typeface="標楷體" panose="03000509000000000000" pitchFamily="65" charset="-120"/>
                          <a:ea typeface="標楷體" panose="03000509000000000000" pitchFamily="65" charset="-120"/>
                        </a:rPr>
                        <a:t>48,300</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1800" b="0" kern="100">
                          <a:solidFill>
                            <a:schemeClr val="bg1"/>
                          </a:solidFill>
                          <a:effectLst/>
                          <a:latin typeface="標楷體" panose="03000509000000000000" pitchFamily="65" charset="-120"/>
                          <a:ea typeface="標楷體" panose="03000509000000000000" pitchFamily="65" charset="-120"/>
                        </a:rPr>
                        <a:t>　</a:t>
                      </a:r>
                      <a:endParaRPr lang="zh-TW" sz="18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789846626"/>
                  </a:ext>
                </a:extLst>
              </a:tr>
              <a:tr h="289353">
                <a:tc>
                  <a:txBody>
                    <a:bodyPr/>
                    <a:lstStyle/>
                    <a:p>
                      <a:pPr>
                        <a:spcAft>
                          <a:spcPts val="0"/>
                        </a:spcAft>
                      </a:pPr>
                      <a:r>
                        <a:rPr lang="zh-TW" sz="1800" b="0" kern="100" dirty="0">
                          <a:solidFill>
                            <a:schemeClr val="bg1"/>
                          </a:solidFill>
                          <a:effectLst/>
                          <a:latin typeface="標楷體" panose="03000509000000000000" pitchFamily="65" charset="-120"/>
                          <a:ea typeface="標楷體" panose="03000509000000000000" pitchFamily="65" charset="-120"/>
                        </a:rPr>
                        <a:t>旅費</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1800" b="0" kern="100">
                          <a:solidFill>
                            <a:schemeClr val="bg1"/>
                          </a:solidFill>
                          <a:effectLst/>
                          <a:latin typeface="標楷體" panose="03000509000000000000" pitchFamily="65" charset="-120"/>
                          <a:ea typeface="標楷體" panose="03000509000000000000" pitchFamily="65" charset="-120"/>
                        </a:rPr>
                        <a:t>38,120</a:t>
                      </a:r>
                      <a:endParaRPr lang="zh-TW" sz="18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1800" b="0" kern="100">
                          <a:solidFill>
                            <a:schemeClr val="bg1"/>
                          </a:solidFill>
                          <a:effectLst/>
                          <a:latin typeface="標楷體" panose="03000509000000000000" pitchFamily="65" charset="-120"/>
                          <a:ea typeface="標楷體" panose="03000509000000000000" pitchFamily="65" charset="-120"/>
                        </a:rPr>
                        <a:t> </a:t>
                      </a:r>
                      <a:endParaRPr lang="zh-TW" sz="18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76803308"/>
                  </a:ext>
                </a:extLst>
              </a:tr>
              <a:tr h="289353">
                <a:tc>
                  <a:txBody>
                    <a:bodyPr/>
                    <a:lstStyle/>
                    <a:p>
                      <a:pPr>
                        <a:spcAft>
                          <a:spcPts val="0"/>
                        </a:spcAft>
                      </a:pPr>
                      <a:r>
                        <a:rPr lang="zh-TW" sz="1800" b="0" kern="100" dirty="0">
                          <a:solidFill>
                            <a:schemeClr val="bg1"/>
                          </a:solidFill>
                          <a:effectLst/>
                          <a:latin typeface="標楷體" panose="03000509000000000000" pitchFamily="65" charset="-120"/>
                          <a:ea typeface="標楷體" panose="03000509000000000000" pitchFamily="65" charset="-120"/>
                        </a:rPr>
                        <a:t>運費</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1800" b="0" kern="100">
                          <a:solidFill>
                            <a:schemeClr val="bg1"/>
                          </a:solidFill>
                          <a:effectLst/>
                          <a:latin typeface="標楷體" panose="03000509000000000000" pitchFamily="65" charset="-120"/>
                          <a:ea typeface="標楷體" panose="03000509000000000000" pitchFamily="65" charset="-120"/>
                        </a:rPr>
                        <a:t>162,500</a:t>
                      </a:r>
                      <a:endParaRPr lang="zh-TW" sz="18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1800" b="0" kern="100">
                          <a:solidFill>
                            <a:schemeClr val="bg1"/>
                          </a:solidFill>
                          <a:effectLst/>
                          <a:latin typeface="標楷體" panose="03000509000000000000" pitchFamily="65" charset="-120"/>
                          <a:ea typeface="標楷體" panose="03000509000000000000" pitchFamily="65" charset="-120"/>
                        </a:rPr>
                        <a:t>　</a:t>
                      </a:r>
                      <a:endParaRPr lang="zh-TW" sz="18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183828574"/>
                  </a:ext>
                </a:extLst>
              </a:tr>
              <a:tr h="289353">
                <a:tc>
                  <a:txBody>
                    <a:bodyPr/>
                    <a:lstStyle/>
                    <a:p>
                      <a:pPr>
                        <a:spcAft>
                          <a:spcPts val="0"/>
                        </a:spcAft>
                      </a:pPr>
                      <a:r>
                        <a:rPr lang="zh-TW" sz="1800" b="0" kern="100" dirty="0">
                          <a:solidFill>
                            <a:schemeClr val="bg1"/>
                          </a:solidFill>
                          <a:effectLst/>
                          <a:latin typeface="標楷體" panose="03000509000000000000" pitchFamily="65" charset="-120"/>
                          <a:ea typeface="標楷體" panose="03000509000000000000" pitchFamily="65" charset="-120"/>
                        </a:rPr>
                        <a:t>郵電費</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1800" b="0" kern="100">
                          <a:solidFill>
                            <a:schemeClr val="bg1"/>
                          </a:solidFill>
                          <a:effectLst/>
                          <a:latin typeface="標楷體" panose="03000509000000000000" pitchFamily="65" charset="-120"/>
                          <a:ea typeface="標楷體" panose="03000509000000000000" pitchFamily="65" charset="-120"/>
                        </a:rPr>
                        <a:t>76,622</a:t>
                      </a:r>
                      <a:endParaRPr lang="zh-TW" sz="18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1800" b="0" kern="100">
                          <a:solidFill>
                            <a:schemeClr val="bg1"/>
                          </a:solidFill>
                          <a:effectLst/>
                          <a:latin typeface="標楷體" panose="03000509000000000000" pitchFamily="65" charset="-120"/>
                          <a:ea typeface="標楷體" panose="03000509000000000000" pitchFamily="65" charset="-120"/>
                        </a:rPr>
                        <a:t>　</a:t>
                      </a:r>
                      <a:endParaRPr lang="zh-TW" sz="18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213767852"/>
                  </a:ext>
                </a:extLst>
              </a:tr>
              <a:tr h="289353">
                <a:tc>
                  <a:txBody>
                    <a:bodyPr/>
                    <a:lstStyle/>
                    <a:p>
                      <a:pPr>
                        <a:spcAft>
                          <a:spcPts val="0"/>
                        </a:spcAft>
                      </a:pPr>
                      <a:r>
                        <a:rPr lang="zh-TW" sz="1800" b="0" kern="100" dirty="0">
                          <a:solidFill>
                            <a:schemeClr val="bg1"/>
                          </a:solidFill>
                          <a:effectLst/>
                          <a:latin typeface="標楷體" panose="03000509000000000000" pitchFamily="65" charset="-120"/>
                          <a:ea typeface="標楷體" panose="03000509000000000000" pitchFamily="65" charset="-120"/>
                        </a:rPr>
                        <a:t>修繕費</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1800" b="0" kern="100" dirty="0">
                          <a:solidFill>
                            <a:schemeClr val="bg1"/>
                          </a:solidFill>
                          <a:effectLst/>
                          <a:latin typeface="標楷體" panose="03000509000000000000" pitchFamily="65" charset="-120"/>
                          <a:ea typeface="標楷體" panose="03000509000000000000" pitchFamily="65" charset="-120"/>
                        </a:rPr>
                        <a:t>102,600</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1800" b="0" kern="100">
                          <a:solidFill>
                            <a:schemeClr val="bg1"/>
                          </a:solidFill>
                          <a:effectLst/>
                          <a:latin typeface="標楷體" panose="03000509000000000000" pitchFamily="65" charset="-120"/>
                          <a:ea typeface="標楷體" panose="03000509000000000000" pitchFamily="65" charset="-120"/>
                        </a:rPr>
                        <a:t>　</a:t>
                      </a:r>
                      <a:endParaRPr lang="zh-TW" sz="18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154036186"/>
                  </a:ext>
                </a:extLst>
              </a:tr>
              <a:tr h="289353">
                <a:tc>
                  <a:txBody>
                    <a:bodyPr/>
                    <a:lstStyle/>
                    <a:p>
                      <a:pPr>
                        <a:spcAft>
                          <a:spcPts val="0"/>
                        </a:spcAft>
                      </a:pPr>
                      <a:r>
                        <a:rPr lang="zh-TW" sz="1800" b="0" kern="100" dirty="0">
                          <a:solidFill>
                            <a:schemeClr val="bg1"/>
                          </a:solidFill>
                          <a:effectLst/>
                          <a:latin typeface="標楷體" panose="03000509000000000000" pitchFamily="65" charset="-120"/>
                          <a:ea typeface="標楷體" panose="03000509000000000000" pitchFamily="65" charset="-120"/>
                        </a:rPr>
                        <a:t>廣告費</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1800" b="0" kern="100" dirty="0">
                          <a:solidFill>
                            <a:schemeClr val="bg1"/>
                          </a:solidFill>
                          <a:effectLst/>
                          <a:latin typeface="標楷體" panose="03000509000000000000" pitchFamily="65" charset="-120"/>
                          <a:ea typeface="標楷體" panose="03000509000000000000" pitchFamily="65" charset="-120"/>
                        </a:rPr>
                        <a:t>580,000</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1800" b="0" kern="100">
                          <a:solidFill>
                            <a:schemeClr val="bg1"/>
                          </a:solidFill>
                          <a:effectLst/>
                          <a:latin typeface="標楷體" panose="03000509000000000000" pitchFamily="65" charset="-120"/>
                          <a:ea typeface="標楷體" panose="03000509000000000000" pitchFamily="65" charset="-120"/>
                        </a:rPr>
                        <a:t>　</a:t>
                      </a:r>
                      <a:endParaRPr lang="zh-TW" sz="18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423708581"/>
                  </a:ext>
                </a:extLst>
              </a:tr>
              <a:tr h="289353">
                <a:tc>
                  <a:txBody>
                    <a:bodyPr/>
                    <a:lstStyle/>
                    <a:p>
                      <a:pPr>
                        <a:spcAft>
                          <a:spcPts val="0"/>
                        </a:spcAft>
                      </a:pPr>
                      <a:r>
                        <a:rPr lang="zh-TW" sz="1800" b="0" kern="100" dirty="0">
                          <a:solidFill>
                            <a:schemeClr val="bg1"/>
                          </a:solidFill>
                          <a:effectLst/>
                          <a:latin typeface="標楷體" panose="03000509000000000000" pitchFamily="65" charset="-120"/>
                          <a:ea typeface="標楷體" panose="03000509000000000000" pitchFamily="65" charset="-120"/>
                        </a:rPr>
                        <a:t>水電瓦斯費</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1800" b="0" kern="100" dirty="0">
                          <a:solidFill>
                            <a:schemeClr val="bg1"/>
                          </a:solidFill>
                          <a:effectLst/>
                          <a:latin typeface="標楷體" panose="03000509000000000000" pitchFamily="65" charset="-120"/>
                          <a:ea typeface="標楷體" panose="03000509000000000000" pitchFamily="65" charset="-120"/>
                        </a:rPr>
                        <a:t>302,632</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1800" b="0" kern="100">
                          <a:solidFill>
                            <a:schemeClr val="bg1"/>
                          </a:solidFill>
                          <a:effectLst/>
                          <a:latin typeface="標楷體" panose="03000509000000000000" pitchFamily="65" charset="-120"/>
                          <a:ea typeface="標楷體" panose="03000509000000000000" pitchFamily="65" charset="-120"/>
                        </a:rPr>
                        <a:t> </a:t>
                      </a:r>
                      <a:endParaRPr lang="zh-TW" sz="18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762665562"/>
                  </a:ext>
                </a:extLst>
              </a:tr>
              <a:tr h="289353">
                <a:tc>
                  <a:txBody>
                    <a:bodyPr/>
                    <a:lstStyle/>
                    <a:p>
                      <a:pPr>
                        <a:spcAft>
                          <a:spcPts val="0"/>
                        </a:spcAft>
                      </a:pPr>
                      <a:r>
                        <a:rPr lang="zh-TW" sz="1800" b="0" kern="100" dirty="0">
                          <a:solidFill>
                            <a:schemeClr val="bg1"/>
                          </a:solidFill>
                          <a:effectLst/>
                          <a:latin typeface="標楷體" panose="03000509000000000000" pitchFamily="65" charset="-120"/>
                          <a:ea typeface="標楷體" panose="03000509000000000000" pitchFamily="65" charset="-120"/>
                        </a:rPr>
                        <a:t>保險費</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1800" b="0" kern="100" dirty="0">
                          <a:solidFill>
                            <a:schemeClr val="bg1"/>
                          </a:solidFill>
                          <a:effectLst/>
                          <a:latin typeface="標楷體" panose="03000509000000000000" pitchFamily="65" charset="-120"/>
                          <a:ea typeface="標楷體" panose="03000509000000000000" pitchFamily="65" charset="-120"/>
                        </a:rPr>
                        <a:t>216,048</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1800" b="0" kern="100">
                          <a:solidFill>
                            <a:schemeClr val="bg1"/>
                          </a:solidFill>
                          <a:effectLst/>
                          <a:latin typeface="標楷體" panose="03000509000000000000" pitchFamily="65" charset="-120"/>
                          <a:ea typeface="標楷體" panose="03000509000000000000" pitchFamily="65" charset="-120"/>
                        </a:rPr>
                        <a:t>　</a:t>
                      </a:r>
                      <a:endParaRPr lang="zh-TW" sz="18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737690584"/>
                  </a:ext>
                </a:extLst>
              </a:tr>
              <a:tr h="289353">
                <a:tc>
                  <a:txBody>
                    <a:bodyPr/>
                    <a:lstStyle/>
                    <a:p>
                      <a:pPr>
                        <a:spcAft>
                          <a:spcPts val="0"/>
                        </a:spcAft>
                      </a:pPr>
                      <a:r>
                        <a:rPr lang="zh-TW" sz="1800" b="0" kern="100" dirty="0">
                          <a:solidFill>
                            <a:schemeClr val="bg1"/>
                          </a:solidFill>
                          <a:effectLst/>
                          <a:latin typeface="標楷體" panose="03000509000000000000" pitchFamily="65" charset="-120"/>
                          <a:ea typeface="標楷體" panose="03000509000000000000" pitchFamily="65" charset="-120"/>
                        </a:rPr>
                        <a:t>交際費</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1800" b="0" kern="100" dirty="0">
                          <a:solidFill>
                            <a:schemeClr val="bg1"/>
                          </a:solidFill>
                          <a:effectLst/>
                          <a:latin typeface="標楷體" panose="03000509000000000000" pitchFamily="65" charset="-120"/>
                          <a:ea typeface="標楷體" panose="03000509000000000000" pitchFamily="65" charset="-120"/>
                        </a:rPr>
                        <a:t>31,387</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1800" b="0" kern="100" dirty="0">
                          <a:solidFill>
                            <a:schemeClr val="bg1"/>
                          </a:solidFill>
                          <a:effectLst/>
                          <a:latin typeface="標楷體" panose="03000509000000000000" pitchFamily="65" charset="-120"/>
                          <a:ea typeface="標楷體" panose="03000509000000000000" pitchFamily="65" charset="-120"/>
                        </a:rPr>
                        <a:t>　</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547035339"/>
                  </a:ext>
                </a:extLst>
              </a:tr>
              <a:tr h="289353">
                <a:tc>
                  <a:txBody>
                    <a:bodyPr/>
                    <a:lstStyle/>
                    <a:p>
                      <a:pPr>
                        <a:spcAft>
                          <a:spcPts val="0"/>
                        </a:spcAft>
                      </a:pPr>
                      <a:r>
                        <a:rPr lang="zh-TW" sz="1800" b="0" kern="100" dirty="0">
                          <a:solidFill>
                            <a:schemeClr val="bg1"/>
                          </a:solidFill>
                          <a:effectLst/>
                          <a:latin typeface="標楷體" panose="03000509000000000000" pitchFamily="65" charset="-120"/>
                          <a:ea typeface="標楷體" panose="03000509000000000000" pitchFamily="65" charset="-120"/>
                        </a:rPr>
                        <a:t>折舊</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1800" b="0" kern="100" dirty="0">
                          <a:solidFill>
                            <a:schemeClr val="bg1"/>
                          </a:solidFill>
                          <a:effectLst/>
                          <a:latin typeface="標楷體" panose="03000509000000000000" pitchFamily="65" charset="-120"/>
                          <a:ea typeface="標楷體" panose="03000509000000000000" pitchFamily="65" charset="-120"/>
                        </a:rPr>
                        <a:t>　</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1800" b="0" kern="100" dirty="0">
                          <a:solidFill>
                            <a:schemeClr val="bg1"/>
                          </a:solidFill>
                          <a:effectLst/>
                          <a:latin typeface="標楷體" panose="03000509000000000000" pitchFamily="65" charset="-120"/>
                          <a:ea typeface="標楷體" panose="03000509000000000000" pitchFamily="65" charset="-120"/>
                        </a:rPr>
                        <a:t>　</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319470364"/>
                  </a:ext>
                </a:extLst>
              </a:tr>
              <a:tr h="289353">
                <a:tc>
                  <a:txBody>
                    <a:bodyPr/>
                    <a:lstStyle/>
                    <a:p>
                      <a:pPr>
                        <a:spcAft>
                          <a:spcPts val="0"/>
                        </a:spcAft>
                      </a:pPr>
                      <a:r>
                        <a:rPr lang="zh-TW" sz="1800" b="0" kern="100">
                          <a:solidFill>
                            <a:schemeClr val="bg1"/>
                          </a:solidFill>
                          <a:effectLst/>
                          <a:latin typeface="標楷體" panose="03000509000000000000" pitchFamily="65" charset="-120"/>
                          <a:ea typeface="標楷體" panose="03000509000000000000" pitchFamily="65" charset="-120"/>
                        </a:rPr>
                        <a:t>訓練費</a:t>
                      </a:r>
                      <a:endParaRPr lang="zh-TW" sz="18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1800" b="0" kern="100" dirty="0">
                          <a:solidFill>
                            <a:schemeClr val="bg1"/>
                          </a:solidFill>
                          <a:effectLst/>
                          <a:latin typeface="標楷體" panose="03000509000000000000" pitchFamily="65" charset="-120"/>
                          <a:ea typeface="標楷體" panose="03000509000000000000" pitchFamily="65" charset="-120"/>
                        </a:rPr>
                        <a:t>16,500</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1800" b="0" kern="100" dirty="0">
                          <a:solidFill>
                            <a:schemeClr val="bg1"/>
                          </a:solidFill>
                          <a:effectLst/>
                          <a:latin typeface="標楷體" panose="03000509000000000000" pitchFamily="65" charset="-120"/>
                          <a:ea typeface="標楷體" panose="03000509000000000000" pitchFamily="65" charset="-120"/>
                        </a:rPr>
                        <a:t> </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238214023"/>
                  </a:ext>
                </a:extLst>
              </a:tr>
              <a:tr h="289353">
                <a:tc>
                  <a:txBody>
                    <a:bodyPr/>
                    <a:lstStyle/>
                    <a:p>
                      <a:pPr>
                        <a:spcAft>
                          <a:spcPts val="0"/>
                        </a:spcAft>
                      </a:pPr>
                      <a:r>
                        <a:rPr lang="zh-TW" sz="1800" b="0" kern="100">
                          <a:solidFill>
                            <a:schemeClr val="bg1"/>
                          </a:solidFill>
                          <a:effectLst/>
                          <a:latin typeface="標楷體" panose="03000509000000000000" pitchFamily="65" charset="-120"/>
                          <a:ea typeface="標楷體" panose="03000509000000000000" pitchFamily="65" charset="-120"/>
                        </a:rPr>
                        <a:t>預期信用減損損失</a:t>
                      </a:r>
                      <a:endParaRPr lang="zh-TW" sz="18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1800" b="0" kern="100" dirty="0">
                          <a:solidFill>
                            <a:schemeClr val="bg1"/>
                          </a:solidFill>
                          <a:effectLst/>
                          <a:latin typeface="標楷體" panose="03000509000000000000" pitchFamily="65" charset="-120"/>
                          <a:ea typeface="標楷體" panose="03000509000000000000" pitchFamily="65" charset="-120"/>
                        </a:rPr>
                        <a:t> </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1800" b="0" kern="100" dirty="0">
                          <a:solidFill>
                            <a:schemeClr val="bg1"/>
                          </a:solidFill>
                          <a:effectLst/>
                          <a:latin typeface="標楷體" panose="03000509000000000000" pitchFamily="65" charset="-120"/>
                          <a:ea typeface="標楷體" panose="03000509000000000000" pitchFamily="65" charset="-120"/>
                        </a:rPr>
                        <a:t> </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447010284"/>
                  </a:ext>
                </a:extLst>
              </a:tr>
              <a:tr h="289353">
                <a:tc>
                  <a:txBody>
                    <a:bodyPr/>
                    <a:lstStyle/>
                    <a:p>
                      <a:pPr>
                        <a:spcAft>
                          <a:spcPts val="0"/>
                        </a:spcAft>
                      </a:pPr>
                      <a:r>
                        <a:rPr lang="zh-TW" sz="1800" b="0" kern="100">
                          <a:solidFill>
                            <a:schemeClr val="bg1"/>
                          </a:solidFill>
                          <a:effectLst/>
                          <a:latin typeface="標楷體" panose="03000509000000000000" pitchFamily="65" charset="-120"/>
                          <a:ea typeface="標楷體" panose="03000509000000000000" pitchFamily="65" charset="-120"/>
                        </a:rPr>
                        <a:t>利息費用</a:t>
                      </a:r>
                      <a:endParaRPr lang="zh-TW" sz="18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1800" b="0" kern="100" dirty="0">
                          <a:solidFill>
                            <a:schemeClr val="bg1"/>
                          </a:solidFill>
                          <a:effectLst/>
                          <a:latin typeface="標楷體" panose="03000509000000000000" pitchFamily="65" charset="-120"/>
                          <a:ea typeface="標楷體" panose="03000509000000000000" pitchFamily="65" charset="-120"/>
                        </a:rPr>
                        <a:t>42,484</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1800" b="0" kern="100" dirty="0">
                          <a:solidFill>
                            <a:schemeClr val="bg1"/>
                          </a:solidFill>
                          <a:effectLst/>
                          <a:latin typeface="標楷體" panose="03000509000000000000" pitchFamily="65" charset="-120"/>
                          <a:ea typeface="標楷體" panose="03000509000000000000" pitchFamily="65" charset="-120"/>
                        </a:rPr>
                        <a:t>　</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665847573"/>
                  </a:ext>
                </a:extLst>
              </a:tr>
              <a:tr h="289353">
                <a:tc>
                  <a:txBody>
                    <a:bodyPr/>
                    <a:lstStyle/>
                    <a:p>
                      <a:pPr>
                        <a:spcAft>
                          <a:spcPts val="0"/>
                        </a:spcAft>
                      </a:pPr>
                      <a:r>
                        <a:rPr lang="zh-TW" sz="1800" b="0" kern="100">
                          <a:solidFill>
                            <a:schemeClr val="bg1"/>
                          </a:solidFill>
                          <a:effectLst/>
                          <a:latin typeface="標楷體" panose="03000509000000000000" pitchFamily="65" charset="-120"/>
                          <a:ea typeface="標楷體" panose="03000509000000000000" pitchFamily="65" charset="-120"/>
                        </a:rPr>
                        <a:t>透過損益按公允價值衡量之金融資產損失</a:t>
                      </a:r>
                      <a:endParaRPr lang="zh-TW" sz="18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1800" b="0" kern="100" dirty="0">
                          <a:solidFill>
                            <a:schemeClr val="bg1"/>
                          </a:solidFill>
                          <a:effectLst/>
                          <a:latin typeface="標楷體" panose="03000509000000000000" pitchFamily="65" charset="-120"/>
                          <a:ea typeface="標楷體" panose="03000509000000000000" pitchFamily="65" charset="-120"/>
                        </a:rPr>
                        <a:t>　</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1800" b="0" kern="100" dirty="0">
                          <a:solidFill>
                            <a:schemeClr val="bg1"/>
                          </a:solidFill>
                          <a:effectLst/>
                          <a:latin typeface="標楷體" panose="03000509000000000000" pitchFamily="65" charset="-120"/>
                          <a:ea typeface="標楷體" panose="03000509000000000000" pitchFamily="65" charset="-120"/>
                        </a:rPr>
                        <a:t>　</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254867107"/>
                  </a:ext>
                </a:extLst>
              </a:tr>
              <a:tr h="289353">
                <a:tc>
                  <a:txBody>
                    <a:bodyPr/>
                    <a:lstStyle/>
                    <a:p>
                      <a:pPr>
                        <a:spcAft>
                          <a:spcPts val="0"/>
                        </a:spcAft>
                      </a:pPr>
                      <a:r>
                        <a:rPr lang="zh-TW" sz="1800" b="0" kern="100">
                          <a:solidFill>
                            <a:schemeClr val="bg1"/>
                          </a:solidFill>
                          <a:effectLst/>
                          <a:latin typeface="標楷體" panose="03000509000000000000" pitchFamily="65" charset="-120"/>
                          <a:ea typeface="標楷體" panose="03000509000000000000" pitchFamily="65" charset="-120"/>
                        </a:rPr>
                        <a:t>不動產廠房及設備減損損失</a:t>
                      </a:r>
                      <a:endParaRPr lang="zh-TW" sz="18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1800" b="0" kern="100" dirty="0">
                          <a:solidFill>
                            <a:schemeClr val="bg1"/>
                          </a:solidFill>
                          <a:effectLst/>
                          <a:latin typeface="標楷體" panose="03000509000000000000" pitchFamily="65" charset="-120"/>
                          <a:ea typeface="標楷體" panose="03000509000000000000" pitchFamily="65" charset="-120"/>
                        </a:rPr>
                        <a:t> </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1800" b="0" kern="100" dirty="0">
                          <a:solidFill>
                            <a:schemeClr val="bg1"/>
                          </a:solidFill>
                          <a:effectLst/>
                          <a:latin typeface="標楷體" panose="03000509000000000000" pitchFamily="65" charset="-120"/>
                          <a:ea typeface="標楷體" panose="03000509000000000000" pitchFamily="65" charset="-120"/>
                        </a:rPr>
                        <a:t> </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796904713"/>
                  </a:ext>
                </a:extLst>
              </a:tr>
              <a:tr h="289353">
                <a:tc>
                  <a:txBody>
                    <a:bodyPr/>
                    <a:lstStyle/>
                    <a:p>
                      <a:pPr>
                        <a:spcAft>
                          <a:spcPts val="0"/>
                        </a:spcAft>
                      </a:pPr>
                      <a:r>
                        <a:rPr lang="zh-TW" sz="1800" b="0" kern="100">
                          <a:solidFill>
                            <a:schemeClr val="bg1"/>
                          </a:solidFill>
                          <a:effectLst/>
                          <a:latin typeface="標楷體" panose="03000509000000000000" pitchFamily="65" charset="-120"/>
                          <a:ea typeface="標楷體" panose="03000509000000000000" pitchFamily="65" charset="-120"/>
                        </a:rPr>
                        <a:t>處分不動產廠房及設備損失</a:t>
                      </a:r>
                      <a:endParaRPr lang="zh-TW" sz="18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1800" b="0" kern="100">
                          <a:solidFill>
                            <a:schemeClr val="bg1"/>
                          </a:solidFill>
                          <a:effectLst/>
                          <a:latin typeface="標楷體" panose="03000509000000000000" pitchFamily="65" charset="-120"/>
                          <a:ea typeface="標楷體" panose="03000509000000000000" pitchFamily="65" charset="-120"/>
                        </a:rPr>
                        <a:t>　</a:t>
                      </a:r>
                      <a:endParaRPr lang="zh-TW" sz="18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1800" b="0" kern="100" dirty="0">
                          <a:solidFill>
                            <a:schemeClr val="bg1"/>
                          </a:solidFill>
                          <a:effectLst/>
                          <a:latin typeface="標楷體" panose="03000509000000000000" pitchFamily="65" charset="-120"/>
                          <a:ea typeface="標楷體" panose="03000509000000000000" pitchFamily="65" charset="-120"/>
                        </a:rPr>
                        <a:t>　</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653698835"/>
                  </a:ext>
                </a:extLst>
              </a:tr>
              <a:tr h="289353">
                <a:tc>
                  <a:txBody>
                    <a:bodyPr/>
                    <a:lstStyle/>
                    <a:p>
                      <a:pPr>
                        <a:spcAft>
                          <a:spcPts val="0"/>
                        </a:spcAft>
                      </a:pPr>
                      <a:r>
                        <a:rPr lang="zh-TW" sz="1800" b="0" kern="100">
                          <a:solidFill>
                            <a:schemeClr val="bg1"/>
                          </a:solidFill>
                          <a:effectLst/>
                          <a:latin typeface="標楷體" panose="03000509000000000000" pitchFamily="65" charset="-120"/>
                          <a:ea typeface="標楷體" panose="03000509000000000000" pitchFamily="65" charset="-120"/>
                        </a:rPr>
                        <a:t>處分投資損失</a:t>
                      </a:r>
                      <a:endParaRPr lang="zh-TW" sz="18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1800" b="0" kern="100">
                          <a:solidFill>
                            <a:schemeClr val="bg1"/>
                          </a:solidFill>
                          <a:effectLst/>
                          <a:latin typeface="標楷體" panose="03000509000000000000" pitchFamily="65" charset="-120"/>
                          <a:ea typeface="標楷體" panose="03000509000000000000" pitchFamily="65" charset="-120"/>
                        </a:rPr>
                        <a:t>　</a:t>
                      </a:r>
                      <a:endParaRPr lang="zh-TW" sz="18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1800" b="0" kern="100" dirty="0">
                          <a:solidFill>
                            <a:schemeClr val="bg1"/>
                          </a:solidFill>
                          <a:effectLst/>
                          <a:latin typeface="標楷體" panose="03000509000000000000" pitchFamily="65" charset="-120"/>
                          <a:ea typeface="標楷體" panose="03000509000000000000" pitchFamily="65" charset="-120"/>
                        </a:rPr>
                        <a:t>　</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585898695"/>
                  </a:ext>
                </a:extLst>
              </a:tr>
              <a:tr h="289353">
                <a:tc>
                  <a:txBody>
                    <a:bodyPr/>
                    <a:lstStyle/>
                    <a:p>
                      <a:pPr algn="ctr">
                        <a:spcAft>
                          <a:spcPts val="0"/>
                        </a:spcAft>
                      </a:pPr>
                      <a:r>
                        <a:rPr lang="zh-TW" sz="1800" b="0" kern="100">
                          <a:solidFill>
                            <a:schemeClr val="bg1"/>
                          </a:solidFill>
                          <a:effectLst/>
                          <a:latin typeface="標楷體" panose="03000509000000000000" pitchFamily="65" charset="-120"/>
                          <a:ea typeface="標楷體" panose="03000509000000000000" pitchFamily="65" charset="-120"/>
                        </a:rPr>
                        <a:t>合計</a:t>
                      </a:r>
                      <a:endParaRPr lang="zh-TW" sz="18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1800" b="0" kern="100">
                          <a:solidFill>
                            <a:schemeClr val="bg1"/>
                          </a:solidFill>
                          <a:effectLst/>
                          <a:latin typeface="標楷體" panose="03000509000000000000" pitchFamily="65" charset="-120"/>
                          <a:ea typeface="標楷體" panose="03000509000000000000" pitchFamily="65" charset="-120"/>
                        </a:rPr>
                        <a:t>195,026,332</a:t>
                      </a:r>
                      <a:endParaRPr lang="zh-TW" sz="18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1800" b="0" kern="100" dirty="0">
                          <a:solidFill>
                            <a:schemeClr val="bg1"/>
                          </a:solidFill>
                          <a:effectLst/>
                          <a:latin typeface="標楷體" panose="03000509000000000000" pitchFamily="65" charset="-120"/>
                          <a:ea typeface="標楷體" panose="03000509000000000000" pitchFamily="65" charset="-120"/>
                        </a:rPr>
                        <a:t>195,026,332</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16552807"/>
                  </a:ext>
                </a:extLst>
              </a:tr>
            </a:tbl>
          </a:graphicData>
        </a:graphic>
      </p:graphicFrame>
    </p:spTree>
    <p:extLst>
      <p:ext uri="{BB962C8B-B14F-4D97-AF65-F5344CB8AC3E}">
        <p14:creationId xmlns:p14="http://schemas.microsoft.com/office/powerpoint/2010/main" val="31392367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par>
                              <p:cTn id="30" fill="hold">
                                <p:stCondLst>
                                  <p:cond delay="2750"/>
                                </p:stCondLst>
                                <p:childTnLst>
                                  <p:par>
                                    <p:cTn id="31" presetID="42" presetClass="entr" presetSubtype="0" fill="hold" nodeType="afterEffect">
                                      <p:stCondLst>
                                        <p:cond delay="0"/>
                                      </p:stCondLst>
                                      <p:childTnLst>
                                        <p:set>
                                          <p:cBhvr>
                                            <p:cTn id="32" dur="1" fill="hold">
                                              <p:stCondLst>
                                                <p:cond delay="0"/>
                                              </p:stCondLst>
                                            </p:cTn>
                                            <p:tgtEl>
                                              <p:spTgt spid="2"/>
                                            </p:tgtEl>
                                            <p:attrNameLst>
                                              <p:attrName>style.visibility</p:attrName>
                                            </p:attrNameLst>
                                          </p:cBhvr>
                                          <p:to>
                                            <p:strVal val="visible"/>
                                          </p:to>
                                        </p:set>
                                        <p:animEffect transition="in" filter="fade">
                                          <p:cBhvr>
                                            <p:cTn id="33" dur="1000"/>
                                            <p:tgtEl>
                                              <p:spTgt spid="2"/>
                                            </p:tgtEl>
                                          </p:cBhvr>
                                        </p:animEffect>
                                        <p:anim calcmode="lin" valueType="num">
                                          <p:cBhvr>
                                            <p:cTn id="34" dur="1000" fill="hold"/>
                                            <p:tgtEl>
                                              <p:spTgt spid="2"/>
                                            </p:tgtEl>
                                            <p:attrNameLst>
                                              <p:attrName>ppt_x</p:attrName>
                                            </p:attrNameLst>
                                          </p:cBhvr>
                                          <p:tavLst>
                                            <p:tav tm="0">
                                              <p:val>
                                                <p:strVal val="#ppt_x"/>
                                              </p:val>
                                            </p:tav>
                                            <p:tav tm="100000">
                                              <p:val>
                                                <p:strVal val="#ppt_x"/>
                                              </p:val>
                                            </p:tav>
                                          </p:tavLst>
                                        </p:anim>
                                        <p:anim calcmode="lin" valueType="num">
                                          <p:cBhvr>
                                            <p:cTn id="35"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par>
                              <p:cTn id="30" fill="hold">
                                <p:stCondLst>
                                  <p:cond delay="2750"/>
                                </p:stCondLst>
                                <p:childTnLst>
                                  <p:par>
                                    <p:cTn id="31" presetID="42" presetClass="entr" presetSubtype="0" fill="hold" nodeType="afterEffect">
                                      <p:stCondLst>
                                        <p:cond delay="0"/>
                                      </p:stCondLst>
                                      <p:childTnLst>
                                        <p:set>
                                          <p:cBhvr>
                                            <p:cTn id="32" dur="1" fill="hold">
                                              <p:stCondLst>
                                                <p:cond delay="0"/>
                                              </p:stCondLst>
                                            </p:cTn>
                                            <p:tgtEl>
                                              <p:spTgt spid="2"/>
                                            </p:tgtEl>
                                            <p:attrNameLst>
                                              <p:attrName>style.visibility</p:attrName>
                                            </p:attrNameLst>
                                          </p:cBhvr>
                                          <p:to>
                                            <p:strVal val="visible"/>
                                          </p:to>
                                        </p:set>
                                        <p:animEffect transition="in" filter="fade">
                                          <p:cBhvr>
                                            <p:cTn id="33" dur="1000"/>
                                            <p:tgtEl>
                                              <p:spTgt spid="2"/>
                                            </p:tgtEl>
                                          </p:cBhvr>
                                        </p:animEffect>
                                        <p:anim calcmode="lin" valueType="num">
                                          <p:cBhvr>
                                            <p:cTn id="34" dur="1000" fill="hold"/>
                                            <p:tgtEl>
                                              <p:spTgt spid="2"/>
                                            </p:tgtEl>
                                            <p:attrNameLst>
                                              <p:attrName>ppt_x</p:attrName>
                                            </p:attrNameLst>
                                          </p:cBhvr>
                                          <p:tavLst>
                                            <p:tav tm="0">
                                              <p:val>
                                                <p:strVal val="#ppt_x"/>
                                              </p:val>
                                            </p:tav>
                                            <p:tav tm="100000">
                                              <p:val>
                                                <p:strVal val="#ppt_x"/>
                                              </p:val>
                                            </p:tav>
                                          </p:tavLst>
                                        </p:anim>
                                        <p:anim calcmode="lin" valueType="num">
                                          <p:cBhvr>
                                            <p:cTn id="35"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33013" y="831877"/>
            <a:ext cx="11429512" cy="5930754"/>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208235" y="1177787"/>
            <a:ext cx="1629171" cy="4986271"/>
            <a:chOff x="976242" y="935100"/>
            <a:chExt cx="1629171" cy="1352049"/>
          </a:xfrm>
        </p:grpSpPr>
        <p:pic>
          <p:nvPicPr>
            <p:cNvPr id="43" name="图片 69"/>
            <p:cNvPicPr>
              <a:picLocks noChangeAspect="1"/>
            </p:cNvPicPr>
            <p:nvPr/>
          </p:nvPicPr>
          <p:blipFill>
            <a:blip r:embed="rId2"/>
            <a:srcRect/>
            <a:stretch>
              <a:fillRect/>
            </a:stretch>
          </p:blipFill>
          <p:spPr>
            <a:xfrm>
              <a:off x="976242" y="935100"/>
              <a:ext cx="1629171" cy="1352049"/>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1473021" y="1343099"/>
              <a:ext cx="802922" cy="425620"/>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第一題</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graphicFrame>
        <p:nvGraphicFramePr>
          <p:cNvPr id="3" name="表格 2"/>
          <p:cNvGraphicFramePr>
            <a:graphicFrameLocks noGrp="1"/>
          </p:cNvGraphicFramePr>
          <p:nvPr>
            <p:extLst>
              <p:ext uri="{D42A27DB-BD31-4B8C-83A1-F6EECF244321}">
                <p14:modId xmlns:p14="http://schemas.microsoft.com/office/powerpoint/2010/main" val="3745165215"/>
              </p:ext>
            </p:extLst>
          </p:nvPr>
        </p:nvGraphicFramePr>
        <p:xfrm>
          <a:off x="1256826" y="1360469"/>
          <a:ext cx="10446409" cy="1676495"/>
        </p:xfrm>
        <a:graphic>
          <a:graphicData uri="http://schemas.openxmlformats.org/drawingml/2006/table">
            <a:tbl>
              <a:tblPr firstRow="1" firstCol="1" lastRow="1" lastCol="1" bandRow="1" bandCol="1">
                <a:tableStyleId>{5C22544A-7EE6-4342-B048-85BDC9FD1C3A}</a:tableStyleId>
              </a:tblPr>
              <a:tblGrid>
                <a:gridCol w="3168644">
                  <a:extLst>
                    <a:ext uri="{9D8B030D-6E8A-4147-A177-3AD203B41FA5}">
                      <a16:colId xmlns:a16="http://schemas.microsoft.com/office/drawing/2014/main" val="1461367681"/>
                    </a:ext>
                  </a:extLst>
                </a:gridCol>
                <a:gridCol w="2694440">
                  <a:extLst>
                    <a:ext uri="{9D8B030D-6E8A-4147-A177-3AD203B41FA5}">
                      <a16:colId xmlns:a16="http://schemas.microsoft.com/office/drawing/2014/main" val="2419833781"/>
                    </a:ext>
                  </a:extLst>
                </a:gridCol>
                <a:gridCol w="4583325">
                  <a:extLst>
                    <a:ext uri="{9D8B030D-6E8A-4147-A177-3AD203B41FA5}">
                      <a16:colId xmlns:a16="http://schemas.microsoft.com/office/drawing/2014/main" val="2122006308"/>
                    </a:ext>
                  </a:extLst>
                </a:gridCol>
              </a:tblGrid>
              <a:tr h="335299">
                <a:tc>
                  <a:txBody>
                    <a:bodyPr/>
                    <a:lstStyle/>
                    <a:p>
                      <a:pPr algn="ctr">
                        <a:spcAft>
                          <a:spcPts val="0"/>
                        </a:spcAft>
                      </a:pPr>
                      <a:r>
                        <a:rPr lang="zh-TW" sz="2000" b="0" kern="0" dirty="0" smtClean="0">
                          <a:solidFill>
                            <a:schemeClr val="bg1"/>
                          </a:solidFill>
                          <a:effectLst/>
                          <a:latin typeface="標楷體" panose="03000509000000000000" pitchFamily="65" charset="-120"/>
                          <a:ea typeface="標楷體" panose="03000509000000000000" pitchFamily="65" charset="-120"/>
                        </a:rPr>
                        <a:t>子目</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zh-TW" sz="2000" b="0" kern="0" dirty="0" smtClean="0">
                          <a:solidFill>
                            <a:schemeClr val="bg1"/>
                          </a:solidFill>
                          <a:effectLst/>
                          <a:latin typeface="標楷體" panose="03000509000000000000" pitchFamily="65" charset="-120"/>
                          <a:ea typeface="標楷體" panose="03000509000000000000" pitchFamily="65" charset="-120"/>
                        </a:rPr>
                        <a:t>存款餘額</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0" marR="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zh-TW" sz="2000" b="0" kern="0" dirty="0">
                          <a:solidFill>
                            <a:schemeClr val="bg1"/>
                          </a:solidFill>
                          <a:effectLst/>
                          <a:latin typeface="標楷體" panose="03000509000000000000" pitchFamily="65" charset="-120"/>
                          <a:ea typeface="標楷體" panose="03000509000000000000" pitchFamily="65" charset="-120"/>
                        </a:rPr>
                        <a:t>備註</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615649337"/>
                  </a:ext>
                </a:extLst>
              </a:tr>
              <a:tr h="335299">
                <a:tc>
                  <a:txBody>
                    <a:bodyPr/>
                    <a:lstStyle/>
                    <a:p>
                      <a:pPr algn="ct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土地銀行支存</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marR="207010" algn="r" defTabSz="914400" rtl="0" eaLnBrk="1" latinLnBrk="0" hangingPunct="1">
                        <a:spcAft>
                          <a:spcPts val="0"/>
                        </a:spcAft>
                        <a:tabLst>
                          <a:tab pos="838200" algn="r"/>
                        </a:tabLst>
                      </a:pPr>
                      <a:r>
                        <a:rPr lang="en-US" sz="2000" b="0" kern="100" dirty="0" smtClean="0">
                          <a:solidFill>
                            <a:schemeClr val="bg1"/>
                          </a:solidFill>
                          <a:effectLst/>
                          <a:latin typeface="標楷體" panose="03000509000000000000" pitchFamily="65" charset="-120"/>
                          <a:ea typeface="標楷體" panose="03000509000000000000" pitchFamily="65" charset="-120"/>
                          <a:cs typeface="+mn-cs"/>
                        </a:rPr>
                        <a:t>11,328,000</a:t>
                      </a:r>
                      <a:endParaRPr lang="zh-TW" sz="2000" b="0" kern="100" dirty="0">
                        <a:solidFill>
                          <a:schemeClr val="bg1"/>
                        </a:solidFill>
                        <a:effectLst/>
                        <a:latin typeface="標楷體" panose="03000509000000000000" pitchFamily="65" charset="-120"/>
                        <a:ea typeface="標楷體" panose="03000509000000000000" pitchFamily="65" charset="-120"/>
                        <a:cs typeface="+mn-cs"/>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spcAft>
                          <a:spcPts val="0"/>
                        </a:spcAft>
                      </a:pPr>
                      <a:r>
                        <a:rPr lang="zh-TW" sz="2000" b="0" kern="0" dirty="0">
                          <a:solidFill>
                            <a:schemeClr val="bg1"/>
                          </a:solidFill>
                          <a:effectLst/>
                          <a:latin typeface="標楷體" panose="03000509000000000000" pitchFamily="65" charset="-120"/>
                          <a:ea typeface="標楷體" panose="03000509000000000000" pitchFamily="65" charset="-120"/>
                        </a:rPr>
                        <a:t>廠商貨欠由本帳戶支付</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808352006"/>
                  </a:ext>
                </a:extLst>
              </a:tr>
              <a:tr h="335299">
                <a:tc>
                  <a:txBody>
                    <a:bodyPr/>
                    <a:lstStyle/>
                    <a:p>
                      <a:pPr algn="ct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土地銀行活存</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marR="207010" algn="r" defTabSz="914400" rtl="0" eaLnBrk="1" latinLnBrk="0" hangingPunct="1">
                        <a:spcAft>
                          <a:spcPts val="0"/>
                        </a:spcAft>
                        <a:tabLst>
                          <a:tab pos="838200" algn="r"/>
                        </a:tabLst>
                      </a:pPr>
                      <a:r>
                        <a:rPr lang="en-US" sz="2000" b="0" kern="100" dirty="0">
                          <a:solidFill>
                            <a:schemeClr val="bg1"/>
                          </a:solidFill>
                          <a:effectLst/>
                          <a:latin typeface="標楷體" panose="03000509000000000000" pitchFamily="65" charset="-120"/>
                          <a:ea typeface="標楷體" panose="03000509000000000000" pitchFamily="65" charset="-120"/>
                          <a:cs typeface="+mn-cs"/>
                        </a:rPr>
                        <a:t>21,560,000</a:t>
                      </a:r>
                      <a:endParaRPr lang="zh-TW" sz="2000" b="0" kern="100" dirty="0">
                        <a:solidFill>
                          <a:schemeClr val="bg1"/>
                        </a:solidFill>
                        <a:effectLst/>
                        <a:latin typeface="標楷體" panose="03000509000000000000" pitchFamily="65" charset="-120"/>
                        <a:ea typeface="標楷體" panose="03000509000000000000" pitchFamily="65" charset="-120"/>
                        <a:cs typeface="+mn-cs"/>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spcAft>
                          <a:spcPts val="0"/>
                        </a:spcAft>
                      </a:pPr>
                      <a:r>
                        <a:rPr lang="zh-TW" sz="2000" b="0" kern="0" dirty="0">
                          <a:solidFill>
                            <a:schemeClr val="bg1"/>
                          </a:solidFill>
                          <a:effectLst/>
                          <a:latin typeface="標楷體" panose="03000509000000000000" pitchFamily="65" charset="-120"/>
                          <a:ea typeface="標楷體" panose="03000509000000000000" pitchFamily="65" charset="-120"/>
                        </a:rPr>
                        <a:t>客戶貨欠存入本帳戶</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662985078"/>
                  </a:ext>
                </a:extLst>
              </a:tr>
              <a:tr h="335299">
                <a:tc>
                  <a:txBody>
                    <a:bodyPr/>
                    <a:lstStyle/>
                    <a:p>
                      <a:pPr algn="ct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台灣銀行活存</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marR="207010" algn="r" defTabSz="914400" rtl="0" eaLnBrk="1" latinLnBrk="0" hangingPunct="1">
                        <a:spcAft>
                          <a:spcPts val="0"/>
                        </a:spcAft>
                        <a:tabLst>
                          <a:tab pos="838200" algn="r"/>
                        </a:tabLst>
                      </a:pPr>
                      <a:r>
                        <a:rPr lang="en-US" sz="2000" b="0" kern="100" dirty="0">
                          <a:solidFill>
                            <a:schemeClr val="bg1"/>
                          </a:solidFill>
                          <a:effectLst/>
                          <a:latin typeface="標楷體" panose="03000509000000000000" pitchFamily="65" charset="-120"/>
                          <a:ea typeface="標楷體" panose="03000509000000000000" pitchFamily="65" charset="-120"/>
                          <a:cs typeface="+mn-cs"/>
                        </a:rPr>
                        <a:t>9,684,000</a:t>
                      </a:r>
                      <a:endParaRPr lang="zh-TW" sz="2000" b="0" kern="100" dirty="0">
                        <a:solidFill>
                          <a:schemeClr val="bg1"/>
                        </a:solidFill>
                        <a:effectLst/>
                        <a:latin typeface="標楷體" panose="03000509000000000000" pitchFamily="65" charset="-120"/>
                        <a:ea typeface="標楷體" panose="03000509000000000000" pitchFamily="65" charset="-120"/>
                        <a:cs typeface="+mn-cs"/>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spcAft>
                          <a:spcPts val="0"/>
                        </a:spcAft>
                      </a:pPr>
                      <a:r>
                        <a:rPr lang="en-US" sz="2000" b="0" kern="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67572173"/>
                  </a:ext>
                </a:extLst>
              </a:tr>
              <a:tr h="335299">
                <a:tc>
                  <a:txBody>
                    <a:bodyPr/>
                    <a:lstStyle/>
                    <a:p>
                      <a:pPr algn="ct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第一銀行支存</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marR="198120" algn="r" defTabSz="914400" rtl="0" eaLnBrk="1" latinLnBrk="0" hangingPunct="1">
                        <a:spcAft>
                          <a:spcPts val="0"/>
                        </a:spcAft>
                        <a:tabLst>
                          <a:tab pos="838200" algn="r"/>
                        </a:tabLst>
                      </a:pPr>
                      <a:r>
                        <a:rPr lang="en-US" sz="2000" b="0" kern="100" dirty="0">
                          <a:solidFill>
                            <a:schemeClr val="bg1"/>
                          </a:solidFill>
                          <a:effectLst/>
                          <a:latin typeface="標楷體" panose="03000509000000000000" pitchFamily="65" charset="-120"/>
                          <a:ea typeface="標楷體" panose="03000509000000000000" pitchFamily="65" charset="-120"/>
                          <a:cs typeface="+mn-cs"/>
                        </a:rPr>
                        <a:t>6,482,000</a:t>
                      </a:r>
                      <a:endParaRPr lang="zh-TW" sz="2000" b="0" kern="100" dirty="0">
                        <a:solidFill>
                          <a:schemeClr val="bg1"/>
                        </a:solidFill>
                        <a:effectLst/>
                        <a:latin typeface="標楷體" panose="03000509000000000000" pitchFamily="65" charset="-120"/>
                        <a:ea typeface="標楷體" panose="03000509000000000000" pitchFamily="65" charset="-120"/>
                        <a:cs typeface="+mn-cs"/>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薪資由本帳戶支付</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995034972"/>
                  </a:ext>
                </a:extLst>
              </a:tr>
            </a:tbl>
          </a:graphicData>
        </a:graphic>
      </p:graphicFrame>
      <p:graphicFrame>
        <p:nvGraphicFramePr>
          <p:cNvPr id="4" name="表格 3"/>
          <p:cNvGraphicFramePr>
            <a:graphicFrameLocks noGrp="1"/>
          </p:cNvGraphicFramePr>
          <p:nvPr>
            <p:extLst>
              <p:ext uri="{D42A27DB-BD31-4B8C-83A1-F6EECF244321}">
                <p14:modId xmlns:p14="http://schemas.microsoft.com/office/powerpoint/2010/main" val="2371638674"/>
              </p:ext>
            </p:extLst>
          </p:nvPr>
        </p:nvGraphicFramePr>
        <p:xfrm>
          <a:off x="1253715" y="3564032"/>
          <a:ext cx="5685985" cy="2438400"/>
        </p:xfrm>
        <a:graphic>
          <a:graphicData uri="http://schemas.openxmlformats.org/drawingml/2006/table">
            <a:tbl>
              <a:tblPr firstRow="1" firstCol="1" lastRow="1" lastCol="1" bandRow="1" bandCol="1">
                <a:tableStyleId>{5C22544A-7EE6-4342-B048-85BDC9FD1C3A}</a:tableStyleId>
              </a:tblPr>
              <a:tblGrid>
                <a:gridCol w="1263582">
                  <a:extLst>
                    <a:ext uri="{9D8B030D-6E8A-4147-A177-3AD203B41FA5}">
                      <a16:colId xmlns:a16="http://schemas.microsoft.com/office/drawing/2014/main" val="1985920441"/>
                    </a:ext>
                  </a:extLst>
                </a:gridCol>
                <a:gridCol w="1557283">
                  <a:extLst>
                    <a:ext uri="{9D8B030D-6E8A-4147-A177-3AD203B41FA5}">
                      <a16:colId xmlns:a16="http://schemas.microsoft.com/office/drawing/2014/main" val="1337787104"/>
                    </a:ext>
                  </a:extLst>
                </a:gridCol>
                <a:gridCol w="2865120">
                  <a:extLst>
                    <a:ext uri="{9D8B030D-6E8A-4147-A177-3AD203B41FA5}">
                      <a16:colId xmlns:a16="http://schemas.microsoft.com/office/drawing/2014/main" val="2524379520"/>
                    </a:ext>
                  </a:extLst>
                </a:gridCol>
              </a:tblGrid>
              <a:tr h="281922">
                <a:tc>
                  <a:txBody>
                    <a:bodyPr/>
                    <a:lstStyle/>
                    <a:p>
                      <a:pPr algn="ctr">
                        <a:spcAft>
                          <a:spcPts val="0"/>
                        </a:spcAft>
                      </a:pPr>
                      <a:r>
                        <a:rPr lang="zh-TW" sz="2000" b="0" kern="0" dirty="0">
                          <a:solidFill>
                            <a:schemeClr val="bg1"/>
                          </a:solidFill>
                          <a:effectLst/>
                          <a:latin typeface="標楷體" panose="03000509000000000000" pitchFamily="65" charset="-120"/>
                          <a:ea typeface="標楷體" panose="03000509000000000000" pitchFamily="65" charset="-120"/>
                        </a:rPr>
                        <a:t>子目</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zh-TW" sz="2000" b="0" kern="0">
                          <a:solidFill>
                            <a:schemeClr val="bg1"/>
                          </a:solidFill>
                          <a:effectLst/>
                          <a:latin typeface="標楷體" panose="03000509000000000000" pitchFamily="65" charset="-120"/>
                          <a:ea typeface="標楷體" panose="03000509000000000000" pitchFamily="65" charset="-120"/>
                        </a:rPr>
                        <a:t>金額</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zh-TW" sz="2000" b="0" kern="0" dirty="0">
                          <a:solidFill>
                            <a:schemeClr val="bg1"/>
                          </a:solidFill>
                          <a:effectLst/>
                          <a:latin typeface="標楷體" panose="03000509000000000000" pitchFamily="65" charset="-120"/>
                          <a:ea typeface="標楷體" panose="03000509000000000000" pitchFamily="65" charset="-120"/>
                        </a:rPr>
                        <a:t>備註</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921048582"/>
                  </a:ext>
                </a:extLst>
              </a:tr>
              <a:tr h="281922">
                <a:tc>
                  <a:txBody>
                    <a:bodyPr/>
                    <a:lstStyle/>
                    <a:p>
                      <a:pPr algn="ct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埔里公司</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tabLst>
                          <a:tab pos="838200" algn="r"/>
                        </a:tabLst>
                      </a:pPr>
                      <a:r>
                        <a:rPr lang="en-US" sz="2000" b="0" kern="100" dirty="0">
                          <a:solidFill>
                            <a:schemeClr val="bg1"/>
                          </a:solidFill>
                          <a:effectLst/>
                          <a:latin typeface="標楷體" panose="03000509000000000000" pitchFamily="65" charset="-120"/>
                          <a:ea typeface="標楷體" panose="03000509000000000000" pitchFamily="65" charset="-120"/>
                        </a:rPr>
                        <a:t>	968,000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10/24</a:t>
                      </a:r>
                      <a:r>
                        <a:rPr lang="zh-TW" sz="2000" b="0" kern="100" dirty="0">
                          <a:solidFill>
                            <a:schemeClr val="bg1"/>
                          </a:solidFill>
                          <a:effectLst/>
                          <a:latin typeface="標楷體" panose="03000509000000000000" pitchFamily="65" charset="-120"/>
                          <a:ea typeface="標楷體" panose="03000509000000000000" pitchFamily="65" charset="-120"/>
                        </a:rPr>
                        <a:t>銷貨</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754080499"/>
                  </a:ext>
                </a:extLst>
              </a:tr>
              <a:tr h="281922">
                <a:tc>
                  <a:txBody>
                    <a:bodyPr/>
                    <a:lstStyle/>
                    <a:p>
                      <a:pPr algn="ct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魚池公司</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tabLst>
                          <a:tab pos="838200" algn="r"/>
                        </a:tabLst>
                      </a:pPr>
                      <a:r>
                        <a:rPr lang="en-US" sz="2000" b="0" kern="100" dirty="0">
                          <a:solidFill>
                            <a:schemeClr val="bg1"/>
                          </a:solidFill>
                          <a:effectLst/>
                          <a:latin typeface="標楷體" panose="03000509000000000000" pitchFamily="65" charset="-120"/>
                          <a:ea typeface="標楷體" panose="03000509000000000000" pitchFamily="65" charset="-120"/>
                        </a:rPr>
                        <a:t>	882,400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9/21</a:t>
                      </a:r>
                      <a:r>
                        <a:rPr lang="zh-TW" sz="2000" b="0" kern="100" dirty="0">
                          <a:solidFill>
                            <a:schemeClr val="bg1"/>
                          </a:solidFill>
                          <a:effectLst/>
                          <a:latin typeface="標楷體" panose="03000509000000000000" pitchFamily="65" charset="-120"/>
                          <a:ea typeface="標楷體" panose="03000509000000000000" pitchFamily="65" charset="-120"/>
                        </a:rPr>
                        <a:t>銷貨</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42781565"/>
                  </a:ext>
                </a:extLst>
              </a:tr>
              <a:tr h="563845">
                <a:tc>
                  <a:txBody>
                    <a:bodyPr/>
                    <a:lstStyle/>
                    <a:p>
                      <a:pPr algn="ct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國姓公司</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tabLst>
                          <a:tab pos="838200" algn="r"/>
                        </a:tabLst>
                      </a:pPr>
                      <a:r>
                        <a:rPr lang="en-US" sz="2000" b="0" kern="100" dirty="0">
                          <a:solidFill>
                            <a:schemeClr val="bg1"/>
                          </a:solidFill>
                          <a:effectLst/>
                          <a:latin typeface="標楷體" panose="03000509000000000000" pitchFamily="65" charset="-120"/>
                          <a:ea typeface="標楷體" panose="03000509000000000000" pitchFamily="65" charset="-120"/>
                        </a:rPr>
                        <a:t>	1,261,600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685,600</a:t>
                      </a:r>
                      <a:r>
                        <a:rPr lang="zh-TW" sz="2000" b="0" kern="100" dirty="0">
                          <a:solidFill>
                            <a:schemeClr val="bg1"/>
                          </a:solidFill>
                          <a:effectLst/>
                          <a:latin typeface="標楷體" panose="03000509000000000000" pitchFamily="65" charset="-120"/>
                          <a:ea typeface="標楷體" panose="03000509000000000000" pitchFamily="65" charset="-120"/>
                        </a:rPr>
                        <a:t>為</a:t>
                      </a:r>
                      <a:r>
                        <a:rPr lang="en-US" sz="2000" b="0" kern="100" dirty="0">
                          <a:solidFill>
                            <a:schemeClr val="bg1"/>
                          </a:solidFill>
                          <a:effectLst/>
                          <a:latin typeface="標楷體" panose="03000509000000000000" pitchFamily="65" charset="-120"/>
                          <a:ea typeface="標楷體" panose="03000509000000000000" pitchFamily="65" charset="-120"/>
                        </a:rPr>
                        <a:t>9/28</a:t>
                      </a:r>
                      <a:r>
                        <a:rPr lang="zh-TW" sz="2000" b="0" kern="100" dirty="0">
                          <a:solidFill>
                            <a:schemeClr val="bg1"/>
                          </a:solidFill>
                          <a:effectLst/>
                          <a:latin typeface="標楷體" panose="03000509000000000000" pitchFamily="65" charset="-120"/>
                          <a:ea typeface="標楷體" panose="03000509000000000000" pitchFamily="65" charset="-120"/>
                        </a:rPr>
                        <a:t>銷</a:t>
                      </a:r>
                      <a:r>
                        <a:rPr lang="zh-TW" sz="2000" b="0" kern="100" dirty="0" smtClean="0">
                          <a:solidFill>
                            <a:schemeClr val="bg1"/>
                          </a:solidFill>
                          <a:effectLst/>
                          <a:latin typeface="標楷體" panose="03000509000000000000" pitchFamily="65" charset="-120"/>
                          <a:ea typeface="標楷體" panose="03000509000000000000" pitchFamily="65" charset="-120"/>
                        </a:rPr>
                        <a:t>貨</a:t>
                      </a:r>
                      <a:endParaRPr lang="en-US" altLang="zh-TW" sz="2000" b="0" kern="100" dirty="0" smtClean="0">
                        <a:solidFill>
                          <a:schemeClr val="bg1"/>
                        </a:solidFill>
                        <a:effectLst/>
                        <a:latin typeface="標楷體" panose="03000509000000000000" pitchFamily="65" charset="-120"/>
                        <a:ea typeface="標楷體" panose="03000509000000000000" pitchFamily="65" charset="-120"/>
                      </a:endParaRPr>
                    </a:p>
                    <a:p>
                      <a:pPr algn="ctr">
                        <a:spcAft>
                          <a:spcPts val="0"/>
                        </a:spcAft>
                      </a:pPr>
                      <a:r>
                        <a:rPr lang="en-US" sz="2000" b="0" kern="100" dirty="0" smtClean="0">
                          <a:solidFill>
                            <a:schemeClr val="bg1"/>
                          </a:solidFill>
                          <a:effectLst/>
                          <a:latin typeface="標楷體" panose="03000509000000000000" pitchFamily="65" charset="-120"/>
                          <a:ea typeface="標楷體" panose="03000509000000000000" pitchFamily="65" charset="-120"/>
                        </a:rPr>
                        <a:t>576,000</a:t>
                      </a:r>
                      <a:r>
                        <a:rPr lang="zh-TW" sz="2000" b="0" kern="100" dirty="0">
                          <a:solidFill>
                            <a:schemeClr val="bg1"/>
                          </a:solidFill>
                          <a:effectLst/>
                          <a:latin typeface="標楷體" panose="03000509000000000000" pitchFamily="65" charset="-120"/>
                          <a:ea typeface="標楷體" panose="03000509000000000000" pitchFamily="65" charset="-120"/>
                        </a:rPr>
                        <a:t>為</a:t>
                      </a:r>
                      <a:r>
                        <a:rPr lang="en-US" sz="2000" b="0" kern="100" dirty="0">
                          <a:solidFill>
                            <a:schemeClr val="bg1"/>
                          </a:solidFill>
                          <a:effectLst/>
                          <a:latin typeface="標楷體" panose="03000509000000000000" pitchFamily="65" charset="-120"/>
                          <a:ea typeface="標楷體" panose="03000509000000000000" pitchFamily="65" charset="-120"/>
                        </a:rPr>
                        <a:t>10/31</a:t>
                      </a:r>
                      <a:r>
                        <a:rPr lang="zh-TW" sz="2000" b="0" kern="100" dirty="0">
                          <a:solidFill>
                            <a:schemeClr val="bg1"/>
                          </a:solidFill>
                          <a:effectLst/>
                          <a:latin typeface="標楷體" panose="03000509000000000000" pitchFamily="65" charset="-120"/>
                          <a:ea typeface="標楷體" panose="03000509000000000000" pitchFamily="65" charset="-120"/>
                        </a:rPr>
                        <a:t>銷貨</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482651492"/>
                  </a:ext>
                </a:extLst>
              </a:tr>
              <a:tr h="281922">
                <a:tc>
                  <a:txBody>
                    <a:bodyPr/>
                    <a:lstStyle/>
                    <a:p>
                      <a:pPr algn="ct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名間公司</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tabLst>
                          <a:tab pos="838200" algn="r"/>
                        </a:tabLst>
                      </a:pPr>
                      <a:r>
                        <a:rPr lang="en-US" sz="2000" b="0" kern="100" dirty="0">
                          <a:solidFill>
                            <a:schemeClr val="bg1"/>
                          </a:solidFill>
                          <a:effectLst/>
                          <a:latin typeface="標楷體" panose="03000509000000000000" pitchFamily="65" charset="-120"/>
                          <a:ea typeface="標楷體" panose="03000509000000000000" pitchFamily="65" charset="-120"/>
                        </a:rPr>
                        <a:t>	906,200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10/14</a:t>
                      </a:r>
                      <a:r>
                        <a:rPr lang="zh-TW" sz="2000" b="0" kern="100" dirty="0">
                          <a:solidFill>
                            <a:schemeClr val="bg1"/>
                          </a:solidFill>
                          <a:effectLst/>
                          <a:latin typeface="標楷體" panose="03000509000000000000" pitchFamily="65" charset="-120"/>
                          <a:ea typeface="標楷體" panose="03000509000000000000" pitchFamily="65" charset="-120"/>
                        </a:rPr>
                        <a:t>銷貨</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492950749"/>
                  </a:ext>
                </a:extLst>
              </a:tr>
              <a:tr h="281922">
                <a:tc>
                  <a:txBody>
                    <a:bodyPr/>
                    <a:lstStyle/>
                    <a:p>
                      <a:pPr algn="ct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竹山公司</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tabLst>
                          <a:tab pos="838200" algn="r"/>
                        </a:tabLst>
                      </a:pPr>
                      <a:r>
                        <a:rPr lang="en-US" sz="2000" b="0" kern="100" dirty="0">
                          <a:solidFill>
                            <a:schemeClr val="bg1"/>
                          </a:solidFill>
                          <a:effectLst/>
                          <a:latin typeface="標楷體" panose="03000509000000000000" pitchFamily="65" charset="-120"/>
                          <a:ea typeface="標楷體" panose="03000509000000000000" pitchFamily="65" charset="-120"/>
                        </a:rPr>
                        <a:t>	1,015,000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10/29</a:t>
                      </a:r>
                      <a:r>
                        <a:rPr lang="zh-TW" sz="2000" b="0" kern="100" dirty="0">
                          <a:solidFill>
                            <a:schemeClr val="bg1"/>
                          </a:solidFill>
                          <a:effectLst/>
                          <a:latin typeface="標楷體" panose="03000509000000000000" pitchFamily="65" charset="-120"/>
                          <a:ea typeface="標楷體" panose="03000509000000000000" pitchFamily="65" charset="-120"/>
                        </a:rPr>
                        <a:t>銷貨</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024605830"/>
                  </a:ext>
                </a:extLst>
              </a:tr>
              <a:tr h="281922">
                <a:tc>
                  <a:txBody>
                    <a:bodyPr/>
                    <a:lstStyle/>
                    <a:p>
                      <a:pPr algn="ct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草屯公司</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tabLst>
                          <a:tab pos="838200" algn="r"/>
                        </a:tabLst>
                      </a:pPr>
                      <a:r>
                        <a:rPr lang="en-US" sz="2000" b="0" kern="100" dirty="0">
                          <a:solidFill>
                            <a:schemeClr val="bg1"/>
                          </a:solidFill>
                          <a:effectLst/>
                          <a:latin typeface="標楷體" panose="03000509000000000000" pitchFamily="65" charset="-120"/>
                          <a:ea typeface="標楷體" panose="03000509000000000000" pitchFamily="65" charset="-120"/>
                        </a:rPr>
                        <a:t>	203,000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8/15</a:t>
                      </a:r>
                      <a:r>
                        <a:rPr lang="zh-TW" sz="2000" b="0" kern="100" dirty="0">
                          <a:solidFill>
                            <a:schemeClr val="bg1"/>
                          </a:solidFill>
                          <a:effectLst/>
                          <a:latin typeface="標楷體" panose="03000509000000000000" pitchFamily="65" charset="-120"/>
                          <a:ea typeface="標楷體" panose="03000509000000000000" pitchFamily="65" charset="-120"/>
                        </a:rPr>
                        <a:t>銷貨</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284045364"/>
                  </a:ext>
                </a:extLst>
              </a:tr>
            </a:tbl>
          </a:graphicData>
        </a:graphic>
      </p:graphicFrame>
      <p:sp>
        <p:nvSpPr>
          <p:cNvPr id="5" name="Rectangle 1"/>
          <p:cNvSpPr>
            <a:spLocks noChangeArrowheads="1"/>
          </p:cNvSpPr>
          <p:nvPr/>
        </p:nvSpPr>
        <p:spPr bwMode="auto">
          <a:xfrm>
            <a:off x="5322226" y="911134"/>
            <a:ext cx="2380911"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eaLnBrk="0" fontAlgn="base" hangingPunct="0">
              <a:spcBef>
                <a:spcPct val="0"/>
              </a:spcBef>
              <a:spcAft>
                <a:spcPct val="0"/>
              </a:spcAft>
              <a:tabLst>
                <a:tab pos="838200" algn="r"/>
              </a:tabLst>
              <a:defRPr>
                <a:solidFill>
                  <a:schemeClr val="tx1"/>
                </a:solidFill>
                <a:latin typeface="Arial" panose="020B0604020202020204" pitchFamily="34" charset="0"/>
              </a:defRPr>
            </a:lvl1pPr>
            <a:lvl2pPr eaLnBrk="0" fontAlgn="base" hangingPunct="0">
              <a:spcBef>
                <a:spcPct val="0"/>
              </a:spcBef>
              <a:spcAft>
                <a:spcPct val="0"/>
              </a:spcAft>
              <a:tabLst>
                <a:tab pos="838200" algn="r"/>
              </a:tabLst>
              <a:defRPr>
                <a:solidFill>
                  <a:schemeClr val="tx1"/>
                </a:solidFill>
                <a:latin typeface="Arial" panose="020B0604020202020204" pitchFamily="34" charset="0"/>
              </a:defRPr>
            </a:lvl2pPr>
            <a:lvl3pPr eaLnBrk="0" fontAlgn="base" hangingPunct="0">
              <a:spcBef>
                <a:spcPct val="0"/>
              </a:spcBef>
              <a:spcAft>
                <a:spcPct val="0"/>
              </a:spcAft>
              <a:tabLst>
                <a:tab pos="838200" algn="r"/>
              </a:tabLst>
              <a:defRPr>
                <a:solidFill>
                  <a:schemeClr val="tx1"/>
                </a:solidFill>
                <a:latin typeface="Arial" panose="020B0604020202020204" pitchFamily="34" charset="0"/>
              </a:defRPr>
            </a:lvl3pPr>
            <a:lvl4pPr eaLnBrk="0" fontAlgn="base" hangingPunct="0">
              <a:spcBef>
                <a:spcPct val="0"/>
              </a:spcBef>
              <a:spcAft>
                <a:spcPct val="0"/>
              </a:spcAft>
              <a:tabLst>
                <a:tab pos="838200" algn="r"/>
              </a:tabLst>
              <a:defRPr>
                <a:solidFill>
                  <a:schemeClr val="tx1"/>
                </a:solidFill>
                <a:latin typeface="Arial" panose="020B0604020202020204" pitchFamily="34" charset="0"/>
              </a:defRPr>
            </a:lvl4pPr>
            <a:lvl5pPr eaLnBrk="0" fontAlgn="base" hangingPunct="0">
              <a:spcBef>
                <a:spcPct val="0"/>
              </a:spcBef>
              <a:spcAft>
                <a:spcPct val="0"/>
              </a:spcAft>
              <a:tabLst>
                <a:tab pos="838200" algn="r"/>
              </a:tabLst>
              <a:defRPr>
                <a:solidFill>
                  <a:schemeClr val="tx1"/>
                </a:solidFill>
                <a:latin typeface="Arial" panose="020B0604020202020204" pitchFamily="34" charset="0"/>
              </a:defRPr>
            </a:lvl5pPr>
            <a:lvl6pPr eaLnBrk="0" fontAlgn="base" hangingPunct="0">
              <a:spcBef>
                <a:spcPct val="0"/>
              </a:spcBef>
              <a:spcAft>
                <a:spcPct val="0"/>
              </a:spcAft>
              <a:tabLst>
                <a:tab pos="838200" algn="r"/>
              </a:tabLst>
              <a:defRPr>
                <a:solidFill>
                  <a:schemeClr val="tx1"/>
                </a:solidFill>
                <a:latin typeface="Arial" panose="020B0604020202020204" pitchFamily="34" charset="0"/>
              </a:defRPr>
            </a:lvl6pPr>
            <a:lvl7pPr eaLnBrk="0" fontAlgn="base" hangingPunct="0">
              <a:spcBef>
                <a:spcPct val="0"/>
              </a:spcBef>
              <a:spcAft>
                <a:spcPct val="0"/>
              </a:spcAft>
              <a:tabLst>
                <a:tab pos="838200" algn="r"/>
              </a:tabLst>
              <a:defRPr>
                <a:solidFill>
                  <a:schemeClr val="tx1"/>
                </a:solidFill>
                <a:latin typeface="Arial" panose="020B0604020202020204" pitchFamily="34" charset="0"/>
              </a:defRPr>
            </a:lvl7pPr>
            <a:lvl8pPr eaLnBrk="0" fontAlgn="base" hangingPunct="0">
              <a:spcBef>
                <a:spcPct val="0"/>
              </a:spcBef>
              <a:spcAft>
                <a:spcPct val="0"/>
              </a:spcAft>
              <a:tabLst>
                <a:tab pos="838200" algn="r"/>
              </a:tabLst>
              <a:defRPr>
                <a:solidFill>
                  <a:schemeClr val="tx1"/>
                </a:solidFill>
                <a:latin typeface="Arial" panose="020B0604020202020204" pitchFamily="34" charset="0"/>
              </a:defRPr>
            </a:lvl8pPr>
            <a:lvl9pPr eaLnBrk="0" fontAlgn="base" hangingPunct="0">
              <a:spcBef>
                <a:spcPct val="0"/>
              </a:spcBef>
              <a:spcAft>
                <a:spcPct val="0"/>
              </a:spcAft>
              <a:tabLst>
                <a:tab pos="838200" algn="r"/>
              </a:tabLs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tab pos="838200" algn="r"/>
              </a:tabLst>
            </a:pPr>
            <a:r>
              <a:rPr kumimoji="0" lang="zh-TW" altLang="zh-TW" sz="2000" b="0"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rPr>
              <a:t>銀行存款明細帳</a:t>
            </a:r>
            <a:endParaRPr kumimoji="0" lang="zh-TW" altLang="zh-TW" sz="2000" b="0"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endParaRPr>
          </a:p>
        </p:txBody>
      </p:sp>
      <p:sp>
        <p:nvSpPr>
          <p:cNvPr id="7" name="矩形 6"/>
          <p:cNvSpPr/>
          <p:nvPr/>
        </p:nvSpPr>
        <p:spPr>
          <a:xfrm>
            <a:off x="3024359" y="3162671"/>
            <a:ext cx="2236510" cy="400110"/>
          </a:xfrm>
          <a:prstGeom prst="rect">
            <a:avLst/>
          </a:prstGeom>
        </p:spPr>
        <p:txBody>
          <a:bodyPr wrap="none">
            <a:spAutoFit/>
          </a:bodyPr>
          <a:lstStyle/>
          <a:p>
            <a:pPr lvl="0" eaLnBrk="0" fontAlgn="base" hangingPunct="0">
              <a:spcBef>
                <a:spcPct val="0"/>
              </a:spcBef>
              <a:spcAft>
                <a:spcPct val="0"/>
              </a:spcAft>
              <a:tabLst>
                <a:tab pos="838200" algn="r"/>
              </a:tabLst>
            </a:pPr>
            <a:r>
              <a:rPr lang="zh-TW" altLang="zh-TW" sz="20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客戶應收帳款餘額</a:t>
            </a:r>
            <a:endParaRPr lang="zh-TW" altLang="zh-TW" sz="2000" dirty="0">
              <a:solidFill>
                <a:schemeClr val="bg1"/>
              </a:solidFill>
              <a:latin typeface="標楷體" panose="03000509000000000000" pitchFamily="65" charset="-120"/>
              <a:ea typeface="標楷體" panose="03000509000000000000" pitchFamily="65" charset="-120"/>
            </a:endParaRPr>
          </a:p>
        </p:txBody>
      </p:sp>
      <p:graphicFrame>
        <p:nvGraphicFramePr>
          <p:cNvPr id="8" name="表格 7"/>
          <p:cNvGraphicFramePr>
            <a:graphicFrameLocks noGrp="1"/>
          </p:cNvGraphicFramePr>
          <p:nvPr>
            <p:extLst>
              <p:ext uri="{D42A27DB-BD31-4B8C-83A1-F6EECF244321}">
                <p14:modId xmlns:p14="http://schemas.microsoft.com/office/powerpoint/2010/main" val="121123838"/>
              </p:ext>
            </p:extLst>
          </p:nvPr>
        </p:nvGraphicFramePr>
        <p:xfrm>
          <a:off x="7179655" y="3562781"/>
          <a:ext cx="4554380" cy="3048000"/>
        </p:xfrm>
        <a:graphic>
          <a:graphicData uri="http://schemas.openxmlformats.org/drawingml/2006/table">
            <a:tbl>
              <a:tblPr firstRow="1" firstCol="1" lastRow="1" lastCol="1" bandRow="1" bandCol="1">
                <a:tableStyleId>{5C22544A-7EE6-4342-B048-85BDC9FD1C3A}</a:tableStyleId>
              </a:tblPr>
              <a:tblGrid>
                <a:gridCol w="790819">
                  <a:extLst>
                    <a:ext uri="{9D8B030D-6E8A-4147-A177-3AD203B41FA5}">
                      <a16:colId xmlns:a16="http://schemas.microsoft.com/office/drawing/2014/main" val="1638053765"/>
                    </a:ext>
                  </a:extLst>
                </a:gridCol>
                <a:gridCol w="1737360">
                  <a:extLst>
                    <a:ext uri="{9D8B030D-6E8A-4147-A177-3AD203B41FA5}">
                      <a16:colId xmlns:a16="http://schemas.microsoft.com/office/drawing/2014/main" val="2801755740"/>
                    </a:ext>
                  </a:extLst>
                </a:gridCol>
                <a:gridCol w="1097280">
                  <a:extLst>
                    <a:ext uri="{9D8B030D-6E8A-4147-A177-3AD203B41FA5}">
                      <a16:colId xmlns:a16="http://schemas.microsoft.com/office/drawing/2014/main" val="1404886200"/>
                    </a:ext>
                  </a:extLst>
                </a:gridCol>
                <a:gridCol w="928921">
                  <a:extLst>
                    <a:ext uri="{9D8B030D-6E8A-4147-A177-3AD203B41FA5}">
                      <a16:colId xmlns:a16="http://schemas.microsoft.com/office/drawing/2014/main" val="1186651210"/>
                    </a:ext>
                  </a:extLst>
                </a:gridCol>
              </a:tblGrid>
              <a:tr h="0">
                <a:tc>
                  <a:txBody>
                    <a:bodyPr/>
                    <a:lstStyle/>
                    <a:p>
                      <a:pPr algn="ctr">
                        <a:spcAft>
                          <a:spcPts val="0"/>
                        </a:spcAft>
                      </a:pPr>
                      <a:r>
                        <a:rPr lang="zh-TW" sz="2000" b="0" kern="0" dirty="0">
                          <a:solidFill>
                            <a:schemeClr val="bg1"/>
                          </a:solidFill>
                          <a:effectLst/>
                          <a:latin typeface="標楷體" panose="03000509000000000000" pitchFamily="65" charset="-120"/>
                          <a:ea typeface="標楷體" panose="03000509000000000000" pitchFamily="65" charset="-120"/>
                        </a:rPr>
                        <a:t>子目</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zh-TW" sz="2000" b="0" kern="0" dirty="0">
                          <a:solidFill>
                            <a:schemeClr val="bg1"/>
                          </a:solidFill>
                          <a:effectLst/>
                          <a:latin typeface="標楷體" panose="03000509000000000000" pitchFamily="65" charset="-120"/>
                          <a:ea typeface="標楷體" panose="03000509000000000000" pitchFamily="65" charset="-120"/>
                        </a:rPr>
                        <a:t>供應商給本公司所有進貨之付款條件</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zh-TW" sz="2000" b="0" kern="0" dirty="0">
                          <a:solidFill>
                            <a:schemeClr val="bg1"/>
                          </a:solidFill>
                          <a:effectLst/>
                          <a:latin typeface="標楷體" panose="03000509000000000000" pitchFamily="65" charset="-120"/>
                          <a:ea typeface="標楷體" panose="03000509000000000000" pitchFamily="65" charset="-120"/>
                        </a:rPr>
                        <a:t>金額</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zh-TW" sz="2000" b="0" kern="0">
                          <a:solidFill>
                            <a:schemeClr val="bg1"/>
                          </a:solidFill>
                          <a:effectLst/>
                          <a:latin typeface="標楷體" panose="03000509000000000000" pitchFamily="65" charset="-120"/>
                          <a:ea typeface="標楷體" panose="03000509000000000000" pitchFamily="65" charset="-120"/>
                        </a:rPr>
                        <a:t>備註</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37166112"/>
                  </a:ext>
                </a:extLst>
              </a:tr>
              <a:tr h="221615">
                <a:tc>
                  <a:txBody>
                    <a:bodyPr/>
                    <a:lstStyle/>
                    <a:p>
                      <a:pPr algn="ctr">
                        <a:lnSpc>
                          <a:spcPts val="2100"/>
                        </a:lnSpc>
                        <a:spcAft>
                          <a:spcPts val="0"/>
                        </a:spcAft>
                      </a:pPr>
                      <a:r>
                        <a:rPr lang="zh-TW" sz="2000" b="0" kern="0" dirty="0">
                          <a:solidFill>
                            <a:schemeClr val="bg1"/>
                          </a:solidFill>
                          <a:effectLst/>
                          <a:latin typeface="標楷體" panose="03000509000000000000" pitchFamily="65" charset="-120"/>
                          <a:ea typeface="標楷體" panose="03000509000000000000" pitchFamily="65" charset="-120"/>
                        </a:rPr>
                        <a:t>湯生公司</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7620" algn="ctr">
                        <a:lnSpc>
                          <a:spcPts val="2100"/>
                        </a:lnSpc>
                        <a:spcAft>
                          <a:spcPts val="0"/>
                        </a:spcAft>
                        <a:tabLst>
                          <a:tab pos="842010" algn="l"/>
                          <a:tab pos="1923415" algn="l"/>
                        </a:tabLst>
                      </a:pPr>
                      <a:r>
                        <a:rPr lang="en-US" sz="2000" b="0" kern="0" dirty="0">
                          <a:solidFill>
                            <a:schemeClr val="bg1"/>
                          </a:solidFill>
                          <a:effectLst/>
                          <a:latin typeface="標楷體" panose="03000509000000000000" pitchFamily="65" charset="-120"/>
                          <a:ea typeface="標楷體" panose="03000509000000000000" pitchFamily="65" charset="-120"/>
                        </a:rPr>
                        <a:t>1/30</a:t>
                      </a:r>
                      <a:r>
                        <a:rPr lang="zh-TW" sz="2000" b="0" kern="0" dirty="0">
                          <a:solidFill>
                            <a:schemeClr val="bg1"/>
                          </a:solidFill>
                          <a:effectLst/>
                          <a:latin typeface="標楷體" panose="03000509000000000000" pitchFamily="65" charset="-120"/>
                          <a:ea typeface="標楷體" panose="03000509000000000000" pitchFamily="65" charset="-120"/>
                        </a:rPr>
                        <a:t>，</a:t>
                      </a:r>
                      <a:r>
                        <a:rPr lang="en-US" sz="2000" b="0" kern="0" dirty="0">
                          <a:solidFill>
                            <a:schemeClr val="bg1"/>
                          </a:solidFill>
                          <a:effectLst/>
                          <a:latin typeface="標楷體" panose="03000509000000000000" pitchFamily="65" charset="-120"/>
                          <a:ea typeface="標楷體" panose="03000509000000000000" pitchFamily="65" charset="-120"/>
                        </a:rPr>
                        <a:t>n/60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99060" algn="r">
                        <a:lnSpc>
                          <a:spcPts val="2100"/>
                        </a:lnSpc>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860,000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lnSpc>
                          <a:spcPts val="2100"/>
                        </a:lnSpc>
                        <a:spcAft>
                          <a:spcPts val="0"/>
                        </a:spcAft>
                      </a:pPr>
                      <a:r>
                        <a:rPr lang="en-US" sz="2000" b="0" kern="0">
                          <a:solidFill>
                            <a:schemeClr val="bg1"/>
                          </a:solidFill>
                          <a:effectLst/>
                          <a:latin typeface="標楷體" panose="03000509000000000000" pitchFamily="65" charset="-120"/>
                          <a:ea typeface="標楷體" panose="03000509000000000000" pitchFamily="65" charset="-120"/>
                        </a:rPr>
                        <a:t>9/18</a:t>
                      </a:r>
                      <a:r>
                        <a:rPr lang="zh-TW" sz="2000" b="0" kern="0">
                          <a:solidFill>
                            <a:schemeClr val="bg1"/>
                          </a:solidFill>
                          <a:effectLst/>
                          <a:latin typeface="標楷體" panose="03000509000000000000" pitchFamily="65" charset="-120"/>
                          <a:ea typeface="標楷體" panose="03000509000000000000" pitchFamily="65" charset="-120"/>
                        </a:rPr>
                        <a:t>進貨</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935835164"/>
                  </a:ext>
                </a:extLst>
              </a:tr>
              <a:tr h="0">
                <a:tc>
                  <a:txBody>
                    <a:bodyPr/>
                    <a:lstStyle/>
                    <a:p>
                      <a:pPr algn="ctr">
                        <a:lnSpc>
                          <a:spcPts val="2100"/>
                        </a:lnSpc>
                        <a:spcAft>
                          <a:spcPts val="0"/>
                        </a:spcAft>
                      </a:pPr>
                      <a:r>
                        <a:rPr lang="zh-TW" sz="2000" b="0" kern="0">
                          <a:solidFill>
                            <a:schemeClr val="bg1"/>
                          </a:solidFill>
                          <a:effectLst/>
                          <a:latin typeface="標楷體" panose="03000509000000000000" pitchFamily="65" charset="-120"/>
                          <a:ea typeface="標楷體" panose="03000509000000000000" pitchFamily="65" charset="-120"/>
                        </a:rPr>
                        <a:t>飛浦公司</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7620" algn="ctr">
                        <a:lnSpc>
                          <a:spcPts val="2100"/>
                        </a:lnSpc>
                        <a:spcAft>
                          <a:spcPts val="0"/>
                        </a:spcAft>
                        <a:tabLst>
                          <a:tab pos="842010" algn="l"/>
                          <a:tab pos="1923415" algn="l"/>
                        </a:tabLst>
                      </a:pPr>
                      <a:r>
                        <a:rPr lang="en-US" sz="2000" b="0" kern="0" dirty="0">
                          <a:solidFill>
                            <a:schemeClr val="bg1"/>
                          </a:solidFill>
                          <a:effectLst/>
                          <a:latin typeface="標楷體" panose="03000509000000000000" pitchFamily="65" charset="-120"/>
                          <a:ea typeface="標楷體" panose="03000509000000000000" pitchFamily="65" charset="-120"/>
                        </a:rPr>
                        <a:t>1/30</a:t>
                      </a:r>
                      <a:r>
                        <a:rPr lang="zh-TW" sz="2000" b="0" kern="0" dirty="0">
                          <a:solidFill>
                            <a:schemeClr val="bg1"/>
                          </a:solidFill>
                          <a:effectLst/>
                          <a:latin typeface="標楷體" panose="03000509000000000000" pitchFamily="65" charset="-120"/>
                          <a:ea typeface="標楷體" panose="03000509000000000000" pitchFamily="65" charset="-120"/>
                        </a:rPr>
                        <a:t>，</a:t>
                      </a:r>
                      <a:r>
                        <a:rPr lang="en-US" sz="2000" b="0" kern="0" dirty="0">
                          <a:solidFill>
                            <a:schemeClr val="bg1"/>
                          </a:solidFill>
                          <a:effectLst/>
                          <a:latin typeface="標楷體" panose="03000509000000000000" pitchFamily="65" charset="-120"/>
                          <a:ea typeface="標楷體" panose="03000509000000000000" pitchFamily="65" charset="-120"/>
                        </a:rPr>
                        <a:t>n/75</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99060" algn="r">
                        <a:lnSpc>
                          <a:spcPts val="2100"/>
                        </a:lnSpc>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732,000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lnSpc>
                          <a:spcPts val="2100"/>
                        </a:lnSpc>
                        <a:spcAft>
                          <a:spcPts val="0"/>
                        </a:spcAft>
                      </a:pPr>
                      <a:r>
                        <a:rPr lang="en-US" sz="2000" b="0" kern="0" dirty="0">
                          <a:solidFill>
                            <a:schemeClr val="bg1"/>
                          </a:solidFill>
                          <a:effectLst/>
                          <a:latin typeface="標楷體" panose="03000509000000000000" pitchFamily="65" charset="-120"/>
                          <a:ea typeface="標楷體" panose="03000509000000000000" pitchFamily="65" charset="-120"/>
                        </a:rPr>
                        <a:t>10/23</a:t>
                      </a:r>
                      <a:r>
                        <a:rPr lang="zh-TW" sz="2000" b="0" kern="0" dirty="0">
                          <a:solidFill>
                            <a:schemeClr val="bg1"/>
                          </a:solidFill>
                          <a:effectLst/>
                          <a:latin typeface="標楷體" panose="03000509000000000000" pitchFamily="65" charset="-120"/>
                          <a:ea typeface="標楷體" panose="03000509000000000000" pitchFamily="65" charset="-120"/>
                        </a:rPr>
                        <a:t>進貨</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02849090"/>
                  </a:ext>
                </a:extLst>
              </a:tr>
              <a:tr h="0">
                <a:tc>
                  <a:txBody>
                    <a:bodyPr/>
                    <a:lstStyle/>
                    <a:p>
                      <a:pPr algn="ctr">
                        <a:lnSpc>
                          <a:spcPts val="2100"/>
                        </a:lnSpc>
                        <a:spcAft>
                          <a:spcPts val="0"/>
                        </a:spcAft>
                      </a:pPr>
                      <a:r>
                        <a:rPr lang="zh-TW" sz="2000" b="0" kern="0">
                          <a:solidFill>
                            <a:schemeClr val="bg1"/>
                          </a:solidFill>
                          <a:effectLst/>
                          <a:latin typeface="標楷體" panose="03000509000000000000" pitchFamily="65" charset="-120"/>
                          <a:ea typeface="標楷體" panose="03000509000000000000" pitchFamily="65" charset="-120"/>
                        </a:rPr>
                        <a:t>普樂公司</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7620" algn="ctr">
                        <a:lnSpc>
                          <a:spcPts val="2100"/>
                        </a:lnSpc>
                        <a:spcAft>
                          <a:spcPts val="0"/>
                        </a:spcAft>
                        <a:tabLst>
                          <a:tab pos="842010" algn="l"/>
                          <a:tab pos="1923415" algn="l"/>
                        </a:tabLst>
                      </a:pPr>
                      <a:r>
                        <a:rPr lang="en-US" sz="2000" b="0" kern="0" dirty="0">
                          <a:solidFill>
                            <a:schemeClr val="bg1"/>
                          </a:solidFill>
                          <a:effectLst/>
                          <a:latin typeface="標楷體" panose="03000509000000000000" pitchFamily="65" charset="-120"/>
                          <a:ea typeface="標楷體" panose="03000509000000000000" pitchFamily="65" charset="-120"/>
                        </a:rPr>
                        <a:t>1/20</a:t>
                      </a:r>
                      <a:r>
                        <a:rPr lang="zh-TW" sz="2000" b="0" kern="0" dirty="0">
                          <a:solidFill>
                            <a:schemeClr val="bg1"/>
                          </a:solidFill>
                          <a:effectLst/>
                          <a:latin typeface="標楷體" panose="03000509000000000000" pitchFamily="65" charset="-120"/>
                          <a:ea typeface="標楷體" panose="03000509000000000000" pitchFamily="65" charset="-120"/>
                        </a:rPr>
                        <a:t>，</a:t>
                      </a:r>
                      <a:r>
                        <a:rPr lang="en-US" sz="2000" b="0" kern="0" dirty="0">
                          <a:solidFill>
                            <a:schemeClr val="bg1"/>
                          </a:solidFill>
                          <a:effectLst/>
                          <a:latin typeface="標楷體" panose="03000509000000000000" pitchFamily="65" charset="-120"/>
                          <a:ea typeface="標楷體" panose="03000509000000000000" pitchFamily="65" charset="-120"/>
                        </a:rPr>
                        <a:t>n/90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99060" algn="r">
                        <a:lnSpc>
                          <a:spcPts val="2100"/>
                        </a:lnSpc>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812,000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lnSpc>
                          <a:spcPts val="2100"/>
                        </a:lnSpc>
                        <a:spcAft>
                          <a:spcPts val="0"/>
                        </a:spcAft>
                      </a:pPr>
                      <a:r>
                        <a:rPr lang="en-US" sz="2000" b="0" kern="0" dirty="0">
                          <a:solidFill>
                            <a:schemeClr val="bg1"/>
                          </a:solidFill>
                          <a:effectLst/>
                          <a:latin typeface="標楷體" panose="03000509000000000000" pitchFamily="65" charset="-120"/>
                          <a:ea typeface="標楷體" panose="03000509000000000000" pitchFamily="65" charset="-120"/>
                        </a:rPr>
                        <a:t>10/20</a:t>
                      </a:r>
                      <a:r>
                        <a:rPr lang="zh-TW" sz="2000" b="0" kern="0" dirty="0">
                          <a:solidFill>
                            <a:schemeClr val="bg1"/>
                          </a:solidFill>
                          <a:effectLst/>
                          <a:latin typeface="標楷體" panose="03000509000000000000" pitchFamily="65" charset="-120"/>
                          <a:ea typeface="標楷體" panose="03000509000000000000" pitchFamily="65" charset="-120"/>
                        </a:rPr>
                        <a:t>進貨</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544561205"/>
                  </a:ext>
                </a:extLst>
              </a:tr>
              <a:tr h="0">
                <a:tc>
                  <a:txBody>
                    <a:bodyPr/>
                    <a:lstStyle/>
                    <a:p>
                      <a:pPr algn="ctr">
                        <a:lnSpc>
                          <a:spcPts val="2100"/>
                        </a:lnSpc>
                        <a:spcAft>
                          <a:spcPts val="0"/>
                        </a:spcAft>
                      </a:pPr>
                      <a:r>
                        <a:rPr lang="zh-TW" sz="2000" b="0" kern="0">
                          <a:solidFill>
                            <a:schemeClr val="bg1"/>
                          </a:solidFill>
                          <a:effectLst/>
                          <a:latin typeface="標楷體" panose="03000509000000000000" pitchFamily="65" charset="-120"/>
                          <a:ea typeface="標楷體" panose="03000509000000000000" pitchFamily="65" charset="-120"/>
                        </a:rPr>
                        <a:t>麗克公司</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7620" algn="ctr">
                        <a:lnSpc>
                          <a:spcPts val="2100"/>
                        </a:lnSpc>
                        <a:spcAft>
                          <a:spcPts val="0"/>
                        </a:spcAft>
                        <a:tabLst>
                          <a:tab pos="842010" algn="l"/>
                          <a:tab pos="1923415" algn="l"/>
                        </a:tabLst>
                      </a:pPr>
                      <a:r>
                        <a:rPr lang="en-US" sz="2000" b="0" kern="0">
                          <a:solidFill>
                            <a:schemeClr val="bg1"/>
                          </a:solidFill>
                          <a:effectLst/>
                          <a:latin typeface="標楷體" panose="03000509000000000000" pitchFamily="65" charset="-120"/>
                          <a:ea typeface="標楷體" panose="03000509000000000000" pitchFamily="65" charset="-120"/>
                        </a:rPr>
                        <a:t>2/10</a:t>
                      </a:r>
                      <a:r>
                        <a:rPr lang="zh-TW" sz="2000" b="0" kern="0">
                          <a:solidFill>
                            <a:schemeClr val="bg1"/>
                          </a:solidFill>
                          <a:effectLst/>
                          <a:latin typeface="標楷體" panose="03000509000000000000" pitchFamily="65" charset="-120"/>
                          <a:ea typeface="標楷體" panose="03000509000000000000" pitchFamily="65" charset="-120"/>
                        </a:rPr>
                        <a:t>，</a:t>
                      </a:r>
                      <a:r>
                        <a:rPr lang="en-US" sz="2000" b="0" kern="0">
                          <a:solidFill>
                            <a:schemeClr val="bg1"/>
                          </a:solidFill>
                          <a:effectLst/>
                          <a:latin typeface="標楷體" panose="03000509000000000000" pitchFamily="65" charset="-120"/>
                          <a:ea typeface="標楷體" panose="03000509000000000000" pitchFamily="65" charset="-120"/>
                        </a:rPr>
                        <a:t>1/45</a:t>
                      </a:r>
                      <a:r>
                        <a:rPr lang="zh-TW" sz="2000" b="0" kern="0">
                          <a:solidFill>
                            <a:schemeClr val="bg1"/>
                          </a:solidFill>
                          <a:effectLst/>
                          <a:latin typeface="標楷體" panose="03000509000000000000" pitchFamily="65" charset="-120"/>
                          <a:ea typeface="標楷體" panose="03000509000000000000" pitchFamily="65" charset="-120"/>
                        </a:rPr>
                        <a:t>，</a:t>
                      </a:r>
                      <a:r>
                        <a:rPr lang="en-US" sz="2000" b="0" kern="0">
                          <a:solidFill>
                            <a:schemeClr val="bg1"/>
                          </a:solidFill>
                          <a:effectLst/>
                          <a:latin typeface="標楷體" panose="03000509000000000000" pitchFamily="65" charset="-120"/>
                          <a:ea typeface="標楷體" panose="03000509000000000000" pitchFamily="65" charset="-120"/>
                        </a:rPr>
                        <a:t>n/90</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99060" algn="r">
                        <a:lnSpc>
                          <a:spcPts val="2100"/>
                        </a:lnSpc>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846,000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0" marR="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lnSpc>
                          <a:spcPts val="2100"/>
                        </a:lnSpc>
                        <a:spcAft>
                          <a:spcPts val="0"/>
                        </a:spcAft>
                      </a:pPr>
                      <a:r>
                        <a:rPr lang="en-US" sz="2000" b="0" kern="0" dirty="0">
                          <a:solidFill>
                            <a:schemeClr val="bg1"/>
                          </a:solidFill>
                          <a:effectLst/>
                          <a:latin typeface="標楷體" panose="03000509000000000000" pitchFamily="65" charset="-120"/>
                          <a:ea typeface="標楷體" panose="03000509000000000000" pitchFamily="65" charset="-120"/>
                        </a:rPr>
                        <a:t>10/12</a:t>
                      </a:r>
                      <a:r>
                        <a:rPr lang="zh-TW" sz="2000" b="0" kern="0" dirty="0">
                          <a:solidFill>
                            <a:schemeClr val="bg1"/>
                          </a:solidFill>
                          <a:effectLst/>
                          <a:latin typeface="標楷體" panose="03000509000000000000" pitchFamily="65" charset="-120"/>
                          <a:ea typeface="標楷體" panose="03000509000000000000" pitchFamily="65" charset="-120"/>
                        </a:rPr>
                        <a:t>進貨</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692661198"/>
                  </a:ext>
                </a:extLst>
              </a:tr>
            </a:tbl>
          </a:graphicData>
        </a:graphic>
      </p:graphicFrame>
      <p:sp>
        <p:nvSpPr>
          <p:cNvPr id="9" name="Rectangle 2"/>
          <p:cNvSpPr>
            <a:spLocks noChangeArrowheads="1"/>
          </p:cNvSpPr>
          <p:nvPr/>
        </p:nvSpPr>
        <p:spPr bwMode="auto">
          <a:xfrm>
            <a:off x="8516430" y="3124153"/>
            <a:ext cx="2493850"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eaLnBrk="0" fontAlgn="base" hangingPunct="0">
              <a:spcBef>
                <a:spcPct val="0"/>
              </a:spcBef>
              <a:spcAft>
                <a:spcPct val="0"/>
              </a:spcAft>
              <a:tabLst>
                <a:tab pos="841375" algn="l"/>
                <a:tab pos="1924050" algn="l"/>
              </a:tabLst>
              <a:defRPr>
                <a:solidFill>
                  <a:schemeClr val="tx1"/>
                </a:solidFill>
                <a:latin typeface="Arial" panose="020B0604020202020204" pitchFamily="34" charset="0"/>
              </a:defRPr>
            </a:lvl1pPr>
            <a:lvl2pPr eaLnBrk="0" fontAlgn="base" hangingPunct="0">
              <a:spcBef>
                <a:spcPct val="0"/>
              </a:spcBef>
              <a:spcAft>
                <a:spcPct val="0"/>
              </a:spcAft>
              <a:tabLst>
                <a:tab pos="841375" algn="l"/>
                <a:tab pos="1924050" algn="l"/>
              </a:tabLst>
              <a:defRPr>
                <a:solidFill>
                  <a:schemeClr val="tx1"/>
                </a:solidFill>
                <a:latin typeface="Arial" panose="020B0604020202020204" pitchFamily="34" charset="0"/>
              </a:defRPr>
            </a:lvl2pPr>
            <a:lvl3pPr eaLnBrk="0" fontAlgn="base" hangingPunct="0">
              <a:spcBef>
                <a:spcPct val="0"/>
              </a:spcBef>
              <a:spcAft>
                <a:spcPct val="0"/>
              </a:spcAft>
              <a:tabLst>
                <a:tab pos="841375" algn="l"/>
                <a:tab pos="1924050" algn="l"/>
              </a:tabLst>
              <a:defRPr>
                <a:solidFill>
                  <a:schemeClr val="tx1"/>
                </a:solidFill>
                <a:latin typeface="Arial" panose="020B0604020202020204" pitchFamily="34" charset="0"/>
              </a:defRPr>
            </a:lvl3pPr>
            <a:lvl4pPr eaLnBrk="0" fontAlgn="base" hangingPunct="0">
              <a:spcBef>
                <a:spcPct val="0"/>
              </a:spcBef>
              <a:spcAft>
                <a:spcPct val="0"/>
              </a:spcAft>
              <a:tabLst>
                <a:tab pos="841375" algn="l"/>
                <a:tab pos="1924050" algn="l"/>
              </a:tabLst>
              <a:defRPr>
                <a:solidFill>
                  <a:schemeClr val="tx1"/>
                </a:solidFill>
                <a:latin typeface="Arial" panose="020B0604020202020204" pitchFamily="34" charset="0"/>
              </a:defRPr>
            </a:lvl4pPr>
            <a:lvl5pPr eaLnBrk="0" fontAlgn="base" hangingPunct="0">
              <a:spcBef>
                <a:spcPct val="0"/>
              </a:spcBef>
              <a:spcAft>
                <a:spcPct val="0"/>
              </a:spcAft>
              <a:tabLst>
                <a:tab pos="841375" algn="l"/>
                <a:tab pos="1924050" algn="l"/>
              </a:tabLst>
              <a:defRPr>
                <a:solidFill>
                  <a:schemeClr val="tx1"/>
                </a:solidFill>
                <a:latin typeface="Arial" panose="020B0604020202020204" pitchFamily="34" charset="0"/>
              </a:defRPr>
            </a:lvl5pPr>
            <a:lvl6pPr eaLnBrk="0" fontAlgn="base" hangingPunct="0">
              <a:spcBef>
                <a:spcPct val="0"/>
              </a:spcBef>
              <a:spcAft>
                <a:spcPct val="0"/>
              </a:spcAft>
              <a:tabLst>
                <a:tab pos="841375" algn="l"/>
                <a:tab pos="1924050" algn="l"/>
              </a:tabLst>
              <a:defRPr>
                <a:solidFill>
                  <a:schemeClr val="tx1"/>
                </a:solidFill>
                <a:latin typeface="Arial" panose="020B0604020202020204" pitchFamily="34" charset="0"/>
              </a:defRPr>
            </a:lvl6pPr>
            <a:lvl7pPr eaLnBrk="0" fontAlgn="base" hangingPunct="0">
              <a:spcBef>
                <a:spcPct val="0"/>
              </a:spcBef>
              <a:spcAft>
                <a:spcPct val="0"/>
              </a:spcAft>
              <a:tabLst>
                <a:tab pos="841375" algn="l"/>
                <a:tab pos="1924050" algn="l"/>
              </a:tabLst>
              <a:defRPr>
                <a:solidFill>
                  <a:schemeClr val="tx1"/>
                </a:solidFill>
                <a:latin typeface="Arial" panose="020B0604020202020204" pitchFamily="34" charset="0"/>
              </a:defRPr>
            </a:lvl7pPr>
            <a:lvl8pPr eaLnBrk="0" fontAlgn="base" hangingPunct="0">
              <a:spcBef>
                <a:spcPct val="0"/>
              </a:spcBef>
              <a:spcAft>
                <a:spcPct val="0"/>
              </a:spcAft>
              <a:tabLst>
                <a:tab pos="841375" algn="l"/>
                <a:tab pos="1924050" algn="l"/>
              </a:tabLst>
              <a:defRPr>
                <a:solidFill>
                  <a:schemeClr val="tx1"/>
                </a:solidFill>
                <a:latin typeface="Arial" panose="020B0604020202020204" pitchFamily="34" charset="0"/>
              </a:defRPr>
            </a:lvl8pPr>
            <a:lvl9pPr eaLnBrk="0" fontAlgn="base" hangingPunct="0">
              <a:spcBef>
                <a:spcPct val="0"/>
              </a:spcBef>
              <a:spcAft>
                <a:spcPct val="0"/>
              </a:spcAft>
              <a:tabLst>
                <a:tab pos="841375" algn="l"/>
                <a:tab pos="1924050" algn="l"/>
              </a:tabLs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tab pos="841375" algn="l"/>
                <a:tab pos="1924050" algn="l"/>
              </a:tabLst>
            </a:pPr>
            <a:r>
              <a:rPr lang="zh-TW" altLang="zh-TW" sz="20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供應商應付帳款餘額</a:t>
            </a:r>
          </a:p>
        </p:txBody>
      </p:sp>
    </p:spTree>
    <p:extLst>
      <p:ext uri="{BB962C8B-B14F-4D97-AF65-F5344CB8AC3E}">
        <p14:creationId xmlns:p14="http://schemas.microsoft.com/office/powerpoint/2010/main" val="23395353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par>
                              <p:cTn id="30" fill="hold">
                                <p:stCondLst>
                                  <p:cond delay="2750"/>
                                </p:stCondLst>
                                <p:childTnLst>
                                  <p:par>
                                    <p:cTn id="31" presetID="42" presetClass="entr" presetSubtype="0" fill="hold" grpId="0" nodeType="afterEffect">
                                      <p:stCondLst>
                                        <p:cond delay="0"/>
                                      </p:stCondLst>
                                      <p:childTnLst>
                                        <p:set>
                                          <p:cBhvr>
                                            <p:cTn id="32" dur="1" fill="hold">
                                              <p:stCondLst>
                                                <p:cond delay="0"/>
                                              </p:stCondLst>
                                            </p:cTn>
                                            <p:tgtEl>
                                              <p:spTgt spid="5"/>
                                            </p:tgtEl>
                                            <p:attrNameLst>
                                              <p:attrName>style.visibility</p:attrName>
                                            </p:attrNameLst>
                                          </p:cBhvr>
                                          <p:to>
                                            <p:strVal val="visible"/>
                                          </p:to>
                                        </p:set>
                                        <p:animEffect transition="in" filter="fade">
                                          <p:cBhvr>
                                            <p:cTn id="33" dur="1000"/>
                                            <p:tgtEl>
                                              <p:spTgt spid="5"/>
                                            </p:tgtEl>
                                          </p:cBhvr>
                                        </p:animEffect>
                                        <p:anim calcmode="lin" valueType="num">
                                          <p:cBhvr>
                                            <p:cTn id="34" dur="1000" fill="hold"/>
                                            <p:tgtEl>
                                              <p:spTgt spid="5"/>
                                            </p:tgtEl>
                                            <p:attrNameLst>
                                              <p:attrName>ppt_x</p:attrName>
                                            </p:attrNameLst>
                                          </p:cBhvr>
                                          <p:tavLst>
                                            <p:tav tm="0">
                                              <p:val>
                                                <p:strVal val="#ppt_x"/>
                                              </p:val>
                                            </p:tav>
                                            <p:tav tm="100000">
                                              <p:val>
                                                <p:strVal val="#ppt_x"/>
                                              </p:val>
                                            </p:tav>
                                          </p:tavLst>
                                        </p:anim>
                                        <p:anim calcmode="lin" valueType="num">
                                          <p:cBhvr>
                                            <p:cTn id="35" dur="1000" fill="hold"/>
                                            <p:tgtEl>
                                              <p:spTgt spid="5"/>
                                            </p:tgtEl>
                                            <p:attrNameLst>
                                              <p:attrName>ppt_y</p:attrName>
                                            </p:attrNameLst>
                                          </p:cBhvr>
                                          <p:tavLst>
                                            <p:tav tm="0">
                                              <p:val>
                                                <p:strVal val="#ppt_y+.1"/>
                                              </p:val>
                                            </p:tav>
                                            <p:tav tm="100000">
                                              <p:val>
                                                <p:strVal val="#ppt_y"/>
                                              </p:val>
                                            </p:tav>
                                          </p:tavLst>
                                        </p:anim>
                                      </p:childTnLst>
                                    </p:cTn>
                                  </p:par>
                                </p:childTnLst>
                              </p:cTn>
                            </p:par>
                            <p:par>
                              <p:cTn id="36" fill="hold">
                                <p:stCondLst>
                                  <p:cond delay="3750"/>
                                </p:stCondLst>
                                <p:childTnLst>
                                  <p:par>
                                    <p:cTn id="37" presetID="42" presetClass="entr" presetSubtype="0" fill="hold" nodeType="after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fade">
                                          <p:cBhvr>
                                            <p:cTn id="39" dur="1000"/>
                                            <p:tgtEl>
                                              <p:spTgt spid="3"/>
                                            </p:tgtEl>
                                          </p:cBhvr>
                                        </p:animEffect>
                                        <p:anim calcmode="lin" valueType="num">
                                          <p:cBhvr>
                                            <p:cTn id="40" dur="1000" fill="hold"/>
                                            <p:tgtEl>
                                              <p:spTgt spid="3"/>
                                            </p:tgtEl>
                                            <p:attrNameLst>
                                              <p:attrName>ppt_x</p:attrName>
                                            </p:attrNameLst>
                                          </p:cBhvr>
                                          <p:tavLst>
                                            <p:tav tm="0">
                                              <p:val>
                                                <p:strVal val="#ppt_x"/>
                                              </p:val>
                                            </p:tav>
                                            <p:tav tm="100000">
                                              <p:val>
                                                <p:strVal val="#ppt_x"/>
                                              </p:val>
                                            </p:tav>
                                          </p:tavLst>
                                        </p:anim>
                                        <p:anim calcmode="lin" valueType="num">
                                          <p:cBhvr>
                                            <p:cTn id="41" dur="1000" fill="hold"/>
                                            <p:tgtEl>
                                              <p:spTgt spid="3"/>
                                            </p:tgtEl>
                                            <p:attrNameLst>
                                              <p:attrName>ppt_y</p:attrName>
                                            </p:attrNameLst>
                                          </p:cBhvr>
                                          <p:tavLst>
                                            <p:tav tm="0">
                                              <p:val>
                                                <p:strVal val="#ppt_y+.1"/>
                                              </p:val>
                                            </p:tav>
                                            <p:tav tm="100000">
                                              <p:val>
                                                <p:strVal val="#ppt_y"/>
                                              </p:val>
                                            </p:tav>
                                          </p:tavLst>
                                        </p:anim>
                                      </p:childTnLst>
                                    </p:cTn>
                                  </p:par>
                                </p:childTnLst>
                              </p:cTn>
                            </p:par>
                            <p:par>
                              <p:cTn id="42" fill="hold">
                                <p:stCondLst>
                                  <p:cond delay="4750"/>
                                </p:stCondLst>
                                <p:childTnLst>
                                  <p:par>
                                    <p:cTn id="43" presetID="42" presetClass="entr" presetSubtype="0" fill="hold" grpId="0" nodeType="afterEffect">
                                      <p:stCondLst>
                                        <p:cond delay="0"/>
                                      </p:stCondLst>
                                      <p:childTnLst>
                                        <p:set>
                                          <p:cBhvr>
                                            <p:cTn id="44" dur="1" fill="hold">
                                              <p:stCondLst>
                                                <p:cond delay="0"/>
                                              </p:stCondLst>
                                            </p:cTn>
                                            <p:tgtEl>
                                              <p:spTgt spid="7"/>
                                            </p:tgtEl>
                                            <p:attrNameLst>
                                              <p:attrName>style.visibility</p:attrName>
                                            </p:attrNameLst>
                                          </p:cBhvr>
                                          <p:to>
                                            <p:strVal val="visible"/>
                                          </p:to>
                                        </p:set>
                                        <p:animEffect transition="in" filter="fade">
                                          <p:cBhvr>
                                            <p:cTn id="45" dur="1000"/>
                                            <p:tgtEl>
                                              <p:spTgt spid="7"/>
                                            </p:tgtEl>
                                          </p:cBhvr>
                                        </p:animEffect>
                                        <p:anim calcmode="lin" valueType="num">
                                          <p:cBhvr>
                                            <p:cTn id="46" dur="1000" fill="hold"/>
                                            <p:tgtEl>
                                              <p:spTgt spid="7"/>
                                            </p:tgtEl>
                                            <p:attrNameLst>
                                              <p:attrName>ppt_x</p:attrName>
                                            </p:attrNameLst>
                                          </p:cBhvr>
                                          <p:tavLst>
                                            <p:tav tm="0">
                                              <p:val>
                                                <p:strVal val="#ppt_x"/>
                                              </p:val>
                                            </p:tav>
                                            <p:tav tm="100000">
                                              <p:val>
                                                <p:strVal val="#ppt_x"/>
                                              </p:val>
                                            </p:tav>
                                          </p:tavLst>
                                        </p:anim>
                                        <p:anim calcmode="lin" valueType="num">
                                          <p:cBhvr>
                                            <p:cTn id="47" dur="1000" fill="hold"/>
                                            <p:tgtEl>
                                              <p:spTgt spid="7"/>
                                            </p:tgtEl>
                                            <p:attrNameLst>
                                              <p:attrName>ppt_y</p:attrName>
                                            </p:attrNameLst>
                                          </p:cBhvr>
                                          <p:tavLst>
                                            <p:tav tm="0">
                                              <p:val>
                                                <p:strVal val="#ppt_y+.1"/>
                                              </p:val>
                                            </p:tav>
                                            <p:tav tm="100000">
                                              <p:val>
                                                <p:strVal val="#ppt_y"/>
                                              </p:val>
                                            </p:tav>
                                          </p:tavLst>
                                        </p:anim>
                                      </p:childTnLst>
                                    </p:cTn>
                                  </p:par>
                                </p:childTnLst>
                              </p:cTn>
                            </p:par>
                            <p:par>
                              <p:cTn id="48" fill="hold">
                                <p:stCondLst>
                                  <p:cond delay="5750"/>
                                </p:stCondLst>
                                <p:childTnLst>
                                  <p:par>
                                    <p:cTn id="49" presetID="42" presetClass="entr" presetSubtype="0" fill="hold" nodeType="afterEffect">
                                      <p:stCondLst>
                                        <p:cond delay="0"/>
                                      </p:stCondLst>
                                      <p:childTnLst>
                                        <p:set>
                                          <p:cBhvr>
                                            <p:cTn id="50" dur="1" fill="hold">
                                              <p:stCondLst>
                                                <p:cond delay="0"/>
                                              </p:stCondLst>
                                            </p:cTn>
                                            <p:tgtEl>
                                              <p:spTgt spid="4"/>
                                            </p:tgtEl>
                                            <p:attrNameLst>
                                              <p:attrName>style.visibility</p:attrName>
                                            </p:attrNameLst>
                                          </p:cBhvr>
                                          <p:to>
                                            <p:strVal val="visible"/>
                                          </p:to>
                                        </p:set>
                                        <p:animEffect transition="in" filter="fade">
                                          <p:cBhvr>
                                            <p:cTn id="51" dur="1000"/>
                                            <p:tgtEl>
                                              <p:spTgt spid="4"/>
                                            </p:tgtEl>
                                          </p:cBhvr>
                                        </p:animEffect>
                                        <p:anim calcmode="lin" valueType="num">
                                          <p:cBhvr>
                                            <p:cTn id="52" dur="1000" fill="hold"/>
                                            <p:tgtEl>
                                              <p:spTgt spid="4"/>
                                            </p:tgtEl>
                                            <p:attrNameLst>
                                              <p:attrName>ppt_x</p:attrName>
                                            </p:attrNameLst>
                                          </p:cBhvr>
                                          <p:tavLst>
                                            <p:tav tm="0">
                                              <p:val>
                                                <p:strVal val="#ppt_x"/>
                                              </p:val>
                                            </p:tav>
                                            <p:tav tm="100000">
                                              <p:val>
                                                <p:strVal val="#ppt_x"/>
                                              </p:val>
                                            </p:tav>
                                          </p:tavLst>
                                        </p:anim>
                                        <p:anim calcmode="lin" valueType="num">
                                          <p:cBhvr>
                                            <p:cTn id="53" dur="1000" fill="hold"/>
                                            <p:tgtEl>
                                              <p:spTgt spid="4"/>
                                            </p:tgtEl>
                                            <p:attrNameLst>
                                              <p:attrName>ppt_y</p:attrName>
                                            </p:attrNameLst>
                                          </p:cBhvr>
                                          <p:tavLst>
                                            <p:tav tm="0">
                                              <p:val>
                                                <p:strVal val="#ppt_y+.1"/>
                                              </p:val>
                                            </p:tav>
                                            <p:tav tm="100000">
                                              <p:val>
                                                <p:strVal val="#ppt_y"/>
                                              </p:val>
                                            </p:tav>
                                          </p:tavLst>
                                        </p:anim>
                                      </p:childTnLst>
                                    </p:cTn>
                                  </p:par>
                                </p:childTnLst>
                              </p:cTn>
                            </p:par>
                            <p:par>
                              <p:cTn id="54" fill="hold">
                                <p:stCondLst>
                                  <p:cond delay="6750"/>
                                </p:stCondLst>
                                <p:childTnLst>
                                  <p:par>
                                    <p:cTn id="55" presetID="42" presetClass="entr" presetSubtype="0" fill="hold" grpId="0" nodeType="afterEffect">
                                      <p:stCondLst>
                                        <p:cond delay="0"/>
                                      </p:stCondLst>
                                      <p:childTnLst>
                                        <p:set>
                                          <p:cBhvr>
                                            <p:cTn id="56" dur="1" fill="hold">
                                              <p:stCondLst>
                                                <p:cond delay="0"/>
                                              </p:stCondLst>
                                            </p:cTn>
                                            <p:tgtEl>
                                              <p:spTgt spid="9"/>
                                            </p:tgtEl>
                                            <p:attrNameLst>
                                              <p:attrName>style.visibility</p:attrName>
                                            </p:attrNameLst>
                                          </p:cBhvr>
                                          <p:to>
                                            <p:strVal val="visible"/>
                                          </p:to>
                                        </p:set>
                                        <p:animEffect transition="in" filter="fade">
                                          <p:cBhvr>
                                            <p:cTn id="57" dur="1000"/>
                                            <p:tgtEl>
                                              <p:spTgt spid="9"/>
                                            </p:tgtEl>
                                          </p:cBhvr>
                                        </p:animEffect>
                                        <p:anim calcmode="lin" valueType="num">
                                          <p:cBhvr>
                                            <p:cTn id="58" dur="1000" fill="hold"/>
                                            <p:tgtEl>
                                              <p:spTgt spid="9"/>
                                            </p:tgtEl>
                                            <p:attrNameLst>
                                              <p:attrName>ppt_x</p:attrName>
                                            </p:attrNameLst>
                                          </p:cBhvr>
                                          <p:tavLst>
                                            <p:tav tm="0">
                                              <p:val>
                                                <p:strVal val="#ppt_x"/>
                                              </p:val>
                                            </p:tav>
                                            <p:tav tm="100000">
                                              <p:val>
                                                <p:strVal val="#ppt_x"/>
                                              </p:val>
                                            </p:tav>
                                          </p:tavLst>
                                        </p:anim>
                                        <p:anim calcmode="lin" valueType="num">
                                          <p:cBhvr>
                                            <p:cTn id="59" dur="1000" fill="hold"/>
                                            <p:tgtEl>
                                              <p:spTgt spid="9"/>
                                            </p:tgtEl>
                                            <p:attrNameLst>
                                              <p:attrName>ppt_y</p:attrName>
                                            </p:attrNameLst>
                                          </p:cBhvr>
                                          <p:tavLst>
                                            <p:tav tm="0">
                                              <p:val>
                                                <p:strVal val="#ppt_y+.1"/>
                                              </p:val>
                                            </p:tav>
                                            <p:tav tm="100000">
                                              <p:val>
                                                <p:strVal val="#ppt_y"/>
                                              </p:val>
                                            </p:tav>
                                          </p:tavLst>
                                        </p:anim>
                                      </p:childTnLst>
                                    </p:cTn>
                                  </p:par>
                                </p:childTnLst>
                              </p:cTn>
                            </p:par>
                            <p:par>
                              <p:cTn id="60" fill="hold">
                                <p:stCondLst>
                                  <p:cond delay="7750"/>
                                </p:stCondLst>
                                <p:childTnLst>
                                  <p:par>
                                    <p:cTn id="61" presetID="42" presetClass="entr" presetSubtype="0" fill="hold" nodeType="afterEffect">
                                      <p:stCondLst>
                                        <p:cond delay="0"/>
                                      </p:stCondLst>
                                      <p:childTnLst>
                                        <p:set>
                                          <p:cBhvr>
                                            <p:cTn id="62" dur="1" fill="hold">
                                              <p:stCondLst>
                                                <p:cond delay="0"/>
                                              </p:stCondLst>
                                            </p:cTn>
                                            <p:tgtEl>
                                              <p:spTgt spid="8"/>
                                            </p:tgtEl>
                                            <p:attrNameLst>
                                              <p:attrName>style.visibility</p:attrName>
                                            </p:attrNameLst>
                                          </p:cBhvr>
                                          <p:to>
                                            <p:strVal val="visible"/>
                                          </p:to>
                                        </p:set>
                                        <p:animEffect transition="in" filter="fade">
                                          <p:cBhvr>
                                            <p:cTn id="63" dur="1000"/>
                                            <p:tgtEl>
                                              <p:spTgt spid="8"/>
                                            </p:tgtEl>
                                          </p:cBhvr>
                                        </p:animEffect>
                                        <p:anim calcmode="lin" valueType="num">
                                          <p:cBhvr>
                                            <p:cTn id="64" dur="1000" fill="hold"/>
                                            <p:tgtEl>
                                              <p:spTgt spid="8"/>
                                            </p:tgtEl>
                                            <p:attrNameLst>
                                              <p:attrName>ppt_x</p:attrName>
                                            </p:attrNameLst>
                                          </p:cBhvr>
                                          <p:tavLst>
                                            <p:tav tm="0">
                                              <p:val>
                                                <p:strVal val="#ppt_x"/>
                                              </p:val>
                                            </p:tav>
                                            <p:tav tm="100000">
                                              <p:val>
                                                <p:strVal val="#ppt_x"/>
                                              </p:val>
                                            </p:tav>
                                          </p:tavLst>
                                        </p:anim>
                                        <p:anim calcmode="lin" valueType="num">
                                          <p:cBhvr>
                                            <p:cTn id="65"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5" grpId="0"/>
          <p:bldP spid="7" grpId="0"/>
          <p:bldP spid="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par>
                              <p:cTn id="30" fill="hold">
                                <p:stCondLst>
                                  <p:cond delay="2750"/>
                                </p:stCondLst>
                                <p:childTnLst>
                                  <p:par>
                                    <p:cTn id="31" presetID="42" presetClass="entr" presetSubtype="0" fill="hold" grpId="0" nodeType="afterEffect">
                                      <p:stCondLst>
                                        <p:cond delay="0"/>
                                      </p:stCondLst>
                                      <p:childTnLst>
                                        <p:set>
                                          <p:cBhvr>
                                            <p:cTn id="32" dur="1" fill="hold">
                                              <p:stCondLst>
                                                <p:cond delay="0"/>
                                              </p:stCondLst>
                                            </p:cTn>
                                            <p:tgtEl>
                                              <p:spTgt spid="5"/>
                                            </p:tgtEl>
                                            <p:attrNameLst>
                                              <p:attrName>style.visibility</p:attrName>
                                            </p:attrNameLst>
                                          </p:cBhvr>
                                          <p:to>
                                            <p:strVal val="visible"/>
                                          </p:to>
                                        </p:set>
                                        <p:animEffect transition="in" filter="fade">
                                          <p:cBhvr>
                                            <p:cTn id="33" dur="1000"/>
                                            <p:tgtEl>
                                              <p:spTgt spid="5"/>
                                            </p:tgtEl>
                                          </p:cBhvr>
                                        </p:animEffect>
                                        <p:anim calcmode="lin" valueType="num">
                                          <p:cBhvr>
                                            <p:cTn id="34" dur="1000" fill="hold"/>
                                            <p:tgtEl>
                                              <p:spTgt spid="5"/>
                                            </p:tgtEl>
                                            <p:attrNameLst>
                                              <p:attrName>ppt_x</p:attrName>
                                            </p:attrNameLst>
                                          </p:cBhvr>
                                          <p:tavLst>
                                            <p:tav tm="0">
                                              <p:val>
                                                <p:strVal val="#ppt_x"/>
                                              </p:val>
                                            </p:tav>
                                            <p:tav tm="100000">
                                              <p:val>
                                                <p:strVal val="#ppt_x"/>
                                              </p:val>
                                            </p:tav>
                                          </p:tavLst>
                                        </p:anim>
                                        <p:anim calcmode="lin" valueType="num">
                                          <p:cBhvr>
                                            <p:cTn id="35" dur="1000" fill="hold"/>
                                            <p:tgtEl>
                                              <p:spTgt spid="5"/>
                                            </p:tgtEl>
                                            <p:attrNameLst>
                                              <p:attrName>ppt_y</p:attrName>
                                            </p:attrNameLst>
                                          </p:cBhvr>
                                          <p:tavLst>
                                            <p:tav tm="0">
                                              <p:val>
                                                <p:strVal val="#ppt_y+.1"/>
                                              </p:val>
                                            </p:tav>
                                            <p:tav tm="100000">
                                              <p:val>
                                                <p:strVal val="#ppt_y"/>
                                              </p:val>
                                            </p:tav>
                                          </p:tavLst>
                                        </p:anim>
                                      </p:childTnLst>
                                    </p:cTn>
                                  </p:par>
                                </p:childTnLst>
                              </p:cTn>
                            </p:par>
                            <p:par>
                              <p:cTn id="36" fill="hold">
                                <p:stCondLst>
                                  <p:cond delay="3750"/>
                                </p:stCondLst>
                                <p:childTnLst>
                                  <p:par>
                                    <p:cTn id="37" presetID="42" presetClass="entr" presetSubtype="0" fill="hold" nodeType="after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fade">
                                          <p:cBhvr>
                                            <p:cTn id="39" dur="1000"/>
                                            <p:tgtEl>
                                              <p:spTgt spid="3"/>
                                            </p:tgtEl>
                                          </p:cBhvr>
                                        </p:animEffect>
                                        <p:anim calcmode="lin" valueType="num">
                                          <p:cBhvr>
                                            <p:cTn id="40" dur="1000" fill="hold"/>
                                            <p:tgtEl>
                                              <p:spTgt spid="3"/>
                                            </p:tgtEl>
                                            <p:attrNameLst>
                                              <p:attrName>ppt_x</p:attrName>
                                            </p:attrNameLst>
                                          </p:cBhvr>
                                          <p:tavLst>
                                            <p:tav tm="0">
                                              <p:val>
                                                <p:strVal val="#ppt_x"/>
                                              </p:val>
                                            </p:tav>
                                            <p:tav tm="100000">
                                              <p:val>
                                                <p:strVal val="#ppt_x"/>
                                              </p:val>
                                            </p:tav>
                                          </p:tavLst>
                                        </p:anim>
                                        <p:anim calcmode="lin" valueType="num">
                                          <p:cBhvr>
                                            <p:cTn id="41" dur="1000" fill="hold"/>
                                            <p:tgtEl>
                                              <p:spTgt spid="3"/>
                                            </p:tgtEl>
                                            <p:attrNameLst>
                                              <p:attrName>ppt_y</p:attrName>
                                            </p:attrNameLst>
                                          </p:cBhvr>
                                          <p:tavLst>
                                            <p:tav tm="0">
                                              <p:val>
                                                <p:strVal val="#ppt_y+.1"/>
                                              </p:val>
                                            </p:tav>
                                            <p:tav tm="100000">
                                              <p:val>
                                                <p:strVal val="#ppt_y"/>
                                              </p:val>
                                            </p:tav>
                                          </p:tavLst>
                                        </p:anim>
                                      </p:childTnLst>
                                    </p:cTn>
                                  </p:par>
                                </p:childTnLst>
                              </p:cTn>
                            </p:par>
                            <p:par>
                              <p:cTn id="42" fill="hold">
                                <p:stCondLst>
                                  <p:cond delay="4750"/>
                                </p:stCondLst>
                                <p:childTnLst>
                                  <p:par>
                                    <p:cTn id="43" presetID="42" presetClass="entr" presetSubtype="0" fill="hold" grpId="0" nodeType="afterEffect">
                                      <p:stCondLst>
                                        <p:cond delay="0"/>
                                      </p:stCondLst>
                                      <p:childTnLst>
                                        <p:set>
                                          <p:cBhvr>
                                            <p:cTn id="44" dur="1" fill="hold">
                                              <p:stCondLst>
                                                <p:cond delay="0"/>
                                              </p:stCondLst>
                                            </p:cTn>
                                            <p:tgtEl>
                                              <p:spTgt spid="7"/>
                                            </p:tgtEl>
                                            <p:attrNameLst>
                                              <p:attrName>style.visibility</p:attrName>
                                            </p:attrNameLst>
                                          </p:cBhvr>
                                          <p:to>
                                            <p:strVal val="visible"/>
                                          </p:to>
                                        </p:set>
                                        <p:animEffect transition="in" filter="fade">
                                          <p:cBhvr>
                                            <p:cTn id="45" dur="1000"/>
                                            <p:tgtEl>
                                              <p:spTgt spid="7"/>
                                            </p:tgtEl>
                                          </p:cBhvr>
                                        </p:animEffect>
                                        <p:anim calcmode="lin" valueType="num">
                                          <p:cBhvr>
                                            <p:cTn id="46" dur="1000" fill="hold"/>
                                            <p:tgtEl>
                                              <p:spTgt spid="7"/>
                                            </p:tgtEl>
                                            <p:attrNameLst>
                                              <p:attrName>ppt_x</p:attrName>
                                            </p:attrNameLst>
                                          </p:cBhvr>
                                          <p:tavLst>
                                            <p:tav tm="0">
                                              <p:val>
                                                <p:strVal val="#ppt_x"/>
                                              </p:val>
                                            </p:tav>
                                            <p:tav tm="100000">
                                              <p:val>
                                                <p:strVal val="#ppt_x"/>
                                              </p:val>
                                            </p:tav>
                                          </p:tavLst>
                                        </p:anim>
                                        <p:anim calcmode="lin" valueType="num">
                                          <p:cBhvr>
                                            <p:cTn id="47" dur="1000" fill="hold"/>
                                            <p:tgtEl>
                                              <p:spTgt spid="7"/>
                                            </p:tgtEl>
                                            <p:attrNameLst>
                                              <p:attrName>ppt_y</p:attrName>
                                            </p:attrNameLst>
                                          </p:cBhvr>
                                          <p:tavLst>
                                            <p:tav tm="0">
                                              <p:val>
                                                <p:strVal val="#ppt_y+.1"/>
                                              </p:val>
                                            </p:tav>
                                            <p:tav tm="100000">
                                              <p:val>
                                                <p:strVal val="#ppt_y"/>
                                              </p:val>
                                            </p:tav>
                                          </p:tavLst>
                                        </p:anim>
                                      </p:childTnLst>
                                    </p:cTn>
                                  </p:par>
                                </p:childTnLst>
                              </p:cTn>
                            </p:par>
                            <p:par>
                              <p:cTn id="48" fill="hold">
                                <p:stCondLst>
                                  <p:cond delay="5750"/>
                                </p:stCondLst>
                                <p:childTnLst>
                                  <p:par>
                                    <p:cTn id="49" presetID="42" presetClass="entr" presetSubtype="0" fill="hold" nodeType="afterEffect">
                                      <p:stCondLst>
                                        <p:cond delay="0"/>
                                      </p:stCondLst>
                                      <p:childTnLst>
                                        <p:set>
                                          <p:cBhvr>
                                            <p:cTn id="50" dur="1" fill="hold">
                                              <p:stCondLst>
                                                <p:cond delay="0"/>
                                              </p:stCondLst>
                                            </p:cTn>
                                            <p:tgtEl>
                                              <p:spTgt spid="4"/>
                                            </p:tgtEl>
                                            <p:attrNameLst>
                                              <p:attrName>style.visibility</p:attrName>
                                            </p:attrNameLst>
                                          </p:cBhvr>
                                          <p:to>
                                            <p:strVal val="visible"/>
                                          </p:to>
                                        </p:set>
                                        <p:animEffect transition="in" filter="fade">
                                          <p:cBhvr>
                                            <p:cTn id="51" dur="1000"/>
                                            <p:tgtEl>
                                              <p:spTgt spid="4"/>
                                            </p:tgtEl>
                                          </p:cBhvr>
                                        </p:animEffect>
                                        <p:anim calcmode="lin" valueType="num">
                                          <p:cBhvr>
                                            <p:cTn id="52" dur="1000" fill="hold"/>
                                            <p:tgtEl>
                                              <p:spTgt spid="4"/>
                                            </p:tgtEl>
                                            <p:attrNameLst>
                                              <p:attrName>ppt_x</p:attrName>
                                            </p:attrNameLst>
                                          </p:cBhvr>
                                          <p:tavLst>
                                            <p:tav tm="0">
                                              <p:val>
                                                <p:strVal val="#ppt_x"/>
                                              </p:val>
                                            </p:tav>
                                            <p:tav tm="100000">
                                              <p:val>
                                                <p:strVal val="#ppt_x"/>
                                              </p:val>
                                            </p:tav>
                                          </p:tavLst>
                                        </p:anim>
                                        <p:anim calcmode="lin" valueType="num">
                                          <p:cBhvr>
                                            <p:cTn id="53" dur="1000" fill="hold"/>
                                            <p:tgtEl>
                                              <p:spTgt spid="4"/>
                                            </p:tgtEl>
                                            <p:attrNameLst>
                                              <p:attrName>ppt_y</p:attrName>
                                            </p:attrNameLst>
                                          </p:cBhvr>
                                          <p:tavLst>
                                            <p:tav tm="0">
                                              <p:val>
                                                <p:strVal val="#ppt_y+.1"/>
                                              </p:val>
                                            </p:tav>
                                            <p:tav tm="100000">
                                              <p:val>
                                                <p:strVal val="#ppt_y"/>
                                              </p:val>
                                            </p:tav>
                                          </p:tavLst>
                                        </p:anim>
                                      </p:childTnLst>
                                    </p:cTn>
                                  </p:par>
                                </p:childTnLst>
                              </p:cTn>
                            </p:par>
                            <p:par>
                              <p:cTn id="54" fill="hold">
                                <p:stCondLst>
                                  <p:cond delay="6750"/>
                                </p:stCondLst>
                                <p:childTnLst>
                                  <p:par>
                                    <p:cTn id="55" presetID="42" presetClass="entr" presetSubtype="0" fill="hold" grpId="0" nodeType="afterEffect">
                                      <p:stCondLst>
                                        <p:cond delay="0"/>
                                      </p:stCondLst>
                                      <p:childTnLst>
                                        <p:set>
                                          <p:cBhvr>
                                            <p:cTn id="56" dur="1" fill="hold">
                                              <p:stCondLst>
                                                <p:cond delay="0"/>
                                              </p:stCondLst>
                                            </p:cTn>
                                            <p:tgtEl>
                                              <p:spTgt spid="9"/>
                                            </p:tgtEl>
                                            <p:attrNameLst>
                                              <p:attrName>style.visibility</p:attrName>
                                            </p:attrNameLst>
                                          </p:cBhvr>
                                          <p:to>
                                            <p:strVal val="visible"/>
                                          </p:to>
                                        </p:set>
                                        <p:animEffect transition="in" filter="fade">
                                          <p:cBhvr>
                                            <p:cTn id="57" dur="1000"/>
                                            <p:tgtEl>
                                              <p:spTgt spid="9"/>
                                            </p:tgtEl>
                                          </p:cBhvr>
                                        </p:animEffect>
                                        <p:anim calcmode="lin" valueType="num">
                                          <p:cBhvr>
                                            <p:cTn id="58" dur="1000" fill="hold"/>
                                            <p:tgtEl>
                                              <p:spTgt spid="9"/>
                                            </p:tgtEl>
                                            <p:attrNameLst>
                                              <p:attrName>ppt_x</p:attrName>
                                            </p:attrNameLst>
                                          </p:cBhvr>
                                          <p:tavLst>
                                            <p:tav tm="0">
                                              <p:val>
                                                <p:strVal val="#ppt_x"/>
                                              </p:val>
                                            </p:tav>
                                            <p:tav tm="100000">
                                              <p:val>
                                                <p:strVal val="#ppt_x"/>
                                              </p:val>
                                            </p:tav>
                                          </p:tavLst>
                                        </p:anim>
                                        <p:anim calcmode="lin" valueType="num">
                                          <p:cBhvr>
                                            <p:cTn id="59" dur="1000" fill="hold"/>
                                            <p:tgtEl>
                                              <p:spTgt spid="9"/>
                                            </p:tgtEl>
                                            <p:attrNameLst>
                                              <p:attrName>ppt_y</p:attrName>
                                            </p:attrNameLst>
                                          </p:cBhvr>
                                          <p:tavLst>
                                            <p:tav tm="0">
                                              <p:val>
                                                <p:strVal val="#ppt_y+.1"/>
                                              </p:val>
                                            </p:tav>
                                            <p:tav tm="100000">
                                              <p:val>
                                                <p:strVal val="#ppt_y"/>
                                              </p:val>
                                            </p:tav>
                                          </p:tavLst>
                                        </p:anim>
                                      </p:childTnLst>
                                    </p:cTn>
                                  </p:par>
                                </p:childTnLst>
                              </p:cTn>
                            </p:par>
                            <p:par>
                              <p:cTn id="60" fill="hold">
                                <p:stCondLst>
                                  <p:cond delay="7750"/>
                                </p:stCondLst>
                                <p:childTnLst>
                                  <p:par>
                                    <p:cTn id="61" presetID="42" presetClass="entr" presetSubtype="0" fill="hold" nodeType="afterEffect">
                                      <p:stCondLst>
                                        <p:cond delay="0"/>
                                      </p:stCondLst>
                                      <p:childTnLst>
                                        <p:set>
                                          <p:cBhvr>
                                            <p:cTn id="62" dur="1" fill="hold">
                                              <p:stCondLst>
                                                <p:cond delay="0"/>
                                              </p:stCondLst>
                                            </p:cTn>
                                            <p:tgtEl>
                                              <p:spTgt spid="8"/>
                                            </p:tgtEl>
                                            <p:attrNameLst>
                                              <p:attrName>style.visibility</p:attrName>
                                            </p:attrNameLst>
                                          </p:cBhvr>
                                          <p:to>
                                            <p:strVal val="visible"/>
                                          </p:to>
                                        </p:set>
                                        <p:animEffect transition="in" filter="fade">
                                          <p:cBhvr>
                                            <p:cTn id="63" dur="1000"/>
                                            <p:tgtEl>
                                              <p:spTgt spid="8"/>
                                            </p:tgtEl>
                                          </p:cBhvr>
                                        </p:animEffect>
                                        <p:anim calcmode="lin" valueType="num">
                                          <p:cBhvr>
                                            <p:cTn id="64" dur="1000" fill="hold"/>
                                            <p:tgtEl>
                                              <p:spTgt spid="8"/>
                                            </p:tgtEl>
                                            <p:attrNameLst>
                                              <p:attrName>ppt_x</p:attrName>
                                            </p:attrNameLst>
                                          </p:cBhvr>
                                          <p:tavLst>
                                            <p:tav tm="0">
                                              <p:val>
                                                <p:strVal val="#ppt_x"/>
                                              </p:val>
                                            </p:tav>
                                            <p:tav tm="100000">
                                              <p:val>
                                                <p:strVal val="#ppt_x"/>
                                              </p:val>
                                            </p:tav>
                                          </p:tavLst>
                                        </p:anim>
                                        <p:anim calcmode="lin" valueType="num">
                                          <p:cBhvr>
                                            <p:cTn id="65"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5" grpId="0"/>
          <p:bldP spid="7" grpId="0"/>
          <p:bldP spid="9" grpId="0"/>
        </p:bldLst>
      </p:timing>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FDFF"/>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5316" y="831877"/>
            <a:ext cx="12447209" cy="5930754"/>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5895586" y="-209106"/>
            <a:ext cx="5607415" cy="1470676"/>
            <a:chOff x="-14042262" y="1272774"/>
            <a:chExt cx="14667741" cy="732733"/>
          </a:xfrm>
        </p:grpSpPr>
        <p:pic>
          <p:nvPicPr>
            <p:cNvPr id="43"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9631473" y="1478281"/>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第一題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1)</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graphicFrame>
        <p:nvGraphicFramePr>
          <p:cNvPr id="3" name="表格 2"/>
          <p:cNvGraphicFramePr>
            <a:graphicFrameLocks noGrp="1"/>
          </p:cNvGraphicFramePr>
          <p:nvPr>
            <p:extLst>
              <p:ext uri="{D42A27DB-BD31-4B8C-83A1-F6EECF244321}">
                <p14:modId xmlns:p14="http://schemas.microsoft.com/office/powerpoint/2010/main" val="2717126432"/>
              </p:ext>
            </p:extLst>
          </p:nvPr>
        </p:nvGraphicFramePr>
        <p:xfrm>
          <a:off x="155311" y="943667"/>
          <a:ext cx="5764859" cy="5468080"/>
        </p:xfrm>
        <a:graphic>
          <a:graphicData uri="http://schemas.openxmlformats.org/drawingml/2006/table">
            <a:tbl>
              <a:tblPr>
                <a:tableStyleId>{5C22544A-7EE6-4342-B048-85BDC9FD1C3A}</a:tableStyleId>
              </a:tblPr>
              <a:tblGrid>
                <a:gridCol w="2865860">
                  <a:extLst>
                    <a:ext uri="{9D8B030D-6E8A-4147-A177-3AD203B41FA5}">
                      <a16:colId xmlns:a16="http://schemas.microsoft.com/office/drawing/2014/main" val="2217020647"/>
                    </a:ext>
                  </a:extLst>
                </a:gridCol>
                <a:gridCol w="1179036">
                  <a:extLst>
                    <a:ext uri="{9D8B030D-6E8A-4147-A177-3AD203B41FA5}">
                      <a16:colId xmlns:a16="http://schemas.microsoft.com/office/drawing/2014/main" val="1353092293"/>
                    </a:ext>
                  </a:extLst>
                </a:gridCol>
                <a:gridCol w="1197703">
                  <a:extLst>
                    <a:ext uri="{9D8B030D-6E8A-4147-A177-3AD203B41FA5}">
                      <a16:colId xmlns:a16="http://schemas.microsoft.com/office/drawing/2014/main" val="1302333287"/>
                    </a:ext>
                  </a:extLst>
                </a:gridCol>
                <a:gridCol w="284382">
                  <a:extLst>
                    <a:ext uri="{9D8B030D-6E8A-4147-A177-3AD203B41FA5}">
                      <a16:colId xmlns:a16="http://schemas.microsoft.com/office/drawing/2014/main" val="879827003"/>
                    </a:ext>
                  </a:extLst>
                </a:gridCol>
                <a:gridCol w="237878">
                  <a:extLst>
                    <a:ext uri="{9D8B030D-6E8A-4147-A177-3AD203B41FA5}">
                      <a16:colId xmlns:a16="http://schemas.microsoft.com/office/drawing/2014/main" val="422944951"/>
                    </a:ext>
                  </a:extLst>
                </a:gridCol>
              </a:tblGrid>
              <a:tr h="232237">
                <a:tc gridSpan="3">
                  <a:txBody>
                    <a:bodyPr/>
                    <a:lstStyle/>
                    <a:p>
                      <a:pPr algn="ctr"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台中公司</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endParaRPr lang="zh-TW" altLang="en-US"/>
                    </a:p>
                  </a:txBody>
                  <a:tcPr/>
                </a:tc>
                <a:tc>
                  <a:txBody>
                    <a:bodyPr/>
                    <a:lstStyle/>
                    <a:p>
                      <a:pPr algn="l" fontAlgn="b">
                        <a:lnSpc>
                          <a:spcPct val="100000"/>
                        </a:lnSpc>
                      </a:pPr>
                      <a:endParaRPr lang="zh-TW" altLang="en-US" sz="2000" b="0" i="0" u="none" strike="noStrike">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4">
                  <a:txBody>
                    <a:bodyPr/>
                    <a:lstStyle/>
                    <a:p>
                      <a:pPr algn="ctr" fontAlgn="b">
                        <a:lnSpc>
                          <a:spcPct val="100000"/>
                        </a:lnSpc>
                      </a:pPr>
                      <a:r>
                        <a:rPr lang="zh-TW" altLang="en-US" sz="2000" u="none" strike="noStrike" dirty="0">
                          <a:solidFill>
                            <a:schemeClr val="bg1"/>
                          </a:solidFill>
                          <a:effectLst/>
                          <a:latin typeface="標楷體" panose="03000509000000000000" pitchFamily="65" charset="-120"/>
                          <a:ea typeface="標楷體" panose="03000509000000000000" pitchFamily="65" charset="-120"/>
                        </a:rPr>
                        <a:t>點數</a:t>
                      </a: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6374459"/>
                  </a:ext>
                </a:extLst>
              </a:tr>
              <a:tr h="232237">
                <a:tc gridSpan="3">
                  <a:txBody>
                    <a:bodyPr/>
                    <a:lstStyle/>
                    <a:p>
                      <a:pPr algn="ctr"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試  算  表</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endParaRPr lang="zh-TW" altLang="en-US"/>
                    </a:p>
                  </a:txBody>
                  <a:tcPr/>
                </a:tc>
                <a:tc>
                  <a:txBody>
                    <a:bodyPr/>
                    <a:lstStyle/>
                    <a:p>
                      <a:pPr algn="l" fontAlgn="b">
                        <a:lnSpc>
                          <a:spcPct val="100000"/>
                        </a:lnSpc>
                      </a:pP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zh-TW" altLang="en-US"/>
                    </a:p>
                  </a:txBody>
                  <a:tcPr/>
                </a:tc>
                <a:extLst>
                  <a:ext uri="{0D108BD9-81ED-4DB2-BD59-A6C34878D82A}">
                    <a16:rowId xmlns:a16="http://schemas.microsoft.com/office/drawing/2014/main" val="103149908"/>
                  </a:ext>
                </a:extLst>
              </a:tr>
              <a:tr h="182473">
                <a:tc gridSpan="3">
                  <a:txBody>
                    <a:bodyPr/>
                    <a:lstStyle/>
                    <a:p>
                      <a:pPr algn="ctr"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民國</a:t>
                      </a:r>
                      <a:r>
                        <a:rPr lang="en-US" altLang="zh-TW" sz="1800" u="none" strike="noStrike" dirty="0">
                          <a:solidFill>
                            <a:schemeClr val="bg1"/>
                          </a:solidFill>
                          <a:effectLst/>
                          <a:latin typeface="標楷體" panose="03000509000000000000" pitchFamily="65" charset="-120"/>
                          <a:ea typeface="標楷體" panose="03000509000000000000" pitchFamily="65" charset="-120"/>
                        </a:rPr>
                        <a:t>107</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年</a:t>
                      </a:r>
                      <a:r>
                        <a:rPr lang="en-US" altLang="zh-TW" sz="1800" u="none" strike="noStrike" dirty="0">
                          <a:solidFill>
                            <a:schemeClr val="bg1"/>
                          </a:solidFill>
                          <a:effectLst/>
                          <a:latin typeface="標楷體" panose="03000509000000000000" pitchFamily="65" charset="-120"/>
                          <a:ea typeface="標楷體" panose="03000509000000000000" pitchFamily="65" charset="-120"/>
                        </a:rPr>
                        <a:t>10</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月</a:t>
                      </a:r>
                      <a:r>
                        <a:rPr lang="en-US" altLang="zh-TW" sz="1800" u="none" strike="noStrike" dirty="0">
                          <a:solidFill>
                            <a:schemeClr val="bg1"/>
                          </a:solidFill>
                          <a:effectLst/>
                          <a:latin typeface="標楷體" panose="03000509000000000000" pitchFamily="65" charset="-120"/>
                          <a:ea typeface="標楷體" panose="03000509000000000000" pitchFamily="65" charset="-120"/>
                        </a:rPr>
                        <a:t>30</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日</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endParaRPr lang="zh-TW" altLang="en-US"/>
                    </a:p>
                  </a:txBody>
                  <a:tcPr/>
                </a:tc>
                <a:tc>
                  <a:txBody>
                    <a:bodyPr/>
                    <a:lstStyle/>
                    <a:p>
                      <a:pPr algn="l" fontAlgn="b">
                        <a:lnSpc>
                          <a:spcPct val="100000"/>
                        </a:lnSpc>
                      </a:pP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zh-TW" altLang="en-US"/>
                    </a:p>
                  </a:txBody>
                  <a:tcPr/>
                </a:tc>
                <a:extLst>
                  <a:ext uri="{0D108BD9-81ED-4DB2-BD59-A6C34878D82A}">
                    <a16:rowId xmlns:a16="http://schemas.microsoft.com/office/drawing/2014/main" val="3199337072"/>
                  </a:ext>
                </a:extLst>
              </a:tr>
              <a:tr h="182473">
                <a:tc>
                  <a:txBody>
                    <a:bodyPr/>
                    <a:lstStyle/>
                    <a:p>
                      <a:pPr algn="ctr"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會計項目及名稱</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借方餘額</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貸方餘額</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zh-TW" altLang="en-US"/>
                    </a:p>
                  </a:txBody>
                  <a:tcPr/>
                </a:tc>
                <a:extLst>
                  <a:ext uri="{0D108BD9-81ED-4DB2-BD59-A6C34878D82A}">
                    <a16:rowId xmlns:a16="http://schemas.microsoft.com/office/drawing/2014/main" val="631191991"/>
                  </a:ext>
                </a:extLst>
              </a:tr>
              <a:tr h="182473">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現金</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820,325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2000" u="none" strike="noStrike">
                          <a:solidFill>
                            <a:schemeClr val="bg1"/>
                          </a:solidFill>
                          <a:effectLst/>
                          <a:latin typeface="標楷體" panose="03000509000000000000" pitchFamily="65" charset="-120"/>
                          <a:ea typeface="標楷體" panose="03000509000000000000" pitchFamily="65" charset="-120"/>
                        </a:rPr>
                        <a:t>1</a:t>
                      </a:r>
                      <a:endParaRPr lang="en-US" altLang="zh-TW" sz="2000" b="0" i="0" u="none" strike="noStrike">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01963864"/>
                  </a:ext>
                </a:extLst>
              </a:tr>
              <a:tr h="182473">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零用金</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50,000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000" b="0" i="0" u="none" strike="noStrike">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30216366"/>
                  </a:ext>
                </a:extLst>
              </a:tr>
              <a:tr h="182473">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銀行存款</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49,054,000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000" b="0" i="0" u="none" strike="noStrike">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46047230"/>
                  </a:ext>
                </a:extLst>
              </a:tr>
              <a:tr h="182473">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指定為透過損益按公允價值衡量之金融資產</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2,277,000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000" b="0" i="0" u="none" strike="noStrike">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66331612"/>
                  </a:ext>
                </a:extLst>
              </a:tr>
              <a:tr h="182473">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指定為透過損益按公允價值衡量之金融資產</a:t>
                      </a:r>
                      <a:r>
                        <a:rPr lang="zh-TW" altLang="en-US" sz="1800" u="none" strike="noStrike" dirty="0" smtClean="0">
                          <a:solidFill>
                            <a:schemeClr val="bg1"/>
                          </a:solidFill>
                          <a:effectLst/>
                          <a:latin typeface="標楷體" panose="03000509000000000000" pitchFamily="65" charset="-120"/>
                          <a:ea typeface="標楷體" panose="03000509000000000000" pitchFamily="65" charset="-120"/>
                        </a:rPr>
                        <a:t>評價調整</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99,000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000" b="0" i="0" u="none" strike="noStrike">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0699090"/>
                  </a:ext>
                </a:extLst>
              </a:tr>
              <a:tr h="182473">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應收票據</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200,000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000" b="0" i="0" u="none" strike="noStrike">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38846484"/>
                  </a:ext>
                </a:extLst>
              </a:tr>
              <a:tr h="182473">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應收帳款</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5,236,200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000" b="0" i="0" u="none" strike="noStrike">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47751650"/>
                  </a:ext>
                </a:extLst>
              </a:tr>
              <a:tr h="182473">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備抵損失</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應收帳款</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36,870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000" b="0" i="0" u="none" strike="noStrike">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90059883"/>
                  </a:ext>
                </a:extLst>
              </a:tr>
              <a:tr h="182473">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存貨</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30,942,000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000" b="0" i="0" u="none" strike="noStrike">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05897868"/>
                  </a:ext>
                </a:extLst>
              </a:tr>
              <a:tr h="182473">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備抵存貨跌價</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82,600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000" b="0" i="0" u="none" strike="noStrike">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89167191"/>
                  </a:ext>
                </a:extLst>
              </a:tr>
              <a:tr h="182473">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用品盤存</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10,500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000" b="0" i="0" u="none" strike="noStrike">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62329236"/>
                  </a:ext>
                </a:extLst>
              </a:tr>
              <a:tr h="182473">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預付貨款</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102,000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86898011"/>
                  </a:ext>
                </a:extLst>
              </a:tr>
            </a:tbl>
          </a:graphicData>
        </a:graphic>
      </p:graphicFrame>
      <p:graphicFrame>
        <p:nvGraphicFramePr>
          <p:cNvPr id="2" name="表格 1"/>
          <p:cNvGraphicFramePr>
            <a:graphicFrameLocks noGrp="1"/>
          </p:cNvGraphicFramePr>
          <p:nvPr>
            <p:extLst>
              <p:ext uri="{D42A27DB-BD31-4B8C-83A1-F6EECF244321}">
                <p14:modId xmlns:p14="http://schemas.microsoft.com/office/powerpoint/2010/main" val="1047360444"/>
              </p:ext>
            </p:extLst>
          </p:nvPr>
        </p:nvGraphicFramePr>
        <p:xfrm>
          <a:off x="6083530" y="2077102"/>
          <a:ext cx="5691102" cy="4357850"/>
        </p:xfrm>
        <a:graphic>
          <a:graphicData uri="http://schemas.openxmlformats.org/drawingml/2006/table">
            <a:tbl>
              <a:tblPr>
                <a:tableStyleId>{5C22544A-7EE6-4342-B048-85BDC9FD1C3A}</a:tableStyleId>
              </a:tblPr>
              <a:tblGrid>
                <a:gridCol w="2827909">
                  <a:extLst>
                    <a:ext uri="{9D8B030D-6E8A-4147-A177-3AD203B41FA5}">
                      <a16:colId xmlns:a16="http://schemas.microsoft.com/office/drawing/2014/main" val="529625782"/>
                    </a:ext>
                  </a:extLst>
                </a:gridCol>
                <a:gridCol w="1368232">
                  <a:extLst>
                    <a:ext uri="{9D8B030D-6E8A-4147-A177-3AD203B41FA5}">
                      <a16:colId xmlns:a16="http://schemas.microsoft.com/office/drawing/2014/main" val="2688754377"/>
                    </a:ext>
                  </a:extLst>
                </a:gridCol>
                <a:gridCol w="1191587">
                  <a:extLst>
                    <a:ext uri="{9D8B030D-6E8A-4147-A177-3AD203B41FA5}">
                      <a16:colId xmlns:a16="http://schemas.microsoft.com/office/drawing/2014/main" val="1765371986"/>
                    </a:ext>
                  </a:extLst>
                </a:gridCol>
                <a:gridCol w="68540">
                  <a:extLst>
                    <a:ext uri="{9D8B030D-6E8A-4147-A177-3AD203B41FA5}">
                      <a16:colId xmlns:a16="http://schemas.microsoft.com/office/drawing/2014/main" val="4051480507"/>
                    </a:ext>
                  </a:extLst>
                </a:gridCol>
                <a:gridCol w="234834">
                  <a:extLst>
                    <a:ext uri="{9D8B030D-6E8A-4147-A177-3AD203B41FA5}">
                      <a16:colId xmlns:a16="http://schemas.microsoft.com/office/drawing/2014/main" val="4049777533"/>
                    </a:ext>
                  </a:extLst>
                </a:gridCol>
              </a:tblGrid>
              <a:tr h="182473">
                <a:tc>
                  <a:txBody>
                    <a:bodyPr/>
                    <a:lstStyle/>
                    <a:p>
                      <a:pPr algn="l" fontAlgn="t">
                        <a:lnSpc>
                          <a:spcPct val="100000"/>
                        </a:lnSpc>
                      </a:pPr>
                      <a:r>
                        <a:rPr lang="zh-TW" altLang="en-US" sz="2000" u="none" strike="noStrike" dirty="0">
                          <a:solidFill>
                            <a:schemeClr val="bg1"/>
                          </a:solidFill>
                          <a:effectLst/>
                          <a:latin typeface="標楷體" panose="03000509000000000000" pitchFamily="65" charset="-120"/>
                          <a:ea typeface="標楷體" panose="03000509000000000000" pitchFamily="65" charset="-120"/>
                        </a:rPr>
                        <a:t>預付保險費</a:t>
                      </a: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89,600 </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20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69144388"/>
                  </a:ext>
                </a:extLst>
              </a:tr>
              <a:tr h="182473">
                <a:tc>
                  <a:txBody>
                    <a:bodyPr/>
                    <a:lstStyle/>
                    <a:p>
                      <a:pPr algn="l" fontAlgn="t">
                        <a:lnSpc>
                          <a:spcPct val="100000"/>
                        </a:lnSpc>
                      </a:pPr>
                      <a:r>
                        <a:rPr lang="zh-TW" altLang="en-US" sz="2000" u="none" strike="noStrike" dirty="0">
                          <a:solidFill>
                            <a:schemeClr val="bg1"/>
                          </a:solidFill>
                          <a:effectLst/>
                          <a:latin typeface="標楷體" panose="03000509000000000000" pitchFamily="65" charset="-120"/>
                          <a:ea typeface="標楷體" panose="03000509000000000000" pitchFamily="65" charset="-120"/>
                        </a:rPr>
                        <a:t>採用權益法之投資</a:t>
                      </a: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2,900,000 </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20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42564637"/>
                  </a:ext>
                </a:extLst>
              </a:tr>
              <a:tr h="182473">
                <a:tc>
                  <a:txBody>
                    <a:bodyPr/>
                    <a:lstStyle/>
                    <a:p>
                      <a:pPr algn="l" fontAlgn="t">
                        <a:lnSpc>
                          <a:spcPct val="100000"/>
                        </a:lnSpc>
                      </a:pPr>
                      <a:r>
                        <a:rPr lang="zh-TW" altLang="en-US" sz="2000" u="none" strike="noStrike" dirty="0">
                          <a:solidFill>
                            <a:schemeClr val="bg1"/>
                          </a:solidFill>
                          <a:effectLst/>
                          <a:latin typeface="標楷體" panose="03000509000000000000" pitchFamily="65" charset="-120"/>
                          <a:ea typeface="標楷體" panose="03000509000000000000" pitchFamily="65" charset="-120"/>
                        </a:rPr>
                        <a:t>土地成本</a:t>
                      </a: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17,560,000 </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20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9205326"/>
                  </a:ext>
                </a:extLst>
              </a:tr>
              <a:tr h="182473">
                <a:tc>
                  <a:txBody>
                    <a:bodyPr/>
                    <a:lstStyle/>
                    <a:p>
                      <a:pPr algn="l" fontAlgn="t">
                        <a:lnSpc>
                          <a:spcPct val="100000"/>
                        </a:lnSpc>
                      </a:pPr>
                      <a:r>
                        <a:rPr lang="zh-TW" altLang="en-US" sz="2000" u="none" strike="noStrike" dirty="0">
                          <a:solidFill>
                            <a:schemeClr val="bg1"/>
                          </a:solidFill>
                          <a:effectLst/>
                          <a:latin typeface="標楷體" panose="03000509000000000000" pitchFamily="65" charset="-120"/>
                          <a:ea typeface="標楷體" panose="03000509000000000000" pitchFamily="65" charset="-120"/>
                        </a:rPr>
                        <a:t>房屋及建築成本</a:t>
                      </a: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2000" u="none" strike="noStrike">
                          <a:solidFill>
                            <a:schemeClr val="bg1"/>
                          </a:solidFill>
                          <a:effectLst/>
                          <a:latin typeface="標楷體" panose="03000509000000000000" pitchFamily="65" charset="-120"/>
                          <a:ea typeface="標楷體" panose="03000509000000000000" pitchFamily="65" charset="-120"/>
                        </a:rPr>
                        <a:t>12,950,000 </a:t>
                      </a:r>
                      <a:endParaRPr lang="en-US" altLang="zh-TW" sz="2000" b="0" i="0" u="none" strike="noStrike">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20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000" b="0" i="0" u="none" strike="noStrike">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14350174"/>
                  </a:ext>
                </a:extLst>
              </a:tr>
              <a:tr h="182473">
                <a:tc>
                  <a:txBody>
                    <a:bodyPr/>
                    <a:lstStyle/>
                    <a:p>
                      <a:pPr algn="l" fontAlgn="t">
                        <a:lnSpc>
                          <a:spcPct val="100000"/>
                        </a:lnSpc>
                      </a:pPr>
                      <a:r>
                        <a:rPr lang="zh-TW" altLang="en-US" sz="2000" u="none" strike="noStrike" dirty="0">
                          <a:solidFill>
                            <a:schemeClr val="bg1"/>
                          </a:solidFill>
                          <a:effectLst/>
                          <a:latin typeface="標楷體" panose="03000509000000000000" pitchFamily="65" charset="-120"/>
                          <a:ea typeface="標楷體" panose="03000509000000000000" pitchFamily="65" charset="-120"/>
                        </a:rPr>
                        <a:t>累計折舊－房屋及建築</a:t>
                      </a: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20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2,960,000 </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35758064"/>
                  </a:ext>
                </a:extLst>
              </a:tr>
              <a:tr h="182473">
                <a:tc>
                  <a:txBody>
                    <a:bodyPr/>
                    <a:lstStyle/>
                    <a:p>
                      <a:pPr algn="l" fontAlgn="t">
                        <a:lnSpc>
                          <a:spcPct val="100000"/>
                        </a:lnSpc>
                      </a:pPr>
                      <a:r>
                        <a:rPr lang="zh-TW" altLang="en-US" sz="2000" u="none" strike="noStrike" dirty="0">
                          <a:solidFill>
                            <a:schemeClr val="bg1"/>
                          </a:solidFill>
                          <a:effectLst/>
                          <a:latin typeface="標楷體" panose="03000509000000000000" pitchFamily="65" charset="-120"/>
                          <a:ea typeface="標楷體" panose="03000509000000000000" pitchFamily="65" charset="-120"/>
                        </a:rPr>
                        <a:t>辦公設備成本</a:t>
                      </a: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660,000 </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20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76263310"/>
                  </a:ext>
                </a:extLst>
              </a:tr>
              <a:tr h="182473">
                <a:tc>
                  <a:txBody>
                    <a:bodyPr/>
                    <a:lstStyle/>
                    <a:p>
                      <a:pPr algn="l" fontAlgn="t">
                        <a:lnSpc>
                          <a:spcPct val="100000"/>
                        </a:lnSpc>
                      </a:pPr>
                      <a:r>
                        <a:rPr lang="zh-TW" altLang="en-US" sz="2000" u="none" strike="noStrike" dirty="0">
                          <a:solidFill>
                            <a:schemeClr val="bg1"/>
                          </a:solidFill>
                          <a:effectLst/>
                          <a:latin typeface="標楷體" panose="03000509000000000000" pitchFamily="65" charset="-120"/>
                          <a:ea typeface="標楷體" panose="03000509000000000000" pitchFamily="65" charset="-120"/>
                        </a:rPr>
                        <a:t>累計折舊－辦公設備</a:t>
                      </a: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20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422,400 </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11550180"/>
                  </a:ext>
                </a:extLst>
              </a:tr>
              <a:tr h="182473">
                <a:tc>
                  <a:txBody>
                    <a:bodyPr/>
                    <a:lstStyle/>
                    <a:p>
                      <a:pPr algn="l" fontAlgn="t">
                        <a:lnSpc>
                          <a:spcPct val="100000"/>
                        </a:lnSpc>
                      </a:pPr>
                      <a:r>
                        <a:rPr lang="zh-TW" altLang="en-US" sz="2000" u="none" strike="noStrike">
                          <a:solidFill>
                            <a:schemeClr val="bg1"/>
                          </a:solidFill>
                          <a:effectLst/>
                          <a:latin typeface="標楷體" panose="03000509000000000000" pitchFamily="65" charset="-120"/>
                          <a:ea typeface="標楷體" panose="03000509000000000000" pitchFamily="65" charset="-120"/>
                        </a:rPr>
                        <a:t>運輸設備成本</a:t>
                      </a:r>
                      <a:endParaRPr lang="zh-TW" altLang="en-US" sz="2000" b="0" i="0" u="none" strike="noStrike">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1,710,000 </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20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60352929"/>
                  </a:ext>
                </a:extLst>
              </a:tr>
              <a:tr h="182473">
                <a:tc>
                  <a:txBody>
                    <a:bodyPr/>
                    <a:lstStyle/>
                    <a:p>
                      <a:pPr algn="l" fontAlgn="t">
                        <a:lnSpc>
                          <a:spcPct val="100000"/>
                        </a:lnSpc>
                      </a:pPr>
                      <a:r>
                        <a:rPr lang="zh-TW" altLang="en-US" sz="2000" u="none" strike="noStrike" dirty="0">
                          <a:solidFill>
                            <a:schemeClr val="bg1"/>
                          </a:solidFill>
                          <a:effectLst/>
                          <a:latin typeface="標楷體" panose="03000509000000000000" pitchFamily="65" charset="-120"/>
                          <a:ea typeface="標楷體" panose="03000509000000000000" pitchFamily="65" charset="-120"/>
                        </a:rPr>
                        <a:t>累計折舊－運輸設備</a:t>
                      </a: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20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310,500 </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21667576"/>
                  </a:ext>
                </a:extLst>
              </a:tr>
              <a:tr h="182473">
                <a:tc>
                  <a:txBody>
                    <a:bodyPr/>
                    <a:lstStyle/>
                    <a:p>
                      <a:pPr algn="l" fontAlgn="t">
                        <a:lnSpc>
                          <a:spcPct val="100000"/>
                        </a:lnSpc>
                      </a:pPr>
                      <a:r>
                        <a:rPr lang="zh-TW" altLang="en-US" sz="2000" u="none" strike="noStrike">
                          <a:solidFill>
                            <a:schemeClr val="bg1"/>
                          </a:solidFill>
                          <a:effectLst/>
                          <a:latin typeface="標楷體" panose="03000509000000000000" pitchFamily="65" charset="-120"/>
                          <a:ea typeface="標楷體" panose="03000509000000000000" pitchFamily="65" charset="-120"/>
                        </a:rPr>
                        <a:t>存出保證金</a:t>
                      </a:r>
                      <a:endParaRPr lang="zh-TW" altLang="en-US" sz="2000" b="0" i="0" u="none" strike="noStrike">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290,000 </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20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000" b="0" i="0" u="none" strike="noStrike">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68130595"/>
                  </a:ext>
                </a:extLst>
              </a:tr>
              <a:tr h="182473">
                <a:tc>
                  <a:txBody>
                    <a:bodyPr/>
                    <a:lstStyle/>
                    <a:p>
                      <a:pPr algn="l" fontAlgn="t">
                        <a:lnSpc>
                          <a:spcPct val="100000"/>
                        </a:lnSpc>
                      </a:pPr>
                      <a:r>
                        <a:rPr lang="zh-TW" altLang="en-US" sz="2000" u="none" strike="noStrike">
                          <a:solidFill>
                            <a:schemeClr val="bg1"/>
                          </a:solidFill>
                          <a:effectLst/>
                          <a:latin typeface="標楷體" panose="03000509000000000000" pitchFamily="65" charset="-120"/>
                          <a:ea typeface="標楷體" panose="03000509000000000000" pitchFamily="65" charset="-120"/>
                        </a:rPr>
                        <a:t>銀行借款</a:t>
                      </a:r>
                      <a:endParaRPr lang="zh-TW" altLang="en-US" sz="2000" b="0" i="0" u="none" strike="noStrike">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20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2,500,000 </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59471584"/>
                  </a:ext>
                </a:extLst>
              </a:tr>
              <a:tr h="182473">
                <a:tc>
                  <a:txBody>
                    <a:bodyPr/>
                    <a:lstStyle/>
                    <a:p>
                      <a:pPr algn="l" fontAlgn="t">
                        <a:lnSpc>
                          <a:spcPct val="100000"/>
                        </a:lnSpc>
                      </a:pPr>
                      <a:r>
                        <a:rPr lang="zh-TW" altLang="en-US" sz="2000" u="none" strike="noStrike">
                          <a:solidFill>
                            <a:schemeClr val="bg1"/>
                          </a:solidFill>
                          <a:effectLst/>
                          <a:latin typeface="標楷體" panose="03000509000000000000" pitchFamily="65" charset="-120"/>
                          <a:ea typeface="標楷體" panose="03000509000000000000" pitchFamily="65" charset="-120"/>
                        </a:rPr>
                        <a:t>應付帳款</a:t>
                      </a:r>
                      <a:endParaRPr lang="zh-TW" altLang="en-US" sz="2000" b="0" i="0" u="none" strike="noStrike">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2000" u="none" strike="noStrike">
                          <a:solidFill>
                            <a:schemeClr val="bg1"/>
                          </a:solidFill>
                          <a:effectLst/>
                          <a:latin typeface="標楷體" panose="03000509000000000000" pitchFamily="65" charset="-120"/>
                          <a:ea typeface="標楷體" panose="03000509000000000000" pitchFamily="65" charset="-120"/>
                        </a:rPr>
                        <a:t>　</a:t>
                      </a:r>
                      <a:endParaRPr lang="zh-TW" altLang="en-US" sz="2000" b="0" i="0" u="none" strike="noStrike">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3,250,000 </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83370142"/>
                  </a:ext>
                </a:extLst>
              </a:tr>
              <a:tr h="182473">
                <a:tc>
                  <a:txBody>
                    <a:bodyPr/>
                    <a:lstStyle/>
                    <a:p>
                      <a:pPr algn="l" fontAlgn="t">
                        <a:lnSpc>
                          <a:spcPct val="100000"/>
                        </a:lnSpc>
                      </a:pPr>
                      <a:r>
                        <a:rPr lang="zh-TW" altLang="en-US" sz="2000" u="none" strike="noStrike">
                          <a:solidFill>
                            <a:schemeClr val="bg1"/>
                          </a:solidFill>
                          <a:effectLst/>
                          <a:latin typeface="標楷體" panose="03000509000000000000" pitchFamily="65" charset="-120"/>
                          <a:ea typeface="標楷體" panose="03000509000000000000" pitchFamily="65" charset="-120"/>
                        </a:rPr>
                        <a:t>其他應付款</a:t>
                      </a:r>
                      <a:endParaRPr lang="zh-TW" altLang="en-US" sz="2000" b="0" i="0" u="none" strike="noStrike">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2000" u="none" strike="noStrike">
                          <a:solidFill>
                            <a:schemeClr val="bg1"/>
                          </a:solidFill>
                          <a:effectLst/>
                          <a:latin typeface="標楷體" panose="03000509000000000000" pitchFamily="65" charset="-120"/>
                          <a:ea typeface="標楷體" panose="03000509000000000000" pitchFamily="65" charset="-120"/>
                        </a:rPr>
                        <a:t>　</a:t>
                      </a:r>
                      <a:endParaRPr lang="zh-TW" altLang="en-US" sz="2000" b="0" i="0" u="none" strike="noStrike">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100,192 </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65482205"/>
                  </a:ext>
                </a:extLst>
              </a:tr>
              <a:tr h="182473">
                <a:tc>
                  <a:txBody>
                    <a:bodyPr/>
                    <a:lstStyle/>
                    <a:p>
                      <a:pPr algn="l" fontAlgn="t">
                        <a:lnSpc>
                          <a:spcPct val="100000"/>
                        </a:lnSpc>
                      </a:pPr>
                      <a:r>
                        <a:rPr lang="zh-TW" altLang="en-US" sz="2000" u="none" strike="noStrike">
                          <a:solidFill>
                            <a:schemeClr val="bg1"/>
                          </a:solidFill>
                          <a:effectLst/>
                          <a:latin typeface="標楷體" panose="03000509000000000000" pitchFamily="65" charset="-120"/>
                          <a:ea typeface="標楷體" panose="03000509000000000000" pitchFamily="65" charset="-120"/>
                        </a:rPr>
                        <a:t>預收貨款</a:t>
                      </a:r>
                      <a:endParaRPr lang="zh-TW" altLang="en-US" sz="2000" b="0" i="0" u="none" strike="noStrike">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2000" u="none" strike="noStrike">
                          <a:solidFill>
                            <a:schemeClr val="bg1"/>
                          </a:solidFill>
                          <a:effectLst/>
                          <a:latin typeface="標楷體" panose="03000509000000000000" pitchFamily="65" charset="-120"/>
                          <a:ea typeface="標楷體" panose="03000509000000000000" pitchFamily="65" charset="-120"/>
                        </a:rPr>
                        <a:t>　</a:t>
                      </a:r>
                      <a:endParaRPr lang="zh-TW" altLang="en-US" sz="2000" b="0" i="0" u="none" strike="noStrike">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2000" u="none" strike="noStrike">
                          <a:solidFill>
                            <a:schemeClr val="bg1"/>
                          </a:solidFill>
                          <a:effectLst/>
                          <a:latin typeface="標楷體" panose="03000509000000000000" pitchFamily="65" charset="-120"/>
                          <a:ea typeface="標楷體" panose="03000509000000000000" pitchFamily="65" charset="-120"/>
                        </a:rPr>
                        <a:t>680,000 </a:t>
                      </a:r>
                      <a:endParaRPr lang="en-US" altLang="zh-TW" sz="2000" b="0" i="0" u="none" strike="noStrike">
                        <a:solidFill>
                          <a:schemeClr val="bg1"/>
                        </a:solidFill>
                        <a:effectLst/>
                        <a:latin typeface="標楷體" panose="03000509000000000000" pitchFamily="65" charset="-120"/>
                        <a:ea typeface="標楷體" panose="03000509000000000000" pitchFamily="65" charset="-120"/>
                      </a:endParaRPr>
                    </a:p>
                  </a:txBody>
                  <a:tcPr marL="6475" marR="6475" marT="647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20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6475" marR="6475" marT="647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79101606"/>
                  </a:ext>
                </a:extLst>
              </a:tr>
            </a:tbl>
          </a:graphicData>
        </a:graphic>
      </p:graphicFrame>
    </p:spTree>
    <p:extLst>
      <p:ext uri="{BB962C8B-B14F-4D97-AF65-F5344CB8AC3E}">
        <p14:creationId xmlns:p14="http://schemas.microsoft.com/office/powerpoint/2010/main" val="29930772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par>
                              <p:cTn id="30" fill="hold">
                                <p:stCondLst>
                                  <p:cond delay="2750"/>
                                </p:stCondLst>
                                <p:childTnLst>
                                  <p:par>
                                    <p:cTn id="31" presetID="42" presetClass="entr" presetSubtype="0" fill="hold" nodeType="after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childTnLst>
                              </p:cTn>
                            </p:par>
                            <p:par>
                              <p:cTn id="36" fill="hold">
                                <p:stCondLst>
                                  <p:cond delay="3750"/>
                                </p:stCondLst>
                                <p:childTnLst>
                                  <p:par>
                                    <p:cTn id="37" presetID="42" presetClass="entr" presetSubtype="0" fill="hold" nodeType="after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fade">
                                          <p:cBhvr>
                                            <p:cTn id="39" dur="1000"/>
                                            <p:tgtEl>
                                              <p:spTgt spid="2"/>
                                            </p:tgtEl>
                                          </p:cBhvr>
                                        </p:animEffect>
                                        <p:anim calcmode="lin" valueType="num">
                                          <p:cBhvr>
                                            <p:cTn id="40" dur="1000" fill="hold"/>
                                            <p:tgtEl>
                                              <p:spTgt spid="2"/>
                                            </p:tgtEl>
                                            <p:attrNameLst>
                                              <p:attrName>ppt_x</p:attrName>
                                            </p:attrNameLst>
                                          </p:cBhvr>
                                          <p:tavLst>
                                            <p:tav tm="0">
                                              <p:val>
                                                <p:strVal val="#ppt_x"/>
                                              </p:val>
                                            </p:tav>
                                            <p:tav tm="100000">
                                              <p:val>
                                                <p:strVal val="#ppt_x"/>
                                              </p:val>
                                            </p:tav>
                                          </p:tavLst>
                                        </p:anim>
                                        <p:anim calcmode="lin" valueType="num">
                                          <p:cBhvr>
                                            <p:cTn id="41"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par>
                              <p:cTn id="30" fill="hold">
                                <p:stCondLst>
                                  <p:cond delay="2750"/>
                                </p:stCondLst>
                                <p:childTnLst>
                                  <p:par>
                                    <p:cTn id="31" presetID="42" presetClass="entr" presetSubtype="0" fill="hold" nodeType="after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childTnLst>
                              </p:cTn>
                            </p:par>
                            <p:par>
                              <p:cTn id="36" fill="hold">
                                <p:stCondLst>
                                  <p:cond delay="3750"/>
                                </p:stCondLst>
                                <p:childTnLst>
                                  <p:par>
                                    <p:cTn id="37" presetID="42" presetClass="entr" presetSubtype="0" fill="hold" nodeType="after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fade">
                                          <p:cBhvr>
                                            <p:cTn id="39" dur="1000"/>
                                            <p:tgtEl>
                                              <p:spTgt spid="2"/>
                                            </p:tgtEl>
                                          </p:cBhvr>
                                        </p:animEffect>
                                        <p:anim calcmode="lin" valueType="num">
                                          <p:cBhvr>
                                            <p:cTn id="40" dur="1000" fill="hold"/>
                                            <p:tgtEl>
                                              <p:spTgt spid="2"/>
                                            </p:tgtEl>
                                            <p:attrNameLst>
                                              <p:attrName>ppt_x</p:attrName>
                                            </p:attrNameLst>
                                          </p:cBhvr>
                                          <p:tavLst>
                                            <p:tav tm="0">
                                              <p:val>
                                                <p:strVal val="#ppt_x"/>
                                              </p:val>
                                            </p:tav>
                                            <p:tav tm="100000">
                                              <p:val>
                                                <p:strVal val="#ppt_x"/>
                                              </p:val>
                                            </p:tav>
                                          </p:tavLst>
                                        </p:anim>
                                        <p:anim calcmode="lin" valueType="num">
                                          <p:cBhvr>
                                            <p:cTn id="41"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FDFF"/>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5316" y="831877"/>
            <a:ext cx="12447209" cy="5930754"/>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5895586" y="-209106"/>
            <a:ext cx="5607415" cy="1470676"/>
            <a:chOff x="-14042262" y="1272774"/>
            <a:chExt cx="14667741" cy="732733"/>
          </a:xfrm>
        </p:grpSpPr>
        <p:pic>
          <p:nvPicPr>
            <p:cNvPr id="43"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9631473" y="1478281"/>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第一題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2)</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graphicFrame>
        <p:nvGraphicFramePr>
          <p:cNvPr id="4" name="表格 3"/>
          <p:cNvGraphicFramePr>
            <a:graphicFrameLocks noGrp="1"/>
          </p:cNvGraphicFramePr>
          <p:nvPr>
            <p:extLst>
              <p:ext uri="{D42A27DB-BD31-4B8C-83A1-F6EECF244321}">
                <p14:modId xmlns:p14="http://schemas.microsoft.com/office/powerpoint/2010/main" val="2539524738"/>
              </p:ext>
            </p:extLst>
          </p:nvPr>
        </p:nvGraphicFramePr>
        <p:xfrm>
          <a:off x="6111816" y="1494699"/>
          <a:ext cx="5637486" cy="4210500"/>
        </p:xfrm>
        <a:graphic>
          <a:graphicData uri="http://schemas.openxmlformats.org/drawingml/2006/table">
            <a:tbl>
              <a:tblPr>
                <a:tableStyleId>{5C22544A-7EE6-4342-B048-85BDC9FD1C3A}</a:tableStyleId>
              </a:tblPr>
              <a:tblGrid>
                <a:gridCol w="2265268">
                  <a:extLst>
                    <a:ext uri="{9D8B030D-6E8A-4147-A177-3AD203B41FA5}">
                      <a16:colId xmlns:a16="http://schemas.microsoft.com/office/drawing/2014/main" val="4137561496"/>
                    </a:ext>
                  </a:extLst>
                </a:gridCol>
                <a:gridCol w="1371600">
                  <a:extLst>
                    <a:ext uri="{9D8B030D-6E8A-4147-A177-3AD203B41FA5}">
                      <a16:colId xmlns:a16="http://schemas.microsoft.com/office/drawing/2014/main" val="3737463744"/>
                    </a:ext>
                  </a:extLst>
                </a:gridCol>
                <a:gridCol w="1515766">
                  <a:extLst>
                    <a:ext uri="{9D8B030D-6E8A-4147-A177-3AD203B41FA5}">
                      <a16:colId xmlns:a16="http://schemas.microsoft.com/office/drawing/2014/main" val="3075151845"/>
                    </a:ext>
                  </a:extLst>
                </a:gridCol>
                <a:gridCol w="150802">
                  <a:extLst>
                    <a:ext uri="{9D8B030D-6E8A-4147-A177-3AD203B41FA5}">
                      <a16:colId xmlns:a16="http://schemas.microsoft.com/office/drawing/2014/main" val="2950301641"/>
                    </a:ext>
                  </a:extLst>
                </a:gridCol>
                <a:gridCol w="334050">
                  <a:extLst>
                    <a:ext uri="{9D8B030D-6E8A-4147-A177-3AD203B41FA5}">
                      <a16:colId xmlns:a16="http://schemas.microsoft.com/office/drawing/2014/main" val="2070942618"/>
                    </a:ext>
                  </a:extLst>
                </a:gridCol>
              </a:tblGrid>
              <a:tr h="140366">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銷貨成本</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61,856,014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94887065"/>
                  </a:ext>
                </a:extLst>
              </a:tr>
              <a:tr h="140366">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薪資支出</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4,215,200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37330507"/>
                  </a:ext>
                </a:extLst>
              </a:tr>
              <a:tr h="140366">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文具用品</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48,300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34153497"/>
                  </a:ext>
                </a:extLst>
              </a:tr>
              <a:tr h="140366">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旅費</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38,120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8145037"/>
                  </a:ext>
                </a:extLst>
              </a:tr>
              <a:tr h="140366">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運費</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162,500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02405131"/>
                  </a:ext>
                </a:extLst>
              </a:tr>
              <a:tr h="140366">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郵電費</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76,622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77175267"/>
                  </a:ext>
                </a:extLst>
              </a:tr>
              <a:tr h="140366">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修繕費</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102,600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1138183"/>
                  </a:ext>
                </a:extLst>
              </a:tr>
              <a:tr h="140366">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廣告費</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580,000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99564398"/>
                  </a:ext>
                </a:extLst>
              </a:tr>
              <a:tr h="140366">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水電瓦斯費</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302,632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39148613"/>
                  </a:ext>
                </a:extLst>
              </a:tr>
              <a:tr h="140366">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保險費</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216,048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2885039"/>
                  </a:ext>
                </a:extLst>
              </a:tr>
              <a:tr h="140366">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交際費</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31,387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17109621"/>
                  </a:ext>
                </a:extLst>
              </a:tr>
              <a:tr h="140366">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訓練費</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16,500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17138400"/>
                  </a:ext>
                </a:extLst>
              </a:tr>
              <a:tr h="140366">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利息費用</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42,484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11185062"/>
                  </a:ext>
                </a:extLst>
              </a:tr>
              <a:tr h="140366">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合計</a:t>
                      </a:r>
                      <a:endParaRPr lang="zh-TW" altLang="en-US" sz="1800" b="1"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195,026,332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195,026,332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55</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53188818"/>
                  </a:ext>
                </a:extLst>
              </a:tr>
              <a:tr h="140366">
                <a:tc gridSpan="3">
                  <a:txBody>
                    <a:bodyPr/>
                    <a:lstStyle/>
                    <a:p>
                      <a:pPr algn="r" fontAlgn="t">
                        <a:lnSpc>
                          <a:spcPct val="100000"/>
                        </a:lnSpc>
                      </a:pPr>
                      <a:r>
                        <a:rPr lang="zh-TW" altLang="en-US" sz="1800" u="none" strike="noStrike" dirty="0" smtClean="0">
                          <a:solidFill>
                            <a:schemeClr val="bg1"/>
                          </a:solidFill>
                          <a:effectLst/>
                          <a:latin typeface="標楷體" panose="03000509000000000000" pitchFamily="65" charset="-120"/>
                          <a:ea typeface="標楷體" panose="03000509000000000000" pitchFamily="65" charset="-120"/>
                        </a:rPr>
                        <a:t>製</a:t>
                      </a:r>
                      <a:r>
                        <a:rPr lang="zh-TW" altLang="en-US" sz="1800" u="none" strike="noStrike" dirty="0">
                          <a:solidFill>
                            <a:schemeClr val="bg1"/>
                          </a:solidFill>
                          <a:effectLst/>
                          <a:latin typeface="標楷體" panose="03000509000000000000" pitchFamily="65" charset="-120"/>
                          <a:ea typeface="標楷體" panose="03000509000000000000" pitchFamily="65" charset="-120"/>
                        </a:rPr>
                        <a:t>表人</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:accountant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endParaRPr lang="zh-TW" altLang="en-US"/>
                    </a:p>
                  </a:txBody>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l" fontAlgn="b">
                        <a:lnSpc>
                          <a:spcPts val="1400"/>
                        </a:lnSpc>
                      </a:pPr>
                      <a:endParaRPr lang="zh-TW" altLang="en-US" sz="12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90765616"/>
                  </a:ext>
                </a:extLst>
              </a:tr>
            </a:tbl>
          </a:graphicData>
        </a:graphic>
      </p:graphicFrame>
      <p:pic>
        <p:nvPicPr>
          <p:cNvPr id="37" name="图片 77"/>
          <p:cNvPicPr>
            <a:picLocks noChangeAspect="1"/>
          </p:cNvPicPr>
          <p:nvPr/>
        </p:nvPicPr>
        <p:blipFill>
          <a:blip r:embed="rId2"/>
          <a:srcRect/>
          <a:stretch>
            <a:fillRect/>
          </a:stretch>
        </p:blipFill>
        <p:spPr>
          <a:xfrm>
            <a:off x="11208748" y="5203409"/>
            <a:ext cx="911114" cy="731702"/>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graphicFrame>
        <p:nvGraphicFramePr>
          <p:cNvPr id="2" name="表格 1"/>
          <p:cNvGraphicFramePr>
            <a:graphicFrameLocks noGrp="1"/>
          </p:cNvGraphicFramePr>
          <p:nvPr>
            <p:extLst>
              <p:ext uri="{D42A27DB-BD31-4B8C-83A1-F6EECF244321}">
                <p14:modId xmlns:p14="http://schemas.microsoft.com/office/powerpoint/2010/main" val="529790481"/>
              </p:ext>
            </p:extLst>
          </p:nvPr>
        </p:nvGraphicFramePr>
        <p:xfrm>
          <a:off x="260260" y="1483689"/>
          <a:ext cx="5529096" cy="4491200"/>
        </p:xfrm>
        <a:graphic>
          <a:graphicData uri="http://schemas.openxmlformats.org/drawingml/2006/table">
            <a:tbl>
              <a:tblPr>
                <a:tableStyleId>{5C22544A-7EE6-4342-B048-85BDC9FD1C3A}</a:tableStyleId>
              </a:tblPr>
              <a:tblGrid>
                <a:gridCol w="2710465">
                  <a:extLst>
                    <a:ext uri="{9D8B030D-6E8A-4147-A177-3AD203B41FA5}">
                      <a16:colId xmlns:a16="http://schemas.microsoft.com/office/drawing/2014/main" val="1196672139"/>
                    </a:ext>
                  </a:extLst>
                </a:gridCol>
                <a:gridCol w="1106129">
                  <a:extLst>
                    <a:ext uri="{9D8B030D-6E8A-4147-A177-3AD203B41FA5}">
                      <a16:colId xmlns:a16="http://schemas.microsoft.com/office/drawing/2014/main" val="3562237647"/>
                    </a:ext>
                  </a:extLst>
                </a:gridCol>
                <a:gridCol w="1236972">
                  <a:extLst>
                    <a:ext uri="{9D8B030D-6E8A-4147-A177-3AD203B41FA5}">
                      <a16:colId xmlns:a16="http://schemas.microsoft.com/office/drawing/2014/main" val="3448872608"/>
                    </a:ext>
                  </a:extLst>
                </a:gridCol>
                <a:gridCol w="247613">
                  <a:extLst>
                    <a:ext uri="{9D8B030D-6E8A-4147-A177-3AD203B41FA5}">
                      <a16:colId xmlns:a16="http://schemas.microsoft.com/office/drawing/2014/main" val="1065986817"/>
                    </a:ext>
                  </a:extLst>
                </a:gridCol>
                <a:gridCol w="227917">
                  <a:extLst>
                    <a:ext uri="{9D8B030D-6E8A-4147-A177-3AD203B41FA5}">
                      <a16:colId xmlns:a16="http://schemas.microsoft.com/office/drawing/2014/main" val="2399187388"/>
                    </a:ext>
                  </a:extLst>
                </a:gridCol>
              </a:tblGrid>
              <a:tr h="140366">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保固之短期負債準備</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252,860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9175034"/>
                  </a:ext>
                </a:extLst>
              </a:tr>
              <a:tr h="140366">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代收款</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26,928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7388210"/>
                  </a:ext>
                </a:extLst>
              </a:tr>
              <a:tr h="140366">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存入保證金</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180,000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20029037"/>
                  </a:ext>
                </a:extLst>
              </a:tr>
              <a:tr h="140366">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普通股股本</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50,000,000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37124124"/>
                  </a:ext>
                </a:extLst>
              </a:tr>
              <a:tr h="140366">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特別股股本</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8,000,000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61983229"/>
                  </a:ext>
                </a:extLst>
              </a:tr>
              <a:tr h="140366">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資本公積</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普通股股票溢價</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12,800,000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13739192"/>
                  </a:ext>
                </a:extLst>
              </a:tr>
              <a:tr h="140366">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資本公積</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特別股股票溢價</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1,500,000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97692724"/>
                  </a:ext>
                </a:extLst>
              </a:tr>
              <a:tr h="140366">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資本公積</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庫藏股票交易</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120,000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49486751"/>
                  </a:ext>
                </a:extLst>
              </a:tr>
              <a:tr h="140366">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法定盈餘公積</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6,955,500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31098568"/>
                  </a:ext>
                </a:extLst>
              </a:tr>
              <a:tr h="140366">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累積盈虧</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24,080,710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93151592"/>
                  </a:ext>
                </a:extLst>
              </a:tr>
              <a:tr h="140366">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庫藏股票</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2,160,000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55734046"/>
                  </a:ext>
                </a:extLst>
              </a:tr>
              <a:tr h="140366">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銷貨收入</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80,619,832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81235160"/>
                  </a:ext>
                </a:extLst>
              </a:tr>
              <a:tr h="140366">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銷貨退回</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202,648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9575227"/>
                  </a:ext>
                </a:extLst>
              </a:tr>
              <a:tr h="140366">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銷貨折讓</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24,652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88451240"/>
                  </a:ext>
                </a:extLst>
              </a:tr>
              <a:tr h="140366">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利息收入</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128,140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33298518"/>
                  </a:ext>
                </a:extLst>
              </a:tr>
              <a:tr h="140366">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股利收入</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19,800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11827613"/>
                  </a:ext>
                </a:extLst>
              </a:tr>
            </a:tbl>
          </a:graphicData>
        </a:graphic>
      </p:graphicFrame>
      <p:sp>
        <p:nvSpPr>
          <p:cNvPr id="36" name="圓角矩形圖說文字 35"/>
          <p:cNvSpPr/>
          <p:nvPr/>
        </p:nvSpPr>
        <p:spPr>
          <a:xfrm>
            <a:off x="6011398" y="5594093"/>
            <a:ext cx="3140827" cy="776914"/>
          </a:xfrm>
          <a:prstGeom prst="wedgeRoundRectCallout">
            <a:avLst>
              <a:gd name="adj1" fmla="val 119490"/>
              <a:gd name="adj2" fmla="val -36865"/>
              <a:gd name="adj3" fmla="val 16667"/>
            </a:avLst>
          </a:prstGeom>
          <a:solidFill>
            <a:srgbClr val="CCECFF">
              <a:alpha val="89804"/>
            </a:srgbClr>
          </a:solidFill>
        </p:spPr>
        <p:style>
          <a:lnRef idx="1">
            <a:schemeClr val="accent1"/>
          </a:lnRef>
          <a:fillRef idx="2">
            <a:schemeClr val="accent1"/>
          </a:fillRef>
          <a:effectRef idx="1">
            <a:schemeClr val="accent1"/>
          </a:effectRef>
          <a:fontRef idx="minor">
            <a:schemeClr val="dk1"/>
          </a:fontRef>
        </p:style>
        <p:txBody>
          <a:bodyPr rtlCol="0" anchor="ctr"/>
          <a:lstStyle/>
          <a:p>
            <a:pPr algn="ctr"/>
            <a:r>
              <a:rPr lang="zh-TW" altLang="en-US" sz="3200" b="1" u="sng" dirty="0" smtClean="0">
                <a:solidFill>
                  <a:schemeClr val="accent5">
                    <a:lumMod val="50000"/>
                  </a:schemeClr>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試算表  總點數</a:t>
            </a:r>
            <a:endParaRPr lang="zh-TW" altLang="en-US" sz="3200" b="1" u="sng" dirty="0">
              <a:solidFill>
                <a:schemeClr val="accent5">
                  <a:lumMod val="50000"/>
                </a:schemeClr>
              </a:solidFill>
              <a:effectLst>
                <a:outerShdw blurRad="38100" dist="38100" dir="2700000" algn="tl">
                  <a:srgbClr val="000000">
                    <a:alpha val="43137"/>
                  </a:srgbClr>
                </a:outerShdw>
              </a:effectLst>
            </a:endParaRPr>
          </a:p>
        </p:txBody>
      </p:sp>
    </p:spTree>
    <p:extLst>
      <p:ext uri="{BB962C8B-B14F-4D97-AF65-F5344CB8AC3E}">
        <p14:creationId xmlns:p14="http://schemas.microsoft.com/office/powerpoint/2010/main" val="11888878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par>
                              <p:cTn id="30" fill="hold">
                                <p:stCondLst>
                                  <p:cond delay="2750"/>
                                </p:stCondLst>
                                <p:childTnLst>
                                  <p:par>
                                    <p:cTn id="31" presetID="42" presetClass="entr" presetSubtype="0" fill="hold" nodeType="afterEffect">
                                      <p:stCondLst>
                                        <p:cond delay="0"/>
                                      </p:stCondLst>
                                      <p:childTnLst>
                                        <p:set>
                                          <p:cBhvr>
                                            <p:cTn id="32" dur="1" fill="hold">
                                              <p:stCondLst>
                                                <p:cond delay="0"/>
                                              </p:stCondLst>
                                            </p:cTn>
                                            <p:tgtEl>
                                              <p:spTgt spid="2"/>
                                            </p:tgtEl>
                                            <p:attrNameLst>
                                              <p:attrName>style.visibility</p:attrName>
                                            </p:attrNameLst>
                                          </p:cBhvr>
                                          <p:to>
                                            <p:strVal val="visible"/>
                                          </p:to>
                                        </p:set>
                                        <p:animEffect transition="in" filter="fade">
                                          <p:cBhvr>
                                            <p:cTn id="33" dur="1000"/>
                                            <p:tgtEl>
                                              <p:spTgt spid="2"/>
                                            </p:tgtEl>
                                          </p:cBhvr>
                                        </p:animEffect>
                                        <p:anim calcmode="lin" valueType="num">
                                          <p:cBhvr>
                                            <p:cTn id="34" dur="1000" fill="hold"/>
                                            <p:tgtEl>
                                              <p:spTgt spid="2"/>
                                            </p:tgtEl>
                                            <p:attrNameLst>
                                              <p:attrName>ppt_x</p:attrName>
                                            </p:attrNameLst>
                                          </p:cBhvr>
                                          <p:tavLst>
                                            <p:tav tm="0">
                                              <p:val>
                                                <p:strVal val="#ppt_x"/>
                                              </p:val>
                                            </p:tav>
                                            <p:tav tm="100000">
                                              <p:val>
                                                <p:strVal val="#ppt_x"/>
                                              </p:val>
                                            </p:tav>
                                          </p:tavLst>
                                        </p:anim>
                                        <p:anim calcmode="lin" valueType="num">
                                          <p:cBhvr>
                                            <p:cTn id="35" dur="1000" fill="hold"/>
                                            <p:tgtEl>
                                              <p:spTgt spid="2"/>
                                            </p:tgtEl>
                                            <p:attrNameLst>
                                              <p:attrName>ppt_y</p:attrName>
                                            </p:attrNameLst>
                                          </p:cBhvr>
                                          <p:tavLst>
                                            <p:tav tm="0">
                                              <p:val>
                                                <p:strVal val="#ppt_y+.1"/>
                                              </p:val>
                                            </p:tav>
                                            <p:tav tm="100000">
                                              <p:val>
                                                <p:strVal val="#ppt_y"/>
                                              </p:val>
                                            </p:tav>
                                          </p:tavLst>
                                        </p:anim>
                                      </p:childTnLst>
                                    </p:cTn>
                                  </p:par>
                                </p:childTnLst>
                              </p:cTn>
                            </p:par>
                            <p:par>
                              <p:cTn id="36" fill="hold">
                                <p:stCondLst>
                                  <p:cond delay="3750"/>
                                </p:stCondLst>
                                <p:childTnLst>
                                  <p:par>
                                    <p:cTn id="37" presetID="42" presetClass="entr" presetSubtype="0" fill="hold"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fade">
                                          <p:cBhvr>
                                            <p:cTn id="39" dur="1000"/>
                                            <p:tgtEl>
                                              <p:spTgt spid="4"/>
                                            </p:tgtEl>
                                          </p:cBhvr>
                                        </p:animEffect>
                                        <p:anim calcmode="lin" valueType="num">
                                          <p:cBhvr>
                                            <p:cTn id="40" dur="1000" fill="hold"/>
                                            <p:tgtEl>
                                              <p:spTgt spid="4"/>
                                            </p:tgtEl>
                                            <p:attrNameLst>
                                              <p:attrName>ppt_x</p:attrName>
                                            </p:attrNameLst>
                                          </p:cBhvr>
                                          <p:tavLst>
                                            <p:tav tm="0">
                                              <p:val>
                                                <p:strVal val="#ppt_x"/>
                                              </p:val>
                                            </p:tav>
                                            <p:tav tm="100000">
                                              <p:val>
                                                <p:strVal val="#ppt_x"/>
                                              </p:val>
                                            </p:tav>
                                          </p:tavLst>
                                        </p:anim>
                                        <p:anim calcmode="lin" valueType="num">
                                          <p:cBhvr>
                                            <p:cTn id="41" dur="1000" fill="hold"/>
                                            <p:tgtEl>
                                              <p:spTgt spid="4"/>
                                            </p:tgtEl>
                                            <p:attrNameLst>
                                              <p:attrName>ppt_y</p:attrName>
                                            </p:attrNameLst>
                                          </p:cBhvr>
                                          <p:tavLst>
                                            <p:tav tm="0">
                                              <p:val>
                                                <p:strVal val="#ppt_y+.1"/>
                                              </p:val>
                                            </p:tav>
                                            <p:tav tm="100000">
                                              <p:val>
                                                <p:strVal val="#ppt_y"/>
                                              </p:val>
                                            </p:tav>
                                          </p:tavLst>
                                        </p:anim>
                                      </p:childTnLst>
                                    </p:cTn>
                                  </p:par>
                                  <p:par>
                                    <p:cTn id="42" presetID="2" presetClass="entr" presetSubtype="8" fill="hold" nodeType="withEffect" p14:presetBounceEnd="12000">
                                      <p:stCondLst>
                                        <p:cond delay="0"/>
                                      </p:stCondLst>
                                      <p:childTnLst>
                                        <p:set>
                                          <p:cBhvr>
                                            <p:cTn id="43" dur="1" fill="hold">
                                              <p:stCondLst>
                                                <p:cond delay="0"/>
                                              </p:stCondLst>
                                            </p:cTn>
                                            <p:tgtEl>
                                              <p:spTgt spid="37"/>
                                            </p:tgtEl>
                                            <p:attrNameLst>
                                              <p:attrName>style.visibility</p:attrName>
                                            </p:attrNameLst>
                                          </p:cBhvr>
                                          <p:to>
                                            <p:strVal val="visible"/>
                                          </p:to>
                                        </p:set>
                                        <p:anim calcmode="lin" valueType="num" p14:bounceEnd="12000">
                                          <p:cBhvr additive="base">
                                            <p:cTn id="44" dur="500" fill="hold"/>
                                            <p:tgtEl>
                                              <p:spTgt spid="37"/>
                                            </p:tgtEl>
                                            <p:attrNameLst>
                                              <p:attrName>ppt_x</p:attrName>
                                            </p:attrNameLst>
                                          </p:cBhvr>
                                          <p:tavLst>
                                            <p:tav tm="0">
                                              <p:val>
                                                <p:strVal val="0-#ppt_w/2"/>
                                              </p:val>
                                            </p:tav>
                                            <p:tav tm="100000">
                                              <p:val>
                                                <p:strVal val="#ppt_x"/>
                                              </p:val>
                                            </p:tav>
                                          </p:tavLst>
                                        </p:anim>
                                        <p:anim calcmode="lin" valueType="num" p14:bounceEnd="12000">
                                          <p:cBhvr additive="base">
                                            <p:cTn id="45" dur="500" fill="hold"/>
                                            <p:tgtEl>
                                              <p:spTgt spid="37"/>
                                            </p:tgtEl>
                                            <p:attrNameLst>
                                              <p:attrName>ppt_y</p:attrName>
                                            </p:attrNameLst>
                                          </p:cBhvr>
                                          <p:tavLst>
                                            <p:tav tm="0">
                                              <p:val>
                                                <p:strVal val="#ppt_y"/>
                                              </p:val>
                                            </p:tav>
                                            <p:tav tm="100000">
                                              <p:val>
                                                <p:strVal val="#ppt_y"/>
                                              </p:val>
                                            </p:tav>
                                          </p:tavLst>
                                        </p:anim>
                                      </p:childTnLst>
                                    </p:cTn>
                                  </p:par>
                                  <p:par>
                                    <p:cTn id="46" presetID="8" presetClass="emph" presetSubtype="0" fill="hold" nodeType="withEffect">
                                      <p:stCondLst>
                                        <p:cond delay="0"/>
                                      </p:stCondLst>
                                      <p:childTnLst>
                                        <p:animRot by="21600000">
                                          <p:cBhvr>
                                            <p:cTn id="47" dur="1250" fill="hold"/>
                                            <p:tgtEl>
                                              <p:spTgt spid="37"/>
                                            </p:tgtEl>
                                            <p:attrNameLst>
                                              <p:attrName>r</p:attrName>
                                            </p:attrNameLst>
                                          </p:cBhvr>
                                        </p:animRot>
                                      </p:childTnLst>
                                    </p:cTn>
                                  </p:par>
                                </p:childTnLst>
                              </p:cTn>
                            </p:par>
                          </p:childTnLst>
                        </p:cTn>
                      </p:par>
                      <p:par>
                        <p:cTn id="48" fill="hold">
                          <p:stCondLst>
                            <p:cond delay="indefinite"/>
                          </p:stCondLst>
                          <p:childTnLst>
                            <p:par>
                              <p:cTn id="49" fill="hold">
                                <p:stCondLst>
                                  <p:cond delay="0"/>
                                </p:stCondLst>
                                <p:childTnLst>
                                  <p:par>
                                    <p:cTn id="50" presetID="18" presetClass="entr" presetSubtype="3" fill="hold" grpId="0" nodeType="clickEffect">
                                      <p:stCondLst>
                                        <p:cond delay="0"/>
                                      </p:stCondLst>
                                      <p:childTnLst>
                                        <p:set>
                                          <p:cBhvr>
                                            <p:cTn id="51" dur="1" fill="hold">
                                              <p:stCondLst>
                                                <p:cond delay="0"/>
                                              </p:stCondLst>
                                            </p:cTn>
                                            <p:tgtEl>
                                              <p:spTgt spid="36"/>
                                            </p:tgtEl>
                                            <p:attrNameLst>
                                              <p:attrName>style.visibility</p:attrName>
                                            </p:attrNameLst>
                                          </p:cBhvr>
                                          <p:to>
                                            <p:strVal val="visible"/>
                                          </p:to>
                                        </p:set>
                                        <p:animEffect transition="in" filter="strips(upRight)">
                                          <p:cBhvr>
                                            <p:cTn id="52"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36"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par>
                              <p:cTn id="30" fill="hold">
                                <p:stCondLst>
                                  <p:cond delay="2750"/>
                                </p:stCondLst>
                                <p:childTnLst>
                                  <p:par>
                                    <p:cTn id="31" presetID="42" presetClass="entr" presetSubtype="0" fill="hold" nodeType="afterEffect">
                                      <p:stCondLst>
                                        <p:cond delay="0"/>
                                      </p:stCondLst>
                                      <p:childTnLst>
                                        <p:set>
                                          <p:cBhvr>
                                            <p:cTn id="32" dur="1" fill="hold">
                                              <p:stCondLst>
                                                <p:cond delay="0"/>
                                              </p:stCondLst>
                                            </p:cTn>
                                            <p:tgtEl>
                                              <p:spTgt spid="2"/>
                                            </p:tgtEl>
                                            <p:attrNameLst>
                                              <p:attrName>style.visibility</p:attrName>
                                            </p:attrNameLst>
                                          </p:cBhvr>
                                          <p:to>
                                            <p:strVal val="visible"/>
                                          </p:to>
                                        </p:set>
                                        <p:animEffect transition="in" filter="fade">
                                          <p:cBhvr>
                                            <p:cTn id="33" dur="1000"/>
                                            <p:tgtEl>
                                              <p:spTgt spid="2"/>
                                            </p:tgtEl>
                                          </p:cBhvr>
                                        </p:animEffect>
                                        <p:anim calcmode="lin" valueType="num">
                                          <p:cBhvr>
                                            <p:cTn id="34" dur="1000" fill="hold"/>
                                            <p:tgtEl>
                                              <p:spTgt spid="2"/>
                                            </p:tgtEl>
                                            <p:attrNameLst>
                                              <p:attrName>ppt_x</p:attrName>
                                            </p:attrNameLst>
                                          </p:cBhvr>
                                          <p:tavLst>
                                            <p:tav tm="0">
                                              <p:val>
                                                <p:strVal val="#ppt_x"/>
                                              </p:val>
                                            </p:tav>
                                            <p:tav tm="100000">
                                              <p:val>
                                                <p:strVal val="#ppt_x"/>
                                              </p:val>
                                            </p:tav>
                                          </p:tavLst>
                                        </p:anim>
                                        <p:anim calcmode="lin" valueType="num">
                                          <p:cBhvr>
                                            <p:cTn id="35" dur="1000" fill="hold"/>
                                            <p:tgtEl>
                                              <p:spTgt spid="2"/>
                                            </p:tgtEl>
                                            <p:attrNameLst>
                                              <p:attrName>ppt_y</p:attrName>
                                            </p:attrNameLst>
                                          </p:cBhvr>
                                          <p:tavLst>
                                            <p:tav tm="0">
                                              <p:val>
                                                <p:strVal val="#ppt_y+.1"/>
                                              </p:val>
                                            </p:tav>
                                            <p:tav tm="100000">
                                              <p:val>
                                                <p:strVal val="#ppt_y"/>
                                              </p:val>
                                            </p:tav>
                                          </p:tavLst>
                                        </p:anim>
                                      </p:childTnLst>
                                    </p:cTn>
                                  </p:par>
                                </p:childTnLst>
                              </p:cTn>
                            </p:par>
                            <p:par>
                              <p:cTn id="36" fill="hold">
                                <p:stCondLst>
                                  <p:cond delay="3750"/>
                                </p:stCondLst>
                                <p:childTnLst>
                                  <p:par>
                                    <p:cTn id="37" presetID="42" presetClass="entr" presetSubtype="0" fill="hold"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fade">
                                          <p:cBhvr>
                                            <p:cTn id="39" dur="1000"/>
                                            <p:tgtEl>
                                              <p:spTgt spid="4"/>
                                            </p:tgtEl>
                                          </p:cBhvr>
                                        </p:animEffect>
                                        <p:anim calcmode="lin" valueType="num">
                                          <p:cBhvr>
                                            <p:cTn id="40" dur="1000" fill="hold"/>
                                            <p:tgtEl>
                                              <p:spTgt spid="4"/>
                                            </p:tgtEl>
                                            <p:attrNameLst>
                                              <p:attrName>ppt_x</p:attrName>
                                            </p:attrNameLst>
                                          </p:cBhvr>
                                          <p:tavLst>
                                            <p:tav tm="0">
                                              <p:val>
                                                <p:strVal val="#ppt_x"/>
                                              </p:val>
                                            </p:tav>
                                            <p:tav tm="100000">
                                              <p:val>
                                                <p:strVal val="#ppt_x"/>
                                              </p:val>
                                            </p:tav>
                                          </p:tavLst>
                                        </p:anim>
                                        <p:anim calcmode="lin" valueType="num">
                                          <p:cBhvr>
                                            <p:cTn id="41" dur="1000" fill="hold"/>
                                            <p:tgtEl>
                                              <p:spTgt spid="4"/>
                                            </p:tgtEl>
                                            <p:attrNameLst>
                                              <p:attrName>ppt_y</p:attrName>
                                            </p:attrNameLst>
                                          </p:cBhvr>
                                          <p:tavLst>
                                            <p:tav tm="0">
                                              <p:val>
                                                <p:strVal val="#ppt_y+.1"/>
                                              </p:val>
                                            </p:tav>
                                            <p:tav tm="100000">
                                              <p:val>
                                                <p:strVal val="#ppt_y"/>
                                              </p:val>
                                            </p:tav>
                                          </p:tavLst>
                                        </p:anim>
                                      </p:childTnLst>
                                    </p:cTn>
                                  </p:par>
                                  <p:par>
                                    <p:cTn id="42" presetID="2" presetClass="entr" presetSubtype="8" fill="hold" nodeType="withEffect">
                                      <p:stCondLst>
                                        <p:cond delay="0"/>
                                      </p:stCondLst>
                                      <p:childTnLst>
                                        <p:set>
                                          <p:cBhvr>
                                            <p:cTn id="43" dur="1" fill="hold">
                                              <p:stCondLst>
                                                <p:cond delay="0"/>
                                              </p:stCondLst>
                                            </p:cTn>
                                            <p:tgtEl>
                                              <p:spTgt spid="37"/>
                                            </p:tgtEl>
                                            <p:attrNameLst>
                                              <p:attrName>style.visibility</p:attrName>
                                            </p:attrNameLst>
                                          </p:cBhvr>
                                          <p:to>
                                            <p:strVal val="visible"/>
                                          </p:to>
                                        </p:set>
                                        <p:anim calcmode="lin" valueType="num">
                                          <p:cBhvr additive="base">
                                            <p:cTn id="44" dur="500" fill="hold"/>
                                            <p:tgtEl>
                                              <p:spTgt spid="37"/>
                                            </p:tgtEl>
                                            <p:attrNameLst>
                                              <p:attrName>ppt_x</p:attrName>
                                            </p:attrNameLst>
                                          </p:cBhvr>
                                          <p:tavLst>
                                            <p:tav tm="0">
                                              <p:val>
                                                <p:strVal val="0-#ppt_w/2"/>
                                              </p:val>
                                            </p:tav>
                                            <p:tav tm="100000">
                                              <p:val>
                                                <p:strVal val="#ppt_x"/>
                                              </p:val>
                                            </p:tav>
                                          </p:tavLst>
                                        </p:anim>
                                        <p:anim calcmode="lin" valueType="num">
                                          <p:cBhvr additive="base">
                                            <p:cTn id="45" dur="500" fill="hold"/>
                                            <p:tgtEl>
                                              <p:spTgt spid="37"/>
                                            </p:tgtEl>
                                            <p:attrNameLst>
                                              <p:attrName>ppt_y</p:attrName>
                                            </p:attrNameLst>
                                          </p:cBhvr>
                                          <p:tavLst>
                                            <p:tav tm="0">
                                              <p:val>
                                                <p:strVal val="#ppt_y"/>
                                              </p:val>
                                            </p:tav>
                                            <p:tav tm="100000">
                                              <p:val>
                                                <p:strVal val="#ppt_y"/>
                                              </p:val>
                                            </p:tav>
                                          </p:tavLst>
                                        </p:anim>
                                      </p:childTnLst>
                                    </p:cTn>
                                  </p:par>
                                  <p:par>
                                    <p:cTn id="46" presetID="8" presetClass="emph" presetSubtype="0" fill="hold" nodeType="withEffect">
                                      <p:stCondLst>
                                        <p:cond delay="0"/>
                                      </p:stCondLst>
                                      <p:childTnLst>
                                        <p:animRot by="21600000">
                                          <p:cBhvr>
                                            <p:cTn id="47" dur="1250" fill="hold"/>
                                            <p:tgtEl>
                                              <p:spTgt spid="37"/>
                                            </p:tgtEl>
                                            <p:attrNameLst>
                                              <p:attrName>r</p:attrName>
                                            </p:attrNameLst>
                                          </p:cBhvr>
                                        </p:animRot>
                                      </p:childTnLst>
                                    </p:cTn>
                                  </p:par>
                                </p:childTnLst>
                              </p:cTn>
                            </p:par>
                          </p:childTnLst>
                        </p:cTn>
                      </p:par>
                      <p:par>
                        <p:cTn id="48" fill="hold">
                          <p:stCondLst>
                            <p:cond delay="indefinite"/>
                          </p:stCondLst>
                          <p:childTnLst>
                            <p:par>
                              <p:cTn id="49" fill="hold">
                                <p:stCondLst>
                                  <p:cond delay="0"/>
                                </p:stCondLst>
                                <p:childTnLst>
                                  <p:par>
                                    <p:cTn id="50" presetID="18" presetClass="entr" presetSubtype="3" fill="hold" grpId="0" nodeType="clickEffect">
                                      <p:stCondLst>
                                        <p:cond delay="0"/>
                                      </p:stCondLst>
                                      <p:childTnLst>
                                        <p:set>
                                          <p:cBhvr>
                                            <p:cTn id="51" dur="1" fill="hold">
                                              <p:stCondLst>
                                                <p:cond delay="0"/>
                                              </p:stCondLst>
                                            </p:cTn>
                                            <p:tgtEl>
                                              <p:spTgt spid="36"/>
                                            </p:tgtEl>
                                            <p:attrNameLst>
                                              <p:attrName>style.visibility</p:attrName>
                                            </p:attrNameLst>
                                          </p:cBhvr>
                                          <p:to>
                                            <p:strVal val="visible"/>
                                          </p:to>
                                        </p:set>
                                        <p:animEffect transition="in" filter="strips(upRight)">
                                          <p:cBhvr>
                                            <p:cTn id="52"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36" grpId="0" animBg="1"/>
        </p:bldLst>
      </p:timing>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140928" y="995463"/>
            <a:ext cx="5599629" cy="5632311"/>
          </a:xfrm>
          <a:prstGeom prst="rect">
            <a:avLst/>
          </a:prstGeom>
        </p:spPr>
        <p:txBody>
          <a:bodyPr wrap="square">
            <a:spAutoFit/>
          </a:bodyPr>
          <a:lstStyle/>
          <a:p>
            <a:pPr marL="987425" indent="-987425"/>
            <a:r>
              <a:rPr lang="zh-TW" altLang="en-US" sz="2000" dirty="0">
                <a:solidFill>
                  <a:schemeClr val="bg1"/>
                </a:solidFill>
                <a:latin typeface="標楷體" panose="03000509000000000000" pitchFamily="65" charset="-120"/>
                <a:ea typeface="標楷體" panose="03000509000000000000" pitchFamily="65" charset="-120"/>
              </a:rPr>
              <a:t>第二題：</a:t>
            </a:r>
            <a:r>
              <a:rPr lang="en-US" altLang="zh-TW" sz="2000" dirty="0">
                <a:solidFill>
                  <a:schemeClr val="bg1"/>
                </a:solidFill>
                <a:latin typeface="標楷體" panose="03000509000000000000" pitchFamily="65" charset="-120"/>
                <a:ea typeface="標楷體" panose="03000509000000000000" pitchFamily="65" charset="-120"/>
              </a:rPr>
              <a:t>11~12</a:t>
            </a:r>
            <a:r>
              <a:rPr lang="zh-TW" altLang="en-US" sz="2000" dirty="0">
                <a:solidFill>
                  <a:schemeClr val="bg1"/>
                </a:solidFill>
                <a:latin typeface="標楷體" panose="03000509000000000000" pitchFamily="65" charset="-120"/>
                <a:ea typeface="標楷體" panose="03000509000000000000" pitchFamily="65" charset="-120"/>
              </a:rPr>
              <a:t>月份發生之交易事項如下：</a:t>
            </a:r>
            <a:r>
              <a:rPr lang="en-US" altLang="zh-TW" sz="2000" dirty="0">
                <a:solidFill>
                  <a:schemeClr val="bg1"/>
                </a:solidFill>
                <a:latin typeface="標楷體" panose="03000509000000000000" pitchFamily="65" charset="-120"/>
                <a:ea typeface="標楷體" panose="03000509000000000000" pitchFamily="65" charset="-120"/>
              </a:rPr>
              <a:t>(</a:t>
            </a:r>
            <a:r>
              <a:rPr lang="zh-TW" altLang="en-US" sz="2000" dirty="0">
                <a:solidFill>
                  <a:schemeClr val="bg1"/>
                </a:solidFill>
                <a:latin typeface="標楷體" panose="03000509000000000000" pitchFamily="65" charset="-120"/>
                <a:ea typeface="標楷體" panose="03000509000000000000" pitchFamily="65" charset="-120"/>
              </a:rPr>
              <a:t>每一筆交易為一計分單位，每一筆交易可編傳票張數不限），完成相關交易分錄並列印日記簿。</a:t>
            </a:r>
          </a:p>
          <a:p>
            <a:pPr marL="1165225" indent="-1165225"/>
            <a:r>
              <a:rPr lang="en-US" altLang="zh-TW" sz="2000" dirty="0">
                <a:solidFill>
                  <a:schemeClr val="bg1"/>
                </a:solidFill>
                <a:latin typeface="標楷體" panose="03000509000000000000" pitchFamily="65" charset="-120"/>
                <a:ea typeface="標楷體" panose="03000509000000000000" pitchFamily="65" charset="-120"/>
              </a:rPr>
              <a:t>11</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1 </a:t>
            </a:r>
            <a:r>
              <a:rPr lang="zh-TW" altLang="en-US" sz="2000" dirty="0">
                <a:solidFill>
                  <a:schemeClr val="bg1"/>
                </a:solidFill>
                <a:latin typeface="標楷體" panose="03000509000000000000" pitchFamily="65" charset="-120"/>
                <a:ea typeface="標楷體" panose="03000509000000000000" pitchFamily="65" charset="-120"/>
              </a:rPr>
              <a:t>日 公司以每股價格</a:t>
            </a:r>
            <a:r>
              <a:rPr lang="en-US" altLang="zh-TW" sz="2000" dirty="0">
                <a:solidFill>
                  <a:schemeClr val="bg1"/>
                </a:solidFill>
                <a:latin typeface="標楷體" panose="03000509000000000000" pitchFamily="65" charset="-120"/>
                <a:ea typeface="標楷體" panose="03000509000000000000" pitchFamily="65" charset="-120"/>
              </a:rPr>
              <a:t>$15.5</a:t>
            </a:r>
            <a:r>
              <a:rPr lang="zh-TW" altLang="en-US" sz="2000" dirty="0">
                <a:solidFill>
                  <a:schemeClr val="bg1"/>
                </a:solidFill>
                <a:latin typeface="標楷體" panose="03000509000000000000" pitchFamily="65" charset="-120"/>
                <a:ea typeface="標楷體" panose="03000509000000000000" pitchFamily="65" charset="-120"/>
              </a:rPr>
              <a:t>出售公司帳上剩餘庫藏股票半數，款項存入台灣銀行。</a:t>
            </a:r>
          </a:p>
          <a:p>
            <a:pPr marL="1165225" indent="-1165225"/>
            <a:r>
              <a:rPr lang="en-US" altLang="zh-TW" sz="2000" dirty="0">
                <a:solidFill>
                  <a:schemeClr val="bg1"/>
                </a:solidFill>
                <a:latin typeface="標楷體" panose="03000509000000000000" pitchFamily="65" charset="-120"/>
                <a:ea typeface="標楷體" panose="03000509000000000000" pitchFamily="65" charset="-120"/>
              </a:rPr>
              <a:t>11</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2 </a:t>
            </a:r>
            <a:r>
              <a:rPr lang="zh-TW" altLang="en-US" sz="2000" dirty="0">
                <a:solidFill>
                  <a:schemeClr val="bg1"/>
                </a:solidFill>
                <a:latin typeface="標楷體" panose="03000509000000000000" pitchFamily="65" charset="-120"/>
                <a:ea typeface="標楷體" panose="03000509000000000000" pitchFamily="65" charset="-120"/>
              </a:rPr>
              <a:t>日 前向普樂公司訂購半自動美式咖啡機</a:t>
            </a:r>
            <a:r>
              <a:rPr lang="en-US" altLang="zh-TW" sz="2000" dirty="0">
                <a:solidFill>
                  <a:schemeClr val="bg1"/>
                </a:solidFill>
                <a:latin typeface="標楷體" panose="03000509000000000000" pitchFamily="65" charset="-120"/>
                <a:ea typeface="標楷體" panose="03000509000000000000" pitchFamily="65" charset="-120"/>
              </a:rPr>
              <a:t>40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@$3,502</a:t>
            </a:r>
            <a:r>
              <a:rPr lang="zh-TW" altLang="en-US" sz="2000" dirty="0">
                <a:solidFill>
                  <a:schemeClr val="bg1"/>
                </a:solidFill>
                <a:latin typeface="標楷體" panose="03000509000000000000" pitchFamily="65" charset="-120"/>
                <a:ea typeface="標楷體" panose="03000509000000000000" pitchFamily="65" charset="-120"/>
              </a:rPr>
              <a:t>、半自動義式咖啡機</a:t>
            </a:r>
            <a:r>
              <a:rPr lang="en-US" altLang="zh-TW" sz="2000" dirty="0">
                <a:solidFill>
                  <a:schemeClr val="bg1"/>
                </a:solidFill>
                <a:latin typeface="標楷體" panose="03000509000000000000" pitchFamily="65" charset="-120"/>
                <a:ea typeface="標楷體" panose="03000509000000000000" pitchFamily="65" charset="-120"/>
              </a:rPr>
              <a:t>120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@$8,366</a:t>
            </a:r>
            <a:r>
              <a:rPr lang="zh-TW" altLang="en-US" sz="2000" dirty="0">
                <a:solidFill>
                  <a:schemeClr val="bg1"/>
                </a:solidFill>
                <a:latin typeface="標楷體" panose="03000509000000000000" pitchFamily="65" charset="-120"/>
                <a:ea typeface="標楷體" panose="03000509000000000000" pitchFamily="65" charset="-120"/>
              </a:rPr>
              <a:t>、膠囊咖啡機</a:t>
            </a:r>
            <a:r>
              <a:rPr lang="en-US" altLang="zh-TW" sz="2000" dirty="0">
                <a:solidFill>
                  <a:schemeClr val="bg1"/>
                </a:solidFill>
                <a:latin typeface="標楷體" panose="03000509000000000000" pitchFamily="65" charset="-120"/>
                <a:ea typeface="標楷體" panose="03000509000000000000" pitchFamily="65" charset="-120"/>
              </a:rPr>
              <a:t>120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@$3,325</a:t>
            </a:r>
            <a:r>
              <a:rPr lang="zh-TW" altLang="en-US" sz="2000" dirty="0">
                <a:solidFill>
                  <a:schemeClr val="bg1"/>
                </a:solidFill>
                <a:latin typeface="標楷體" panose="03000509000000000000" pitchFamily="65" charset="-120"/>
                <a:ea typeface="標楷體" panose="03000509000000000000" pitchFamily="65" charset="-120"/>
              </a:rPr>
              <a:t>，今日到貨。公司於</a:t>
            </a:r>
            <a:r>
              <a:rPr lang="en-US" altLang="zh-TW" sz="2000" dirty="0">
                <a:solidFill>
                  <a:schemeClr val="bg1"/>
                </a:solidFill>
                <a:latin typeface="標楷體" panose="03000509000000000000" pitchFamily="65" charset="-120"/>
                <a:ea typeface="標楷體" panose="03000509000000000000" pitchFamily="65" charset="-120"/>
              </a:rPr>
              <a:t>10</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3</a:t>
            </a:r>
            <a:r>
              <a:rPr lang="zh-TW" altLang="en-US" sz="2000" dirty="0">
                <a:solidFill>
                  <a:schemeClr val="bg1"/>
                </a:solidFill>
                <a:latin typeface="標楷體" panose="03000509000000000000" pitchFamily="65" charset="-120"/>
                <a:ea typeface="標楷體" panose="03000509000000000000" pitchFamily="65" charset="-120"/>
              </a:rPr>
              <a:t>日預付訂金</a:t>
            </a:r>
            <a:r>
              <a:rPr lang="en-US" altLang="zh-TW" sz="2000" dirty="0">
                <a:solidFill>
                  <a:schemeClr val="bg1"/>
                </a:solidFill>
                <a:latin typeface="標楷體" panose="03000509000000000000" pitchFamily="65" charset="-120"/>
                <a:ea typeface="標楷體" panose="03000509000000000000" pitchFamily="65" charset="-120"/>
              </a:rPr>
              <a:t>$102,000</a:t>
            </a:r>
            <a:r>
              <a:rPr lang="zh-TW" altLang="en-US" sz="2000" dirty="0">
                <a:solidFill>
                  <a:schemeClr val="bg1"/>
                </a:solidFill>
                <a:latin typeface="標楷體" panose="03000509000000000000" pitchFamily="65" charset="-120"/>
                <a:ea typeface="標楷體" panose="03000509000000000000" pitchFamily="65" charset="-120"/>
              </a:rPr>
              <a:t>，餘貨款暫欠。</a:t>
            </a:r>
          </a:p>
          <a:p>
            <a:pPr marL="1165225" indent="-1165225"/>
            <a:r>
              <a:rPr lang="en-US" altLang="zh-TW" sz="2000" dirty="0">
                <a:solidFill>
                  <a:schemeClr val="bg1"/>
                </a:solidFill>
                <a:latin typeface="標楷體" panose="03000509000000000000" pitchFamily="65" charset="-120"/>
                <a:ea typeface="標楷體" panose="03000509000000000000" pitchFamily="65" charset="-120"/>
              </a:rPr>
              <a:t>11</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5 </a:t>
            </a:r>
            <a:r>
              <a:rPr lang="zh-TW" altLang="en-US" sz="2000" dirty="0">
                <a:solidFill>
                  <a:schemeClr val="bg1"/>
                </a:solidFill>
                <a:latin typeface="標楷體" panose="03000509000000000000" pitchFamily="65" charset="-120"/>
                <a:ea typeface="標楷體" panose="03000509000000000000" pitchFamily="65" charset="-120"/>
              </a:rPr>
              <a:t>日 竹山公司前向本公司訂購之商品今日交貨，有全自動美式咖啡機</a:t>
            </a:r>
            <a:r>
              <a:rPr lang="en-US" altLang="zh-TW" sz="2000" dirty="0">
                <a:solidFill>
                  <a:schemeClr val="bg1"/>
                </a:solidFill>
                <a:latin typeface="標楷體" panose="03000509000000000000" pitchFamily="65" charset="-120"/>
                <a:ea typeface="標楷體" panose="03000509000000000000" pitchFamily="65" charset="-120"/>
              </a:rPr>
              <a:t>100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@$7,450</a:t>
            </a:r>
            <a:r>
              <a:rPr lang="zh-TW" altLang="en-US" sz="2000" dirty="0">
                <a:solidFill>
                  <a:schemeClr val="bg1"/>
                </a:solidFill>
                <a:latin typeface="標楷體" panose="03000509000000000000" pitchFamily="65" charset="-120"/>
                <a:ea typeface="標楷體" panose="03000509000000000000" pitchFamily="65" charset="-120"/>
              </a:rPr>
              <a:t>、半自動美式咖啡機</a:t>
            </a:r>
            <a:r>
              <a:rPr lang="en-US" altLang="zh-TW" sz="2000" dirty="0">
                <a:solidFill>
                  <a:schemeClr val="bg1"/>
                </a:solidFill>
                <a:latin typeface="標楷體" panose="03000509000000000000" pitchFamily="65" charset="-120"/>
                <a:ea typeface="標楷體" panose="03000509000000000000" pitchFamily="65" charset="-120"/>
              </a:rPr>
              <a:t>80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@$5,100</a:t>
            </a:r>
            <a:r>
              <a:rPr lang="zh-TW" altLang="en-US" sz="2000" dirty="0">
                <a:solidFill>
                  <a:schemeClr val="bg1"/>
                </a:solidFill>
                <a:latin typeface="標楷體" panose="03000509000000000000" pitchFamily="65" charset="-120"/>
                <a:ea typeface="標楷體" panose="03000509000000000000" pitchFamily="65" charset="-120"/>
              </a:rPr>
              <a:t>、全自動義式咖啡機</a:t>
            </a:r>
            <a:r>
              <a:rPr lang="en-US" altLang="zh-TW" sz="2000" dirty="0">
                <a:solidFill>
                  <a:schemeClr val="bg1"/>
                </a:solidFill>
                <a:latin typeface="標楷體" panose="03000509000000000000" pitchFamily="65" charset="-120"/>
                <a:ea typeface="標楷體" panose="03000509000000000000" pitchFamily="65" charset="-120"/>
              </a:rPr>
              <a:t>100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@$16,600</a:t>
            </a:r>
            <a:r>
              <a:rPr lang="zh-TW" altLang="en-US" sz="2000" dirty="0">
                <a:solidFill>
                  <a:schemeClr val="bg1"/>
                </a:solidFill>
                <a:latin typeface="標楷體" panose="03000509000000000000" pitchFamily="65" charset="-120"/>
                <a:ea typeface="標楷體" panose="03000509000000000000" pitchFamily="65" charset="-120"/>
              </a:rPr>
              <a:t>、滴濾式咖啡機</a:t>
            </a:r>
            <a:r>
              <a:rPr lang="en-US" altLang="zh-TW" sz="2000" dirty="0">
                <a:solidFill>
                  <a:schemeClr val="bg1"/>
                </a:solidFill>
                <a:latin typeface="標楷體" panose="03000509000000000000" pitchFamily="65" charset="-120"/>
                <a:ea typeface="標楷體" panose="03000509000000000000" pitchFamily="65" charset="-120"/>
              </a:rPr>
              <a:t>45</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@$5,750</a:t>
            </a:r>
            <a:r>
              <a:rPr lang="zh-TW" altLang="en-US" sz="2000" dirty="0">
                <a:solidFill>
                  <a:schemeClr val="bg1"/>
                </a:solidFill>
                <a:latin typeface="標楷體" panose="03000509000000000000" pitchFamily="65" charset="-120"/>
                <a:ea typeface="標楷體" panose="03000509000000000000" pitchFamily="65" charset="-120"/>
              </a:rPr>
              <a:t>，扣除之前曾收訂金</a:t>
            </a:r>
            <a:r>
              <a:rPr lang="en-US" altLang="zh-TW" sz="2000" dirty="0">
                <a:solidFill>
                  <a:schemeClr val="bg1"/>
                </a:solidFill>
                <a:latin typeface="標楷體" panose="03000509000000000000" pitchFamily="65" charset="-120"/>
                <a:ea typeface="標楷體" panose="03000509000000000000" pitchFamily="65" charset="-120"/>
              </a:rPr>
              <a:t>$680,000</a:t>
            </a:r>
            <a:r>
              <a:rPr lang="zh-TW" altLang="en-US" sz="2000" dirty="0">
                <a:solidFill>
                  <a:schemeClr val="bg1"/>
                </a:solidFill>
                <a:latin typeface="標楷體" panose="03000509000000000000" pitchFamily="65" charset="-120"/>
                <a:ea typeface="標楷體" panose="03000509000000000000" pitchFamily="65" charset="-120"/>
              </a:rPr>
              <a:t>，餘貨款暫欠</a:t>
            </a:r>
            <a:r>
              <a:rPr lang="zh-TW" altLang="en-US" sz="2000" dirty="0" smtClean="0">
                <a:solidFill>
                  <a:schemeClr val="bg1"/>
                </a:solidFill>
                <a:latin typeface="標楷體" panose="03000509000000000000" pitchFamily="65" charset="-120"/>
                <a:ea typeface="標楷體" panose="03000509000000000000" pitchFamily="65" charset="-120"/>
              </a:rPr>
              <a:t>。</a:t>
            </a:r>
            <a:endParaRPr lang="zh-TW" altLang="en-US" sz="2000" dirty="0">
              <a:solidFill>
                <a:schemeClr val="bg1"/>
              </a:solidFill>
              <a:latin typeface="標楷體" panose="03000509000000000000" pitchFamily="65" charset="-120"/>
              <a:ea typeface="標楷體" panose="03000509000000000000" pitchFamily="65" charset="-120"/>
            </a:endParaRP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73125" y="900719"/>
            <a:ext cx="12289261" cy="5930754"/>
            <a:chOff x="908406" y="1958839"/>
            <a:chExt cx="3484694" cy="4886803"/>
          </a:xfrm>
        </p:grpSpPr>
        <p:sp>
          <p:nvSpPr>
            <p:cNvPr id="16" name="矩形 15"/>
            <p:cNvSpPr/>
            <p:nvPr/>
          </p:nvSpPr>
          <p:spPr>
            <a:xfrm flipH="1">
              <a:off x="908406" y="1995688"/>
              <a:ext cx="3356848"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aphicFrame>
        <p:nvGraphicFramePr>
          <p:cNvPr id="34" name="表格 33"/>
          <p:cNvGraphicFramePr>
            <a:graphicFrameLocks noGrp="1"/>
          </p:cNvGraphicFramePr>
          <p:nvPr>
            <p:extLst>
              <p:ext uri="{D42A27DB-BD31-4B8C-83A1-F6EECF244321}">
                <p14:modId xmlns:p14="http://schemas.microsoft.com/office/powerpoint/2010/main" val="790931609"/>
              </p:ext>
            </p:extLst>
          </p:nvPr>
        </p:nvGraphicFramePr>
        <p:xfrm>
          <a:off x="6300683" y="1021685"/>
          <a:ext cx="5606294" cy="5601240"/>
        </p:xfrm>
        <a:graphic>
          <a:graphicData uri="http://schemas.openxmlformats.org/drawingml/2006/table">
            <a:tbl>
              <a:tblPr>
                <a:tableStyleId>{5C22544A-7EE6-4342-B048-85BDC9FD1C3A}</a:tableStyleId>
              </a:tblPr>
              <a:tblGrid>
                <a:gridCol w="1094322">
                  <a:extLst>
                    <a:ext uri="{9D8B030D-6E8A-4147-A177-3AD203B41FA5}">
                      <a16:colId xmlns:a16="http://schemas.microsoft.com/office/drawing/2014/main" val="155960626"/>
                    </a:ext>
                  </a:extLst>
                </a:gridCol>
                <a:gridCol w="1474839">
                  <a:extLst>
                    <a:ext uri="{9D8B030D-6E8A-4147-A177-3AD203B41FA5}">
                      <a16:colId xmlns:a16="http://schemas.microsoft.com/office/drawing/2014/main" val="4060978565"/>
                    </a:ext>
                  </a:extLst>
                </a:gridCol>
                <a:gridCol w="545690">
                  <a:extLst>
                    <a:ext uri="{9D8B030D-6E8A-4147-A177-3AD203B41FA5}">
                      <a16:colId xmlns:a16="http://schemas.microsoft.com/office/drawing/2014/main" val="2005453845"/>
                    </a:ext>
                  </a:extLst>
                </a:gridCol>
                <a:gridCol w="1047135">
                  <a:extLst>
                    <a:ext uri="{9D8B030D-6E8A-4147-A177-3AD203B41FA5}">
                      <a16:colId xmlns:a16="http://schemas.microsoft.com/office/drawing/2014/main" val="2999068072"/>
                    </a:ext>
                  </a:extLst>
                </a:gridCol>
                <a:gridCol w="1138684">
                  <a:extLst>
                    <a:ext uri="{9D8B030D-6E8A-4147-A177-3AD203B41FA5}">
                      <a16:colId xmlns:a16="http://schemas.microsoft.com/office/drawing/2014/main" val="4255732661"/>
                    </a:ext>
                  </a:extLst>
                </a:gridCol>
                <a:gridCol w="76406">
                  <a:extLst>
                    <a:ext uri="{9D8B030D-6E8A-4147-A177-3AD203B41FA5}">
                      <a16:colId xmlns:a16="http://schemas.microsoft.com/office/drawing/2014/main" val="1358882864"/>
                    </a:ext>
                  </a:extLst>
                </a:gridCol>
                <a:gridCol w="229218">
                  <a:extLst>
                    <a:ext uri="{9D8B030D-6E8A-4147-A177-3AD203B41FA5}">
                      <a16:colId xmlns:a16="http://schemas.microsoft.com/office/drawing/2014/main" val="2438030748"/>
                    </a:ext>
                  </a:extLst>
                </a:gridCol>
              </a:tblGrid>
              <a:tr h="170006">
                <a:tc gridSpan="5">
                  <a:txBody>
                    <a:bodyPr/>
                    <a:lstStyle/>
                    <a:p>
                      <a:pPr algn="ctr"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台中公司</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algn="l" fontAlgn="ctr">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57000400"/>
                  </a:ext>
                </a:extLst>
              </a:tr>
              <a:tr h="170006">
                <a:tc gridSpan="5">
                  <a:txBody>
                    <a:bodyPr/>
                    <a:lstStyle/>
                    <a:p>
                      <a:pPr algn="ctr"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日記簿</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algn="l" fontAlgn="ctr">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點數</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4909373"/>
                  </a:ext>
                </a:extLst>
              </a:tr>
              <a:tr h="170006">
                <a:tc gridSpan="5">
                  <a:txBody>
                    <a:bodyPr/>
                    <a:lstStyle/>
                    <a:p>
                      <a:pPr algn="ctr"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期間：</a:t>
                      </a:r>
                      <a:r>
                        <a:rPr lang="en-US" altLang="zh-TW" sz="1800" u="none" strike="noStrike" dirty="0">
                          <a:solidFill>
                            <a:schemeClr val="bg1"/>
                          </a:solidFill>
                          <a:effectLst/>
                          <a:latin typeface="標楷體" panose="03000509000000000000" pitchFamily="65" charset="-120"/>
                          <a:ea typeface="標楷體" panose="03000509000000000000" pitchFamily="65" charset="-120"/>
                        </a:rPr>
                        <a:t>107</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年</a:t>
                      </a:r>
                      <a:r>
                        <a:rPr lang="en-US" altLang="zh-TW" sz="1800" u="none" strike="noStrike" dirty="0">
                          <a:solidFill>
                            <a:schemeClr val="bg1"/>
                          </a:solidFill>
                          <a:effectLst/>
                          <a:latin typeface="標楷體" panose="03000509000000000000" pitchFamily="65" charset="-120"/>
                          <a:ea typeface="標楷體" panose="03000509000000000000" pitchFamily="65" charset="-120"/>
                        </a:rPr>
                        <a:t>11</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月</a:t>
                      </a:r>
                      <a:r>
                        <a:rPr lang="en-US" altLang="zh-TW" sz="1800" u="none" strike="noStrike" dirty="0">
                          <a:solidFill>
                            <a:schemeClr val="bg1"/>
                          </a:solidFill>
                          <a:effectLst/>
                          <a:latin typeface="標楷體" panose="03000509000000000000" pitchFamily="65" charset="-120"/>
                          <a:ea typeface="標楷體" panose="03000509000000000000" pitchFamily="65" charset="-120"/>
                        </a:rPr>
                        <a:t>01</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日 至 </a:t>
                      </a:r>
                      <a:r>
                        <a:rPr lang="en-US" altLang="zh-TW" sz="1800" u="none" strike="noStrike" dirty="0">
                          <a:solidFill>
                            <a:schemeClr val="bg1"/>
                          </a:solidFill>
                          <a:effectLst/>
                          <a:latin typeface="標楷體" panose="03000509000000000000" pitchFamily="65" charset="-120"/>
                          <a:ea typeface="標楷體" panose="03000509000000000000" pitchFamily="65" charset="-120"/>
                        </a:rPr>
                        <a:t>107</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年</a:t>
                      </a:r>
                      <a:r>
                        <a:rPr lang="en-US" altLang="zh-TW" sz="1800" u="none" strike="noStrike" dirty="0">
                          <a:solidFill>
                            <a:schemeClr val="bg1"/>
                          </a:solidFill>
                          <a:effectLst/>
                          <a:latin typeface="標楷體" panose="03000509000000000000" pitchFamily="65" charset="-120"/>
                          <a:ea typeface="標楷體" panose="03000509000000000000" pitchFamily="65" charset="-120"/>
                        </a:rPr>
                        <a:t>12</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月</a:t>
                      </a:r>
                      <a:r>
                        <a:rPr lang="en-US" altLang="zh-TW" sz="1800" u="none" strike="noStrike" dirty="0">
                          <a:solidFill>
                            <a:schemeClr val="bg1"/>
                          </a:solidFill>
                          <a:effectLst/>
                          <a:latin typeface="標楷體" panose="03000509000000000000" pitchFamily="65" charset="-120"/>
                          <a:ea typeface="標楷體" panose="03000509000000000000" pitchFamily="65" charset="-120"/>
                        </a:rPr>
                        <a:t>31</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日</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algn="ctr" fontAlgn="t">
                        <a:lnSpc>
                          <a:spcPct val="100000"/>
                        </a:lnSpc>
                      </a:pPr>
                      <a:endParaRPr lang="zh-TW" altLang="en-US" sz="1800" b="1"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zh-TW" altLang="en-US"/>
                    </a:p>
                  </a:txBody>
                  <a:tcPr/>
                </a:tc>
                <a:extLst>
                  <a:ext uri="{0D108BD9-81ED-4DB2-BD59-A6C34878D82A}">
                    <a16:rowId xmlns:a16="http://schemas.microsoft.com/office/drawing/2014/main" val="2876184586"/>
                  </a:ext>
                </a:extLst>
              </a:tr>
              <a:tr h="170006">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日期</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項目</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摘要</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借方金額</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貸方金額</a:t>
                      </a:r>
                      <a:endParaRPr lang="zh-TW" altLang="en-US" sz="1800" b="1"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47463642"/>
                  </a:ext>
                </a:extLst>
              </a:tr>
              <a:tr h="170006">
                <a:tc>
                  <a:txBody>
                    <a:bodyPr/>
                    <a:lstStyle/>
                    <a:p>
                      <a:pPr algn="l"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107-11-01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銀行存款</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台灣銀行活存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930,000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24560568"/>
                  </a:ext>
                </a:extLst>
              </a:tr>
              <a:tr h="170006">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資本公積</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庫藏股票交易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120,000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20264654"/>
                  </a:ext>
                </a:extLst>
              </a:tr>
              <a:tr h="170006">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累積盈虧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30,000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98631277"/>
                  </a:ext>
                </a:extLst>
              </a:tr>
              <a:tr h="170006">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庫藏股票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1,080,000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66542163"/>
                  </a:ext>
                </a:extLst>
              </a:tr>
              <a:tr h="170006">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78502841"/>
                  </a:ext>
                </a:extLst>
              </a:tr>
              <a:tr h="170006">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107-11-02</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存貨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1,543,000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67902986"/>
                  </a:ext>
                </a:extLst>
              </a:tr>
              <a:tr h="170006">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應付帳款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1,441,000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97357549"/>
                  </a:ext>
                </a:extLst>
              </a:tr>
              <a:tr h="170006">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預付貨款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102,000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75936109"/>
                  </a:ext>
                </a:extLst>
              </a:tr>
              <a:tr h="170006">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11609057"/>
                  </a:ext>
                </a:extLst>
              </a:tr>
              <a:tr h="170006">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107-11-05</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應收帳款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2,391,750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27434053"/>
                  </a:ext>
                </a:extLst>
              </a:tr>
              <a:tr h="170006">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預收貨款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680,000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27968491"/>
                  </a:ext>
                </a:extLst>
              </a:tr>
              <a:tr h="170006">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銷貨收入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3,071,750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25374541"/>
                  </a:ext>
                </a:extLst>
              </a:tr>
              <a:tr h="170006">
                <a:tc>
                  <a:txBody>
                    <a:bodyPr/>
                    <a:lstStyle/>
                    <a:p>
                      <a:pPr algn="l"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107-11-05</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銷貨成本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2,280,100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05749890"/>
                  </a:ext>
                </a:extLst>
              </a:tr>
              <a:tr h="170006">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存貨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2,280,100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12764619"/>
                  </a:ext>
                </a:extLst>
              </a:tr>
            </a:tbl>
          </a:graphicData>
        </a:graphic>
      </p:graphicFrame>
      <p:grpSp>
        <p:nvGrpSpPr>
          <p:cNvPr id="35" name="群組 34"/>
          <p:cNvGrpSpPr/>
          <p:nvPr/>
        </p:nvGrpSpPr>
        <p:grpSpPr>
          <a:xfrm>
            <a:off x="5895586" y="-209106"/>
            <a:ext cx="5607415" cy="1470676"/>
            <a:chOff x="-14042262" y="1272774"/>
            <a:chExt cx="14667741" cy="732733"/>
          </a:xfrm>
        </p:grpSpPr>
        <p:pic>
          <p:nvPicPr>
            <p:cNvPr id="36"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38" name="文字方塊 37"/>
            <p:cNvSpPr txBox="1"/>
            <p:nvPr/>
          </p:nvSpPr>
          <p:spPr>
            <a:xfrm>
              <a:off x="-9631473" y="1478281"/>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a:t>
              </a:r>
              <a:r>
                <a:rPr lang="zh-TW" altLang="en-US" sz="3200" dirty="0">
                  <a:solidFill>
                    <a:srgbClr val="00EFF1"/>
                  </a:solidFill>
                  <a:latin typeface="標楷體" panose="03000509000000000000" pitchFamily="65" charset="-120"/>
                  <a:ea typeface="標楷體" panose="03000509000000000000" pitchFamily="65" charset="-120"/>
                </a:rPr>
                <a:t>二</a:t>
              </a:r>
              <a:r>
                <a:rPr lang="zh-TW" altLang="en-US" sz="3200" dirty="0" smtClean="0">
                  <a:solidFill>
                    <a:srgbClr val="00EFF1"/>
                  </a:solidFill>
                  <a:latin typeface="標楷體" panose="03000509000000000000" pitchFamily="65" charset="-120"/>
                  <a:ea typeface="標楷體" panose="03000509000000000000" pitchFamily="65" charset="-120"/>
                </a:rPr>
                <a:t>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1)</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sp>
        <p:nvSpPr>
          <p:cNvPr id="2" name="圓角矩形 1">
            <a:hlinkClick r:id="rId4" action="ppaction://hlinksldjump"/>
          </p:cNvPr>
          <p:cNvSpPr/>
          <p:nvPr/>
        </p:nvSpPr>
        <p:spPr>
          <a:xfrm>
            <a:off x="293135" y="2575560"/>
            <a:ext cx="185348" cy="320040"/>
          </a:xfrm>
          <a:prstGeom prst="roundRect">
            <a:avLst/>
          </a:prstGeom>
          <a:solidFill>
            <a:srgbClr val="6699FF">
              <a:alpha val="16863"/>
            </a:srgb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39" name="圓角矩形 38">
            <a:hlinkClick r:id="rId5" action="ppaction://hlinksldjump"/>
          </p:cNvPr>
          <p:cNvSpPr/>
          <p:nvPr/>
        </p:nvSpPr>
        <p:spPr>
          <a:xfrm>
            <a:off x="576328" y="2575560"/>
            <a:ext cx="182217" cy="320040"/>
          </a:xfrm>
          <a:prstGeom prst="roundRect">
            <a:avLst/>
          </a:prstGeom>
          <a:solidFill>
            <a:srgbClr val="6699FF">
              <a:alpha val="16863"/>
            </a:srgb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3" name="圓角矩形 2"/>
          <p:cNvSpPr/>
          <p:nvPr/>
        </p:nvSpPr>
        <p:spPr>
          <a:xfrm>
            <a:off x="192346" y="2936440"/>
            <a:ext cx="6108337" cy="1303622"/>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r>
              <a:rPr lang="en-US" altLang="zh-TW" sz="2400" b="1" kern="100" dirty="0" smtClean="0">
                <a:solidFill>
                  <a:schemeClr val="tx1"/>
                </a:solidFill>
                <a:latin typeface="標楷體" panose="03000509000000000000" pitchFamily="65" charset="-120"/>
                <a:ea typeface="標楷體" panose="03000509000000000000" pitchFamily="65" charset="-120"/>
              </a:rPr>
              <a:t>$2,160,000/$18=120,000</a:t>
            </a:r>
            <a:r>
              <a:rPr lang="zh-TW" altLang="en-US" sz="2400" b="1" kern="100" dirty="0">
                <a:solidFill>
                  <a:schemeClr val="tx1"/>
                </a:solidFill>
                <a:latin typeface="標楷體" panose="03000509000000000000" pitchFamily="65" charset="-120"/>
                <a:ea typeface="標楷體" panose="03000509000000000000" pitchFamily="65" charset="-120"/>
              </a:rPr>
              <a:t>帳</a:t>
            </a:r>
            <a:r>
              <a:rPr lang="zh-TW" altLang="en-US" sz="2400" b="1" kern="100" dirty="0" smtClean="0">
                <a:solidFill>
                  <a:schemeClr val="tx1"/>
                </a:solidFill>
                <a:latin typeface="標楷體" panose="03000509000000000000" pitchFamily="65" charset="-120"/>
                <a:ea typeface="標楷體" panose="03000509000000000000" pitchFamily="65" charset="-120"/>
              </a:rPr>
              <a:t>上股數</a:t>
            </a:r>
            <a:endParaRPr lang="en-US" altLang="zh-TW" sz="2400" b="1" kern="100" dirty="0" smtClean="0">
              <a:solidFill>
                <a:schemeClr val="tx1"/>
              </a:solidFill>
              <a:latin typeface="標楷體" panose="03000509000000000000" pitchFamily="65" charset="-120"/>
              <a:ea typeface="標楷體" panose="03000509000000000000" pitchFamily="65" charset="-120"/>
            </a:endParaRPr>
          </a:p>
          <a:p>
            <a:r>
              <a:rPr lang="en-US" altLang="zh-TW" sz="2400" b="1" kern="100" dirty="0" smtClean="0">
                <a:solidFill>
                  <a:schemeClr val="tx1"/>
                </a:solidFill>
                <a:latin typeface="標楷體" panose="03000509000000000000" pitchFamily="65" charset="-120"/>
                <a:ea typeface="標楷體" panose="03000509000000000000" pitchFamily="65" charset="-120"/>
                <a:cs typeface="Times New Roman" panose="02020603050405020304" pitchFamily="18" charset="0"/>
              </a:rPr>
              <a:t>(</a:t>
            </a:r>
            <a:r>
              <a:rPr lang="en-US" altLang="zh-TW" sz="2400" b="1" kern="100" dirty="0">
                <a:solidFill>
                  <a:schemeClr val="tx1"/>
                </a:solidFill>
                <a:latin typeface="標楷體" panose="03000509000000000000" pitchFamily="65" charset="-120"/>
                <a:ea typeface="標楷體" panose="03000509000000000000" pitchFamily="65" charset="-120"/>
                <a:cs typeface="Times New Roman" panose="02020603050405020304" pitchFamily="18" charset="0"/>
              </a:rPr>
              <a:t>120,000/2)X$18=$</a:t>
            </a:r>
            <a:r>
              <a:rPr lang="en-US" altLang="zh-TW" sz="2400" b="1" kern="100" dirty="0" smtClean="0">
                <a:solidFill>
                  <a:schemeClr val="tx1"/>
                </a:solidFill>
                <a:latin typeface="標楷體" panose="03000509000000000000" pitchFamily="65" charset="-120"/>
                <a:ea typeface="標楷體" panose="03000509000000000000" pitchFamily="65" charset="-120"/>
                <a:cs typeface="Times New Roman" panose="02020603050405020304" pitchFamily="18" charset="0"/>
              </a:rPr>
              <a:t>1,080,000(</a:t>
            </a:r>
            <a:r>
              <a:rPr lang="zh-TW" altLang="en-US" sz="2400" b="1" kern="100" dirty="0" smtClean="0">
                <a:solidFill>
                  <a:schemeClr val="tx1"/>
                </a:solidFill>
                <a:latin typeface="標楷體" panose="03000509000000000000" pitchFamily="65" charset="-120"/>
                <a:ea typeface="標楷體" panose="03000509000000000000" pitchFamily="65" charset="-120"/>
                <a:cs typeface="Times New Roman" panose="02020603050405020304" pitchFamily="18" charset="0"/>
              </a:rPr>
              <a:t>沖庫藏股票</a:t>
            </a:r>
            <a:r>
              <a:rPr lang="en-US" altLang="zh-TW" sz="2400" b="1" kern="100" dirty="0" smtClean="0">
                <a:solidFill>
                  <a:schemeClr val="tx1"/>
                </a:solidFill>
                <a:latin typeface="標楷體" panose="03000509000000000000" pitchFamily="65" charset="-120"/>
                <a:ea typeface="標楷體" panose="03000509000000000000" pitchFamily="65" charset="-120"/>
                <a:cs typeface="Times New Roman" panose="02020603050405020304" pitchFamily="18" charset="0"/>
              </a:rPr>
              <a:t>)</a:t>
            </a:r>
            <a:endParaRPr lang="en-US" altLang="zh-TW" sz="2400" b="1" kern="100" dirty="0">
              <a:solidFill>
                <a:schemeClr val="tx1"/>
              </a:solidFill>
              <a:latin typeface="標楷體" panose="03000509000000000000" pitchFamily="65" charset="-120"/>
              <a:ea typeface="標楷體" panose="03000509000000000000" pitchFamily="65" charset="-120"/>
              <a:cs typeface="Times New Roman" panose="02020603050405020304" pitchFamily="18" charset="0"/>
            </a:endParaRPr>
          </a:p>
          <a:p>
            <a:r>
              <a:rPr lang="en-US" altLang="zh-TW" sz="2400" b="1" kern="100" dirty="0" smtClean="0">
                <a:solidFill>
                  <a:schemeClr val="tx1"/>
                </a:solidFill>
                <a:latin typeface="標楷體" panose="03000509000000000000" pitchFamily="65" charset="-120"/>
                <a:ea typeface="標楷體" panose="03000509000000000000" pitchFamily="65" charset="-120"/>
                <a:cs typeface="Times New Roman" panose="02020603050405020304" pitchFamily="18" charset="0"/>
              </a:rPr>
              <a:t>60,000X$15.5=930,000(</a:t>
            </a:r>
            <a:r>
              <a:rPr lang="zh-TW" altLang="en-US" sz="2400" b="1" kern="100" dirty="0">
                <a:solidFill>
                  <a:schemeClr val="tx1"/>
                </a:solidFill>
                <a:latin typeface="標楷體" panose="03000509000000000000" pitchFamily="65" charset="-120"/>
                <a:ea typeface="標楷體" panose="03000509000000000000" pitchFamily="65" charset="-120"/>
                <a:cs typeface="Times New Roman" panose="02020603050405020304" pitchFamily="18" charset="0"/>
              </a:rPr>
              <a:t>存入台灣</a:t>
            </a:r>
            <a:r>
              <a:rPr lang="zh-TW" altLang="en-US" sz="2400" b="1" kern="100" dirty="0" smtClean="0">
                <a:solidFill>
                  <a:schemeClr val="tx1"/>
                </a:solidFill>
                <a:latin typeface="標楷體" panose="03000509000000000000" pitchFamily="65" charset="-120"/>
                <a:ea typeface="標楷體" panose="03000509000000000000" pitchFamily="65" charset="-120"/>
                <a:cs typeface="Times New Roman" panose="02020603050405020304" pitchFamily="18" charset="0"/>
              </a:rPr>
              <a:t>銀行</a:t>
            </a:r>
            <a:r>
              <a:rPr lang="en-US" altLang="zh-TW" sz="2400" b="1" kern="100" dirty="0" smtClean="0">
                <a:solidFill>
                  <a:schemeClr val="tx1"/>
                </a:solidFill>
                <a:latin typeface="標楷體" panose="03000509000000000000" pitchFamily="65" charset="-120"/>
                <a:ea typeface="標楷體" panose="03000509000000000000" pitchFamily="65" charset="-120"/>
                <a:cs typeface="Times New Roman" panose="02020603050405020304" pitchFamily="18" charset="0"/>
              </a:rPr>
              <a:t>)</a:t>
            </a:r>
            <a:endParaRPr lang="zh-TW" altLang="zh-TW" sz="2400" b="1" kern="100" dirty="0" smtClean="0">
              <a:solidFill>
                <a:schemeClr val="tx1"/>
              </a:solidFill>
              <a:latin typeface="標楷體" panose="03000509000000000000" pitchFamily="65" charset="-120"/>
              <a:ea typeface="標楷體" panose="03000509000000000000" pitchFamily="65" charset="-120"/>
              <a:cs typeface="Times New Roman" panose="02020603050405020304" pitchFamily="18" charset="0"/>
            </a:endParaRPr>
          </a:p>
          <a:p>
            <a:endParaRPr lang="zh-TW" altLang="en-US" dirty="0"/>
          </a:p>
        </p:txBody>
      </p:sp>
      <p:sp>
        <p:nvSpPr>
          <p:cNvPr id="40" name="圓角矩形 39">
            <a:hlinkClick r:id="rId6" action="ppaction://hlinksldjump"/>
          </p:cNvPr>
          <p:cNvSpPr/>
          <p:nvPr/>
        </p:nvSpPr>
        <p:spPr>
          <a:xfrm>
            <a:off x="836366" y="2586915"/>
            <a:ext cx="182217" cy="320040"/>
          </a:xfrm>
          <a:prstGeom prst="roundRect">
            <a:avLst/>
          </a:prstGeom>
          <a:solidFill>
            <a:srgbClr val="6699FF">
              <a:alpha val="16863"/>
            </a:srgb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Tree>
    <p:extLst>
      <p:ext uri="{BB962C8B-B14F-4D97-AF65-F5344CB8AC3E}">
        <p14:creationId xmlns:p14="http://schemas.microsoft.com/office/powerpoint/2010/main" val="30233686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grpId="0" nodeType="afterEffect">
                                      <p:stCondLst>
                                        <p:cond delay="0"/>
                                      </p:stCondLst>
                                      <p:childTnLst>
                                        <p:set>
                                          <p:cBhvr>
                                            <p:cTn id="26" dur="1" fill="hold">
                                              <p:stCondLst>
                                                <p:cond delay="0"/>
                                              </p:stCondLst>
                                            </p:cTn>
                                            <p:tgtEl>
                                              <p:spTgt spid="37">
                                                <p:txEl>
                                                  <p:pRg st="0" end="0"/>
                                                </p:txEl>
                                              </p:spTgt>
                                            </p:tgtEl>
                                            <p:attrNameLst>
                                              <p:attrName>style.visibility</p:attrName>
                                            </p:attrNameLst>
                                          </p:cBhvr>
                                          <p:to>
                                            <p:strVal val="visible"/>
                                          </p:to>
                                        </p:set>
                                        <p:animEffect transition="in" filter="fade">
                                          <p:cBhvr>
                                            <p:cTn id="27" dur="1000"/>
                                            <p:tgtEl>
                                              <p:spTgt spid="37">
                                                <p:txEl>
                                                  <p:pRg st="0" end="0"/>
                                                </p:txEl>
                                              </p:spTgt>
                                            </p:tgtEl>
                                          </p:cBhvr>
                                        </p:animEffect>
                                        <p:anim calcmode="lin" valueType="num">
                                          <p:cBhvr>
                                            <p:cTn id="28"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29"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30" fill="hold">
                                <p:stCondLst>
                                  <p:cond delay="2750"/>
                                </p:stCondLst>
                                <p:childTnLst>
                                  <p:par>
                                    <p:cTn id="31" presetID="42" presetClass="entr" presetSubtype="0" fill="hold" grpId="0" nodeType="afterEffect">
                                      <p:stCondLst>
                                        <p:cond delay="0"/>
                                      </p:stCondLst>
                                      <p:childTnLst>
                                        <p:set>
                                          <p:cBhvr>
                                            <p:cTn id="32" dur="1" fill="hold">
                                              <p:stCondLst>
                                                <p:cond delay="0"/>
                                              </p:stCondLst>
                                            </p:cTn>
                                            <p:tgtEl>
                                              <p:spTgt spid="37">
                                                <p:txEl>
                                                  <p:pRg st="1" end="1"/>
                                                </p:txEl>
                                              </p:spTgt>
                                            </p:tgtEl>
                                            <p:attrNameLst>
                                              <p:attrName>style.visibility</p:attrName>
                                            </p:attrNameLst>
                                          </p:cBhvr>
                                          <p:to>
                                            <p:strVal val="visible"/>
                                          </p:to>
                                        </p:set>
                                        <p:animEffect transition="in" filter="fade">
                                          <p:cBhvr>
                                            <p:cTn id="33" dur="1000"/>
                                            <p:tgtEl>
                                              <p:spTgt spid="37">
                                                <p:txEl>
                                                  <p:pRg st="1" end="1"/>
                                                </p:txEl>
                                              </p:spTgt>
                                            </p:tgtEl>
                                          </p:cBhvr>
                                        </p:animEffect>
                                        <p:anim calcmode="lin" valueType="num">
                                          <p:cBhvr>
                                            <p:cTn id="34" dur="1000" fill="hold"/>
                                            <p:tgtEl>
                                              <p:spTgt spid="37">
                                                <p:txEl>
                                                  <p:pRg st="1" end="1"/>
                                                </p:txEl>
                                              </p:spTgt>
                                            </p:tgtEl>
                                            <p:attrNameLst>
                                              <p:attrName>ppt_x</p:attrName>
                                            </p:attrNameLst>
                                          </p:cBhvr>
                                          <p:tavLst>
                                            <p:tav tm="0">
                                              <p:val>
                                                <p:strVal val="#ppt_x"/>
                                              </p:val>
                                            </p:tav>
                                            <p:tav tm="100000">
                                              <p:val>
                                                <p:strVal val="#ppt_x"/>
                                              </p:val>
                                            </p:tav>
                                          </p:tavLst>
                                        </p:anim>
                                        <p:anim calcmode="lin" valueType="num">
                                          <p:cBhvr>
                                            <p:cTn id="35" dur="1000" fill="hold"/>
                                            <p:tgtEl>
                                              <p:spTgt spid="37">
                                                <p:txEl>
                                                  <p:pRg st="1" end="1"/>
                                                </p:txEl>
                                              </p:spTgt>
                                            </p:tgtEl>
                                            <p:attrNameLst>
                                              <p:attrName>ppt_y</p:attrName>
                                            </p:attrNameLst>
                                          </p:cBhvr>
                                          <p:tavLst>
                                            <p:tav tm="0">
                                              <p:val>
                                                <p:strVal val="#ppt_y+.1"/>
                                              </p:val>
                                            </p:tav>
                                            <p:tav tm="100000">
                                              <p:val>
                                                <p:strVal val="#ppt_y"/>
                                              </p:val>
                                            </p:tav>
                                          </p:tavLst>
                                        </p:anim>
                                      </p:childTnLst>
                                    </p:cTn>
                                  </p:par>
                                </p:childTnLst>
                              </p:cTn>
                            </p:par>
                            <p:par>
                              <p:cTn id="36" fill="hold">
                                <p:stCondLst>
                                  <p:cond delay="3750"/>
                                </p:stCondLst>
                                <p:childTnLst>
                                  <p:par>
                                    <p:cTn id="37" presetID="42" presetClass="entr" presetSubtype="0" fill="hold" grpId="0" nodeType="afterEffect">
                                      <p:stCondLst>
                                        <p:cond delay="0"/>
                                      </p:stCondLst>
                                      <p:childTnLst>
                                        <p:set>
                                          <p:cBhvr>
                                            <p:cTn id="38" dur="1" fill="hold">
                                              <p:stCondLst>
                                                <p:cond delay="0"/>
                                              </p:stCondLst>
                                            </p:cTn>
                                            <p:tgtEl>
                                              <p:spTgt spid="37">
                                                <p:txEl>
                                                  <p:pRg st="2" end="2"/>
                                                </p:txEl>
                                              </p:spTgt>
                                            </p:tgtEl>
                                            <p:attrNameLst>
                                              <p:attrName>style.visibility</p:attrName>
                                            </p:attrNameLst>
                                          </p:cBhvr>
                                          <p:to>
                                            <p:strVal val="visible"/>
                                          </p:to>
                                        </p:set>
                                        <p:animEffect transition="in" filter="fade">
                                          <p:cBhvr>
                                            <p:cTn id="39" dur="1000"/>
                                            <p:tgtEl>
                                              <p:spTgt spid="37">
                                                <p:txEl>
                                                  <p:pRg st="2" end="2"/>
                                                </p:txEl>
                                              </p:spTgt>
                                            </p:tgtEl>
                                          </p:cBhvr>
                                        </p:animEffect>
                                        <p:anim calcmode="lin" valueType="num">
                                          <p:cBhvr>
                                            <p:cTn id="40"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41"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42" fill="hold">
                                <p:stCondLst>
                                  <p:cond delay="4750"/>
                                </p:stCondLst>
                                <p:childTnLst>
                                  <p:par>
                                    <p:cTn id="43" presetID="42" presetClass="entr" presetSubtype="0" fill="hold" grpId="0" nodeType="afterEffect">
                                      <p:stCondLst>
                                        <p:cond delay="0"/>
                                      </p:stCondLst>
                                      <p:childTnLst>
                                        <p:set>
                                          <p:cBhvr>
                                            <p:cTn id="44" dur="1" fill="hold">
                                              <p:stCondLst>
                                                <p:cond delay="0"/>
                                              </p:stCondLst>
                                            </p:cTn>
                                            <p:tgtEl>
                                              <p:spTgt spid="37">
                                                <p:txEl>
                                                  <p:pRg st="3" end="3"/>
                                                </p:txEl>
                                              </p:spTgt>
                                            </p:tgtEl>
                                            <p:attrNameLst>
                                              <p:attrName>style.visibility</p:attrName>
                                            </p:attrNameLst>
                                          </p:cBhvr>
                                          <p:to>
                                            <p:strVal val="visible"/>
                                          </p:to>
                                        </p:set>
                                        <p:animEffect transition="in" filter="fade">
                                          <p:cBhvr>
                                            <p:cTn id="45" dur="1000"/>
                                            <p:tgtEl>
                                              <p:spTgt spid="37">
                                                <p:txEl>
                                                  <p:pRg st="3" end="3"/>
                                                </p:txEl>
                                              </p:spTgt>
                                            </p:tgtEl>
                                          </p:cBhvr>
                                        </p:animEffect>
                                        <p:anim calcmode="lin" valueType="num">
                                          <p:cBhvr>
                                            <p:cTn id="46" dur="1000" fill="hold"/>
                                            <p:tgtEl>
                                              <p:spTgt spid="37">
                                                <p:txEl>
                                                  <p:pRg st="3" end="3"/>
                                                </p:txEl>
                                              </p:spTgt>
                                            </p:tgtEl>
                                            <p:attrNameLst>
                                              <p:attrName>ppt_x</p:attrName>
                                            </p:attrNameLst>
                                          </p:cBhvr>
                                          <p:tavLst>
                                            <p:tav tm="0">
                                              <p:val>
                                                <p:strVal val="#ppt_x"/>
                                              </p:val>
                                            </p:tav>
                                            <p:tav tm="100000">
                                              <p:val>
                                                <p:strVal val="#ppt_x"/>
                                              </p:val>
                                            </p:tav>
                                          </p:tavLst>
                                        </p:anim>
                                        <p:anim calcmode="lin" valueType="num">
                                          <p:cBhvr>
                                            <p:cTn id="47" dur="1000" fill="hold"/>
                                            <p:tgtEl>
                                              <p:spTgt spid="37">
                                                <p:txEl>
                                                  <p:pRg st="3" end="3"/>
                                                </p:txEl>
                                              </p:spTgt>
                                            </p:tgtEl>
                                            <p:attrNameLst>
                                              <p:attrName>ppt_y</p:attrName>
                                            </p:attrNameLst>
                                          </p:cBhvr>
                                          <p:tavLst>
                                            <p:tav tm="0">
                                              <p:val>
                                                <p:strVal val="#ppt_y+.1"/>
                                              </p:val>
                                            </p:tav>
                                            <p:tav tm="100000">
                                              <p:val>
                                                <p:strVal val="#ppt_y"/>
                                              </p:val>
                                            </p:tav>
                                          </p:tavLst>
                                        </p:anim>
                                      </p:childTnLst>
                                    </p:cTn>
                                  </p:par>
                                </p:childTnLst>
                              </p:cTn>
                            </p:par>
                            <p:par>
                              <p:cTn id="48" fill="hold">
                                <p:stCondLst>
                                  <p:cond delay="5750"/>
                                </p:stCondLst>
                                <p:childTnLst>
                                  <p:par>
                                    <p:cTn id="49" presetID="42" presetClass="entr" presetSubtype="0" fill="hold" nodeType="afterEffect">
                                      <p:stCondLst>
                                        <p:cond delay="0"/>
                                      </p:stCondLst>
                                      <p:childTnLst>
                                        <p:set>
                                          <p:cBhvr>
                                            <p:cTn id="50" dur="1" fill="hold">
                                              <p:stCondLst>
                                                <p:cond delay="0"/>
                                              </p:stCondLst>
                                            </p:cTn>
                                            <p:tgtEl>
                                              <p:spTgt spid="35"/>
                                            </p:tgtEl>
                                            <p:attrNameLst>
                                              <p:attrName>style.visibility</p:attrName>
                                            </p:attrNameLst>
                                          </p:cBhvr>
                                          <p:to>
                                            <p:strVal val="visible"/>
                                          </p:to>
                                        </p:set>
                                        <p:animEffect transition="in" filter="fade">
                                          <p:cBhvr>
                                            <p:cTn id="51" dur="1000"/>
                                            <p:tgtEl>
                                              <p:spTgt spid="35"/>
                                            </p:tgtEl>
                                          </p:cBhvr>
                                        </p:animEffect>
                                        <p:anim calcmode="lin" valueType="num">
                                          <p:cBhvr>
                                            <p:cTn id="52" dur="1000" fill="hold"/>
                                            <p:tgtEl>
                                              <p:spTgt spid="35"/>
                                            </p:tgtEl>
                                            <p:attrNameLst>
                                              <p:attrName>ppt_x</p:attrName>
                                            </p:attrNameLst>
                                          </p:cBhvr>
                                          <p:tavLst>
                                            <p:tav tm="0">
                                              <p:val>
                                                <p:strVal val="#ppt_x"/>
                                              </p:val>
                                            </p:tav>
                                            <p:tav tm="100000">
                                              <p:val>
                                                <p:strVal val="#ppt_x"/>
                                              </p:val>
                                            </p:tav>
                                          </p:tavLst>
                                        </p:anim>
                                        <p:anim calcmode="lin" valueType="num">
                                          <p:cBhvr>
                                            <p:cTn id="53"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par>
                        <p:cTn id="54" fill="hold">
                          <p:stCondLst>
                            <p:cond delay="indefinite"/>
                          </p:stCondLst>
                          <p:childTnLst>
                            <p:par>
                              <p:cTn id="55" fill="hold">
                                <p:stCondLst>
                                  <p:cond delay="0"/>
                                </p:stCondLst>
                                <p:childTnLst>
                                  <p:par>
                                    <p:cTn id="56" presetID="42" presetClass="entr" presetSubtype="0" fill="hold" nodeType="clickEffect">
                                      <p:stCondLst>
                                        <p:cond delay="0"/>
                                      </p:stCondLst>
                                      <p:childTnLst>
                                        <p:set>
                                          <p:cBhvr>
                                            <p:cTn id="57" dur="1" fill="hold">
                                              <p:stCondLst>
                                                <p:cond delay="0"/>
                                              </p:stCondLst>
                                            </p:cTn>
                                            <p:tgtEl>
                                              <p:spTgt spid="34"/>
                                            </p:tgtEl>
                                            <p:attrNameLst>
                                              <p:attrName>style.visibility</p:attrName>
                                            </p:attrNameLst>
                                          </p:cBhvr>
                                          <p:to>
                                            <p:strVal val="visible"/>
                                          </p:to>
                                        </p:set>
                                        <p:animEffect transition="in" filter="fade">
                                          <p:cBhvr>
                                            <p:cTn id="58" dur="1000"/>
                                            <p:tgtEl>
                                              <p:spTgt spid="34"/>
                                            </p:tgtEl>
                                          </p:cBhvr>
                                        </p:animEffect>
                                        <p:anim calcmode="lin" valueType="num">
                                          <p:cBhvr>
                                            <p:cTn id="59" dur="1000" fill="hold"/>
                                            <p:tgtEl>
                                              <p:spTgt spid="34"/>
                                            </p:tgtEl>
                                            <p:attrNameLst>
                                              <p:attrName>ppt_x</p:attrName>
                                            </p:attrNameLst>
                                          </p:cBhvr>
                                          <p:tavLst>
                                            <p:tav tm="0">
                                              <p:val>
                                                <p:strVal val="#ppt_x"/>
                                              </p:val>
                                            </p:tav>
                                            <p:tav tm="100000">
                                              <p:val>
                                                <p:strVal val="#ppt_x"/>
                                              </p:val>
                                            </p:tav>
                                          </p:tavLst>
                                        </p:anim>
                                        <p:anim calcmode="lin" valueType="num">
                                          <p:cBhvr>
                                            <p:cTn id="60" dur="1000" fill="hold"/>
                                            <p:tgtEl>
                                              <p:spTgt spid="34"/>
                                            </p:tgtEl>
                                            <p:attrNameLst>
                                              <p:attrName>ppt_y</p:attrName>
                                            </p:attrNameLst>
                                          </p:cBhvr>
                                          <p:tavLst>
                                            <p:tav tm="0">
                                              <p:val>
                                                <p:strVal val="#ppt_y+.1"/>
                                              </p:val>
                                            </p:tav>
                                            <p:tav tm="100000">
                                              <p:val>
                                                <p:strVal val="#ppt_y"/>
                                              </p:val>
                                            </p:tav>
                                          </p:tavLst>
                                        </p:anim>
                                      </p:childTnLst>
                                    </p:cTn>
                                  </p:par>
                                </p:childTnLst>
                              </p:cTn>
                            </p:par>
                            <p:par>
                              <p:cTn id="61" fill="hold">
                                <p:stCondLst>
                                  <p:cond delay="1000"/>
                                </p:stCondLst>
                                <p:childTnLst>
                                  <p:par>
                                    <p:cTn id="62" presetID="6" presetClass="entr" presetSubtype="16" fill="hold" grpId="0" nodeType="afterEffect">
                                      <p:stCondLst>
                                        <p:cond delay="0"/>
                                      </p:stCondLst>
                                      <p:childTnLst>
                                        <p:set>
                                          <p:cBhvr>
                                            <p:cTn id="63" dur="1" fill="hold">
                                              <p:stCondLst>
                                                <p:cond delay="0"/>
                                              </p:stCondLst>
                                            </p:cTn>
                                            <p:tgtEl>
                                              <p:spTgt spid="2"/>
                                            </p:tgtEl>
                                            <p:attrNameLst>
                                              <p:attrName>style.visibility</p:attrName>
                                            </p:attrNameLst>
                                          </p:cBhvr>
                                          <p:to>
                                            <p:strVal val="visible"/>
                                          </p:to>
                                        </p:set>
                                        <p:animEffect transition="in" filter="circle(in)">
                                          <p:cBhvr>
                                            <p:cTn id="64" dur="2000"/>
                                            <p:tgtEl>
                                              <p:spTgt spid="2"/>
                                            </p:tgtEl>
                                          </p:cBhvr>
                                        </p:animEffect>
                                      </p:childTnLst>
                                    </p:cTn>
                                  </p:par>
                                  <p:par>
                                    <p:cTn id="65" presetID="6" presetClass="entr" presetSubtype="16" fill="hold" grpId="0" nodeType="withEffect">
                                      <p:stCondLst>
                                        <p:cond delay="0"/>
                                      </p:stCondLst>
                                      <p:childTnLst>
                                        <p:set>
                                          <p:cBhvr>
                                            <p:cTn id="66" dur="1" fill="hold">
                                              <p:stCondLst>
                                                <p:cond delay="0"/>
                                              </p:stCondLst>
                                            </p:cTn>
                                            <p:tgtEl>
                                              <p:spTgt spid="39"/>
                                            </p:tgtEl>
                                            <p:attrNameLst>
                                              <p:attrName>style.visibility</p:attrName>
                                            </p:attrNameLst>
                                          </p:cBhvr>
                                          <p:to>
                                            <p:strVal val="visible"/>
                                          </p:to>
                                        </p:set>
                                        <p:animEffect transition="in" filter="circle(in)">
                                          <p:cBhvr>
                                            <p:cTn id="67" dur="2000"/>
                                            <p:tgtEl>
                                              <p:spTgt spid="39"/>
                                            </p:tgtEl>
                                          </p:cBhvr>
                                        </p:animEffect>
                                      </p:childTnLst>
                                    </p:cTn>
                                  </p:par>
                                </p:childTnLst>
                              </p:cTn>
                            </p:par>
                            <p:par>
                              <p:cTn id="68" fill="hold">
                                <p:stCondLst>
                                  <p:cond delay="3000"/>
                                </p:stCondLst>
                                <p:childTnLst>
                                  <p:par>
                                    <p:cTn id="69" presetID="6" presetClass="entr" presetSubtype="16" fill="hold" grpId="0" nodeType="afterEffect">
                                      <p:stCondLst>
                                        <p:cond delay="0"/>
                                      </p:stCondLst>
                                      <p:childTnLst>
                                        <p:set>
                                          <p:cBhvr>
                                            <p:cTn id="70" dur="1" fill="hold">
                                              <p:stCondLst>
                                                <p:cond delay="0"/>
                                              </p:stCondLst>
                                            </p:cTn>
                                            <p:tgtEl>
                                              <p:spTgt spid="40"/>
                                            </p:tgtEl>
                                            <p:attrNameLst>
                                              <p:attrName>style.visibility</p:attrName>
                                            </p:attrNameLst>
                                          </p:cBhvr>
                                          <p:to>
                                            <p:strVal val="visible"/>
                                          </p:to>
                                        </p:set>
                                        <p:animEffect transition="in" filter="circle(in)">
                                          <p:cBhvr>
                                            <p:cTn id="71" dur="2000"/>
                                            <p:tgtEl>
                                              <p:spTgt spid="40"/>
                                            </p:tgtEl>
                                          </p:cBhvr>
                                        </p:animEffect>
                                      </p:childTnLst>
                                    </p:cTn>
                                  </p:par>
                                </p:childTnLst>
                              </p:cTn>
                            </p:par>
                          </p:childTnLst>
                        </p:cTn>
                      </p:par>
                      <p:par>
                        <p:cTn id="72" fill="hold">
                          <p:stCondLst>
                            <p:cond delay="indefinite"/>
                          </p:stCondLst>
                          <p:childTnLst>
                            <p:par>
                              <p:cTn id="73" fill="hold">
                                <p:stCondLst>
                                  <p:cond delay="0"/>
                                </p:stCondLst>
                                <p:childTnLst>
                                  <p:par>
                                    <p:cTn id="74" presetID="42" presetClass="entr" presetSubtype="0" fill="hold" grpId="0" nodeType="clickEffect">
                                      <p:stCondLst>
                                        <p:cond delay="0"/>
                                      </p:stCondLst>
                                      <p:childTnLst>
                                        <p:set>
                                          <p:cBhvr>
                                            <p:cTn id="75" dur="1" fill="hold">
                                              <p:stCondLst>
                                                <p:cond delay="0"/>
                                              </p:stCondLst>
                                            </p:cTn>
                                            <p:tgtEl>
                                              <p:spTgt spid="3"/>
                                            </p:tgtEl>
                                            <p:attrNameLst>
                                              <p:attrName>style.visibility</p:attrName>
                                            </p:attrNameLst>
                                          </p:cBhvr>
                                          <p:to>
                                            <p:strVal val="visible"/>
                                          </p:to>
                                        </p:set>
                                        <p:animEffect transition="in" filter="fade">
                                          <p:cBhvr>
                                            <p:cTn id="76" dur="1000"/>
                                            <p:tgtEl>
                                              <p:spTgt spid="3"/>
                                            </p:tgtEl>
                                          </p:cBhvr>
                                        </p:animEffect>
                                        <p:anim calcmode="lin" valueType="num">
                                          <p:cBhvr>
                                            <p:cTn id="77" dur="1000" fill="hold"/>
                                            <p:tgtEl>
                                              <p:spTgt spid="3"/>
                                            </p:tgtEl>
                                            <p:attrNameLst>
                                              <p:attrName>ppt_x</p:attrName>
                                            </p:attrNameLst>
                                          </p:cBhvr>
                                          <p:tavLst>
                                            <p:tav tm="0">
                                              <p:val>
                                                <p:strVal val="#ppt_x"/>
                                              </p:val>
                                            </p:tav>
                                            <p:tav tm="100000">
                                              <p:val>
                                                <p:strVal val="#ppt_x"/>
                                              </p:val>
                                            </p:tav>
                                          </p:tavLst>
                                        </p:anim>
                                        <p:anim calcmode="lin" valueType="num">
                                          <p:cBhvr>
                                            <p:cTn id="78"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10" presetClass="exit" presetSubtype="0" fill="hold" grpId="1" nodeType="clickEffect">
                                      <p:stCondLst>
                                        <p:cond delay="0"/>
                                      </p:stCondLst>
                                      <p:childTnLst>
                                        <p:animEffect transition="out" filter="fade">
                                          <p:cBhvr>
                                            <p:cTn id="82" dur="500"/>
                                            <p:tgtEl>
                                              <p:spTgt spid="3"/>
                                            </p:tgtEl>
                                          </p:cBhvr>
                                        </p:animEffect>
                                        <p:set>
                                          <p:cBhvr>
                                            <p:cTn id="83" dur="1" fill="hold">
                                              <p:stCondLst>
                                                <p:cond delay="499"/>
                                              </p:stCondLst>
                                            </p:cTn>
                                            <p:tgtEl>
                                              <p:spTgt spid="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bldP spid="79" grpId="0"/>
          <p:bldP spid="2" grpId="0" animBg="1"/>
          <p:bldP spid="39" grpId="0" animBg="1"/>
          <p:bldP spid="3" grpId="0" animBg="1"/>
          <p:bldP spid="3" grpId="1" animBg="1"/>
          <p:bldP spid="40"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grpId="0" nodeType="afterEffect">
                                      <p:stCondLst>
                                        <p:cond delay="0"/>
                                      </p:stCondLst>
                                      <p:childTnLst>
                                        <p:set>
                                          <p:cBhvr>
                                            <p:cTn id="26" dur="1" fill="hold">
                                              <p:stCondLst>
                                                <p:cond delay="0"/>
                                              </p:stCondLst>
                                            </p:cTn>
                                            <p:tgtEl>
                                              <p:spTgt spid="37">
                                                <p:txEl>
                                                  <p:pRg st="0" end="0"/>
                                                </p:txEl>
                                              </p:spTgt>
                                            </p:tgtEl>
                                            <p:attrNameLst>
                                              <p:attrName>style.visibility</p:attrName>
                                            </p:attrNameLst>
                                          </p:cBhvr>
                                          <p:to>
                                            <p:strVal val="visible"/>
                                          </p:to>
                                        </p:set>
                                        <p:animEffect transition="in" filter="fade">
                                          <p:cBhvr>
                                            <p:cTn id="27" dur="1000"/>
                                            <p:tgtEl>
                                              <p:spTgt spid="37">
                                                <p:txEl>
                                                  <p:pRg st="0" end="0"/>
                                                </p:txEl>
                                              </p:spTgt>
                                            </p:tgtEl>
                                          </p:cBhvr>
                                        </p:animEffect>
                                        <p:anim calcmode="lin" valueType="num">
                                          <p:cBhvr>
                                            <p:cTn id="28"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29"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30" fill="hold">
                                <p:stCondLst>
                                  <p:cond delay="2750"/>
                                </p:stCondLst>
                                <p:childTnLst>
                                  <p:par>
                                    <p:cTn id="31" presetID="42" presetClass="entr" presetSubtype="0" fill="hold" grpId="0" nodeType="afterEffect">
                                      <p:stCondLst>
                                        <p:cond delay="0"/>
                                      </p:stCondLst>
                                      <p:childTnLst>
                                        <p:set>
                                          <p:cBhvr>
                                            <p:cTn id="32" dur="1" fill="hold">
                                              <p:stCondLst>
                                                <p:cond delay="0"/>
                                              </p:stCondLst>
                                            </p:cTn>
                                            <p:tgtEl>
                                              <p:spTgt spid="37">
                                                <p:txEl>
                                                  <p:pRg st="1" end="1"/>
                                                </p:txEl>
                                              </p:spTgt>
                                            </p:tgtEl>
                                            <p:attrNameLst>
                                              <p:attrName>style.visibility</p:attrName>
                                            </p:attrNameLst>
                                          </p:cBhvr>
                                          <p:to>
                                            <p:strVal val="visible"/>
                                          </p:to>
                                        </p:set>
                                        <p:animEffect transition="in" filter="fade">
                                          <p:cBhvr>
                                            <p:cTn id="33" dur="1000"/>
                                            <p:tgtEl>
                                              <p:spTgt spid="37">
                                                <p:txEl>
                                                  <p:pRg st="1" end="1"/>
                                                </p:txEl>
                                              </p:spTgt>
                                            </p:tgtEl>
                                          </p:cBhvr>
                                        </p:animEffect>
                                        <p:anim calcmode="lin" valueType="num">
                                          <p:cBhvr>
                                            <p:cTn id="34" dur="1000" fill="hold"/>
                                            <p:tgtEl>
                                              <p:spTgt spid="37">
                                                <p:txEl>
                                                  <p:pRg st="1" end="1"/>
                                                </p:txEl>
                                              </p:spTgt>
                                            </p:tgtEl>
                                            <p:attrNameLst>
                                              <p:attrName>ppt_x</p:attrName>
                                            </p:attrNameLst>
                                          </p:cBhvr>
                                          <p:tavLst>
                                            <p:tav tm="0">
                                              <p:val>
                                                <p:strVal val="#ppt_x"/>
                                              </p:val>
                                            </p:tav>
                                            <p:tav tm="100000">
                                              <p:val>
                                                <p:strVal val="#ppt_x"/>
                                              </p:val>
                                            </p:tav>
                                          </p:tavLst>
                                        </p:anim>
                                        <p:anim calcmode="lin" valueType="num">
                                          <p:cBhvr>
                                            <p:cTn id="35" dur="1000" fill="hold"/>
                                            <p:tgtEl>
                                              <p:spTgt spid="37">
                                                <p:txEl>
                                                  <p:pRg st="1" end="1"/>
                                                </p:txEl>
                                              </p:spTgt>
                                            </p:tgtEl>
                                            <p:attrNameLst>
                                              <p:attrName>ppt_y</p:attrName>
                                            </p:attrNameLst>
                                          </p:cBhvr>
                                          <p:tavLst>
                                            <p:tav tm="0">
                                              <p:val>
                                                <p:strVal val="#ppt_y+.1"/>
                                              </p:val>
                                            </p:tav>
                                            <p:tav tm="100000">
                                              <p:val>
                                                <p:strVal val="#ppt_y"/>
                                              </p:val>
                                            </p:tav>
                                          </p:tavLst>
                                        </p:anim>
                                      </p:childTnLst>
                                    </p:cTn>
                                  </p:par>
                                </p:childTnLst>
                              </p:cTn>
                            </p:par>
                            <p:par>
                              <p:cTn id="36" fill="hold">
                                <p:stCondLst>
                                  <p:cond delay="3750"/>
                                </p:stCondLst>
                                <p:childTnLst>
                                  <p:par>
                                    <p:cTn id="37" presetID="42" presetClass="entr" presetSubtype="0" fill="hold" grpId="0" nodeType="afterEffect">
                                      <p:stCondLst>
                                        <p:cond delay="0"/>
                                      </p:stCondLst>
                                      <p:childTnLst>
                                        <p:set>
                                          <p:cBhvr>
                                            <p:cTn id="38" dur="1" fill="hold">
                                              <p:stCondLst>
                                                <p:cond delay="0"/>
                                              </p:stCondLst>
                                            </p:cTn>
                                            <p:tgtEl>
                                              <p:spTgt spid="37">
                                                <p:txEl>
                                                  <p:pRg st="2" end="2"/>
                                                </p:txEl>
                                              </p:spTgt>
                                            </p:tgtEl>
                                            <p:attrNameLst>
                                              <p:attrName>style.visibility</p:attrName>
                                            </p:attrNameLst>
                                          </p:cBhvr>
                                          <p:to>
                                            <p:strVal val="visible"/>
                                          </p:to>
                                        </p:set>
                                        <p:animEffect transition="in" filter="fade">
                                          <p:cBhvr>
                                            <p:cTn id="39" dur="1000"/>
                                            <p:tgtEl>
                                              <p:spTgt spid="37">
                                                <p:txEl>
                                                  <p:pRg st="2" end="2"/>
                                                </p:txEl>
                                              </p:spTgt>
                                            </p:tgtEl>
                                          </p:cBhvr>
                                        </p:animEffect>
                                        <p:anim calcmode="lin" valueType="num">
                                          <p:cBhvr>
                                            <p:cTn id="40"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41"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42" fill="hold">
                                <p:stCondLst>
                                  <p:cond delay="4750"/>
                                </p:stCondLst>
                                <p:childTnLst>
                                  <p:par>
                                    <p:cTn id="43" presetID="42" presetClass="entr" presetSubtype="0" fill="hold" grpId="0" nodeType="afterEffect">
                                      <p:stCondLst>
                                        <p:cond delay="0"/>
                                      </p:stCondLst>
                                      <p:childTnLst>
                                        <p:set>
                                          <p:cBhvr>
                                            <p:cTn id="44" dur="1" fill="hold">
                                              <p:stCondLst>
                                                <p:cond delay="0"/>
                                              </p:stCondLst>
                                            </p:cTn>
                                            <p:tgtEl>
                                              <p:spTgt spid="37">
                                                <p:txEl>
                                                  <p:pRg st="3" end="3"/>
                                                </p:txEl>
                                              </p:spTgt>
                                            </p:tgtEl>
                                            <p:attrNameLst>
                                              <p:attrName>style.visibility</p:attrName>
                                            </p:attrNameLst>
                                          </p:cBhvr>
                                          <p:to>
                                            <p:strVal val="visible"/>
                                          </p:to>
                                        </p:set>
                                        <p:animEffect transition="in" filter="fade">
                                          <p:cBhvr>
                                            <p:cTn id="45" dur="1000"/>
                                            <p:tgtEl>
                                              <p:spTgt spid="37">
                                                <p:txEl>
                                                  <p:pRg st="3" end="3"/>
                                                </p:txEl>
                                              </p:spTgt>
                                            </p:tgtEl>
                                          </p:cBhvr>
                                        </p:animEffect>
                                        <p:anim calcmode="lin" valueType="num">
                                          <p:cBhvr>
                                            <p:cTn id="46" dur="1000" fill="hold"/>
                                            <p:tgtEl>
                                              <p:spTgt spid="37">
                                                <p:txEl>
                                                  <p:pRg st="3" end="3"/>
                                                </p:txEl>
                                              </p:spTgt>
                                            </p:tgtEl>
                                            <p:attrNameLst>
                                              <p:attrName>ppt_x</p:attrName>
                                            </p:attrNameLst>
                                          </p:cBhvr>
                                          <p:tavLst>
                                            <p:tav tm="0">
                                              <p:val>
                                                <p:strVal val="#ppt_x"/>
                                              </p:val>
                                            </p:tav>
                                            <p:tav tm="100000">
                                              <p:val>
                                                <p:strVal val="#ppt_x"/>
                                              </p:val>
                                            </p:tav>
                                          </p:tavLst>
                                        </p:anim>
                                        <p:anim calcmode="lin" valueType="num">
                                          <p:cBhvr>
                                            <p:cTn id="47" dur="1000" fill="hold"/>
                                            <p:tgtEl>
                                              <p:spTgt spid="37">
                                                <p:txEl>
                                                  <p:pRg st="3" end="3"/>
                                                </p:txEl>
                                              </p:spTgt>
                                            </p:tgtEl>
                                            <p:attrNameLst>
                                              <p:attrName>ppt_y</p:attrName>
                                            </p:attrNameLst>
                                          </p:cBhvr>
                                          <p:tavLst>
                                            <p:tav tm="0">
                                              <p:val>
                                                <p:strVal val="#ppt_y+.1"/>
                                              </p:val>
                                            </p:tav>
                                            <p:tav tm="100000">
                                              <p:val>
                                                <p:strVal val="#ppt_y"/>
                                              </p:val>
                                            </p:tav>
                                          </p:tavLst>
                                        </p:anim>
                                      </p:childTnLst>
                                    </p:cTn>
                                  </p:par>
                                </p:childTnLst>
                              </p:cTn>
                            </p:par>
                            <p:par>
                              <p:cTn id="48" fill="hold">
                                <p:stCondLst>
                                  <p:cond delay="5750"/>
                                </p:stCondLst>
                                <p:childTnLst>
                                  <p:par>
                                    <p:cTn id="49" presetID="42" presetClass="entr" presetSubtype="0" fill="hold" nodeType="afterEffect">
                                      <p:stCondLst>
                                        <p:cond delay="0"/>
                                      </p:stCondLst>
                                      <p:childTnLst>
                                        <p:set>
                                          <p:cBhvr>
                                            <p:cTn id="50" dur="1" fill="hold">
                                              <p:stCondLst>
                                                <p:cond delay="0"/>
                                              </p:stCondLst>
                                            </p:cTn>
                                            <p:tgtEl>
                                              <p:spTgt spid="35"/>
                                            </p:tgtEl>
                                            <p:attrNameLst>
                                              <p:attrName>style.visibility</p:attrName>
                                            </p:attrNameLst>
                                          </p:cBhvr>
                                          <p:to>
                                            <p:strVal val="visible"/>
                                          </p:to>
                                        </p:set>
                                        <p:animEffect transition="in" filter="fade">
                                          <p:cBhvr>
                                            <p:cTn id="51" dur="1000"/>
                                            <p:tgtEl>
                                              <p:spTgt spid="35"/>
                                            </p:tgtEl>
                                          </p:cBhvr>
                                        </p:animEffect>
                                        <p:anim calcmode="lin" valueType="num">
                                          <p:cBhvr>
                                            <p:cTn id="52" dur="1000" fill="hold"/>
                                            <p:tgtEl>
                                              <p:spTgt spid="35"/>
                                            </p:tgtEl>
                                            <p:attrNameLst>
                                              <p:attrName>ppt_x</p:attrName>
                                            </p:attrNameLst>
                                          </p:cBhvr>
                                          <p:tavLst>
                                            <p:tav tm="0">
                                              <p:val>
                                                <p:strVal val="#ppt_x"/>
                                              </p:val>
                                            </p:tav>
                                            <p:tav tm="100000">
                                              <p:val>
                                                <p:strVal val="#ppt_x"/>
                                              </p:val>
                                            </p:tav>
                                          </p:tavLst>
                                        </p:anim>
                                        <p:anim calcmode="lin" valueType="num">
                                          <p:cBhvr>
                                            <p:cTn id="53"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par>
                        <p:cTn id="54" fill="hold">
                          <p:stCondLst>
                            <p:cond delay="indefinite"/>
                          </p:stCondLst>
                          <p:childTnLst>
                            <p:par>
                              <p:cTn id="55" fill="hold">
                                <p:stCondLst>
                                  <p:cond delay="0"/>
                                </p:stCondLst>
                                <p:childTnLst>
                                  <p:par>
                                    <p:cTn id="56" presetID="42" presetClass="entr" presetSubtype="0" fill="hold" nodeType="clickEffect">
                                      <p:stCondLst>
                                        <p:cond delay="0"/>
                                      </p:stCondLst>
                                      <p:childTnLst>
                                        <p:set>
                                          <p:cBhvr>
                                            <p:cTn id="57" dur="1" fill="hold">
                                              <p:stCondLst>
                                                <p:cond delay="0"/>
                                              </p:stCondLst>
                                            </p:cTn>
                                            <p:tgtEl>
                                              <p:spTgt spid="34"/>
                                            </p:tgtEl>
                                            <p:attrNameLst>
                                              <p:attrName>style.visibility</p:attrName>
                                            </p:attrNameLst>
                                          </p:cBhvr>
                                          <p:to>
                                            <p:strVal val="visible"/>
                                          </p:to>
                                        </p:set>
                                        <p:animEffect transition="in" filter="fade">
                                          <p:cBhvr>
                                            <p:cTn id="58" dur="1000"/>
                                            <p:tgtEl>
                                              <p:spTgt spid="34"/>
                                            </p:tgtEl>
                                          </p:cBhvr>
                                        </p:animEffect>
                                        <p:anim calcmode="lin" valueType="num">
                                          <p:cBhvr>
                                            <p:cTn id="59" dur="1000" fill="hold"/>
                                            <p:tgtEl>
                                              <p:spTgt spid="34"/>
                                            </p:tgtEl>
                                            <p:attrNameLst>
                                              <p:attrName>ppt_x</p:attrName>
                                            </p:attrNameLst>
                                          </p:cBhvr>
                                          <p:tavLst>
                                            <p:tav tm="0">
                                              <p:val>
                                                <p:strVal val="#ppt_x"/>
                                              </p:val>
                                            </p:tav>
                                            <p:tav tm="100000">
                                              <p:val>
                                                <p:strVal val="#ppt_x"/>
                                              </p:val>
                                            </p:tav>
                                          </p:tavLst>
                                        </p:anim>
                                        <p:anim calcmode="lin" valueType="num">
                                          <p:cBhvr>
                                            <p:cTn id="60" dur="1000" fill="hold"/>
                                            <p:tgtEl>
                                              <p:spTgt spid="34"/>
                                            </p:tgtEl>
                                            <p:attrNameLst>
                                              <p:attrName>ppt_y</p:attrName>
                                            </p:attrNameLst>
                                          </p:cBhvr>
                                          <p:tavLst>
                                            <p:tav tm="0">
                                              <p:val>
                                                <p:strVal val="#ppt_y+.1"/>
                                              </p:val>
                                            </p:tav>
                                            <p:tav tm="100000">
                                              <p:val>
                                                <p:strVal val="#ppt_y"/>
                                              </p:val>
                                            </p:tav>
                                          </p:tavLst>
                                        </p:anim>
                                      </p:childTnLst>
                                    </p:cTn>
                                  </p:par>
                                </p:childTnLst>
                              </p:cTn>
                            </p:par>
                            <p:par>
                              <p:cTn id="61" fill="hold">
                                <p:stCondLst>
                                  <p:cond delay="1000"/>
                                </p:stCondLst>
                                <p:childTnLst>
                                  <p:par>
                                    <p:cTn id="62" presetID="6" presetClass="entr" presetSubtype="16" fill="hold" grpId="0" nodeType="afterEffect">
                                      <p:stCondLst>
                                        <p:cond delay="0"/>
                                      </p:stCondLst>
                                      <p:childTnLst>
                                        <p:set>
                                          <p:cBhvr>
                                            <p:cTn id="63" dur="1" fill="hold">
                                              <p:stCondLst>
                                                <p:cond delay="0"/>
                                              </p:stCondLst>
                                            </p:cTn>
                                            <p:tgtEl>
                                              <p:spTgt spid="2"/>
                                            </p:tgtEl>
                                            <p:attrNameLst>
                                              <p:attrName>style.visibility</p:attrName>
                                            </p:attrNameLst>
                                          </p:cBhvr>
                                          <p:to>
                                            <p:strVal val="visible"/>
                                          </p:to>
                                        </p:set>
                                        <p:animEffect transition="in" filter="circle(in)">
                                          <p:cBhvr>
                                            <p:cTn id="64" dur="2000"/>
                                            <p:tgtEl>
                                              <p:spTgt spid="2"/>
                                            </p:tgtEl>
                                          </p:cBhvr>
                                        </p:animEffect>
                                      </p:childTnLst>
                                    </p:cTn>
                                  </p:par>
                                  <p:par>
                                    <p:cTn id="65" presetID="6" presetClass="entr" presetSubtype="16" fill="hold" grpId="0" nodeType="withEffect">
                                      <p:stCondLst>
                                        <p:cond delay="0"/>
                                      </p:stCondLst>
                                      <p:childTnLst>
                                        <p:set>
                                          <p:cBhvr>
                                            <p:cTn id="66" dur="1" fill="hold">
                                              <p:stCondLst>
                                                <p:cond delay="0"/>
                                              </p:stCondLst>
                                            </p:cTn>
                                            <p:tgtEl>
                                              <p:spTgt spid="39"/>
                                            </p:tgtEl>
                                            <p:attrNameLst>
                                              <p:attrName>style.visibility</p:attrName>
                                            </p:attrNameLst>
                                          </p:cBhvr>
                                          <p:to>
                                            <p:strVal val="visible"/>
                                          </p:to>
                                        </p:set>
                                        <p:animEffect transition="in" filter="circle(in)">
                                          <p:cBhvr>
                                            <p:cTn id="67" dur="2000"/>
                                            <p:tgtEl>
                                              <p:spTgt spid="39"/>
                                            </p:tgtEl>
                                          </p:cBhvr>
                                        </p:animEffect>
                                      </p:childTnLst>
                                    </p:cTn>
                                  </p:par>
                                </p:childTnLst>
                              </p:cTn>
                            </p:par>
                            <p:par>
                              <p:cTn id="68" fill="hold">
                                <p:stCondLst>
                                  <p:cond delay="3000"/>
                                </p:stCondLst>
                                <p:childTnLst>
                                  <p:par>
                                    <p:cTn id="69" presetID="6" presetClass="entr" presetSubtype="16" fill="hold" grpId="0" nodeType="afterEffect">
                                      <p:stCondLst>
                                        <p:cond delay="0"/>
                                      </p:stCondLst>
                                      <p:childTnLst>
                                        <p:set>
                                          <p:cBhvr>
                                            <p:cTn id="70" dur="1" fill="hold">
                                              <p:stCondLst>
                                                <p:cond delay="0"/>
                                              </p:stCondLst>
                                            </p:cTn>
                                            <p:tgtEl>
                                              <p:spTgt spid="40"/>
                                            </p:tgtEl>
                                            <p:attrNameLst>
                                              <p:attrName>style.visibility</p:attrName>
                                            </p:attrNameLst>
                                          </p:cBhvr>
                                          <p:to>
                                            <p:strVal val="visible"/>
                                          </p:to>
                                        </p:set>
                                        <p:animEffect transition="in" filter="circle(in)">
                                          <p:cBhvr>
                                            <p:cTn id="71" dur="2000"/>
                                            <p:tgtEl>
                                              <p:spTgt spid="40"/>
                                            </p:tgtEl>
                                          </p:cBhvr>
                                        </p:animEffect>
                                      </p:childTnLst>
                                    </p:cTn>
                                  </p:par>
                                </p:childTnLst>
                              </p:cTn>
                            </p:par>
                          </p:childTnLst>
                        </p:cTn>
                      </p:par>
                      <p:par>
                        <p:cTn id="72" fill="hold">
                          <p:stCondLst>
                            <p:cond delay="indefinite"/>
                          </p:stCondLst>
                          <p:childTnLst>
                            <p:par>
                              <p:cTn id="73" fill="hold">
                                <p:stCondLst>
                                  <p:cond delay="0"/>
                                </p:stCondLst>
                                <p:childTnLst>
                                  <p:par>
                                    <p:cTn id="74" presetID="42" presetClass="entr" presetSubtype="0" fill="hold" grpId="0" nodeType="clickEffect">
                                      <p:stCondLst>
                                        <p:cond delay="0"/>
                                      </p:stCondLst>
                                      <p:childTnLst>
                                        <p:set>
                                          <p:cBhvr>
                                            <p:cTn id="75" dur="1" fill="hold">
                                              <p:stCondLst>
                                                <p:cond delay="0"/>
                                              </p:stCondLst>
                                            </p:cTn>
                                            <p:tgtEl>
                                              <p:spTgt spid="3"/>
                                            </p:tgtEl>
                                            <p:attrNameLst>
                                              <p:attrName>style.visibility</p:attrName>
                                            </p:attrNameLst>
                                          </p:cBhvr>
                                          <p:to>
                                            <p:strVal val="visible"/>
                                          </p:to>
                                        </p:set>
                                        <p:animEffect transition="in" filter="fade">
                                          <p:cBhvr>
                                            <p:cTn id="76" dur="1000"/>
                                            <p:tgtEl>
                                              <p:spTgt spid="3"/>
                                            </p:tgtEl>
                                          </p:cBhvr>
                                        </p:animEffect>
                                        <p:anim calcmode="lin" valueType="num">
                                          <p:cBhvr>
                                            <p:cTn id="77" dur="1000" fill="hold"/>
                                            <p:tgtEl>
                                              <p:spTgt spid="3"/>
                                            </p:tgtEl>
                                            <p:attrNameLst>
                                              <p:attrName>ppt_x</p:attrName>
                                            </p:attrNameLst>
                                          </p:cBhvr>
                                          <p:tavLst>
                                            <p:tav tm="0">
                                              <p:val>
                                                <p:strVal val="#ppt_x"/>
                                              </p:val>
                                            </p:tav>
                                            <p:tav tm="100000">
                                              <p:val>
                                                <p:strVal val="#ppt_x"/>
                                              </p:val>
                                            </p:tav>
                                          </p:tavLst>
                                        </p:anim>
                                        <p:anim calcmode="lin" valueType="num">
                                          <p:cBhvr>
                                            <p:cTn id="78"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10" presetClass="exit" presetSubtype="0" fill="hold" grpId="1" nodeType="clickEffect">
                                      <p:stCondLst>
                                        <p:cond delay="0"/>
                                      </p:stCondLst>
                                      <p:childTnLst>
                                        <p:animEffect transition="out" filter="fade">
                                          <p:cBhvr>
                                            <p:cTn id="82" dur="500"/>
                                            <p:tgtEl>
                                              <p:spTgt spid="3"/>
                                            </p:tgtEl>
                                          </p:cBhvr>
                                        </p:animEffect>
                                        <p:set>
                                          <p:cBhvr>
                                            <p:cTn id="83" dur="1" fill="hold">
                                              <p:stCondLst>
                                                <p:cond delay="499"/>
                                              </p:stCondLst>
                                            </p:cTn>
                                            <p:tgtEl>
                                              <p:spTgt spid="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bldP spid="79" grpId="0"/>
          <p:bldP spid="2" grpId="0" animBg="1"/>
          <p:bldP spid="39" grpId="0" animBg="1"/>
          <p:bldP spid="3" grpId="0" animBg="1"/>
          <p:bldP spid="3" grpId="1" animBg="1"/>
          <p:bldP spid="40" grpId="0" animBg="1"/>
        </p:bldLst>
      </p:timing>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140928" y="995463"/>
            <a:ext cx="11707434" cy="1938992"/>
          </a:xfrm>
          <a:prstGeom prst="rect">
            <a:avLst/>
          </a:prstGeom>
        </p:spPr>
        <p:txBody>
          <a:bodyPr wrap="square">
            <a:spAutoFit/>
          </a:bodyPr>
          <a:lstStyle/>
          <a:p>
            <a:pPr marL="1341438" indent="-1341438"/>
            <a:r>
              <a:rPr lang="en-US" altLang="zh-TW" sz="2400" dirty="0" smtClean="0">
                <a:solidFill>
                  <a:schemeClr val="bg1"/>
                </a:solidFill>
                <a:latin typeface="標楷體" panose="03000509000000000000" pitchFamily="65" charset="-120"/>
                <a:ea typeface="標楷體" panose="03000509000000000000" pitchFamily="65" charset="-120"/>
              </a:rPr>
              <a:t>11</a:t>
            </a:r>
            <a:r>
              <a:rPr lang="zh-TW" altLang="en-US" sz="2400" dirty="0">
                <a:solidFill>
                  <a:schemeClr val="bg1"/>
                </a:solidFill>
                <a:latin typeface="標楷體" panose="03000509000000000000" pitchFamily="65" charset="-120"/>
                <a:ea typeface="標楷體" panose="03000509000000000000" pitchFamily="65" charset="-120"/>
              </a:rPr>
              <a:t>月</a:t>
            </a:r>
            <a:r>
              <a:rPr lang="en-US" altLang="zh-TW" sz="2400" dirty="0">
                <a:solidFill>
                  <a:schemeClr val="bg1"/>
                </a:solidFill>
                <a:latin typeface="標楷體" panose="03000509000000000000" pitchFamily="65" charset="-120"/>
                <a:ea typeface="標楷體" panose="03000509000000000000" pitchFamily="65" charset="-120"/>
              </a:rPr>
              <a:t>8 </a:t>
            </a:r>
            <a:r>
              <a:rPr lang="zh-TW" altLang="en-US" sz="2400" dirty="0">
                <a:solidFill>
                  <a:schemeClr val="bg1"/>
                </a:solidFill>
                <a:latin typeface="標楷體" panose="03000509000000000000" pitchFamily="65" charset="-120"/>
                <a:ea typeface="標楷體" panose="03000509000000000000" pitchFamily="65" charset="-120"/>
              </a:rPr>
              <a:t>日 收到竹山公司交來即期支票乙紙償還全部貨欠，立即存入銀行。</a:t>
            </a:r>
          </a:p>
          <a:p>
            <a:pPr marL="1341438" indent="-1341438"/>
            <a:r>
              <a:rPr lang="en-US" altLang="zh-TW" sz="2400" dirty="0">
                <a:solidFill>
                  <a:schemeClr val="bg1"/>
                </a:solidFill>
                <a:latin typeface="標楷體" panose="03000509000000000000" pitchFamily="65" charset="-120"/>
                <a:ea typeface="標楷體" panose="03000509000000000000" pitchFamily="65" charset="-120"/>
              </a:rPr>
              <a:t>11</a:t>
            </a:r>
            <a:r>
              <a:rPr lang="zh-TW" altLang="en-US" sz="2400" dirty="0">
                <a:solidFill>
                  <a:schemeClr val="bg1"/>
                </a:solidFill>
                <a:latin typeface="標楷體" panose="03000509000000000000" pitchFamily="65" charset="-120"/>
                <a:ea typeface="標楷體" panose="03000509000000000000" pitchFamily="65" charset="-120"/>
              </a:rPr>
              <a:t>月</a:t>
            </a:r>
            <a:r>
              <a:rPr lang="en-US" altLang="zh-TW" sz="2400" dirty="0">
                <a:solidFill>
                  <a:schemeClr val="bg1"/>
                </a:solidFill>
                <a:latin typeface="標楷體" panose="03000509000000000000" pitchFamily="65" charset="-120"/>
                <a:ea typeface="標楷體" panose="03000509000000000000" pitchFamily="65" charset="-120"/>
              </a:rPr>
              <a:t>9 </a:t>
            </a:r>
            <a:r>
              <a:rPr lang="zh-TW" altLang="en-US" sz="2400" dirty="0">
                <a:solidFill>
                  <a:schemeClr val="bg1"/>
                </a:solidFill>
                <a:latin typeface="標楷體" panose="03000509000000000000" pitchFamily="65" charset="-120"/>
                <a:ea typeface="標楷體" panose="03000509000000000000" pitchFamily="65" charset="-120"/>
              </a:rPr>
              <a:t>日 以即期支票償還普樂公司</a:t>
            </a:r>
            <a:r>
              <a:rPr lang="en-US" altLang="zh-TW" sz="2400" dirty="0">
                <a:solidFill>
                  <a:schemeClr val="bg1"/>
                </a:solidFill>
                <a:latin typeface="標楷體" panose="03000509000000000000" pitchFamily="65" charset="-120"/>
                <a:ea typeface="標楷體" panose="03000509000000000000" pitchFamily="65" charset="-120"/>
              </a:rPr>
              <a:t>10</a:t>
            </a:r>
            <a:r>
              <a:rPr lang="zh-TW" altLang="en-US" sz="2400" dirty="0">
                <a:solidFill>
                  <a:schemeClr val="bg1"/>
                </a:solidFill>
                <a:latin typeface="標楷體" panose="03000509000000000000" pitchFamily="65" charset="-120"/>
                <a:ea typeface="標楷體" panose="03000509000000000000" pitchFamily="65" charset="-120"/>
              </a:rPr>
              <a:t>月份全部貨欠。</a:t>
            </a:r>
          </a:p>
          <a:p>
            <a:pPr marL="1341438" indent="-1341438"/>
            <a:r>
              <a:rPr lang="en-US" altLang="zh-TW" sz="2400" dirty="0">
                <a:solidFill>
                  <a:schemeClr val="bg1"/>
                </a:solidFill>
                <a:latin typeface="標楷體" panose="03000509000000000000" pitchFamily="65" charset="-120"/>
                <a:ea typeface="標楷體" panose="03000509000000000000" pitchFamily="65" charset="-120"/>
              </a:rPr>
              <a:t>11</a:t>
            </a:r>
            <a:r>
              <a:rPr lang="zh-TW" altLang="en-US" sz="2400" dirty="0">
                <a:solidFill>
                  <a:schemeClr val="bg1"/>
                </a:solidFill>
                <a:latin typeface="標楷體" panose="03000509000000000000" pitchFamily="65" charset="-120"/>
                <a:ea typeface="標楷體" panose="03000509000000000000" pitchFamily="65" charset="-120"/>
              </a:rPr>
              <a:t>月</a:t>
            </a:r>
            <a:r>
              <a:rPr lang="en-US" altLang="zh-TW" sz="2400" dirty="0">
                <a:solidFill>
                  <a:schemeClr val="bg1"/>
                </a:solidFill>
                <a:latin typeface="標楷體" panose="03000509000000000000" pitchFamily="65" charset="-120"/>
                <a:ea typeface="標楷體" panose="03000509000000000000" pitchFamily="65" charset="-120"/>
              </a:rPr>
              <a:t>10</a:t>
            </a:r>
            <a:r>
              <a:rPr lang="zh-TW" altLang="en-US" sz="2400" dirty="0">
                <a:solidFill>
                  <a:schemeClr val="bg1"/>
                </a:solidFill>
                <a:latin typeface="標楷體" panose="03000509000000000000" pitchFamily="65" charset="-120"/>
                <a:ea typeface="標楷體" panose="03000509000000000000" pitchFamily="65" charset="-120"/>
              </a:rPr>
              <a:t>日 開立土地銀行即期支票繳交</a:t>
            </a:r>
            <a:r>
              <a:rPr lang="en-US" altLang="zh-TW" sz="2400" dirty="0">
                <a:solidFill>
                  <a:schemeClr val="bg1"/>
                </a:solidFill>
                <a:latin typeface="標楷體" panose="03000509000000000000" pitchFamily="65" charset="-120"/>
                <a:ea typeface="標楷體" panose="03000509000000000000" pitchFamily="65" charset="-120"/>
              </a:rPr>
              <a:t>10</a:t>
            </a:r>
            <a:r>
              <a:rPr lang="zh-TW" altLang="en-US" sz="2400" dirty="0">
                <a:solidFill>
                  <a:schemeClr val="bg1"/>
                </a:solidFill>
                <a:latin typeface="標楷體" panose="03000509000000000000" pitchFamily="65" charset="-120"/>
                <a:ea typeface="標楷體" panose="03000509000000000000" pitchFamily="65" charset="-120"/>
              </a:rPr>
              <a:t>月份員工勞健保費</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含公司負擔員工勞健保費，帳列於其他應付款</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及代扣所得稅 </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帳列代收款餘額為</a:t>
            </a:r>
            <a:r>
              <a:rPr lang="en-US" altLang="zh-TW" sz="2400" dirty="0">
                <a:solidFill>
                  <a:schemeClr val="bg1"/>
                </a:solidFill>
                <a:latin typeface="標楷體" panose="03000509000000000000" pitchFamily="65" charset="-120"/>
                <a:ea typeface="標楷體" panose="03000509000000000000" pitchFamily="65" charset="-120"/>
              </a:rPr>
              <a:t>10</a:t>
            </a:r>
            <a:r>
              <a:rPr lang="zh-TW" altLang="en-US" sz="2400" dirty="0">
                <a:solidFill>
                  <a:schemeClr val="bg1"/>
                </a:solidFill>
                <a:latin typeface="標楷體" panose="03000509000000000000" pitchFamily="65" charset="-120"/>
                <a:ea typeface="標楷體" panose="03000509000000000000" pitchFamily="65" charset="-120"/>
              </a:rPr>
              <a:t>月份代扣勞健保費及所得稅</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a:t>
            </a: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73125" y="900719"/>
            <a:ext cx="12289261" cy="5930754"/>
            <a:chOff x="908406" y="1958839"/>
            <a:chExt cx="3484694" cy="4886803"/>
          </a:xfrm>
        </p:grpSpPr>
        <p:sp>
          <p:nvSpPr>
            <p:cNvPr id="16" name="矩形 15"/>
            <p:cNvSpPr/>
            <p:nvPr/>
          </p:nvSpPr>
          <p:spPr>
            <a:xfrm flipH="1">
              <a:off x="908406" y="1995688"/>
              <a:ext cx="3356848"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35" name="群組 34"/>
          <p:cNvGrpSpPr/>
          <p:nvPr/>
        </p:nvGrpSpPr>
        <p:grpSpPr>
          <a:xfrm>
            <a:off x="5895586" y="-209106"/>
            <a:ext cx="5607415" cy="1470676"/>
            <a:chOff x="-14042262" y="1272774"/>
            <a:chExt cx="14667741" cy="732733"/>
          </a:xfrm>
        </p:grpSpPr>
        <p:pic>
          <p:nvPicPr>
            <p:cNvPr id="36"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38" name="文字方塊 37"/>
            <p:cNvSpPr txBox="1"/>
            <p:nvPr/>
          </p:nvSpPr>
          <p:spPr>
            <a:xfrm>
              <a:off x="-9631473" y="1478281"/>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a:t>
              </a:r>
              <a:r>
                <a:rPr lang="zh-TW" altLang="en-US" sz="3200" dirty="0">
                  <a:solidFill>
                    <a:srgbClr val="00EFF1"/>
                  </a:solidFill>
                  <a:latin typeface="標楷體" panose="03000509000000000000" pitchFamily="65" charset="-120"/>
                  <a:ea typeface="標楷體" panose="03000509000000000000" pitchFamily="65" charset="-120"/>
                </a:rPr>
                <a:t>二</a:t>
              </a:r>
              <a:r>
                <a:rPr lang="zh-TW" altLang="en-US" sz="3200" dirty="0" smtClean="0">
                  <a:solidFill>
                    <a:srgbClr val="00EFF1"/>
                  </a:solidFill>
                  <a:latin typeface="標楷體" panose="03000509000000000000" pitchFamily="65" charset="-120"/>
                  <a:ea typeface="標楷體" panose="03000509000000000000" pitchFamily="65" charset="-120"/>
                </a:rPr>
                <a:t>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2)</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graphicFrame>
        <p:nvGraphicFramePr>
          <p:cNvPr id="39" name="表格 38"/>
          <p:cNvGraphicFramePr>
            <a:graphicFrameLocks noGrp="1"/>
          </p:cNvGraphicFramePr>
          <p:nvPr>
            <p:extLst>
              <p:ext uri="{D42A27DB-BD31-4B8C-83A1-F6EECF244321}">
                <p14:modId xmlns:p14="http://schemas.microsoft.com/office/powerpoint/2010/main" val="3486545884"/>
              </p:ext>
            </p:extLst>
          </p:nvPr>
        </p:nvGraphicFramePr>
        <p:xfrm>
          <a:off x="287994" y="3032749"/>
          <a:ext cx="11555228" cy="3087700"/>
        </p:xfrm>
        <a:graphic>
          <a:graphicData uri="http://schemas.openxmlformats.org/drawingml/2006/table">
            <a:tbl>
              <a:tblPr>
                <a:tableStyleId>{5C22544A-7EE6-4342-B048-85BDC9FD1C3A}</a:tableStyleId>
              </a:tblPr>
              <a:tblGrid>
                <a:gridCol w="2237392">
                  <a:extLst>
                    <a:ext uri="{9D8B030D-6E8A-4147-A177-3AD203B41FA5}">
                      <a16:colId xmlns:a16="http://schemas.microsoft.com/office/drawing/2014/main" val="3192116717"/>
                    </a:ext>
                  </a:extLst>
                </a:gridCol>
                <a:gridCol w="3556583">
                  <a:extLst>
                    <a:ext uri="{9D8B030D-6E8A-4147-A177-3AD203B41FA5}">
                      <a16:colId xmlns:a16="http://schemas.microsoft.com/office/drawing/2014/main" val="466570239"/>
                    </a:ext>
                  </a:extLst>
                </a:gridCol>
                <a:gridCol w="516767">
                  <a:extLst>
                    <a:ext uri="{9D8B030D-6E8A-4147-A177-3AD203B41FA5}">
                      <a16:colId xmlns:a16="http://schemas.microsoft.com/office/drawing/2014/main" val="2750124110"/>
                    </a:ext>
                  </a:extLst>
                </a:gridCol>
                <a:gridCol w="2401455">
                  <a:extLst>
                    <a:ext uri="{9D8B030D-6E8A-4147-A177-3AD203B41FA5}">
                      <a16:colId xmlns:a16="http://schemas.microsoft.com/office/drawing/2014/main" val="3649366708"/>
                    </a:ext>
                  </a:extLst>
                </a:gridCol>
                <a:gridCol w="2213104">
                  <a:extLst>
                    <a:ext uri="{9D8B030D-6E8A-4147-A177-3AD203B41FA5}">
                      <a16:colId xmlns:a16="http://schemas.microsoft.com/office/drawing/2014/main" val="4263046945"/>
                    </a:ext>
                  </a:extLst>
                </a:gridCol>
                <a:gridCol w="157482">
                  <a:extLst>
                    <a:ext uri="{9D8B030D-6E8A-4147-A177-3AD203B41FA5}">
                      <a16:colId xmlns:a16="http://schemas.microsoft.com/office/drawing/2014/main" val="1513583323"/>
                    </a:ext>
                  </a:extLst>
                </a:gridCol>
                <a:gridCol w="472445">
                  <a:extLst>
                    <a:ext uri="{9D8B030D-6E8A-4147-A177-3AD203B41FA5}">
                      <a16:colId xmlns:a16="http://schemas.microsoft.com/office/drawing/2014/main" val="2959522818"/>
                    </a:ext>
                  </a:extLst>
                </a:gridCol>
              </a:tblGrid>
              <a:tr h="170006">
                <a:tc>
                  <a:txBody>
                    <a:bodyPr/>
                    <a:lstStyle/>
                    <a:p>
                      <a:pPr algn="l"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107-11-08</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銀行存款</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土地銀行活存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3,338,615</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08594107"/>
                  </a:ext>
                </a:extLst>
              </a:tr>
              <a:tr h="170006">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銷貨折讓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68,135</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48186923"/>
                  </a:ext>
                </a:extLst>
              </a:tr>
              <a:tr h="170006">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應收帳款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3,406,750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83362209"/>
                  </a:ext>
                </a:extLst>
              </a:tr>
              <a:tr h="170006">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83805606"/>
                  </a:ext>
                </a:extLst>
              </a:tr>
              <a:tr h="170006">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107-11-09</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應付帳款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812,000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46952930"/>
                  </a:ext>
                </a:extLst>
              </a:tr>
              <a:tr h="170006">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銷貨成本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8,120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31384189"/>
                  </a:ext>
                </a:extLst>
              </a:tr>
              <a:tr h="170006">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265113" indent="-265113"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銀行存款</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smtClean="0">
                          <a:solidFill>
                            <a:schemeClr val="bg1"/>
                          </a:solidFill>
                          <a:effectLst/>
                          <a:latin typeface="標楷體" panose="03000509000000000000" pitchFamily="65" charset="-120"/>
                          <a:ea typeface="標楷體" panose="03000509000000000000" pitchFamily="65" charset="-120"/>
                        </a:rPr>
                        <a:t>土 地</a:t>
                      </a:r>
                      <a:r>
                        <a:rPr lang="zh-TW" altLang="en-US" sz="1800" u="none" strike="noStrike" dirty="0">
                          <a:solidFill>
                            <a:schemeClr val="bg1"/>
                          </a:solidFill>
                          <a:effectLst/>
                          <a:latin typeface="標楷體" panose="03000509000000000000" pitchFamily="65" charset="-120"/>
                          <a:ea typeface="標楷體" panose="03000509000000000000" pitchFamily="65" charset="-120"/>
                        </a:rPr>
                        <a:t>銀行支存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803,880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72114003"/>
                  </a:ext>
                </a:extLst>
              </a:tr>
              <a:tr h="170006">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3333176"/>
                  </a:ext>
                </a:extLst>
              </a:tr>
              <a:tr h="170006">
                <a:tc>
                  <a:txBody>
                    <a:bodyPr/>
                    <a:lstStyle/>
                    <a:p>
                      <a:pPr algn="l"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107-11-10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代收款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26,928</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60718577"/>
                  </a:ext>
                </a:extLst>
              </a:tr>
              <a:tr h="170006">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其他應付款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26,112</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30308145"/>
                  </a:ext>
                </a:extLst>
              </a:tr>
              <a:tr h="170006">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265113" indent="-265113"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銀行存款</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土地銀行支存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53,040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新細明體" panose="02020500000000000000" pitchFamily="18" charset="-120"/>
                        <a:ea typeface="新細明體" panose="02020500000000000000" pitchFamily="18"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新細明體" panose="02020500000000000000" pitchFamily="18" charset="-120"/>
                        <a:ea typeface="新細明體" panose="02020500000000000000" pitchFamily="18"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73087377"/>
                  </a:ext>
                </a:extLst>
              </a:tr>
            </a:tbl>
          </a:graphicData>
        </a:graphic>
      </p:graphicFrame>
      <p:sp>
        <p:nvSpPr>
          <p:cNvPr id="40" name="圓角矩形 39">
            <a:hlinkClick r:id="rId4" action="ppaction://hlinksldjump"/>
          </p:cNvPr>
          <p:cNvSpPr/>
          <p:nvPr/>
        </p:nvSpPr>
        <p:spPr>
          <a:xfrm>
            <a:off x="3244286" y="2540178"/>
            <a:ext cx="182217" cy="320040"/>
          </a:xfrm>
          <a:prstGeom prst="roundRect">
            <a:avLst/>
          </a:prstGeom>
          <a:solidFill>
            <a:srgbClr val="6699FF">
              <a:alpha val="16863"/>
            </a:srgb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41" name="圓角矩形 40"/>
          <p:cNvSpPr/>
          <p:nvPr/>
        </p:nvSpPr>
        <p:spPr>
          <a:xfrm>
            <a:off x="241103" y="2996386"/>
            <a:ext cx="11770416" cy="1018378"/>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r>
              <a:rPr lang="en-US" altLang="zh-TW" sz="2400" b="1" kern="100" dirty="0" smtClean="0">
                <a:solidFill>
                  <a:schemeClr val="tx1"/>
                </a:solidFill>
                <a:latin typeface="標楷體" panose="03000509000000000000" pitchFamily="65" charset="-120"/>
                <a:ea typeface="標楷體" panose="03000509000000000000" pitchFamily="65" charset="-120"/>
              </a:rPr>
              <a:t>$26,928/[(20%X8%)+5%]=408,000</a:t>
            </a:r>
            <a:r>
              <a:rPr lang="zh-TW" altLang="en-US" sz="2400" b="1" kern="100" dirty="0" smtClean="0">
                <a:solidFill>
                  <a:schemeClr val="tx1"/>
                </a:solidFill>
                <a:latin typeface="標楷體" panose="03000509000000000000" pitchFamily="65" charset="-120"/>
                <a:ea typeface="標楷體" panose="03000509000000000000" pitchFamily="65" charset="-120"/>
              </a:rPr>
              <a:t>薪資</a:t>
            </a:r>
            <a:r>
              <a:rPr lang="en-US" altLang="zh-TW" sz="2400" b="1" kern="100" dirty="0" smtClean="0">
                <a:solidFill>
                  <a:schemeClr val="tx1"/>
                </a:solidFill>
                <a:latin typeface="標楷體" panose="03000509000000000000" pitchFamily="65" charset="-120"/>
                <a:ea typeface="標楷體" panose="03000509000000000000" pitchFamily="65" charset="-120"/>
              </a:rPr>
              <a:t>(10</a:t>
            </a:r>
            <a:r>
              <a:rPr lang="zh-TW" altLang="en-US" sz="2400" b="1" kern="100" dirty="0" smtClean="0">
                <a:solidFill>
                  <a:schemeClr val="tx1"/>
                </a:solidFill>
                <a:latin typeface="標楷體" panose="03000509000000000000" pitchFamily="65" charset="-120"/>
                <a:ea typeface="標楷體" panose="03000509000000000000" pitchFamily="65" charset="-120"/>
              </a:rPr>
              <a:t>月份</a:t>
            </a:r>
            <a:r>
              <a:rPr lang="en-US" altLang="zh-TW" sz="2400" b="1" kern="100" dirty="0" smtClean="0">
                <a:solidFill>
                  <a:schemeClr val="tx1"/>
                </a:solidFill>
                <a:latin typeface="標楷體" panose="03000509000000000000" pitchFamily="65" charset="-120"/>
                <a:ea typeface="標楷體" panose="03000509000000000000" pitchFamily="65" charset="-120"/>
              </a:rPr>
              <a:t>)</a:t>
            </a:r>
          </a:p>
          <a:p>
            <a:r>
              <a:rPr lang="en-US" altLang="zh-TW" sz="2400" b="1" kern="100" dirty="0">
                <a:solidFill>
                  <a:schemeClr val="tx1"/>
                </a:solidFill>
                <a:latin typeface="標楷體" panose="03000509000000000000" pitchFamily="65" charset="-120"/>
                <a:ea typeface="標楷體" panose="03000509000000000000" pitchFamily="65" charset="-120"/>
              </a:rPr>
              <a:t>408,000 </a:t>
            </a:r>
            <a:r>
              <a:rPr lang="en-US" altLang="zh-TW" sz="2400" b="1" kern="100" dirty="0" smtClean="0">
                <a:solidFill>
                  <a:schemeClr val="tx1"/>
                </a:solidFill>
                <a:latin typeface="標楷體" panose="03000509000000000000" pitchFamily="65" charset="-120"/>
                <a:ea typeface="標楷體" panose="03000509000000000000" pitchFamily="65" charset="-120"/>
                <a:cs typeface="Times New Roman" panose="02020603050405020304" pitchFamily="18" charset="0"/>
              </a:rPr>
              <a:t>X</a:t>
            </a:r>
            <a:r>
              <a:rPr lang="zh-TW" altLang="en-US" sz="2400" b="1" kern="100" dirty="0" smtClean="0">
                <a:solidFill>
                  <a:schemeClr val="tx1"/>
                </a:solidFill>
                <a:latin typeface="標楷體" panose="03000509000000000000" pitchFamily="65" charset="-120"/>
                <a:ea typeface="標楷體" panose="03000509000000000000" pitchFamily="65" charset="-120"/>
                <a:cs typeface="Times New Roman" panose="02020603050405020304" pitchFamily="18" charset="0"/>
              </a:rPr>
              <a:t> </a:t>
            </a:r>
            <a:r>
              <a:rPr lang="en-US" altLang="zh-TW" sz="2400" b="1" kern="100" dirty="0" smtClean="0">
                <a:solidFill>
                  <a:schemeClr val="tx1"/>
                </a:solidFill>
                <a:latin typeface="標楷體" panose="03000509000000000000" pitchFamily="65" charset="-120"/>
                <a:ea typeface="標楷體" panose="03000509000000000000" pitchFamily="65" charset="-120"/>
                <a:cs typeface="Times New Roman" panose="02020603050405020304" pitchFamily="18" charset="0"/>
              </a:rPr>
              <a:t>8%</a:t>
            </a:r>
            <a:r>
              <a:rPr lang="zh-TW" altLang="en-US" sz="2400" b="1" kern="100" dirty="0" smtClean="0">
                <a:solidFill>
                  <a:schemeClr val="tx1"/>
                </a:solidFill>
                <a:latin typeface="標楷體" panose="03000509000000000000" pitchFamily="65" charset="-120"/>
                <a:ea typeface="標楷體" panose="03000509000000000000" pitchFamily="65" charset="-120"/>
                <a:cs typeface="Times New Roman" panose="02020603050405020304" pitchFamily="18" charset="0"/>
              </a:rPr>
              <a:t> </a:t>
            </a:r>
            <a:r>
              <a:rPr lang="en-US" altLang="zh-TW" sz="2400" b="1" kern="100" dirty="0" smtClean="0">
                <a:solidFill>
                  <a:schemeClr val="tx1"/>
                </a:solidFill>
                <a:latin typeface="標楷體" panose="03000509000000000000" pitchFamily="65" charset="-120"/>
                <a:ea typeface="標楷體" panose="03000509000000000000" pitchFamily="65" charset="-120"/>
                <a:cs typeface="Times New Roman" panose="02020603050405020304" pitchFamily="18" charset="0"/>
              </a:rPr>
              <a:t>X</a:t>
            </a:r>
            <a:r>
              <a:rPr lang="zh-TW" altLang="en-US" sz="2400" b="1" kern="100" dirty="0" smtClean="0">
                <a:solidFill>
                  <a:schemeClr val="tx1"/>
                </a:solidFill>
                <a:latin typeface="標楷體" panose="03000509000000000000" pitchFamily="65" charset="-120"/>
                <a:ea typeface="標楷體" panose="03000509000000000000" pitchFamily="65" charset="-120"/>
                <a:cs typeface="Times New Roman" panose="02020603050405020304" pitchFamily="18" charset="0"/>
              </a:rPr>
              <a:t> </a:t>
            </a:r>
            <a:r>
              <a:rPr lang="en-US" altLang="zh-TW" sz="2400" b="1" kern="100" dirty="0" smtClean="0">
                <a:solidFill>
                  <a:schemeClr val="tx1"/>
                </a:solidFill>
                <a:latin typeface="標楷體" panose="03000509000000000000" pitchFamily="65" charset="-120"/>
                <a:ea typeface="標楷體" panose="03000509000000000000" pitchFamily="65" charset="-120"/>
                <a:cs typeface="Times New Roman" panose="02020603050405020304" pitchFamily="18" charset="0"/>
              </a:rPr>
              <a:t>80%</a:t>
            </a:r>
            <a:r>
              <a:rPr lang="zh-TW" altLang="en-US" sz="2400" b="1" kern="100" dirty="0" smtClean="0">
                <a:solidFill>
                  <a:schemeClr val="tx1"/>
                </a:solidFill>
                <a:latin typeface="標楷體" panose="03000509000000000000" pitchFamily="65" charset="-120"/>
                <a:ea typeface="標楷體" panose="03000509000000000000" pitchFamily="65" charset="-120"/>
                <a:cs typeface="Times New Roman" panose="02020603050405020304" pitchFamily="18" charset="0"/>
              </a:rPr>
              <a:t> </a:t>
            </a:r>
            <a:r>
              <a:rPr lang="en-US" altLang="zh-TW" sz="2400" b="1" kern="100" dirty="0" smtClean="0">
                <a:solidFill>
                  <a:schemeClr val="tx1"/>
                </a:solidFill>
                <a:latin typeface="標楷體" panose="03000509000000000000" pitchFamily="65" charset="-120"/>
                <a:ea typeface="標楷體" panose="03000509000000000000" pitchFamily="65" charset="-120"/>
                <a:cs typeface="Times New Roman" panose="02020603050405020304" pitchFamily="18" charset="0"/>
              </a:rPr>
              <a:t>=</a:t>
            </a:r>
            <a:r>
              <a:rPr lang="zh-TW" altLang="en-US" sz="2400" b="1" kern="100" dirty="0" smtClean="0">
                <a:solidFill>
                  <a:schemeClr val="tx1"/>
                </a:solidFill>
                <a:latin typeface="標楷體" panose="03000509000000000000" pitchFamily="65" charset="-120"/>
                <a:ea typeface="標楷體" panose="03000509000000000000" pitchFamily="65" charset="-120"/>
                <a:cs typeface="Times New Roman" panose="02020603050405020304" pitchFamily="18" charset="0"/>
              </a:rPr>
              <a:t> </a:t>
            </a:r>
            <a:r>
              <a:rPr lang="en-US" altLang="zh-TW" sz="2400" b="1" kern="100" dirty="0" smtClean="0">
                <a:solidFill>
                  <a:schemeClr val="tx1"/>
                </a:solidFill>
                <a:latin typeface="標楷體" panose="03000509000000000000" pitchFamily="65" charset="-120"/>
                <a:ea typeface="標楷體" panose="03000509000000000000" pitchFamily="65" charset="-120"/>
                <a:cs typeface="Times New Roman" panose="02020603050405020304" pitchFamily="18" charset="0"/>
              </a:rPr>
              <a:t>$26,112(</a:t>
            </a:r>
            <a:r>
              <a:rPr lang="zh-TW" altLang="en-US" sz="2400" b="1" kern="100" dirty="0">
                <a:solidFill>
                  <a:schemeClr val="tx1"/>
                </a:solidFill>
                <a:latin typeface="標楷體" panose="03000509000000000000" pitchFamily="65" charset="-120"/>
                <a:ea typeface="標楷體" panose="03000509000000000000" pitchFamily="65" charset="-120"/>
                <a:cs typeface="Times New Roman" panose="02020603050405020304" pitchFamily="18" charset="0"/>
              </a:rPr>
              <a:t>公司負擔員工勞健保費</a:t>
            </a:r>
            <a:r>
              <a:rPr lang="en-US" altLang="zh-TW" sz="2400" b="1" kern="100" dirty="0" smtClean="0">
                <a:solidFill>
                  <a:schemeClr val="tx1"/>
                </a:solidFill>
                <a:latin typeface="標楷體" panose="03000509000000000000" pitchFamily="65" charset="-120"/>
                <a:ea typeface="標楷體" panose="03000509000000000000" pitchFamily="65" charset="-120"/>
                <a:cs typeface="Times New Roman" panose="02020603050405020304" pitchFamily="18" charset="0"/>
              </a:rPr>
              <a:t>)</a:t>
            </a:r>
            <a:endParaRPr lang="zh-TW" altLang="en-US" dirty="0"/>
          </a:p>
        </p:txBody>
      </p:sp>
      <p:sp>
        <p:nvSpPr>
          <p:cNvPr id="42" name="圓角矩形 41">
            <a:hlinkClick r:id="rId5" action="ppaction://hlinksldjump"/>
          </p:cNvPr>
          <p:cNvSpPr/>
          <p:nvPr/>
        </p:nvSpPr>
        <p:spPr>
          <a:xfrm>
            <a:off x="3560828" y="2540178"/>
            <a:ext cx="182217" cy="320040"/>
          </a:xfrm>
          <a:prstGeom prst="roundRect">
            <a:avLst/>
          </a:prstGeom>
          <a:solidFill>
            <a:srgbClr val="6699FF">
              <a:alpha val="16863"/>
            </a:srgb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Tree>
    <p:extLst>
      <p:ext uri="{BB962C8B-B14F-4D97-AF65-F5344CB8AC3E}">
        <p14:creationId xmlns:p14="http://schemas.microsoft.com/office/powerpoint/2010/main" val="19149797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1000"/>
                                            <p:tgtEl>
                                              <p:spTgt spid="35"/>
                                            </p:tgtEl>
                                          </p:cBhvr>
                                        </p:animEffect>
                                        <p:anim calcmode="lin" valueType="num">
                                          <p:cBhvr>
                                            <p:cTn id="28" dur="1000" fill="hold"/>
                                            <p:tgtEl>
                                              <p:spTgt spid="35"/>
                                            </p:tgtEl>
                                            <p:attrNameLst>
                                              <p:attrName>ppt_x</p:attrName>
                                            </p:attrNameLst>
                                          </p:cBhvr>
                                          <p:tavLst>
                                            <p:tav tm="0">
                                              <p:val>
                                                <p:strVal val="#ppt_x"/>
                                              </p:val>
                                            </p:tav>
                                            <p:tav tm="100000">
                                              <p:val>
                                                <p:strVal val="#ppt_x"/>
                                              </p:val>
                                            </p:tav>
                                          </p:tavLst>
                                        </p:anim>
                                        <p:anim calcmode="lin" valueType="num">
                                          <p:cBhvr>
                                            <p:cTn id="29" dur="1000" fill="hold"/>
                                            <p:tgtEl>
                                              <p:spTgt spid="35"/>
                                            </p:tgtEl>
                                            <p:attrNameLst>
                                              <p:attrName>ppt_y</p:attrName>
                                            </p:attrNameLst>
                                          </p:cBhvr>
                                          <p:tavLst>
                                            <p:tav tm="0">
                                              <p:val>
                                                <p:strVal val="#ppt_y+.1"/>
                                              </p:val>
                                            </p:tav>
                                            <p:tav tm="100000">
                                              <p:val>
                                                <p:strVal val="#ppt_y"/>
                                              </p:val>
                                            </p:tav>
                                          </p:tavLst>
                                        </p:anim>
                                      </p:childTnLst>
                                    </p:cTn>
                                  </p:par>
                                </p:childTnLst>
                              </p:cTn>
                            </p:par>
                            <p:par>
                              <p:cTn id="30" fill="hold">
                                <p:stCondLst>
                                  <p:cond delay="2750"/>
                                </p:stCondLst>
                                <p:childTnLst>
                                  <p:par>
                                    <p:cTn id="31" presetID="6" presetClass="entr" presetSubtype="16" fill="hold" grpId="0" nodeType="afterEffect">
                                      <p:stCondLst>
                                        <p:cond delay="0"/>
                                      </p:stCondLst>
                                      <p:childTnLst>
                                        <p:set>
                                          <p:cBhvr>
                                            <p:cTn id="32" dur="1" fill="hold">
                                              <p:stCondLst>
                                                <p:cond delay="0"/>
                                              </p:stCondLst>
                                            </p:cTn>
                                            <p:tgtEl>
                                              <p:spTgt spid="37"/>
                                            </p:tgtEl>
                                            <p:attrNameLst>
                                              <p:attrName>style.visibility</p:attrName>
                                            </p:attrNameLst>
                                          </p:cBhvr>
                                          <p:to>
                                            <p:strVal val="visible"/>
                                          </p:to>
                                        </p:set>
                                        <p:animEffect transition="in" filter="circle(in)">
                                          <p:cBhvr>
                                            <p:cTn id="33" dur="2000"/>
                                            <p:tgtEl>
                                              <p:spTgt spid="37"/>
                                            </p:tgtEl>
                                          </p:cBhvr>
                                        </p:animEffect>
                                      </p:childTnLst>
                                    </p:cTn>
                                  </p:par>
                                </p:childTnLst>
                              </p:cTn>
                            </p:par>
                            <p:par>
                              <p:cTn id="34" fill="hold">
                                <p:stCondLst>
                                  <p:cond delay="4750"/>
                                </p:stCondLst>
                                <p:childTnLst>
                                  <p:par>
                                    <p:cTn id="35" presetID="16" presetClass="entr" presetSubtype="37" fill="hold" nodeType="afterEffect">
                                      <p:stCondLst>
                                        <p:cond delay="0"/>
                                      </p:stCondLst>
                                      <p:childTnLst>
                                        <p:set>
                                          <p:cBhvr>
                                            <p:cTn id="36" dur="1" fill="hold">
                                              <p:stCondLst>
                                                <p:cond delay="0"/>
                                              </p:stCondLst>
                                            </p:cTn>
                                            <p:tgtEl>
                                              <p:spTgt spid="39"/>
                                            </p:tgtEl>
                                            <p:attrNameLst>
                                              <p:attrName>style.visibility</p:attrName>
                                            </p:attrNameLst>
                                          </p:cBhvr>
                                          <p:to>
                                            <p:strVal val="visible"/>
                                          </p:to>
                                        </p:set>
                                        <p:animEffect transition="in" filter="barn(outVertical)">
                                          <p:cBhvr>
                                            <p:cTn id="37" dur="500"/>
                                            <p:tgtEl>
                                              <p:spTgt spid="39"/>
                                            </p:tgtEl>
                                          </p:cBhvr>
                                        </p:animEffect>
                                      </p:childTnLst>
                                    </p:cTn>
                                  </p:par>
                                </p:childTnLst>
                              </p:cTn>
                            </p:par>
                            <p:par>
                              <p:cTn id="38" fill="hold">
                                <p:stCondLst>
                                  <p:cond delay="5250"/>
                                </p:stCondLst>
                                <p:childTnLst>
                                  <p:par>
                                    <p:cTn id="39" presetID="6" presetClass="entr" presetSubtype="16" fill="hold" grpId="0" nodeType="afterEffect">
                                      <p:stCondLst>
                                        <p:cond delay="0"/>
                                      </p:stCondLst>
                                      <p:childTnLst>
                                        <p:set>
                                          <p:cBhvr>
                                            <p:cTn id="40" dur="1" fill="hold">
                                              <p:stCondLst>
                                                <p:cond delay="0"/>
                                              </p:stCondLst>
                                            </p:cTn>
                                            <p:tgtEl>
                                              <p:spTgt spid="40"/>
                                            </p:tgtEl>
                                            <p:attrNameLst>
                                              <p:attrName>style.visibility</p:attrName>
                                            </p:attrNameLst>
                                          </p:cBhvr>
                                          <p:to>
                                            <p:strVal val="visible"/>
                                          </p:to>
                                        </p:set>
                                        <p:animEffect transition="in" filter="circle(in)">
                                          <p:cBhvr>
                                            <p:cTn id="41" dur="2000"/>
                                            <p:tgtEl>
                                              <p:spTgt spid="40"/>
                                            </p:tgtEl>
                                          </p:cBhvr>
                                        </p:animEffect>
                                      </p:childTnLst>
                                    </p:cTn>
                                  </p:par>
                                </p:childTnLst>
                              </p:cTn>
                            </p:par>
                            <p:par>
                              <p:cTn id="42" fill="hold">
                                <p:stCondLst>
                                  <p:cond delay="7250"/>
                                </p:stCondLst>
                                <p:childTnLst>
                                  <p:par>
                                    <p:cTn id="43" presetID="6" presetClass="entr" presetSubtype="16" fill="hold" grpId="0" nodeType="afterEffect">
                                      <p:stCondLst>
                                        <p:cond delay="0"/>
                                      </p:stCondLst>
                                      <p:childTnLst>
                                        <p:set>
                                          <p:cBhvr>
                                            <p:cTn id="44" dur="1" fill="hold">
                                              <p:stCondLst>
                                                <p:cond delay="0"/>
                                              </p:stCondLst>
                                            </p:cTn>
                                            <p:tgtEl>
                                              <p:spTgt spid="42"/>
                                            </p:tgtEl>
                                            <p:attrNameLst>
                                              <p:attrName>style.visibility</p:attrName>
                                            </p:attrNameLst>
                                          </p:cBhvr>
                                          <p:to>
                                            <p:strVal val="visible"/>
                                          </p:to>
                                        </p:set>
                                        <p:animEffect transition="in" filter="circle(in)">
                                          <p:cBhvr>
                                            <p:cTn id="45" dur="2000"/>
                                            <p:tgtEl>
                                              <p:spTgt spid="42"/>
                                            </p:tgtEl>
                                          </p:cBhvr>
                                        </p:animEffect>
                                      </p:childTnLst>
                                    </p:cTn>
                                  </p:par>
                                </p:childTnLst>
                              </p:cTn>
                            </p:par>
                          </p:childTnLst>
                        </p:cTn>
                      </p:par>
                      <p:par>
                        <p:cTn id="46" fill="hold">
                          <p:stCondLst>
                            <p:cond delay="indefinite"/>
                          </p:stCondLst>
                          <p:childTnLst>
                            <p:par>
                              <p:cTn id="47" fill="hold">
                                <p:stCondLst>
                                  <p:cond delay="0"/>
                                </p:stCondLst>
                                <p:childTnLst>
                                  <p:par>
                                    <p:cTn id="48" presetID="42" presetClass="entr" presetSubtype="0" fill="hold" grpId="0" nodeType="clickEffect">
                                      <p:stCondLst>
                                        <p:cond delay="0"/>
                                      </p:stCondLst>
                                      <p:childTnLst>
                                        <p:set>
                                          <p:cBhvr>
                                            <p:cTn id="49" dur="1" fill="hold">
                                              <p:stCondLst>
                                                <p:cond delay="0"/>
                                              </p:stCondLst>
                                            </p:cTn>
                                            <p:tgtEl>
                                              <p:spTgt spid="41"/>
                                            </p:tgtEl>
                                            <p:attrNameLst>
                                              <p:attrName>style.visibility</p:attrName>
                                            </p:attrNameLst>
                                          </p:cBhvr>
                                          <p:to>
                                            <p:strVal val="visible"/>
                                          </p:to>
                                        </p:set>
                                        <p:animEffect transition="in" filter="fade">
                                          <p:cBhvr>
                                            <p:cTn id="50" dur="1000"/>
                                            <p:tgtEl>
                                              <p:spTgt spid="41"/>
                                            </p:tgtEl>
                                          </p:cBhvr>
                                        </p:animEffect>
                                        <p:anim calcmode="lin" valueType="num">
                                          <p:cBhvr>
                                            <p:cTn id="51" dur="1000" fill="hold"/>
                                            <p:tgtEl>
                                              <p:spTgt spid="41"/>
                                            </p:tgtEl>
                                            <p:attrNameLst>
                                              <p:attrName>ppt_x</p:attrName>
                                            </p:attrNameLst>
                                          </p:cBhvr>
                                          <p:tavLst>
                                            <p:tav tm="0">
                                              <p:val>
                                                <p:strVal val="#ppt_x"/>
                                              </p:val>
                                            </p:tav>
                                            <p:tav tm="100000">
                                              <p:val>
                                                <p:strVal val="#ppt_x"/>
                                              </p:val>
                                            </p:tav>
                                          </p:tavLst>
                                        </p:anim>
                                        <p:anim calcmode="lin" valueType="num">
                                          <p:cBhvr>
                                            <p:cTn id="52" dur="1000" fill="hold"/>
                                            <p:tgtEl>
                                              <p:spTgt spid="41"/>
                                            </p:tgtEl>
                                            <p:attrNameLst>
                                              <p:attrName>ppt_y</p:attrName>
                                            </p:attrNameLst>
                                          </p:cBhvr>
                                          <p:tavLst>
                                            <p:tav tm="0">
                                              <p:val>
                                                <p:strVal val="#ppt_y+.1"/>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10" presetClass="exit" presetSubtype="0" fill="hold" grpId="1" nodeType="clickEffect">
                                      <p:stCondLst>
                                        <p:cond delay="0"/>
                                      </p:stCondLst>
                                      <p:childTnLst>
                                        <p:animEffect transition="out" filter="fade">
                                          <p:cBhvr>
                                            <p:cTn id="56" dur="500"/>
                                            <p:tgtEl>
                                              <p:spTgt spid="41"/>
                                            </p:tgtEl>
                                          </p:cBhvr>
                                        </p:animEffect>
                                        <p:set>
                                          <p:cBhvr>
                                            <p:cTn id="57" dur="1" fill="hold">
                                              <p:stCondLst>
                                                <p:cond delay="499"/>
                                              </p:stCondLst>
                                            </p:cTn>
                                            <p:tgtEl>
                                              <p:spTgt spid="4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79" grpId="0"/>
          <p:bldP spid="40" grpId="0" animBg="1"/>
          <p:bldP spid="41" grpId="0" animBg="1"/>
          <p:bldP spid="41" grpId="1" animBg="1"/>
          <p:bldP spid="42"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1000"/>
                                            <p:tgtEl>
                                              <p:spTgt spid="35"/>
                                            </p:tgtEl>
                                          </p:cBhvr>
                                        </p:animEffect>
                                        <p:anim calcmode="lin" valueType="num">
                                          <p:cBhvr>
                                            <p:cTn id="28" dur="1000" fill="hold"/>
                                            <p:tgtEl>
                                              <p:spTgt spid="35"/>
                                            </p:tgtEl>
                                            <p:attrNameLst>
                                              <p:attrName>ppt_x</p:attrName>
                                            </p:attrNameLst>
                                          </p:cBhvr>
                                          <p:tavLst>
                                            <p:tav tm="0">
                                              <p:val>
                                                <p:strVal val="#ppt_x"/>
                                              </p:val>
                                            </p:tav>
                                            <p:tav tm="100000">
                                              <p:val>
                                                <p:strVal val="#ppt_x"/>
                                              </p:val>
                                            </p:tav>
                                          </p:tavLst>
                                        </p:anim>
                                        <p:anim calcmode="lin" valueType="num">
                                          <p:cBhvr>
                                            <p:cTn id="29" dur="1000" fill="hold"/>
                                            <p:tgtEl>
                                              <p:spTgt spid="35"/>
                                            </p:tgtEl>
                                            <p:attrNameLst>
                                              <p:attrName>ppt_y</p:attrName>
                                            </p:attrNameLst>
                                          </p:cBhvr>
                                          <p:tavLst>
                                            <p:tav tm="0">
                                              <p:val>
                                                <p:strVal val="#ppt_y+.1"/>
                                              </p:val>
                                            </p:tav>
                                            <p:tav tm="100000">
                                              <p:val>
                                                <p:strVal val="#ppt_y"/>
                                              </p:val>
                                            </p:tav>
                                          </p:tavLst>
                                        </p:anim>
                                      </p:childTnLst>
                                    </p:cTn>
                                  </p:par>
                                </p:childTnLst>
                              </p:cTn>
                            </p:par>
                            <p:par>
                              <p:cTn id="30" fill="hold">
                                <p:stCondLst>
                                  <p:cond delay="2750"/>
                                </p:stCondLst>
                                <p:childTnLst>
                                  <p:par>
                                    <p:cTn id="31" presetID="6" presetClass="entr" presetSubtype="16" fill="hold" grpId="0" nodeType="afterEffect">
                                      <p:stCondLst>
                                        <p:cond delay="0"/>
                                      </p:stCondLst>
                                      <p:childTnLst>
                                        <p:set>
                                          <p:cBhvr>
                                            <p:cTn id="32" dur="1" fill="hold">
                                              <p:stCondLst>
                                                <p:cond delay="0"/>
                                              </p:stCondLst>
                                            </p:cTn>
                                            <p:tgtEl>
                                              <p:spTgt spid="37"/>
                                            </p:tgtEl>
                                            <p:attrNameLst>
                                              <p:attrName>style.visibility</p:attrName>
                                            </p:attrNameLst>
                                          </p:cBhvr>
                                          <p:to>
                                            <p:strVal val="visible"/>
                                          </p:to>
                                        </p:set>
                                        <p:animEffect transition="in" filter="circle(in)">
                                          <p:cBhvr>
                                            <p:cTn id="33" dur="2000"/>
                                            <p:tgtEl>
                                              <p:spTgt spid="37"/>
                                            </p:tgtEl>
                                          </p:cBhvr>
                                        </p:animEffect>
                                      </p:childTnLst>
                                    </p:cTn>
                                  </p:par>
                                </p:childTnLst>
                              </p:cTn>
                            </p:par>
                            <p:par>
                              <p:cTn id="34" fill="hold">
                                <p:stCondLst>
                                  <p:cond delay="4750"/>
                                </p:stCondLst>
                                <p:childTnLst>
                                  <p:par>
                                    <p:cTn id="35" presetID="16" presetClass="entr" presetSubtype="37" fill="hold" nodeType="afterEffect">
                                      <p:stCondLst>
                                        <p:cond delay="0"/>
                                      </p:stCondLst>
                                      <p:childTnLst>
                                        <p:set>
                                          <p:cBhvr>
                                            <p:cTn id="36" dur="1" fill="hold">
                                              <p:stCondLst>
                                                <p:cond delay="0"/>
                                              </p:stCondLst>
                                            </p:cTn>
                                            <p:tgtEl>
                                              <p:spTgt spid="39"/>
                                            </p:tgtEl>
                                            <p:attrNameLst>
                                              <p:attrName>style.visibility</p:attrName>
                                            </p:attrNameLst>
                                          </p:cBhvr>
                                          <p:to>
                                            <p:strVal val="visible"/>
                                          </p:to>
                                        </p:set>
                                        <p:animEffect transition="in" filter="barn(outVertical)">
                                          <p:cBhvr>
                                            <p:cTn id="37" dur="500"/>
                                            <p:tgtEl>
                                              <p:spTgt spid="39"/>
                                            </p:tgtEl>
                                          </p:cBhvr>
                                        </p:animEffect>
                                      </p:childTnLst>
                                    </p:cTn>
                                  </p:par>
                                </p:childTnLst>
                              </p:cTn>
                            </p:par>
                            <p:par>
                              <p:cTn id="38" fill="hold">
                                <p:stCondLst>
                                  <p:cond delay="5250"/>
                                </p:stCondLst>
                                <p:childTnLst>
                                  <p:par>
                                    <p:cTn id="39" presetID="6" presetClass="entr" presetSubtype="16" fill="hold" grpId="0" nodeType="afterEffect">
                                      <p:stCondLst>
                                        <p:cond delay="0"/>
                                      </p:stCondLst>
                                      <p:childTnLst>
                                        <p:set>
                                          <p:cBhvr>
                                            <p:cTn id="40" dur="1" fill="hold">
                                              <p:stCondLst>
                                                <p:cond delay="0"/>
                                              </p:stCondLst>
                                            </p:cTn>
                                            <p:tgtEl>
                                              <p:spTgt spid="40"/>
                                            </p:tgtEl>
                                            <p:attrNameLst>
                                              <p:attrName>style.visibility</p:attrName>
                                            </p:attrNameLst>
                                          </p:cBhvr>
                                          <p:to>
                                            <p:strVal val="visible"/>
                                          </p:to>
                                        </p:set>
                                        <p:animEffect transition="in" filter="circle(in)">
                                          <p:cBhvr>
                                            <p:cTn id="41" dur="2000"/>
                                            <p:tgtEl>
                                              <p:spTgt spid="40"/>
                                            </p:tgtEl>
                                          </p:cBhvr>
                                        </p:animEffect>
                                      </p:childTnLst>
                                    </p:cTn>
                                  </p:par>
                                </p:childTnLst>
                              </p:cTn>
                            </p:par>
                            <p:par>
                              <p:cTn id="42" fill="hold">
                                <p:stCondLst>
                                  <p:cond delay="7250"/>
                                </p:stCondLst>
                                <p:childTnLst>
                                  <p:par>
                                    <p:cTn id="43" presetID="6" presetClass="entr" presetSubtype="16" fill="hold" grpId="0" nodeType="afterEffect">
                                      <p:stCondLst>
                                        <p:cond delay="0"/>
                                      </p:stCondLst>
                                      <p:childTnLst>
                                        <p:set>
                                          <p:cBhvr>
                                            <p:cTn id="44" dur="1" fill="hold">
                                              <p:stCondLst>
                                                <p:cond delay="0"/>
                                              </p:stCondLst>
                                            </p:cTn>
                                            <p:tgtEl>
                                              <p:spTgt spid="42"/>
                                            </p:tgtEl>
                                            <p:attrNameLst>
                                              <p:attrName>style.visibility</p:attrName>
                                            </p:attrNameLst>
                                          </p:cBhvr>
                                          <p:to>
                                            <p:strVal val="visible"/>
                                          </p:to>
                                        </p:set>
                                        <p:animEffect transition="in" filter="circle(in)">
                                          <p:cBhvr>
                                            <p:cTn id="45" dur="2000"/>
                                            <p:tgtEl>
                                              <p:spTgt spid="42"/>
                                            </p:tgtEl>
                                          </p:cBhvr>
                                        </p:animEffect>
                                      </p:childTnLst>
                                    </p:cTn>
                                  </p:par>
                                </p:childTnLst>
                              </p:cTn>
                            </p:par>
                          </p:childTnLst>
                        </p:cTn>
                      </p:par>
                      <p:par>
                        <p:cTn id="46" fill="hold">
                          <p:stCondLst>
                            <p:cond delay="indefinite"/>
                          </p:stCondLst>
                          <p:childTnLst>
                            <p:par>
                              <p:cTn id="47" fill="hold">
                                <p:stCondLst>
                                  <p:cond delay="0"/>
                                </p:stCondLst>
                                <p:childTnLst>
                                  <p:par>
                                    <p:cTn id="48" presetID="42" presetClass="entr" presetSubtype="0" fill="hold" grpId="0" nodeType="clickEffect">
                                      <p:stCondLst>
                                        <p:cond delay="0"/>
                                      </p:stCondLst>
                                      <p:childTnLst>
                                        <p:set>
                                          <p:cBhvr>
                                            <p:cTn id="49" dur="1" fill="hold">
                                              <p:stCondLst>
                                                <p:cond delay="0"/>
                                              </p:stCondLst>
                                            </p:cTn>
                                            <p:tgtEl>
                                              <p:spTgt spid="41"/>
                                            </p:tgtEl>
                                            <p:attrNameLst>
                                              <p:attrName>style.visibility</p:attrName>
                                            </p:attrNameLst>
                                          </p:cBhvr>
                                          <p:to>
                                            <p:strVal val="visible"/>
                                          </p:to>
                                        </p:set>
                                        <p:animEffect transition="in" filter="fade">
                                          <p:cBhvr>
                                            <p:cTn id="50" dur="1000"/>
                                            <p:tgtEl>
                                              <p:spTgt spid="41"/>
                                            </p:tgtEl>
                                          </p:cBhvr>
                                        </p:animEffect>
                                        <p:anim calcmode="lin" valueType="num">
                                          <p:cBhvr>
                                            <p:cTn id="51" dur="1000" fill="hold"/>
                                            <p:tgtEl>
                                              <p:spTgt spid="41"/>
                                            </p:tgtEl>
                                            <p:attrNameLst>
                                              <p:attrName>ppt_x</p:attrName>
                                            </p:attrNameLst>
                                          </p:cBhvr>
                                          <p:tavLst>
                                            <p:tav tm="0">
                                              <p:val>
                                                <p:strVal val="#ppt_x"/>
                                              </p:val>
                                            </p:tav>
                                            <p:tav tm="100000">
                                              <p:val>
                                                <p:strVal val="#ppt_x"/>
                                              </p:val>
                                            </p:tav>
                                          </p:tavLst>
                                        </p:anim>
                                        <p:anim calcmode="lin" valueType="num">
                                          <p:cBhvr>
                                            <p:cTn id="52" dur="1000" fill="hold"/>
                                            <p:tgtEl>
                                              <p:spTgt spid="41"/>
                                            </p:tgtEl>
                                            <p:attrNameLst>
                                              <p:attrName>ppt_y</p:attrName>
                                            </p:attrNameLst>
                                          </p:cBhvr>
                                          <p:tavLst>
                                            <p:tav tm="0">
                                              <p:val>
                                                <p:strVal val="#ppt_y+.1"/>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10" presetClass="exit" presetSubtype="0" fill="hold" grpId="1" nodeType="clickEffect">
                                      <p:stCondLst>
                                        <p:cond delay="0"/>
                                      </p:stCondLst>
                                      <p:childTnLst>
                                        <p:animEffect transition="out" filter="fade">
                                          <p:cBhvr>
                                            <p:cTn id="56" dur="500"/>
                                            <p:tgtEl>
                                              <p:spTgt spid="41"/>
                                            </p:tgtEl>
                                          </p:cBhvr>
                                        </p:animEffect>
                                        <p:set>
                                          <p:cBhvr>
                                            <p:cTn id="57" dur="1" fill="hold">
                                              <p:stCondLst>
                                                <p:cond delay="499"/>
                                              </p:stCondLst>
                                            </p:cTn>
                                            <p:tgtEl>
                                              <p:spTgt spid="4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79" grpId="0"/>
          <p:bldP spid="40" grpId="0" animBg="1"/>
          <p:bldP spid="41" grpId="0" animBg="1"/>
          <p:bldP spid="41" grpId="1" animBg="1"/>
          <p:bldP spid="42" grpId="0" animBg="1"/>
        </p:bldLst>
      </p:timing>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140928" y="995463"/>
            <a:ext cx="5599629" cy="5324535"/>
          </a:xfrm>
          <a:prstGeom prst="rect">
            <a:avLst/>
          </a:prstGeom>
        </p:spPr>
        <p:txBody>
          <a:bodyPr wrap="square">
            <a:spAutoFit/>
          </a:bodyPr>
          <a:lstStyle/>
          <a:p>
            <a:pPr marL="1165225" indent="-1165225"/>
            <a:r>
              <a:rPr lang="en-US" altLang="zh-TW" sz="2000" dirty="0">
                <a:solidFill>
                  <a:schemeClr val="bg1"/>
                </a:solidFill>
                <a:latin typeface="標楷體" panose="03000509000000000000" pitchFamily="65" charset="-120"/>
                <a:ea typeface="標楷體" panose="03000509000000000000" pitchFamily="65" charset="-120"/>
              </a:rPr>
              <a:t>11</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12</a:t>
            </a:r>
            <a:r>
              <a:rPr lang="zh-TW" altLang="en-US" sz="2000" dirty="0">
                <a:solidFill>
                  <a:schemeClr val="bg1"/>
                </a:solidFill>
                <a:latin typeface="標楷體" panose="03000509000000000000" pitchFamily="65" charset="-120"/>
                <a:ea typeface="標楷體" panose="03000509000000000000" pitchFamily="65" charset="-120"/>
              </a:rPr>
              <a:t>日 賒銷給國姓公司全自動美式咖啡機</a:t>
            </a:r>
            <a:r>
              <a:rPr lang="en-US" altLang="zh-TW" sz="2000" dirty="0">
                <a:solidFill>
                  <a:schemeClr val="bg1"/>
                </a:solidFill>
                <a:latin typeface="標楷體" panose="03000509000000000000" pitchFamily="65" charset="-120"/>
                <a:ea typeface="標楷體" panose="03000509000000000000" pitchFamily="65" charset="-120"/>
              </a:rPr>
              <a:t>160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@$7,600</a:t>
            </a:r>
            <a:r>
              <a:rPr lang="zh-TW" altLang="en-US" sz="2000" dirty="0">
                <a:solidFill>
                  <a:schemeClr val="bg1"/>
                </a:solidFill>
                <a:latin typeface="標楷體" panose="03000509000000000000" pitchFamily="65" charset="-120"/>
                <a:ea typeface="標楷體" panose="03000509000000000000" pitchFamily="65" charset="-120"/>
              </a:rPr>
              <a:t>、半自動美式咖啡機</a:t>
            </a:r>
            <a:r>
              <a:rPr lang="en-US" altLang="zh-TW" sz="2000" dirty="0">
                <a:solidFill>
                  <a:schemeClr val="bg1"/>
                </a:solidFill>
                <a:latin typeface="標楷體" panose="03000509000000000000" pitchFamily="65" charset="-120"/>
                <a:ea typeface="標楷體" panose="03000509000000000000" pitchFamily="65" charset="-120"/>
              </a:rPr>
              <a:t>56</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@$5,260</a:t>
            </a:r>
            <a:r>
              <a:rPr lang="zh-TW" altLang="en-US" sz="2000" dirty="0">
                <a:solidFill>
                  <a:schemeClr val="bg1"/>
                </a:solidFill>
                <a:latin typeface="標楷體" panose="03000509000000000000" pitchFamily="65" charset="-120"/>
                <a:ea typeface="標楷體" panose="03000509000000000000" pitchFamily="65" charset="-120"/>
              </a:rPr>
              <a:t>、全自動義式咖啡機</a:t>
            </a:r>
            <a:r>
              <a:rPr lang="en-US" altLang="zh-TW" sz="2000" dirty="0">
                <a:solidFill>
                  <a:schemeClr val="bg1"/>
                </a:solidFill>
                <a:latin typeface="標楷體" panose="03000509000000000000" pitchFamily="65" charset="-120"/>
                <a:ea typeface="標楷體" panose="03000509000000000000" pitchFamily="65" charset="-120"/>
              </a:rPr>
              <a:t>120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@$15,200</a:t>
            </a:r>
            <a:r>
              <a:rPr lang="zh-TW" altLang="en-US" sz="2000" dirty="0">
                <a:solidFill>
                  <a:schemeClr val="bg1"/>
                </a:solidFill>
                <a:latin typeface="標楷體" panose="03000509000000000000" pitchFamily="65" charset="-120"/>
                <a:ea typeface="標楷體" panose="03000509000000000000" pitchFamily="65" charset="-120"/>
              </a:rPr>
              <a:t>、半自動義式咖啡機</a:t>
            </a:r>
            <a:r>
              <a:rPr lang="en-US" altLang="zh-TW" sz="2000" dirty="0">
                <a:solidFill>
                  <a:schemeClr val="bg1"/>
                </a:solidFill>
                <a:latin typeface="標楷體" panose="03000509000000000000" pitchFamily="65" charset="-120"/>
                <a:ea typeface="標楷體" panose="03000509000000000000" pitchFamily="65" charset="-120"/>
              </a:rPr>
              <a:t>102</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@$12,500</a:t>
            </a:r>
            <a:r>
              <a:rPr lang="zh-TW" altLang="en-US" sz="2000" dirty="0">
                <a:solidFill>
                  <a:schemeClr val="bg1"/>
                </a:solidFill>
                <a:latin typeface="標楷體" panose="03000509000000000000" pitchFamily="65" charset="-120"/>
                <a:ea typeface="標楷體" panose="03000509000000000000" pitchFamily="65" charset="-120"/>
              </a:rPr>
              <a:t>、膠囊咖啡機</a:t>
            </a:r>
            <a:r>
              <a:rPr lang="en-US" altLang="zh-TW" sz="2000" dirty="0">
                <a:solidFill>
                  <a:schemeClr val="bg1"/>
                </a:solidFill>
                <a:latin typeface="標楷體" panose="03000509000000000000" pitchFamily="65" charset="-120"/>
                <a:ea typeface="標楷體" panose="03000509000000000000" pitchFamily="65" charset="-120"/>
              </a:rPr>
              <a:t>50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@$4,560</a:t>
            </a:r>
            <a:r>
              <a:rPr lang="zh-TW" altLang="en-US" sz="2000" dirty="0">
                <a:solidFill>
                  <a:schemeClr val="bg1"/>
                </a:solidFill>
                <a:latin typeface="標楷體" panose="03000509000000000000" pitchFamily="65" charset="-120"/>
                <a:ea typeface="標楷體" panose="03000509000000000000" pitchFamily="65" charset="-120"/>
              </a:rPr>
              <a:t>、虹吸式咖啡機</a:t>
            </a:r>
            <a:r>
              <a:rPr lang="en-US" altLang="zh-TW" sz="2000" dirty="0">
                <a:solidFill>
                  <a:schemeClr val="bg1"/>
                </a:solidFill>
                <a:latin typeface="標楷體" panose="03000509000000000000" pitchFamily="65" charset="-120"/>
                <a:ea typeface="標楷體" panose="03000509000000000000" pitchFamily="65" charset="-120"/>
              </a:rPr>
              <a:t>20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@$7,400</a:t>
            </a:r>
            <a:r>
              <a:rPr lang="zh-TW" altLang="en-US" sz="2000" dirty="0">
                <a:solidFill>
                  <a:schemeClr val="bg1"/>
                </a:solidFill>
                <a:latin typeface="標楷體" panose="03000509000000000000" pitchFamily="65" charset="-120"/>
                <a:ea typeface="標楷體" panose="03000509000000000000" pitchFamily="65" charset="-120"/>
              </a:rPr>
              <a:t>、滴濾式咖啡機</a:t>
            </a:r>
            <a:r>
              <a:rPr lang="en-US" altLang="zh-TW" sz="2000" dirty="0">
                <a:solidFill>
                  <a:schemeClr val="bg1"/>
                </a:solidFill>
                <a:latin typeface="標楷體" panose="03000509000000000000" pitchFamily="65" charset="-120"/>
                <a:ea typeface="標楷體" panose="03000509000000000000" pitchFamily="65" charset="-120"/>
              </a:rPr>
              <a:t>30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@$5,920</a:t>
            </a:r>
            <a:r>
              <a:rPr lang="zh-TW" altLang="en-US" sz="2000" dirty="0">
                <a:solidFill>
                  <a:schemeClr val="bg1"/>
                </a:solidFill>
                <a:latin typeface="標楷體" panose="03000509000000000000" pitchFamily="65" charset="-120"/>
                <a:ea typeface="標楷體" panose="03000509000000000000" pitchFamily="65" charset="-120"/>
              </a:rPr>
              <a:t>。</a:t>
            </a:r>
          </a:p>
          <a:p>
            <a:pPr marL="1165225" indent="-1165225"/>
            <a:r>
              <a:rPr lang="en-US" altLang="zh-TW" sz="2000" dirty="0">
                <a:solidFill>
                  <a:schemeClr val="bg1"/>
                </a:solidFill>
                <a:latin typeface="標楷體" panose="03000509000000000000" pitchFamily="65" charset="-120"/>
                <a:ea typeface="標楷體" panose="03000509000000000000" pitchFamily="65" charset="-120"/>
              </a:rPr>
              <a:t>11</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13</a:t>
            </a:r>
            <a:r>
              <a:rPr lang="zh-TW" altLang="en-US" sz="2000" dirty="0">
                <a:solidFill>
                  <a:schemeClr val="bg1"/>
                </a:solidFill>
                <a:latin typeface="標楷體" panose="03000509000000000000" pitchFamily="65" charset="-120"/>
                <a:ea typeface="標楷體" panose="03000509000000000000" pitchFamily="65" charset="-120"/>
              </a:rPr>
              <a:t>日 收到埔里公司交來即期支票乙紙償還全部貨欠，立即存入銀行。</a:t>
            </a:r>
          </a:p>
          <a:p>
            <a:pPr marL="1165225" indent="-1165225"/>
            <a:r>
              <a:rPr lang="en-US" altLang="zh-TW" sz="2000" dirty="0">
                <a:solidFill>
                  <a:schemeClr val="bg1"/>
                </a:solidFill>
                <a:latin typeface="標楷體" panose="03000509000000000000" pitchFamily="65" charset="-120"/>
                <a:ea typeface="標楷體" panose="03000509000000000000" pitchFamily="65" charset="-120"/>
              </a:rPr>
              <a:t>11</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15</a:t>
            </a:r>
            <a:r>
              <a:rPr lang="zh-TW" altLang="en-US" sz="2000" dirty="0">
                <a:solidFill>
                  <a:schemeClr val="bg1"/>
                </a:solidFill>
                <a:latin typeface="標楷體" panose="03000509000000000000" pitchFamily="65" charset="-120"/>
                <a:ea typeface="標楷體" panose="03000509000000000000" pitchFamily="65" charset="-120"/>
              </a:rPr>
              <a:t>日 公司為提早取得資金，將帳上所持有之</a:t>
            </a:r>
            <a:r>
              <a:rPr lang="en-US" altLang="zh-TW" sz="2000" dirty="0">
                <a:solidFill>
                  <a:schemeClr val="bg1"/>
                </a:solidFill>
                <a:latin typeface="標楷體" panose="03000509000000000000" pitchFamily="65" charset="-120"/>
                <a:ea typeface="標楷體" panose="03000509000000000000" pitchFamily="65" charset="-120"/>
              </a:rPr>
              <a:t>107</a:t>
            </a:r>
            <a:r>
              <a:rPr lang="zh-TW" altLang="en-US" sz="2000" dirty="0">
                <a:solidFill>
                  <a:schemeClr val="bg1"/>
                </a:solidFill>
                <a:latin typeface="標楷體" panose="03000509000000000000" pitchFamily="65" charset="-120"/>
                <a:ea typeface="標楷體" panose="03000509000000000000" pitchFamily="65" charset="-120"/>
              </a:rPr>
              <a:t>年</a:t>
            </a:r>
            <a:r>
              <a:rPr lang="en-US" altLang="zh-TW" sz="2000" dirty="0">
                <a:solidFill>
                  <a:schemeClr val="bg1"/>
                </a:solidFill>
                <a:latin typeface="標楷體" panose="03000509000000000000" pitchFamily="65" charset="-120"/>
                <a:ea typeface="標楷體" panose="03000509000000000000" pitchFamily="65" charset="-120"/>
              </a:rPr>
              <a:t>9</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15</a:t>
            </a:r>
            <a:r>
              <a:rPr lang="zh-TW" altLang="en-US" sz="2000" dirty="0">
                <a:solidFill>
                  <a:schemeClr val="bg1"/>
                </a:solidFill>
                <a:latin typeface="標楷體" panose="03000509000000000000" pitchFamily="65" charset="-120"/>
                <a:ea typeface="標楷體" panose="03000509000000000000" pitchFamily="65" charset="-120"/>
              </a:rPr>
              <a:t>日收到</a:t>
            </a:r>
            <a:r>
              <a:rPr lang="en-US" altLang="zh-TW" sz="2000" dirty="0">
                <a:solidFill>
                  <a:schemeClr val="bg1"/>
                </a:solidFill>
                <a:latin typeface="標楷體" panose="03000509000000000000" pitchFamily="65" charset="-120"/>
                <a:ea typeface="標楷體" panose="03000509000000000000" pitchFamily="65" charset="-120"/>
              </a:rPr>
              <a:t>4</a:t>
            </a:r>
            <a:r>
              <a:rPr lang="zh-TW" altLang="en-US" sz="2000" dirty="0">
                <a:solidFill>
                  <a:schemeClr val="bg1"/>
                </a:solidFill>
                <a:latin typeface="標楷體" panose="03000509000000000000" pitchFamily="65" charset="-120"/>
                <a:ea typeface="標楷體" panose="03000509000000000000" pitchFamily="65" charset="-120"/>
              </a:rPr>
              <a:t>個月到期、票面利率</a:t>
            </a:r>
            <a:r>
              <a:rPr lang="en-US" altLang="zh-TW" sz="2000" dirty="0">
                <a:solidFill>
                  <a:schemeClr val="bg1"/>
                </a:solidFill>
                <a:latin typeface="標楷體" panose="03000509000000000000" pitchFamily="65" charset="-120"/>
                <a:ea typeface="標楷體" panose="03000509000000000000" pitchFamily="65" charset="-120"/>
              </a:rPr>
              <a:t>3%</a:t>
            </a:r>
            <a:r>
              <a:rPr lang="zh-TW" altLang="en-US" sz="2000" dirty="0">
                <a:solidFill>
                  <a:schemeClr val="bg1"/>
                </a:solidFill>
                <a:latin typeface="標楷體" panose="03000509000000000000" pitchFamily="65" charset="-120"/>
                <a:ea typeface="標楷體" panose="03000509000000000000" pitchFamily="65" charset="-120"/>
              </a:rPr>
              <a:t>之短期應收票據</a:t>
            </a:r>
            <a:r>
              <a:rPr lang="en-US" altLang="zh-TW" sz="2000" dirty="0">
                <a:solidFill>
                  <a:schemeClr val="bg1"/>
                </a:solidFill>
                <a:latin typeface="標楷體" panose="03000509000000000000" pitchFamily="65" charset="-120"/>
                <a:ea typeface="標楷體" panose="03000509000000000000" pitchFamily="65" charset="-120"/>
              </a:rPr>
              <a:t>$200,000</a:t>
            </a:r>
            <a:r>
              <a:rPr lang="zh-TW" altLang="en-US" sz="2000" dirty="0">
                <a:solidFill>
                  <a:schemeClr val="bg1"/>
                </a:solidFill>
                <a:latin typeface="標楷體" panose="03000509000000000000" pitchFamily="65" charset="-120"/>
                <a:ea typeface="標楷體" panose="03000509000000000000" pitchFamily="65" charset="-120"/>
              </a:rPr>
              <a:t>，向台灣銀行貼現存入台灣銀行，銀行貼現利率為</a:t>
            </a:r>
            <a:r>
              <a:rPr lang="en-US" altLang="zh-TW" sz="2000" dirty="0">
                <a:solidFill>
                  <a:schemeClr val="bg1"/>
                </a:solidFill>
                <a:latin typeface="標楷體" panose="03000509000000000000" pitchFamily="65" charset="-120"/>
                <a:ea typeface="標楷體" panose="03000509000000000000" pitchFamily="65" charset="-120"/>
              </a:rPr>
              <a:t>3.6%</a:t>
            </a:r>
            <a:r>
              <a:rPr lang="zh-TW" altLang="en-US" sz="2000" dirty="0">
                <a:solidFill>
                  <a:schemeClr val="bg1"/>
                </a:solidFill>
                <a:latin typeface="標楷體" panose="03000509000000000000" pitchFamily="65" charset="-120"/>
                <a:ea typeface="標楷體" panose="03000509000000000000" pitchFamily="65" charset="-120"/>
              </a:rPr>
              <a:t>，貼現期間為</a:t>
            </a:r>
            <a:r>
              <a:rPr lang="en-US" altLang="zh-TW" sz="2000" dirty="0">
                <a:solidFill>
                  <a:schemeClr val="bg1"/>
                </a:solidFill>
                <a:latin typeface="標楷體" panose="03000509000000000000" pitchFamily="65" charset="-120"/>
                <a:ea typeface="標楷體" panose="03000509000000000000" pitchFamily="65" charset="-120"/>
              </a:rPr>
              <a:t>2</a:t>
            </a:r>
            <a:r>
              <a:rPr lang="zh-TW" altLang="en-US" sz="2000" dirty="0">
                <a:solidFill>
                  <a:schemeClr val="bg1"/>
                </a:solidFill>
                <a:latin typeface="標楷體" panose="03000509000000000000" pitchFamily="65" charset="-120"/>
                <a:ea typeface="標楷體" panose="03000509000000000000" pitchFamily="65" charset="-120"/>
              </a:rPr>
              <a:t>個月，以月計息。</a:t>
            </a:r>
          </a:p>
          <a:p>
            <a:pPr marL="1165225" indent="-1165225"/>
            <a:r>
              <a:rPr lang="en-US" altLang="zh-TW" sz="2000" dirty="0">
                <a:solidFill>
                  <a:schemeClr val="bg1"/>
                </a:solidFill>
                <a:latin typeface="標楷體" panose="03000509000000000000" pitchFamily="65" charset="-120"/>
                <a:ea typeface="標楷體" panose="03000509000000000000" pitchFamily="65" charset="-120"/>
              </a:rPr>
              <a:t>11</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17</a:t>
            </a:r>
            <a:r>
              <a:rPr lang="zh-TW" altLang="en-US" sz="2000" dirty="0">
                <a:solidFill>
                  <a:schemeClr val="bg1"/>
                </a:solidFill>
                <a:latin typeface="標楷體" panose="03000509000000000000" pitchFamily="65" charset="-120"/>
                <a:ea typeface="標楷體" panose="03000509000000000000" pitchFamily="65" charset="-120"/>
              </a:rPr>
              <a:t>日 以即期支票償還湯生公司</a:t>
            </a:r>
            <a:r>
              <a:rPr lang="en-US" altLang="zh-TW" sz="2000" dirty="0">
                <a:solidFill>
                  <a:schemeClr val="bg1"/>
                </a:solidFill>
                <a:latin typeface="標楷體" panose="03000509000000000000" pitchFamily="65" charset="-120"/>
                <a:ea typeface="標楷體" panose="03000509000000000000" pitchFamily="65" charset="-120"/>
              </a:rPr>
              <a:t>9</a:t>
            </a:r>
            <a:r>
              <a:rPr lang="zh-TW" altLang="en-US" sz="2000" dirty="0">
                <a:solidFill>
                  <a:schemeClr val="bg1"/>
                </a:solidFill>
                <a:latin typeface="標楷體" panose="03000509000000000000" pitchFamily="65" charset="-120"/>
                <a:ea typeface="標楷體" panose="03000509000000000000" pitchFamily="65" charset="-120"/>
              </a:rPr>
              <a:t>月份全部貨欠。</a:t>
            </a: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73125" y="900719"/>
            <a:ext cx="12289261" cy="5930754"/>
            <a:chOff x="908406" y="1958839"/>
            <a:chExt cx="3484694" cy="4886803"/>
          </a:xfrm>
        </p:grpSpPr>
        <p:sp>
          <p:nvSpPr>
            <p:cNvPr id="16" name="矩形 15"/>
            <p:cNvSpPr/>
            <p:nvPr/>
          </p:nvSpPr>
          <p:spPr>
            <a:xfrm flipH="1">
              <a:off x="908406" y="1995688"/>
              <a:ext cx="3356848"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35" name="群組 34"/>
          <p:cNvGrpSpPr/>
          <p:nvPr/>
        </p:nvGrpSpPr>
        <p:grpSpPr>
          <a:xfrm>
            <a:off x="5895586" y="-209106"/>
            <a:ext cx="5607415" cy="1470676"/>
            <a:chOff x="-14042262" y="1272774"/>
            <a:chExt cx="14667741" cy="732733"/>
          </a:xfrm>
        </p:grpSpPr>
        <p:pic>
          <p:nvPicPr>
            <p:cNvPr id="36"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38" name="文字方塊 37"/>
            <p:cNvSpPr txBox="1"/>
            <p:nvPr/>
          </p:nvSpPr>
          <p:spPr>
            <a:xfrm>
              <a:off x="-9631473" y="1478281"/>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a:t>
              </a:r>
              <a:r>
                <a:rPr lang="zh-TW" altLang="en-US" sz="3200" dirty="0">
                  <a:solidFill>
                    <a:srgbClr val="00EFF1"/>
                  </a:solidFill>
                  <a:latin typeface="標楷體" panose="03000509000000000000" pitchFamily="65" charset="-120"/>
                  <a:ea typeface="標楷體" panose="03000509000000000000" pitchFamily="65" charset="-120"/>
                </a:rPr>
                <a:t>二</a:t>
              </a:r>
              <a:r>
                <a:rPr lang="zh-TW" altLang="en-US" sz="3200" dirty="0" smtClean="0">
                  <a:solidFill>
                    <a:srgbClr val="00EFF1"/>
                  </a:solidFill>
                  <a:latin typeface="標楷體" panose="03000509000000000000" pitchFamily="65" charset="-120"/>
                  <a:ea typeface="標楷體" panose="03000509000000000000" pitchFamily="65" charset="-120"/>
                </a:rPr>
                <a:t>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3)</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graphicFrame>
        <p:nvGraphicFramePr>
          <p:cNvPr id="40" name="表格 39"/>
          <p:cNvGraphicFramePr>
            <a:graphicFrameLocks noGrp="1"/>
          </p:cNvGraphicFramePr>
          <p:nvPr>
            <p:extLst>
              <p:ext uri="{D42A27DB-BD31-4B8C-83A1-F6EECF244321}">
                <p14:modId xmlns:p14="http://schemas.microsoft.com/office/powerpoint/2010/main" val="3217064991"/>
              </p:ext>
            </p:extLst>
          </p:nvPr>
        </p:nvGraphicFramePr>
        <p:xfrm>
          <a:off x="6197940" y="1044107"/>
          <a:ext cx="5700066" cy="5579472"/>
        </p:xfrm>
        <a:graphic>
          <a:graphicData uri="http://schemas.openxmlformats.org/drawingml/2006/table">
            <a:tbl>
              <a:tblPr>
                <a:tableStyleId>{5C22544A-7EE6-4342-B048-85BDC9FD1C3A}</a:tableStyleId>
              </a:tblPr>
              <a:tblGrid>
                <a:gridCol w="1057277">
                  <a:extLst>
                    <a:ext uri="{9D8B030D-6E8A-4147-A177-3AD203B41FA5}">
                      <a16:colId xmlns:a16="http://schemas.microsoft.com/office/drawing/2014/main" val="2443161252"/>
                    </a:ext>
                  </a:extLst>
                </a:gridCol>
                <a:gridCol w="2094271">
                  <a:extLst>
                    <a:ext uri="{9D8B030D-6E8A-4147-A177-3AD203B41FA5}">
                      <a16:colId xmlns:a16="http://schemas.microsoft.com/office/drawing/2014/main" val="1299399451"/>
                    </a:ext>
                  </a:extLst>
                </a:gridCol>
                <a:gridCol w="117987">
                  <a:extLst>
                    <a:ext uri="{9D8B030D-6E8A-4147-A177-3AD203B41FA5}">
                      <a16:colId xmlns:a16="http://schemas.microsoft.com/office/drawing/2014/main" val="2319308433"/>
                    </a:ext>
                  </a:extLst>
                </a:gridCol>
                <a:gridCol w="1049075">
                  <a:extLst>
                    <a:ext uri="{9D8B030D-6E8A-4147-A177-3AD203B41FA5}">
                      <a16:colId xmlns:a16="http://schemas.microsoft.com/office/drawing/2014/main" val="807915686"/>
                    </a:ext>
                  </a:extLst>
                </a:gridCol>
                <a:gridCol w="1071249">
                  <a:extLst>
                    <a:ext uri="{9D8B030D-6E8A-4147-A177-3AD203B41FA5}">
                      <a16:colId xmlns:a16="http://schemas.microsoft.com/office/drawing/2014/main" val="1467606436"/>
                    </a:ext>
                  </a:extLst>
                </a:gridCol>
                <a:gridCol w="77552">
                  <a:extLst>
                    <a:ext uri="{9D8B030D-6E8A-4147-A177-3AD203B41FA5}">
                      <a16:colId xmlns:a16="http://schemas.microsoft.com/office/drawing/2014/main" val="218084253"/>
                    </a:ext>
                  </a:extLst>
                </a:gridCol>
                <a:gridCol w="232655">
                  <a:extLst>
                    <a:ext uri="{9D8B030D-6E8A-4147-A177-3AD203B41FA5}">
                      <a16:colId xmlns:a16="http://schemas.microsoft.com/office/drawing/2014/main" val="3305728609"/>
                    </a:ext>
                  </a:extLst>
                </a:gridCol>
              </a:tblGrid>
              <a:tr h="142420">
                <a:tc>
                  <a:txBody>
                    <a:bodyPr/>
                    <a:lstStyle/>
                    <a:p>
                      <a:pPr algn="l"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107-11-12</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應收帳款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5,163,160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59977655"/>
                  </a:ext>
                </a:extLst>
              </a:tr>
              <a:tr h="142420">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銷貨收入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5,163,160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13499294"/>
                  </a:ext>
                </a:extLst>
              </a:tr>
              <a:tr h="142420">
                <a:tc>
                  <a:txBody>
                    <a:bodyPr/>
                    <a:lstStyle/>
                    <a:p>
                      <a:pPr algn="l"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107-11-12</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銷貨成本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3,835,700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1642942"/>
                  </a:ext>
                </a:extLst>
              </a:tr>
              <a:tr h="142420">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存貨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3,835,700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15360502"/>
                  </a:ext>
                </a:extLst>
              </a:tr>
              <a:tr h="142420">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80639624"/>
                  </a:ext>
                </a:extLst>
              </a:tr>
              <a:tr h="142420">
                <a:tc>
                  <a:txBody>
                    <a:bodyPr/>
                    <a:lstStyle/>
                    <a:p>
                      <a:pPr algn="l"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107-11-13</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銀行存款</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土地銀行活存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958,320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89650618"/>
                  </a:ext>
                </a:extLst>
              </a:tr>
              <a:tr h="142420">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銷貨折讓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9,680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66187150"/>
                  </a:ext>
                </a:extLst>
              </a:tr>
              <a:tr h="142420">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應收帳款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968,000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96618683"/>
                  </a:ext>
                </a:extLst>
              </a:tr>
              <a:tr h="142420">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22292567"/>
                  </a:ext>
                </a:extLst>
              </a:tr>
              <a:tr h="142420">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107-11-15</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銀行存款</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台灣銀行活存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200,788</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63224979"/>
                  </a:ext>
                </a:extLst>
              </a:tr>
              <a:tr h="142420">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應收票據貼現負債折價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212</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97350552"/>
                  </a:ext>
                </a:extLst>
              </a:tr>
              <a:tr h="142420">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應收票據貼現負債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200,000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79582778"/>
                  </a:ext>
                </a:extLst>
              </a:tr>
              <a:tr h="142420">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利息收入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99334274"/>
                  </a:ext>
                </a:extLst>
              </a:tr>
              <a:tr h="142420">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292721"/>
                  </a:ext>
                </a:extLst>
              </a:tr>
              <a:tr h="142420">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107-11-17</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應付帳款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860,000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23419054"/>
                  </a:ext>
                </a:extLst>
              </a:tr>
              <a:tr h="142420">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265113" indent="-265113"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銀行存款</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土地銀行支存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860,000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8865128"/>
                  </a:ext>
                </a:extLst>
              </a:tr>
            </a:tbl>
          </a:graphicData>
        </a:graphic>
      </p:graphicFrame>
      <p:sp>
        <p:nvSpPr>
          <p:cNvPr id="39" name="圓角矩形 38"/>
          <p:cNvSpPr/>
          <p:nvPr/>
        </p:nvSpPr>
        <p:spPr>
          <a:xfrm>
            <a:off x="154871" y="1629971"/>
            <a:ext cx="6108337" cy="2089614"/>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r>
              <a:rPr lang="en-US" altLang="zh-TW" sz="2400" b="1" kern="100" dirty="0" smtClean="0">
                <a:solidFill>
                  <a:schemeClr val="tx1"/>
                </a:solidFill>
                <a:latin typeface="標楷體" panose="03000509000000000000" pitchFamily="65" charset="-120"/>
                <a:ea typeface="標楷體" panose="03000509000000000000" pitchFamily="65" charset="-120"/>
              </a:rPr>
              <a:t>$200,000X3%X(4/12)=2,000</a:t>
            </a:r>
            <a:r>
              <a:rPr lang="zh-TW" altLang="en-US" sz="2400" b="1" kern="100" dirty="0" smtClean="0">
                <a:solidFill>
                  <a:schemeClr val="tx1"/>
                </a:solidFill>
                <a:latin typeface="標楷體" panose="03000509000000000000" pitchFamily="65" charset="-120"/>
                <a:ea typeface="標楷體" panose="03000509000000000000" pitchFamily="65" charset="-120"/>
              </a:rPr>
              <a:t>票據附息</a:t>
            </a:r>
            <a:endParaRPr lang="en-US" altLang="zh-TW" sz="2400" b="1" kern="100" dirty="0" smtClean="0">
              <a:solidFill>
                <a:schemeClr val="tx1"/>
              </a:solidFill>
              <a:latin typeface="標楷體" panose="03000509000000000000" pitchFamily="65" charset="-120"/>
              <a:ea typeface="標楷體" panose="03000509000000000000" pitchFamily="65" charset="-120"/>
            </a:endParaRPr>
          </a:p>
          <a:p>
            <a:r>
              <a:rPr lang="en-US" altLang="zh-TW" sz="2400" b="1" kern="100" dirty="0" smtClean="0">
                <a:solidFill>
                  <a:schemeClr val="tx1"/>
                </a:solidFill>
                <a:latin typeface="標楷體" panose="03000509000000000000" pitchFamily="65" charset="-120"/>
                <a:ea typeface="標楷體" panose="03000509000000000000" pitchFamily="65" charset="-120"/>
                <a:cs typeface="Times New Roman" panose="02020603050405020304" pitchFamily="18" charset="0"/>
              </a:rPr>
              <a:t>$202,000X3.6%X(2/12)=$1,212</a:t>
            </a:r>
            <a:r>
              <a:rPr lang="zh-TW" altLang="en-US" sz="2400" b="1" kern="100" dirty="0" smtClean="0">
                <a:solidFill>
                  <a:schemeClr val="tx1"/>
                </a:solidFill>
                <a:latin typeface="標楷體" panose="03000509000000000000" pitchFamily="65" charset="-120"/>
                <a:ea typeface="標楷體" panose="03000509000000000000" pitchFamily="65" charset="-120"/>
                <a:cs typeface="Times New Roman" panose="02020603050405020304" pitchFamily="18" charset="0"/>
              </a:rPr>
              <a:t>貼現息</a:t>
            </a:r>
            <a:endParaRPr lang="en-US" altLang="zh-TW" sz="2400" b="1" kern="100" dirty="0">
              <a:solidFill>
                <a:schemeClr val="tx1"/>
              </a:solidFill>
              <a:latin typeface="標楷體" panose="03000509000000000000" pitchFamily="65" charset="-120"/>
              <a:ea typeface="標楷體" panose="03000509000000000000" pitchFamily="65" charset="-120"/>
              <a:cs typeface="Times New Roman" panose="02020603050405020304" pitchFamily="18" charset="0"/>
            </a:endParaRPr>
          </a:p>
          <a:p>
            <a:r>
              <a:rPr lang="en-US" altLang="zh-TW" sz="2400" b="1" kern="100" dirty="0">
                <a:solidFill>
                  <a:schemeClr val="tx1"/>
                </a:solidFill>
                <a:latin typeface="標楷體" panose="03000509000000000000" pitchFamily="65" charset="-120"/>
                <a:ea typeface="標楷體" panose="03000509000000000000" pitchFamily="65" charset="-120"/>
                <a:cs typeface="Times New Roman" panose="02020603050405020304" pitchFamily="18" charset="0"/>
              </a:rPr>
              <a:t>$</a:t>
            </a:r>
            <a:r>
              <a:rPr lang="en-US" altLang="zh-TW" sz="2400" b="1" kern="100" dirty="0" smtClean="0">
                <a:solidFill>
                  <a:schemeClr val="tx1"/>
                </a:solidFill>
                <a:latin typeface="標楷體" panose="03000509000000000000" pitchFamily="65" charset="-120"/>
                <a:ea typeface="標楷體" panose="03000509000000000000" pitchFamily="65" charset="-120"/>
                <a:cs typeface="Times New Roman" panose="02020603050405020304" pitchFamily="18" charset="0"/>
              </a:rPr>
              <a:t>202,000-$1,212=200,788</a:t>
            </a:r>
            <a:r>
              <a:rPr lang="zh-TW" altLang="en-US" sz="2400" b="1" kern="100" dirty="0" smtClean="0">
                <a:solidFill>
                  <a:schemeClr val="tx1"/>
                </a:solidFill>
                <a:latin typeface="標楷體" panose="03000509000000000000" pitchFamily="65" charset="-120"/>
                <a:ea typeface="標楷體" panose="03000509000000000000" pitchFamily="65" charset="-120"/>
                <a:cs typeface="Times New Roman" panose="02020603050405020304" pitchFamily="18" charset="0"/>
              </a:rPr>
              <a:t>貼現值</a:t>
            </a:r>
            <a:endParaRPr lang="en-US" altLang="zh-TW" sz="2400" b="1" kern="100" dirty="0" smtClean="0">
              <a:solidFill>
                <a:schemeClr val="tx1"/>
              </a:solidFill>
              <a:latin typeface="標楷體" panose="03000509000000000000" pitchFamily="65" charset="-120"/>
              <a:ea typeface="標楷體" panose="03000509000000000000" pitchFamily="65" charset="-120"/>
              <a:cs typeface="Times New Roman" panose="02020603050405020304" pitchFamily="18" charset="0"/>
            </a:endParaRPr>
          </a:p>
          <a:p>
            <a:r>
              <a:rPr lang="en-US" altLang="zh-TW" sz="2400" b="1" kern="100" dirty="0" smtClean="0">
                <a:solidFill>
                  <a:schemeClr val="tx1"/>
                </a:solidFill>
                <a:latin typeface="標楷體" panose="03000509000000000000" pitchFamily="65" charset="-120"/>
                <a:ea typeface="標楷體" panose="03000509000000000000" pitchFamily="65" charset="-120"/>
                <a:cs typeface="Times New Roman" panose="02020603050405020304" pitchFamily="18" charset="0"/>
              </a:rPr>
              <a:t>200,788-($200,000+$1,000)=212</a:t>
            </a:r>
            <a:r>
              <a:rPr lang="zh-TW" altLang="en-US" sz="2400" b="1" kern="100" dirty="0" smtClean="0">
                <a:solidFill>
                  <a:schemeClr val="tx1"/>
                </a:solidFill>
                <a:latin typeface="標楷體" panose="03000509000000000000" pitchFamily="65" charset="-120"/>
                <a:ea typeface="標楷體" panose="03000509000000000000" pitchFamily="65" charset="-120"/>
                <a:cs typeface="Times New Roman" panose="02020603050405020304" pitchFamily="18" charset="0"/>
              </a:rPr>
              <a:t>貼現負債折價</a:t>
            </a:r>
            <a:endParaRPr lang="zh-TW" altLang="zh-TW" sz="2400" b="1" kern="100" dirty="0" smtClean="0">
              <a:solidFill>
                <a:schemeClr val="tx1"/>
              </a:solidFill>
              <a:latin typeface="標楷體" panose="03000509000000000000" pitchFamily="65" charset="-120"/>
              <a:ea typeface="標楷體" panose="03000509000000000000" pitchFamily="65" charset="-120"/>
              <a:cs typeface="Times New Roman" panose="02020603050405020304" pitchFamily="18" charset="0"/>
            </a:endParaRPr>
          </a:p>
        </p:txBody>
      </p:sp>
      <p:sp>
        <p:nvSpPr>
          <p:cNvPr id="41" name="圓角矩形 40">
            <a:hlinkClick r:id="rId4" action="ppaction://hlinksldjump"/>
          </p:cNvPr>
          <p:cNvSpPr/>
          <p:nvPr/>
        </p:nvSpPr>
        <p:spPr>
          <a:xfrm>
            <a:off x="2421326" y="5304325"/>
            <a:ext cx="182217" cy="320040"/>
          </a:xfrm>
          <a:prstGeom prst="roundRect">
            <a:avLst/>
          </a:prstGeom>
          <a:solidFill>
            <a:srgbClr val="6699FF">
              <a:alpha val="16863"/>
            </a:srgb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Tree>
    <p:extLst>
      <p:ext uri="{BB962C8B-B14F-4D97-AF65-F5344CB8AC3E}">
        <p14:creationId xmlns:p14="http://schemas.microsoft.com/office/powerpoint/2010/main" val="18735237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1000"/>
                                            <p:tgtEl>
                                              <p:spTgt spid="35"/>
                                            </p:tgtEl>
                                          </p:cBhvr>
                                        </p:animEffect>
                                        <p:anim calcmode="lin" valueType="num">
                                          <p:cBhvr>
                                            <p:cTn id="28" dur="1000" fill="hold"/>
                                            <p:tgtEl>
                                              <p:spTgt spid="35"/>
                                            </p:tgtEl>
                                            <p:attrNameLst>
                                              <p:attrName>ppt_x</p:attrName>
                                            </p:attrNameLst>
                                          </p:cBhvr>
                                          <p:tavLst>
                                            <p:tav tm="0">
                                              <p:val>
                                                <p:strVal val="#ppt_x"/>
                                              </p:val>
                                            </p:tav>
                                            <p:tav tm="100000">
                                              <p:val>
                                                <p:strVal val="#ppt_x"/>
                                              </p:val>
                                            </p:tav>
                                          </p:tavLst>
                                        </p:anim>
                                        <p:anim calcmode="lin" valueType="num">
                                          <p:cBhvr>
                                            <p:cTn id="29" dur="1000" fill="hold"/>
                                            <p:tgtEl>
                                              <p:spTgt spid="35"/>
                                            </p:tgtEl>
                                            <p:attrNameLst>
                                              <p:attrName>ppt_y</p:attrName>
                                            </p:attrNameLst>
                                          </p:cBhvr>
                                          <p:tavLst>
                                            <p:tav tm="0">
                                              <p:val>
                                                <p:strVal val="#ppt_y+.1"/>
                                              </p:val>
                                            </p:tav>
                                            <p:tav tm="100000">
                                              <p:val>
                                                <p:strVal val="#ppt_y"/>
                                              </p:val>
                                            </p:tav>
                                          </p:tavLst>
                                        </p:anim>
                                      </p:childTnLst>
                                    </p:cTn>
                                  </p:par>
                                </p:childTnLst>
                              </p:cTn>
                            </p:par>
                            <p:par>
                              <p:cTn id="30" fill="hold">
                                <p:stCondLst>
                                  <p:cond delay="2750"/>
                                </p:stCondLst>
                                <p:childTnLst>
                                  <p:par>
                                    <p:cTn id="31" presetID="42" presetClass="entr" presetSubtype="0" fill="hold" grpId="0" nodeType="afterEffect">
                                      <p:stCondLst>
                                        <p:cond delay="0"/>
                                      </p:stCondLst>
                                      <p:childTnLst>
                                        <p:set>
                                          <p:cBhvr>
                                            <p:cTn id="32" dur="1" fill="hold">
                                              <p:stCondLst>
                                                <p:cond delay="0"/>
                                              </p:stCondLst>
                                            </p:cTn>
                                            <p:tgtEl>
                                              <p:spTgt spid="37"/>
                                            </p:tgtEl>
                                            <p:attrNameLst>
                                              <p:attrName>style.visibility</p:attrName>
                                            </p:attrNameLst>
                                          </p:cBhvr>
                                          <p:to>
                                            <p:strVal val="visible"/>
                                          </p:to>
                                        </p:set>
                                        <p:animEffect transition="in" filter="fade">
                                          <p:cBhvr>
                                            <p:cTn id="33" dur="1000"/>
                                            <p:tgtEl>
                                              <p:spTgt spid="37"/>
                                            </p:tgtEl>
                                          </p:cBhvr>
                                        </p:animEffect>
                                        <p:anim calcmode="lin" valueType="num">
                                          <p:cBhvr>
                                            <p:cTn id="34" dur="1000" fill="hold"/>
                                            <p:tgtEl>
                                              <p:spTgt spid="37"/>
                                            </p:tgtEl>
                                            <p:attrNameLst>
                                              <p:attrName>ppt_x</p:attrName>
                                            </p:attrNameLst>
                                          </p:cBhvr>
                                          <p:tavLst>
                                            <p:tav tm="0">
                                              <p:val>
                                                <p:strVal val="#ppt_x"/>
                                              </p:val>
                                            </p:tav>
                                            <p:tav tm="100000">
                                              <p:val>
                                                <p:strVal val="#ppt_x"/>
                                              </p:val>
                                            </p:tav>
                                          </p:tavLst>
                                        </p:anim>
                                        <p:anim calcmode="lin" valueType="num">
                                          <p:cBhvr>
                                            <p:cTn id="35" dur="1000" fill="hold"/>
                                            <p:tgtEl>
                                              <p:spTgt spid="37"/>
                                            </p:tgtEl>
                                            <p:attrNameLst>
                                              <p:attrName>ppt_y</p:attrName>
                                            </p:attrNameLst>
                                          </p:cBhvr>
                                          <p:tavLst>
                                            <p:tav tm="0">
                                              <p:val>
                                                <p:strVal val="#ppt_y+.1"/>
                                              </p:val>
                                            </p:tav>
                                            <p:tav tm="100000">
                                              <p:val>
                                                <p:strVal val="#ppt_y"/>
                                              </p:val>
                                            </p:tav>
                                          </p:tavLst>
                                        </p:anim>
                                      </p:childTnLst>
                                    </p:cTn>
                                  </p:par>
                                </p:childTnLst>
                              </p:cTn>
                            </p:par>
                            <p:par>
                              <p:cTn id="36" fill="hold">
                                <p:stCondLst>
                                  <p:cond delay="3750"/>
                                </p:stCondLst>
                                <p:childTnLst>
                                  <p:par>
                                    <p:cTn id="37" presetID="42" presetClass="entr" presetSubtype="0" fill="hold" nodeType="afterEffect">
                                      <p:stCondLst>
                                        <p:cond delay="0"/>
                                      </p:stCondLst>
                                      <p:childTnLst>
                                        <p:set>
                                          <p:cBhvr>
                                            <p:cTn id="38" dur="1" fill="hold">
                                              <p:stCondLst>
                                                <p:cond delay="0"/>
                                              </p:stCondLst>
                                            </p:cTn>
                                            <p:tgtEl>
                                              <p:spTgt spid="40"/>
                                            </p:tgtEl>
                                            <p:attrNameLst>
                                              <p:attrName>style.visibility</p:attrName>
                                            </p:attrNameLst>
                                          </p:cBhvr>
                                          <p:to>
                                            <p:strVal val="visible"/>
                                          </p:to>
                                        </p:set>
                                        <p:animEffect transition="in" filter="fade">
                                          <p:cBhvr>
                                            <p:cTn id="39" dur="1000"/>
                                            <p:tgtEl>
                                              <p:spTgt spid="40"/>
                                            </p:tgtEl>
                                          </p:cBhvr>
                                        </p:animEffect>
                                        <p:anim calcmode="lin" valueType="num">
                                          <p:cBhvr>
                                            <p:cTn id="40" dur="1000" fill="hold"/>
                                            <p:tgtEl>
                                              <p:spTgt spid="40"/>
                                            </p:tgtEl>
                                            <p:attrNameLst>
                                              <p:attrName>ppt_x</p:attrName>
                                            </p:attrNameLst>
                                          </p:cBhvr>
                                          <p:tavLst>
                                            <p:tav tm="0">
                                              <p:val>
                                                <p:strVal val="#ppt_x"/>
                                              </p:val>
                                            </p:tav>
                                            <p:tav tm="100000">
                                              <p:val>
                                                <p:strVal val="#ppt_x"/>
                                              </p:val>
                                            </p:tav>
                                          </p:tavLst>
                                        </p:anim>
                                        <p:anim calcmode="lin" valueType="num">
                                          <p:cBhvr>
                                            <p:cTn id="41" dur="1000" fill="hold"/>
                                            <p:tgtEl>
                                              <p:spTgt spid="40"/>
                                            </p:tgtEl>
                                            <p:attrNameLst>
                                              <p:attrName>ppt_y</p:attrName>
                                            </p:attrNameLst>
                                          </p:cBhvr>
                                          <p:tavLst>
                                            <p:tav tm="0">
                                              <p:val>
                                                <p:strVal val="#ppt_y+.1"/>
                                              </p:val>
                                            </p:tav>
                                            <p:tav tm="100000">
                                              <p:val>
                                                <p:strVal val="#ppt_y"/>
                                              </p:val>
                                            </p:tav>
                                          </p:tavLst>
                                        </p:anim>
                                      </p:childTnLst>
                                    </p:cTn>
                                  </p:par>
                                </p:childTnLst>
                              </p:cTn>
                            </p:par>
                            <p:par>
                              <p:cTn id="42" fill="hold">
                                <p:stCondLst>
                                  <p:cond delay="4750"/>
                                </p:stCondLst>
                                <p:childTnLst>
                                  <p:par>
                                    <p:cTn id="43" presetID="6" presetClass="entr" presetSubtype="16" fill="hold" grpId="0" nodeType="afterEffect">
                                      <p:stCondLst>
                                        <p:cond delay="0"/>
                                      </p:stCondLst>
                                      <p:childTnLst>
                                        <p:set>
                                          <p:cBhvr>
                                            <p:cTn id="44" dur="1" fill="hold">
                                              <p:stCondLst>
                                                <p:cond delay="0"/>
                                              </p:stCondLst>
                                            </p:cTn>
                                            <p:tgtEl>
                                              <p:spTgt spid="41"/>
                                            </p:tgtEl>
                                            <p:attrNameLst>
                                              <p:attrName>style.visibility</p:attrName>
                                            </p:attrNameLst>
                                          </p:cBhvr>
                                          <p:to>
                                            <p:strVal val="visible"/>
                                          </p:to>
                                        </p:set>
                                        <p:animEffect transition="in" filter="circle(in)">
                                          <p:cBhvr>
                                            <p:cTn id="45" dur="2000"/>
                                            <p:tgtEl>
                                              <p:spTgt spid="41"/>
                                            </p:tgtEl>
                                          </p:cBhvr>
                                        </p:animEffect>
                                      </p:childTnLst>
                                    </p:cTn>
                                  </p:par>
                                </p:childTnLst>
                              </p:cTn>
                            </p:par>
                          </p:childTnLst>
                        </p:cTn>
                      </p:par>
                      <p:par>
                        <p:cTn id="46" fill="hold">
                          <p:stCondLst>
                            <p:cond delay="indefinite"/>
                          </p:stCondLst>
                          <p:childTnLst>
                            <p:par>
                              <p:cTn id="47" fill="hold">
                                <p:stCondLst>
                                  <p:cond delay="0"/>
                                </p:stCondLst>
                                <p:childTnLst>
                                  <p:par>
                                    <p:cTn id="48" presetID="42" presetClass="entr" presetSubtype="0" fill="hold" grpId="0" nodeType="clickEffect">
                                      <p:stCondLst>
                                        <p:cond delay="0"/>
                                      </p:stCondLst>
                                      <p:childTnLst>
                                        <p:set>
                                          <p:cBhvr>
                                            <p:cTn id="49" dur="1" fill="hold">
                                              <p:stCondLst>
                                                <p:cond delay="0"/>
                                              </p:stCondLst>
                                            </p:cTn>
                                            <p:tgtEl>
                                              <p:spTgt spid="39"/>
                                            </p:tgtEl>
                                            <p:attrNameLst>
                                              <p:attrName>style.visibility</p:attrName>
                                            </p:attrNameLst>
                                          </p:cBhvr>
                                          <p:to>
                                            <p:strVal val="visible"/>
                                          </p:to>
                                        </p:set>
                                        <p:animEffect transition="in" filter="fade">
                                          <p:cBhvr>
                                            <p:cTn id="50" dur="1000"/>
                                            <p:tgtEl>
                                              <p:spTgt spid="39"/>
                                            </p:tgtEl>
                                          </p:cBhvr>
                                        </p:animEffect>
                                        <p:anim calcmode="lin" valueType="num">
                                          <p:cBhvr>
                                            <p:cTn id="51" dur="1000" fill="hold"/>
                                            <p:tgtEl>
                                              <p:spTgt spid="39"/>
                                            </p:tgtEl>
                                            <p:attrNameLst>
                                              <p:attrName>ppt_x</p:attrName>
                                            </p:attrNameLst>
                                          </p:cBhvr>
                                          <p:tavLst>
                                            <p:tav tm="0">
                                              <p:val>
                                                <p:strVal val="#ppt_x"/>
                                              </p:val>
                                            </p:tav>
                                            <p:tav tm="100000">
                                              <p:val>
                                                <p:strVal val="#ppt_x"/>
                                              </p:val>
                                            </p:tav>
                                          </p:tavLst>
                                        </p:anim>
                                        <p:anim calcmode="lin" valueType="num">
                                          <p:cBhvr>
                                            <p:cTn id="52"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10" presetClass="exit" presetSubtype="0" fill="hold" grpId="1" nodeType="clickEffect">
                                      <p:stCondLst>
                                        <p:cond delay="0"/>
                                      </p:stCondLst>
                                      <p:childTnLst>
                                        <p:animEffect transition="out" filter="fade">
                                          <p:cBhvr>
                                            <p:cTn id="56" dur="500"/>
                                            <p:tgtEl>
                                              <p:spTgt spid="39"/>
                                            </p:tgtEl>
                                          </p:cBhvr>
                                        </p:animEffect>
                                        <p:set>
                                          <p:cBhvr>
                                            <p:cTn id="57" dur="1" fill="hold">
                                              <p:stCondLst>
                                                <p:cond delay="499"/>
                                              </p:stCondLst>
                                            </p:cTn>
                                            <p:tgtEl>
                                              <p:spTgt spid="3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79" grpId="0"/>
          <p:bldP spid="39" grpId="0" animBg="1"/>
          <p:bldP spid="39" grpId="1" animBg="1"/>
          <p:bldP spid="41"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1000"/>
                                            <p:tgtEl>
                                              <p:spTgt spid="35"/>
                                            </p:tgtEl>
                                          </p:cBhvr>
                                        </p:animEffect>
                                        <p:anim calcmode="lin" valueType="num">
                                          <p:cBhvr>
                                            <p:cTn id="28" dur="1000" fill="hold"/>
                                            <p:tgtEl>
                                              <p:spTgt spid="35"/>
                                            </p:tgtEl>
                                            <p:attrNameLst>
                                              <p:attrName>ppt_x</p:attrName>
                                            </p:attrNameLst>
                                          </p:cBhvr>
                                          <p:tavLst>
                                            <p:tav tm="0">
                                              <p:val>
                                                <p:strVal val="#ppt_x"/>
                                              </p:val>
                                            </p:tav>
                                            <p:tav tm="100000">
                                              <p:val>
                                                <p:strVal val="#ppt_x"/>
                                              </p:val>
                                            </p:tav>
                                          </p:tavLst>
                                        </p:anim>
                                        <p:anim calcmode="lin" valueType="num">
                                          <p:cBhvr>
                                            <p:cTn id="29" dur="1000" fill="hold"/>
                                            <p:tgtEl>
                                              <p:spTgt spid="35"/>
                                            </p:tgtEl>
                                            <p:attrNameLst>
                                              <p:attrName>ppt_y</p:attrName>
                                            </p:attrNameLst>
                                          </p:cBhvr>
                                          <p:tavLst>
                                            <p:tav tm="0">
                                              <p:val>
                                                <p:strVal val="#ppt_y+.1"/>
                                              </p:val>
                                            </p:tav>
                                            <p:tav tm="100000">
                                              <p:val>
                                                <p:strVal val="#ppt_y"/>
                                              </p:val>
                                            </p:tav>
                                          </p:tavLst>
                                        </p:anim>
                                      </p:childTnLst>
                                    </p:cTn>
                                  </p:par>
                                </p:childTnLst>
                              </p:cTn>
                            </p:par>
                            <p:par>
                              <p:cTn id="30" fill="hold">
                                <p:stCondLst>
                                  <p:cond delay="2750"/>
                                </p:stCondLst>
                                <p:childTnLst>
                                  <p:par>
                                    <p:cTn id="31" presetID="42" presetClass="entr" presetSubtype="0" fill="hold" grpId="0" nodeType="afterEffect">
                                      <p:stCondLst>
                                        <p:cond delay="0"/>
                                      </p:stCondLst>
                                      <p:childTnLst>
                                        <p:set>
                                          <p:cBhvr>
                                            <p:cTn id="32" dur="1" fill="hold">
                                              <p:stCondLst>
                                                <p:cond delay="0"/>
                                              </p:stCondLst>
                                            </p:cTn>
                                            <p:tgtEl>
                                              <p:spTgt spid="37"/>
                                            </p:tgtEl>
                                            <p:attrNameLst>
                                              <p:attrName>style.visibility</p:attrName>
                                            </p:attrNameLst>
                                          </p:cBhvr>
                                          <p:to>
                                            <p:strVal val="visible"/>
                                          </p:to>
                                        </p:set>
                                        <p:animEffect transition="in" filter="fade">
                                          <p:cBhvr>
                                            <p:cTn id="33" dur="1000"/>
                                            <p:tgtEl>
                                              <p:spTgt spid="37"/>
                                            </p:tgtEl>
                                          </p:cBhvr>
                                        </p:animEffect>
                                        <p:anim calcmode="lin" valueType="num">
                                          <p:cBhvr>
                                            <p:cTn id="34" dur="1000" fill="hold"/>
                                            <p:tgtEl>
                                              <p:spTgt spid="37"/>
                                            </p:tgtEl>
                                            <p:attrNameLst>
                                              <p:attrName>ppt_x</p:attrName>
                                            </p:attrNameLst>
                                          </p:cBhvr>
                                          <p:tavLst>
                                            <p:tav tm="0">
                                              <p:val>
                                                <p:strVal val="#ppt_x"/>
                                              </p:val>
                                            </p:tav>
                                            <p:tav tm="100000">
                                              <p:val>
                                                <p:strVal val="#ppt_x"/>
                                              </p:val>
                                            </p:tav>
                                          </p:tavLst>
                                        </p:anim>
                                        <p:anim calcmode="lin" valueType="num">
                                          <p:cBhvr>
                                            <p:cTn id="35" dur="1000" fill="hold"/>
                                            <p:tgtEl>
                                              <p:spTgt spid="37"/>
                                            </p:tgtEl>
                                            <p:attrNameLst>
                                              <p:attrName>ppt_y</p:attrName>
                                            </p:attrNameLst>
                                          </p:cBhvr>
                                          <p:tavLst>
                                            <p:tav tm="0">
                                              <p:val>
                                                <p:strVal val="#ppt_y+.1"/>
                                              </p:val>
                                            </p:tav>
                                            <p:tav tm="100000">
                                              <p:val>
                                                <p:strVal val="#ppt_y"/>
                                              </p:val>
                                            </p:tav>
                                          </p:tavLst>
                                        </p:anim>
                                      </p:childTnLst>
                                    </p:cTn>
                                  </p:par>
                                </p:childTnLst>
                              </p:cTn>
                            </p:par>
                            <p:par>
                              <p:cTn id="36" fill="hold">
                                <p:stCondLst>
                                  <p:cond delay="3750"/>
                                </p:stCondLst>
                                <p:childTnLst>
                                  <p:par>
                                    <p:cTn id="37" presetID="42" presetClass="entr" presetSubtype="0" fill="hold" nodeType="afterEffect">
                                      <p:stCondLst>
                                        <p:cond delay="0"/>
                                      </p:stCondLst>
                                      <p:childTnLst>
                                        <p:set>
                                          <p:cBhvr>
                                            <p:cTn id="38" dur="1" fill="hold">
                                              <p:stCondLst>
                                                <p:cond delay="0"/>
                                              </p:stCondLst>
                                            </p:cTn>
                                            <p:tgtEl>
                                              <p:spTgt spid="40"/>
                                            </p:tgtEl>
                                            <p:attrNameLst>
                                              <p:attrName>style.visibility</p:attrName>
                                            </p:attrNameLst>
                                          </p:cBhvr>
                                          <p:to>
                                            <p:strVal val="visible"/>
                                          </p:to>
                                        </p:set>
                                        <p:animEffect transition="in" filter="fade">
                                          <p:cBhvr>
                                            <p:cTn id="39" dur="1000"/>
                                            <p:tgtEl>
                                              <p:spTgt spid="40"/>
                                            </p:tgtEl>
                                          </p:cBhvr>
                                        </p:animEffect>
                                        <p:anim calcmode="lin" valueType="num">
                                          <p:cBhvr>
                                            <p:cTn id="40" dur="1000" fill="hold"/>
                                            <p:tgtEl>
                                              <p:spTgt spid="40"/>
                                            </p:tgtEl>
                                            <p:attrNameLst>
                                              <p:attrName>ppt_x</p:attrName>
                                            </p:attrNameLst>
                                          </p:cBhvr>
                                          <p:tavLst>
                                            <p:tav tm="0">
                                              <p:val>
                                                <p:strVal val="#ppt_x"/>
                                              </p:val>
                                            </p:tav>
                                            <p:tav tm="100000">
                                              <p:val>
                                                <p:strVal val="#ppt_x"/>
                                              </p:val>
                                            </p:tav>
                                          </p:tavLst>
                                        </p:anim>
                                        <p:anim calcmode="lin" valueType="num">
                                          <p:cBhvr>
                                            <p:cTn id="41" dur="1000" fill="hold"/>
                                            <p:tgtEl>
                                              <p:spTgt spid="40"/>
                                            </p:tgtEl>
                                            <p:attrNameLst>
                                              <p:attrName>ppt_y</p:attrName>
                                            </p:attrNameLst>
                                          </p:cBhvr>
                                          <p:tavLst>
                                            <p:tav tm="0">
                                              <p:val>
                                                <p:strVal val="#ppt_y+.1"/>
                                              </p:val>
                                            </p:tav>
                                            <p:tav tm="100000">
                                              <p:val>
                                                <p:strVal val="#ppt_y"/>
                                              </p:val>
                                            </p:tav>
                                          </p:tavLst>
                                        </p:anim>
                                      </p:childTnLst>
                                    </p:cTn>
                                  </p:par>
                                </p:childTnLst>
                              </p:cTn>
                            </p:par>
                            <p:par>
                              <p:cTn id="42" fill="hold">
                                <p:stCondLst>
                                  <p:cond delay="4750"/>
                                </p:stCondLst>
                                <p:childTnLst>
                                  <p:par>
                                    <p:cTn id="43" presetID="6" presetClass="entr" presetSubtype="16" fill="hold" grpId="0" nodeType="afterEffect">
                                      <p:stCondLst>
                                        <p:cond delay="0"/>
                                      </p:stCondLst>
                                      <p:childTnLst>
                                        <p:set>
                                          <p:cBhvr>
                                            <p:cTn id="44" dur="1" fill="hold">
                                              <p:stCondLst>
                                                <p:cond delay="0"/>
                                              </p:stCondLst>
                                            </p:cTn>
                                            <p:tgtEl>
                                              <p:spTgt spid="41"/>
                                            </p:tgtEl>
                                            <p:attrNameLst>
                                              <p:attrName>style.visibility</p:attrName>
                                            </p:attrNameLst>
                                          </p:cBhvr>
                                          <p:to>
                                            <p:strVal val="visible"/>
                                          </p:to>
                                        </p:set>
                                        <p:animEffect transition="in" filter="circle(in)">
                                          <p:cBhvr>
                                            <p:cTn id="45" dur="2000"/>
                                            <p:tgtEl>
                                              <p:spTgt spid="41"/>
                                            </p:tgtEl>
                                          </p:cBhvr>
                                        </p:animEffect>
                                      </p:childTnLst>
                                    </p:cTn>
                                  </p:par>
                                </p:childTnLst>
                              </p:cTn>
                            </p:par>
                          </p:childTnLst>
                        </p:cTn>
                      </p:par>
                      <p:par>
                        <p:cTn id="46" fill="hold">
                          <p:stCondLst>
                            <p:cond delay="indefinite"/>
                          </p:stCondLst>
                          <p:childTnLst>
                            <p:par>
                              <p:cTn id="47" fill="hold">
                                <p:stCondLst>
                                  <p:cond delay="0"/>
                                </p:stCondLst>
                                <p:childTnLst>
                                  <p:par>
                                    <p:cTn id="48" presetID="42" presetClass="entr" presetSubtype="0" fill="hold" grpId="0" nodeType="clickEffect">
                                      <p:stCondLst>
                                        <p:cond delay="0"/>
                                      </p:stCondLst>
                                      <p:childTnLst>
                                        <p:set>
                                          <p:cBhvr>
                                            <p:cTn id="49" dur="1" fill="hold">
                                              <p:stCondLst>
                                                <p:cond delay="0"/>
                                              </p:stCondLst>
                                            </p:cTn>
                                            <p:tgtEl>
                                              <p:spTgt spid="39"/>
                                            </p:tgtEl>
                                            <p:attrNameLst>
                                              <p:attrName>style.visibility</p:attrName>
                                            </p:attrNameLst>
                                          </p:cBhvr>
                                          <p:to>
                                            <p:strVal val="visible"/>
                                          </p:to>
                                        </p:set>
                                        <p:animEffect transition="in" filter="fade">
                                          <p:cBhvr>
                                            <p:cTn id="50" dur="1000"/>
                                            <p:tgtEl>
                                              <p:spTgt spid="39"/>
                                            </p:tgtEl>
                                          </p:cBhvr>
                                        </p:animEffect>
                                        <p:anim calcmode="lin" valueType="num">
                                          <p:cBhvr>
                                            <p:cTn id="51" dur="1000" fill="hold"/>
                                            <p:tgtEl>
                                              <p:spTgt spid="39"/>
                                            </p:tgtEl>
                                            <p:attrNameLst>
                                              <p:attrName>ppt_x</p:attrName>
                                            </p:attrNameLst>
                                          </p:cBhvr>
                                          <p:tavLst>
                                            <p:tav tm="0">
                                              <p:val>
                                                <p:strVal val="#ppt_x"/>
                                              </p:val>
                                            </p:tav>
                                            <p:tav tm="100000">
                                              <p:val>
                                                <p:strVal val="#ppt_x"/>
                                              </p:val>
                                            </p:tav>
                                          </p:tavLst>
                                        </p:anim>
                                        <p:anim calcmode="lin" valueType="num">
                                          <p:cBhvr>
                                            <p:cTn id="52"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10" presetClass="exit" presetSubtype="0" fill="hold" grpId="1" nodeType="clickEffect">
                                      <p:stCondLst>
                                        <p:cond delay="0"/>
                                      </p:stCondLst>
                                      <p:childTnLst>
                                        <p:animEffect transition="out" filter="fade">
                                          <p:cBhvr>
                                            <p:cTn id="56" dur="500"/>
                                            <p:tgtEl>
                                              <p:spTgt spid="39"/>
                                            </p:tgtEl>
                                          </p:cBhvr>
                                        </p:animEffect>
                                        <p:set>
                                          <p:cBhvr>
                                            <p:cTn id="57" dur="1" fill="hold">
                                              <p:stCondLst>
                                                <p:cond delay="499"/>
                                              </p:stCondLst>
                                            </p:cTn>
                                            <p:tgtEl>
                                              <p:spTgt spid="3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79" grpId="0"/>
          <p:bldP spid="39" grpId="0" animBg="1"/>
          <p:bldP spid="39" grpId="1" animBg="1"/>
          <p:bldP spid="41" grpId="0" animBg="1"/>
        </p:bldLst>
      </p:timing>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140928" y="995463"/>
            <a:ext cx="5599629" cy="4093428"/>
          </a:xfrm>
          <a:prstGeom prst="rect">
            <a:avLst/>
          </a:prstGeom>
        </p:spPr>
        <p:txBody>
          <a:bodyPr wrap="square">
            <a:spAutoFit/>
          </a:bodyPr>
          <a:lstStyle/>
          <a:p>
            <a:pPr marL="1165225" indent="-1165225"/>
            <a:r>
              <a:rPr lang="en-US" altLang="zh-TW" sz="2000" dirty="0">
                <a:solidFill>
                  <a:schemeClr val="bg1"/>
                </a:solidFill>
                <a:latin typeface="標楷體" panose="03000509000000000000" pitchFamily="65" charset="-120"/>
                <a:ea typeface="標楷體" panose="03000509000000000000" pitchFamily="65" charset="-120"/>
              </a:rPr>
              <a:t>11</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19</a:t>
            </a:r>
            <a:r>
              <a:rPr lang="zh-TW" altLang="en-US" sz="2000" dirty="0">
                <a:solidFill>
                  <a:schemeClr val="bg1"/>
                </a:solidFill>
                <a:latin typeface="標楷體" panose="03000509000000000000" pitchFamily="65" charset="-120"/>
                <a:ea typeface="標楷體" panose="03000509000000000000" pitchFamily="65" charset="-120"/>
              </a:rPr>
              <a:t>日 向飛浦公司賒購全自動美式咖啡機</a:t>
            </a:r>
            <a:r>
              <a:rPr lang="en-US" altLang="zh-TW" sz="2000" dirty="0">
                <a:solidFill>
                  <a:schemeClr val="bg1"/>
                </a:solidFill>
                <a:latin typeface="標楷體" panose="03000509000000000000" pitchFamily="65" charset="-120"/>
                <a:ea typeface="標楷體" panose="03000509000000000000" pitchFamily="65" charset="-120"/>
              </a:rPr>
              <a:t>200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@$5,560</a:t>
            </a:r>
            <a:r>
              <a:rPr lang="zh-TW" altLang="en-US" sz="2000" dirty="0">
                <a:solidFill>
                  <a:schemeClr val="bg1"/>
                </a:solidFill>
                <a:latin typeface="標楷體" panose="03000509000000000000" pitchFamily="65" charset="-120"/>
                <a:ea typeface="標楷體" panose="03000509000000000000" pitchFamily="65" charset="-120"/>
              </a:rPr>
              <a:t>、半自動美式咖啡機</a:t>
            </a:r>
            <a:r>
              <a:rPr lang="en-US" altLang="zh-TW" sz="2000" dirty="0">
                <a:solidFill>
                  <a:schemeClr val="bg1"/>
                </a:solidFill>
                <a:latin typeface="標楷體" panose="03000509000000000000" pitchFamily="65" charset="-120"/>
                <a:ea typeface="標楷體" panose="03000509000000000000" pitchFamily="65" charset="-120"/>
              </a:rPr>
              <a:t>40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@$3,905</a:t>
            </a:r>
            <a:r>
              <a:rPr lang="zh-TW" altLang="en-US" sz="2000" dirty="0">
                <a:solidFill>
                  <a:schemeClr val="bg1"/>
                </a:solidFill>
                <a:latin typeface="標楷體" panose="03000509000000000000" pitchFamily="65" charset="-120"/>
                <a:ea typeface="標楷體" panose="03000509000000000000" pitchFamily="65" charset="-120"/>
              </a:rPr>
              <a:t>、全自動義式咖啡機</a:t>
            </a:r>
            <a:r>
              <a:rPr lang="en-US" altLang="zh-TW" sz="2000" dirty="0">
                <a:solidFill>
                  <a:schemeClr val="bg1"/>
                </a:solidFill>
                <a:latin typeface="標楷體" panose="03000509000000000000" pitchFamily="65" charset="-120"/>
                <a:ea typeface="標楷體" panose="03000509000000000000" pitchFamily="65" charset="-120"/>
              </a:rPr>
              <a:t>60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@$12,940</a:t>
            </a:r>
            <a:r>
              <a:rPr lang="zh-TW" altLang="en-US" sz="2000" dirty="0">
                <a:solidFill>
                  <a:schemeClr val="bg1"/>
                </a:solidFill>
                <a:latin typeface="標楷體" panose="03000509000000000000" pitchFamily="65" charset="-120"/>
                <a:ea typeface="標楷體" panose="03000509000000000000" pitchFamily="65" charset="-120"/>
              </a:rPr>
              <a:t>、半自動義式咖啡機</a:t>
            </a:r>
            <a:r>
              <a:rPr lang="en-US" altLang="zh-TW" sz="2000" dirty="0">
                <a:solidFill>
                  <a:schemeClr val="bg1"/>
                </a:solidFill>
                <a:latin typeface="標楷體" panose="03000509000000000000" pitchFamily="65" charset="-120"/>
                <a:ea typeface="標楷體" panose="03000509000000000000" pitchFamily="65" charset="-120"/>
              </a:rPr>
              <a:t>50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@$8,300</a:t>
            </a:r>
            <a:r>
              <a:rPr lang="zh-TW" altLang="en-US" sz="2000" dirty="0">
                <a:solidFill>
                  <a:schemeClr val="bg1"/>
                </a:solidFill>
                <a:latin typeface="標楷體" panose="03000509000000000000" pitchFamily="65" charset="-120"/>
                <a:ea typeface="標楷體" panose="03000509000000000000" pitchFamily="65" charset="-120"/>
              </a:rPr>
              <a:t>、膠囊咖啡機</a:t>
            </a:r>
            <a:r>
              <a:rPr lang="en-US" altLang="zh-TW" sz="2000" dirty="0">
                <a:solidFill>
                  <a:schemeClr val="bg1"/>
                </a:solidFill>
                <a:latin typeface="標楷體" panose="03000509000000000000" pitchFamily="65" charset="-120"/>
                <a:ea typeface="標楷體" panose="03000509000000000000" pitchFamily="65" charset="-120"/>
              </a:rPr>
              <a:t>50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@$3,130</a:t>
            </a:r>
            <a:r>
              <a:rPr lang="zh-TW" altLang="en-US" sz="2000" dirty="0">
                <a:solidFill>
                  <a:schemeClr val="bg1"/>
                </a:solidFill>
                <a:latin typeface="標楷體" panose="03000509000000000000" pitchFamily="65" charset="-120"/>
                <a:ea typeface="標楷體" panose="03000509000000000000" pitchFamily="65" charset="-120"/>
              </a:rPr>
              <a:t>、虹吸式咖啡機</a:t>
            </a:r>
            <a:r>
              <a:rPr lang="en-US" altLang="zh-TW" sz="2000" dirty="0">
                <a:solidFill>
                  <a:schemeClr val="bg1"/>
                </a:solidFill>
                <a:latin typeface="標楷體" panose="03000509000000000000" pitchFamily="65" charset="-120"/>
                <a:ea typeface="標楷體" panose="03000509000000000000" pitchFamily="65" charset="-120"/>
              </a:rPr>
              <a:t>20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@$5,720</a:t>
            </a:r>
            <a:r>
              <a:rPr lang="zh-TW" altLang="en-US" sz="2000" dirty="0">
                <a:solidFill>
                  <a:schemeClr val="bg1"/>
                </a:solidFill>
                <a:latin typeface="標楷體" panose="03000509000000000000" pitchFamily="65" charset="-120"/>
                <a:ea typeface="標楷體" panose="03000509000000000000" pitchFamily="65" charset="-120"/>
              </a:rPr>
              <a:t>。</a:t>
            </a:r>
          </a:p>
          <a:p>
            <a:pPr marL="1165225" indent="-1165225"/>
            <a:r>
              <a:rPr lang="en-US" altLang="zh-TW" sz="2000" dirty="0">
                <a:solidFill>
                  <a:schemeClr val="bg1"/>
                </a:solidFill>
                <a:latin typeface="標楷體" panose="03000509000000000000" pitchFamily="65" charset="-120"/>
                <a:ea typeface="標楷體" panose="03000509000000000000" pitchFamily="65" charset="-120"/>
              </a:rPr>
              <a:t>11</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20</a:t>
            </a:r>
            <a:r>
              <a:rPr lang="zh-TW" altLang="en-US" sz="2000" dirty="0">
                <a:solidFill>
                  <a:schemeClr val="bg1"/>
                </a:solidFill>
                <a:latin typeface="標楷體" panose="03000509000000000000" pitchFamily="65" charset="-120"/>
                <a:ea typeface="標楷體" panose="03000509000000000000" pitchFamily="65" charset="-120"/>
              </a:rPr>
              <a:t>日 發放</a:t>
            </a:r>
            <a:r>
              <a:rPr lang="en-US" altLang="zh-TW" sz="2000" dirty="0">
                <a:solidFill>
                  <a:schemeClr val="bg1"/>
                </a:solidFill>
                <a:latin typeface="標楷體" panose="03000509000000000000" pitchFamily="65" charset="-120"/>
                <a:ea typeface="標楷體" panose="03000509000000000000" pitchFamily="65" charset="-120"/>
              </a:rPr>
              <a:t>11</a:t>
            </a:r>
            <a:r>
              <a:rPr lang="zh-TW" altLang="en-US" sz="2000" dirty="0">
                <a:solidFill>
                  <a:schemeClr val="bg1"/>
                </a:solidFill>
                <a:latin typeface="標楷體" panose="03000509000000000000" pitchFamily="65" charset="-120"/>
                <a:ea typeface="標楷體" panose="03000509000000000000" pitchFamily="65" charset="-120"/>
              </a:rPr>
              <a:t>月份員工薪資總額</a:t>
            </a:r>
            <a:r>
              <a:rPr lang="en-US" altLang="zh-TW" sz="2000" dirty="0">
                <a:solidFill>
                  <a:schemeClr val="bg1"/>
                </a:solidFill>
                <a:latin typeface="標楷體" panose="03000509000000000000" pitchFamily="65" charset="-120"/>
                <a:ea typeface="標楷體" panose="03000509000000000000" pitchFamily="65" charset="-120"/>
              </a:rPr>
              <a:t>$360,000</a:t>
            </a:r>
            <a:r>
              <a:rPr lang="zh-TW" altLang="en-US" sz="2000" dirty="0">
                <a:solidFill>
                  <a:schemeClr val="bg1"/>
                </a:solidFill>
                <a:latin typeface="標楷體" panose="03000509000000000000" pitchFamily="65" charset="-120"/>
                <a:ea typeface="標楷體" panose="03000509000000000000" pitchFamily="65" charset="-120"/>
              </a:rPr>
              <a:t>，由第一銀行轉帳支付轉入各員工薪資存款帳戶。</a:t>
            </a:r>
          </a:p>
          <a:p>
            <a:pPr marL="1165225" indent="-1165225"/>
            <a:r>
              <a:rPr lang="en-US" altLang="zh-TW" sz="2000" dirty="0">
                <a:solidFill>
                  <a:schemeClr val="bg1"/>
                </a:solidFill>
                <a:latin typeface="標楷體" panose="03000509000000000000" pitchFamily="65" charset="-120"/>
                <a:ea typeface="標楷體" panose="03000509000000000000" pitchFamily="65" charset="-120"/>
              </a:rPr>
              <a:t>11</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20</a:t>
            </a:r>
            <a:r>
              <a:rPr lang="zh-TW" altLang="en-US" sz="2000" dirty="0">
                <a:solidFill>
                  <a:schemeClr val="bg1"/>
                </a:solidFill>
                <a:latin typeface="標楷體" panose="03000509000000000000" pitchFamily="65" charset="-120"/>
                <a:ea typeface="標楷體" panose="03000509000000000000" pitchFamily="65" charset="-120"/>
              </a:rPr>
              <a:t>日 收到國姓公司通知本日以銀行電匯償還</a:t>
            </a:r>
            <a:r>
              <a:rPr lang="en-US" altLang="zh-TW" sz="2000" dirty="0">
                <a:solidFill>
                  <a:schemeClr val="bg1"/>
                </a:solidFill>
                <a:latin typeface="標楷體" panose="03000509000000000000" pitchFamily="65" charset="-120"/>
                <a:ea typeface="標楷體" panose="03000509000000000000" pitchFamily="65" charset="-120"/>
              </a:rPr>
              <a:t>9</a:t>
            </a:r>
            <a:r>
              <a:rPr lang="zh-TW" altLang="en-US" sz="2000" dirty="0">
                <a:solidFill>
                  <a:schemeClr val="bg1"/>
                </a:solidFill>
                <a:latin typeface="標楷體" panose="03000509000000000000" pitchFamily="65" charset="-120"/>
                <a:ea typeface="標楷體" panose="03000509000000000000" pitchFamily="65" charset="-120"/>
              </a:rPr>
              <a:t>至</a:t>
            </a:r>
            <a:r>
              <a:rPr lang="en-US" altLang="zh-TW" sz="2000" dirty="0">
                <a:solidFill>
                  <a:schemeClr val="bg1"/>
                </a:solidFill>
                <a:latin typeface="標楷體" panose="03000509000000000000" pitchFamily="65" charset="-120"/>
                <a:ea typeface="標楷體" panose="03000509000000000000" pitchFamily="65" charset="-120"/>
              </a:rPr>
              <a:t>10</a:t>
            </a:r>
            <a:r>
              <a:rPr lang="zh-TW" altLang="en-US" sz="2000" dirty="0">
                <a:solidFill>
                  <a:schemeClr val="bg1"/>
                </a:solidFill>
                <a:latin typeface="標楷體" panose="03000509000000000000" pitchFamily="65" charset="-120"/>
                <a:ea typeface="標楷體" panose="03000509000000000000" pitchFamily="65" charset="-120"/>
              </a:rPr>
              <a:t>月份全部貨欠。</a:t>
            </a:r>
          </a:p>
          <a:p>
            <a:pPr marL="1165225" indent="-1165225"/>
            <a:r>
              <a:rPr lang="en-US" altLang="zh-TW" sz="2000" dirty="0">
                <a:solidFill>
                  <a:schemeClr val="bg1"/>
                </a:solidFill>
                <a:latin typeface="標楷體" panose="03000509000000000000" pitchFamily="65" charset="-120"/>
                <a:ea typeface="標楷體" panose="03000509000000000000" pitchFamily="65" charset="-120"/>
              </a:rPr>
              <a:t>11</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22</a:t>
            </a:r>
            <a:r>
              <a:rPr lang="zh-TW" altLang="en-US" sz="2000" dirty="0">
                <a:solidFill>
                  <a:schemeClr val="bg1"/>
                </a:solidFill>
                <a:latin typeface="標楷體" panose="03000509000000000000" pitchFamily="65" charset="-120"/>
                <a:ea typeface="標楷體" panose="03000509000000000000" pitchFamily="65" charset="-120"/>
              </a:rPr>
              <a:t>日 以即期支票償還飛浦公司</a:t>
            </a:r>
            <a:r>
              <a:rPr lang="en-US" altLang="zh-TW" sz="2000" dirty="0">
                <a:solidFill>
                  <a:schemeClr val="bg1"/>
                </a:solidFill>
                <a:latin typeface="標楷體" panose="03000509000000000000" pitchFamily="65" charset="-120"/>
                <a:ea typeface="標楷體" panose="03000509000000000000" pitchFamily="65" charset="-120"/>
              </a:rPr>
              <a:t>10</a:t>
            </a:r>
            <a:r>
              <a:rPr lang="zh-TW" altLang="en-US" sz="2000" dirty="0">
                <a:solidFill>
                  <a:schemeClr val="bg1"/>
                </a:solidFill>
                <a:latin typeface="標楷體" panose="03000509000000000000" pitchFamily="65" charset="-120"/>
                <a:ea typeface="標楷體" panose="03000509000000000000" pitchFamily="65" charset="-120"/>
              </a:rPr>
              <a:t>月份全部貨欠。</a:t>
            </a: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73125" y="900719"/>
            <a:ext cx="12289261" cy="5930754"/>
            <a:chOff x="908406" y="1958839"/>
            <a:chExt cx="3484694" cy="4886803"/>
          </a:xfrm>
        </p:grpSpPr>
        <p:sp>
          <p:nvSpPr>
            <p:cNvPr id="16" name="矩形 15"/>
            <p:cNvSpPr/>
            <p:nvPr/>
          </p:nvSpPr>
          <p:spPr>
            <a:xfrm flipH="1">
              <a:off x="908406" y="1995688"/>
              <a:ext cx="3356848"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35" name="群組 34"/>
          <p:cNvGrpSpPr/>
          <p:nvPr/>
        </p:nvGrpSpPr>
        <p:grpSpPr>
          <a:xfrm>
            <a:off x="5895586" y="-209106"/>
            <a:ext cx="5607415" cy="1470676"/>
            <a:chOff x="-14042262" y="1272774"/>
            <a:chExt cx="14667741" cy="732733"/>
          </a:xfrm>
        </p:grpSpPr>
        <p:pic>
          <p:nvPicPr>
            <p:cNvPr id="36"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38" name="文字方塊 37"/>
            <p:cNvSpPr txBox="1"/>
            <p:nvPr/>
          </p:nvSpPr>
          <p:spPr>
            <a:xfrm>
              <a:off x="-9631473" y="1478281"/>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a:t>
              </a:r>
              <a:r>
                <a:rPr lang="zh-TW" altLang="en-US" sz="3200" dirty="0">
                  <a:solidFill>
                    <a:srgbClr val="00EFF1"/>
                  </a:solidFill>
                  <a:latin typeface="標楷體" panose="03000509000000000000" pitchFamily="65" charset="-120"/>
                  <a:ea typeface="標楷體" panose="03000509000000000000" pitchFamily="65" charset="-120"/>
                </a:rPr>
                <a:t>二</a:t>
              </a:r>
              <a:r>
                <a:rPr lang="zh-TW" altLang="en-US" sz="3200" dirty="0" smtClean="0">
                  <a:solidFill>
                    <a:srgbClr val="00EFF1"/>
                  </a:solidFill>
                  <a:latin typeface="標楷體" panose="03000509000000000000" pitchFamily="65" charset="-120"/>
                  <a:ea typeface="標楷體" panose="03000509000000000000" pitchFamily="65" charset="-120"/>
                </a:rPr>
                <a:t>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4)</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graphicFrame>
        <p:nvGraphicFramePr>
          <p:cNvPr id="39" name="表格 38"/>
          <p:cNvGraphicFramePr>
            <a:graphicFrameLocks noGrp="1"/>
          </p:cNvGraphicFramePr>
          <p:nvPr>
            <p:extLst>
              <p:ext uri="{D42A27DB-BD31-4B8C-83A1-F6EECF244321}">
                <p14:modId xmlns:p14="http://schemas.microsoft.com/office/powerpoint/2010/main" val="2445003751"/>
              </p:ext>
            </p:extLst>
          </p:nvPr>
        </p:nvGraphicFramePr>
        <p:xfrm>
          <a:off x="6188364" y="1160544"/>
          <a:ext cx="5700066" cy="5305152"/>
        </p:xfrm>
        <a:graphic>
          <a:graphicData uri="http://schemas.openxmlformats.org/drawingml/2006/table">
            <a:tbl>
              <a:tblPr>
                <a:tableStyleId>{5C22544A-7EE6-4342-B048-85BDC9FD1C3A}</a:tableStyleId>
              </a:tblPr>
              <a:tblGrid>
                <a:gridCol w="1123712">
                  <a:extLst>
                    <a:ext uri="{9D8B030D-6E8A-4147-A177-3AD203B41FA5}">
                      <a16:colId xmlns:a16="http://schemas.microsoft.com/office/drawing/2014/main" val="644764075"/>
                    </a:ext>
                  </a:extLst>
                </a:gridCol>
                <a:gridCol w="1814052">
                  <a:extLst>
                    <a:ext uri="{9D8B030D-6E8A-4147-A177-3AD203B41FA5}">
                      <a16:colId xmlns:a16="http://schemas.microsoft.com/office/drawing/2014/main" val="3386210902"/>
                    </a:ext>
                  </a:extLst>
                </a:gridCol>
                <a:gridCol w="309597">
                  <a:extLst>
                    <a:ext uri="{9D8B030D-6E8A-4147-A177-3AD203B41FA5}">
                      <a16:colId xmlns:a16="http://schemas.microsoft.com/office/drawing/2014/main" val="3756885368"/>
                    </a:ext>
                  </a:extLst>
                </a:gridCol>
                <a:gridCol w="1071249">
                  <a:extLst>
                    <a:ext uri="{9D8B030D-6E8A-4147-A177-3AD203B41FA5}">
                      <a16:colId xmlns:a16="http://schemas.microsoft.com/office/drawing/2014/main" val="997625816"/>
                    </a:ext>
                  </a:extLst>
                </a:gridCol>
                <a:gridCol w="1071249">
                  <a:extLst>
                    <a:ext uri="{9D8B030D-6E8A-4147-A177-3AD203B41FA5}">
                      <a16:colId xmlns:a16="http://schemas.microsoft.com/office/drawing/2014/main" val="2498256613"/>
                    </a:ext>
                  </a:extLst>
                </a:gridCol>
                <a:gridCol w="77552">
                  <a:extLst>
                    <a:ext uri="{9D8B030D-6E8A-4147-A177-3AD203B41FA5}">
                      <a16:colId xmlns:a16="http://schemas.microsoft.com/office/drawing/2014/main" val="276014553"/>
                    </a:ext>
                  </a:extLst>
                </a:gridCol>
                <a:gridCol w="232655">
                  <a:extLst>
                    <a:ext uri="{9D8B030D-6E8A-4147-A177-3AD203B41FA5}">
                      <a16:colId xmlns:a16="http://schemas.microsoft.com/office/drawing/2014/main" val="13049106"/>
                    </a:ext>
                  </a:extLst>
                </a:gridCol>
              </a:tblGrid>
              <a:tr h="142420">
                <a:tc>
                  <a:txBody>
                    <a:bodyPr/>
                    <a:lstStyle/>
                    <a:p>
                      <a:pPr algn="l"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107-11-19</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存貨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2,730,500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86443189"/>
                  </a:ext>
                </a:extLst>
              </a:tr>
              <a:tr h="142420">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應付帳款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2,730,500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23312573"/>
                  </a:ext>
                </a:extLst>
              </a:tr>
              <a:tr h="142420">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17138471"/>
                  </a:ext>
                </a:extLst>
              </a:tr>
              <a:tr h="142420">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107-11-20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薪資支出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360,000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91849875"/>
                  </a:ext>
                </a:extLst>
              </a:tr>
              <a:tr h="142420">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保險費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23,040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11696976"/>
                  </a:ext>
                </a:extLst>
              </a:tr>
              <a:tr h="142420">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265113" indent="-265113"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銀行存款</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第一銀行支存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336,240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2659910"/>
                  </a:ext>
                </a:extLst>
              </a:tr>
              <a:tr h="142420">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代收款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23,760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87732592"/>
                  </a:ext>
                </a:extLst>
              </a:tr>
              <a:tr h="142420">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其他應付款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23,040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80045675"/>
                  </a:ext>
                </a:extLst>
              </a:tr>
              <a:tr h="142420">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49392677"/>
                  </a:ext>
                </a:extLst>
              </a:tr>
              <a:tr h="142420">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107-11-20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銀行存款</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土地銀行活存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1,255,840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84214644"/>
                  </a:ext>
                </a:extLst>
              </a:tr>
              <a:tr h="142420">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銷貨折讓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5,760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19226171"/>
                  </a:ext>
                </a:extLst>
              </a:tr>
              <a:tr h="142420">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應收帳款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1,261,600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38079895"/>
                  </a:ext>
                </a:extLst>
              </a:tr>
              <a:tr h="142420">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43052939"/>
                  </a:ext>
                </a:extLst>
              </a:tr>
              <a:tr h="142420">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107-11-22</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應付帳款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732,000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89094152"/>
                  </a:ext>
                </a:extLst>
              </a:tr>
              <a:tr h="142420">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265113" indent="-265113"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銀行存款</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土地銀行支存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724,680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92203755"/>
                  </a:ext>
                </a:extLst>
              </a:tr>
              <a:tr h="142420">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銷貨成本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7,320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77466326"/>
                  </a:ext>
                </a:extLst>
              </a:tr>
            </a:tbl>
          </a:graphicData>
        </a:graphic>
      </p:graphicFrame>
      <p:sp>
        <p:nvSpPr>
          <p:cNvPr id="40" name="圓角矩形 39"/>
          <p:cNvSpPr/>
          <p:nvPr/>
        </p:nvSpPr>
        <p:spPr>
          <a:xfrm>
            <a:off x="157495" y="3887709"/>
            <a:ext cx="11770416" cy="1018378"/>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r>
              <a:rPr lang="en-US" altLang="zh-TW" sz="2400" b="1" kern="100" dirty="0" smtClean="0">
                <a:solidFill>
                  <a:schemeClr val="tx1"/>
                </a:solidFill>
                <a:latin typeface="標楷體" panose="03000509000000000000" pitchFamily="65" charset="-120"/>
                <a:ea typeface="標楷體" panose="03000509000000000000" pitchFamily="65" charset="-120"/>
              </a:rPr>
              <a:t>$360,000 X [(20%X8%)+5%] = 23,760</a:t>
            </a:r>
            <a:r>
              <a:rPr lang="zh-TW" altLang="en-US" sz="2400" b="1" kern="100" dirty="0" smtClean="0">
                <a:solidFill>
                  <a:schemeClr val="tx1"/>
                </a:solidFill>
                <a:latin typeface="標楷體" panose="03000509000000000000" pitchFamily="65" charset="-120"/>
                <a:ea typeface="標楷體" panose="03000509000000000000" pitchFamily="65" charset="-120"/>
              </a:rPr>
              <a:t>代收款</a:t>
            </a:r>
            <a:endParaRPr lang="en-US" altLang="zh-TW" sz="2400" b="1" kern="100" dirty="0" smtClean="0">
              <a:solidFill>
                <a:schemeClr val="tx1"/>
              </a:solidFill>
              <a:latin typeface="標楷體" panose="03000509000000000000" pitchFamily="65" charset="-120"/>
              <a:ea typeface="標楷體" panose="03000509000000000000" pitchFamily="65" charset="-120"/>
            </a:endParaRPr>
          </a:p>
          <a:p>
            <a:r>
              <a:rPr lang="en-US" altLang="zh-TW" sz="2400" b="1" kern="100" dirty="0" smtClean="0">
                <a:solidFill>
                  <a:schemeClr val="tx1"/>
                </a:solidFill>
                <a:latin typeface="標楷體" panose="03000509000000000000" pitchFamily="65" charset="-120"/>
                <a:ea typeface="標楷體" panose="03000509000000000000" pitchFamily="65" charset="-120"/>
              </a:rPr>
              <a:t>360,000 </a:t>
            </a:r>
            <a:r>
              <a:rPr lang="en-US" altLang="zh-TW" sz="2400" b="1" kern="100" dirty="0" smtClean="0">
                <a:solidFill>
                  <a:schemeClr val="tx1"/>
                </a:solidFill>
                <a:latin typeface="標楷體" panose="03000509000000000000" pitchFamily="65" charset="-120"/>
                <a:ea typeface="標楷體" panose="03000509000000000000" pitchFamily="65" charset="-120"/>
                <a:cs typeface="Times New Roman" panose="02020603050405020304" pitchFamily="18" charset="0"/>
              </a:rPr>
              <a:t>X</a:t>
            </a:r>
            <a:r>
              <a:rPr lang="zh-TW" altLang="en-US" sz="2400" b="1" kern="100" dirty="0" smtClean="0">
                <a:solidFill>
                  <a:schemeClr val="tx1"/>
                </a:solidFill>
                <a:latin typeface="標楷體" panose="03000509000000000000" pitchFamily="65" charset="-120"/>
                <a:ea typeface="標楷體" panose="03000509000000000000" pitchFamily="65" charset="-120"/>
                <a:cs typeface="Times New Roman" panose="02020603050405020304" pitchFamily="18" charset="0"/>
              </a:rPr>
              <a:t> </a:t>
            </a:r>
            <a:r>
              <a:rPr lang="en-US" altLang="zh-TW" sz="2400" b="1" kern="100" dirty="0" smtClean="0">
                <a:solidFill>
                  <a:schemeClr val="tx1"/>
                </a:solidFill>
                <a:latin typeface="標楷體" panose="03000509000000000000" pitchFamily="65" charset="-120"/>
                <a:ea typeface="標楷體" panose="03000509000000000000" pitchFamily="65" charset="-120"/>
                <a:cs typeface="Times New Roman" panose="02020603050405020304" pitchFamily="18" charset="0"/>
              </a:rPr>
              <a:t>8%</a:t>
            </a:r>
            <a:r>
              <a:rPr lang="zh-TW" altLang="en-US" sz="2400" b="1" kern="100" dirty="0" smtClean="0">
                <a:solidFill>
                  <a:schemeClr val="tx1"/>
                </a:solidFill>
                <a:latin typeface="標楷體" panose="03000509000000000000" pitchFamily="65" charset="-120"/>
                <a:ea typeface="標楷體" panose="03000509000000000000" pitchFamily="65" charset="-120"/>
                <a:cs typeface="Times New Roman" panose="02020603050405020304" pitchFamily="18" charset="0"/>
              </a:rPr>
              <a:t> </a:t>
            </a:r>
            <a:r>
              <a:rPr lang="en-US" altLang="zh-TW" sz="2400" b="1" kern="100" dirty="0" smtClean="0">
                <a:solidFill>
                  <a:schemeClr val="tx1"/>
                </a:solidFill>
                <a:latin typeface="標楷體" panose="03000509000000000000" pitchFamily="65" charset="-120"/>
                <a:ea typeface="標楷體" panose="03000509000000000000" pitchFamily="65" charset="-120"/>
                <a:cs typeface="Times New Roman" panose="02020603050405020304" pitchFamily="18" charset="0"/>
              </a:rPr>
              <a:t>X</a:t>
            </a:r>
            <a:r>
              <a:rPr lang="zh-TW" altLang="en-US" sz="2400" b="1" kern="100" dirty="0" smtClean="0">
                <a:solidFill>
                  <a:schemeClr val="tx1"/>
                </a:solidFill>
                <a:latin typeface="標楷體" panose="03000509000000000000" pitchFamily="65" charset="-120"/>
                <a:ea typeface="標楷體" panose="03000509000000000000" pitchFamily="65" charset="-120"/>
                <a:cs typeface="Times New Roman" panose="02020603050405020304" pitchFamily="18" charset="0"/>
              </a:rPr>
              <a:t> </a:t>
            </a:r>
            <a:r>
              <a:rPr lang="en-US" altLang="zh-TW" sz="2400" b="1" kern="100" dirty="0" smtClean="0">
                <a:solidFill>
                  <a:schemeClr val="tx1"/>
                </a:solidFill>
                <a:latin typeface="標楷體" panose="03000509000000000000" pitchFamily="65" charset="-120"/>
                <a:ea typeface="標楷體" panose="03000509000000000000" pitchFamily="65" charset="-120"/>
                <a:cs typeface="Times New Roman" panose="02020603050405020304" pitchFamily="18" charset="0"/>
              </a:rPr>
              <a:t>80%</a:t>
            </a:r>
            <a:r>
              <a:rPr lang="zh-TW" altLang="en-US" sz="2400" b="1" kern="100" dirty="0" smtClean="0">
                <a:solidFill>
                  <a:schemeClr val="tx1"/>
                </a:solidFill>
                <a:latin typeface="標楷體" panose="03000509000000000000" pitchFamily="65" charset="-120"/>
                <a:ea typeface="標楷體" panose="03000509000000000000" pitchFamily="65" charset="-120"/>
                <a:cs typeface="Times New Roman" panose="02020603050405020304" pitchFamily="18" charset="0"/>
              </a:rPr>
              <a:t> </a:t>
            </a:r>
            <a:r>
              <a:rPr lang="en-US" altLang="zh-TW" sz="2400" b="1" kern="100" dirty="0" smtClean="0">
                <a:solidFill>
                  <a:schemeClr val="tx1"/>
                </a:solidFill>
                <a:latin typeface="標楷體" panose="03000509000000000000" pitchFamily="65" charset="-120"/>
                <a:ea typeface="標楷體" panose="03000509000000000000" pitchFamily="65" charset="-120"/>
                <a:cs typeface="Times New Roman" panose="02020603050405020304" pitchFamily="18" charset="0"/>
              </a:rPr>
              <a:t>=</a:t>
            </a:r>
            <a:r>
              <a:rPr lang="zh-TW" altLang="en-US" sz="2400" b="1" kern="100" dirty="0" smtClean="0">
                <a:solidFill>
                  <a:schemeClr val="tx1"/>
                </a:solidFill>
                <a:latin typeface="標楷體" panose="03000509000000000000" pitchFamily="65" charset="-120"/>
                <a:ea typeface="標楷體" panose="03000509000000000000" pitchFamily="65" charset="-120"/>
                <a:cs typeface="Times New Roman" panose="02020603050405020304" pitchFamily="18" charset="0"/>
              </a:rPr>
              <a:t> </a:t>
            </a:r>
            <a:r>
              <a:rPr lang="en-US" altLang="zh-TW" sz="2400" b="1" kern="100" dirty="0" smtClean="0">
                <a:solidFill>
                  <a:schemeClr val="tx1"/>
                </a:solidFill>
                <a:latin typeface="標楷體" panose="03000509000000000000" pitchFamily="65" charset="-120"/>
                <a:ea typeface="標楷體" panose="03000509000000000000" pitchFamily="65" charset="-120"/>
                <a:cs typeface="Times New Roman" panose="02020603050405020304" pitchFamily="18" charset="0"/>
              </a:rPr>
              <a:t>$23,040(</a:t>
            </a:r>
            <a:r>
              <a:rPr lang="zh-TW" altLang="en-US" sz="2400" b="1" kern="100" dirty="0">
                <a:solidFill>
                  <a:schemeClr val="tx1"/>
                </a:solidFill>
                <a:latin typeface="標楷體" panose="03000509000000000000" pitchFamily="65" charset="-120"/>
                <a:ea typeface="標楷體" panose="03000509000000000000" pitchFamily="65" charset="-120"/>
                <a:cs typeface="Times New Roman" panose="02020603050405020304" pitchFamily="18" charset="0"/>
              </a:rPr>
              <a:t>公司負擔員工勞健保費</a:t>
            </a:r>
            <a:r>
              <a:rPr lang="en-US" altLang="zh-TW" sz="2400" b="1" kern="100" dirty="0" smtClean="0">
                <a:solidFill>
                  <a:schemeClr val="tx1"/>
                </a:solidFill>
                <a:latin typeface="標楷體" panose="03000509000000000000" pitchFamily="65" charset="-120"/>
                <a:ea typeface="標楷體" panose="03000509000000000000" pitchFamily="65" charset="-120"/>
                <a:cs typeface="Times New Roman" panose="02020603050405020304" pitchFamily="18" charset="0"/>
              </a:rPr>
              <a:t>)</a:t>
            </a:r>
            <a:endParaRPr lang="zh-TW" altLang="en-US" dirty="0"/>
          </a:p>
        </p:txBody>
      </p:sp>
      <p:sp>
        <p:nvSpPr>
          <p:cNvPr id="41" name="圓角矩形 40">
            <a:hlinkClick r:id="rId4" action="ppaction://hlinksldjump"/>
          </p:cNvPr>
          <p:cNvSpPr/>
          <p:nvPr/>
        </p:nvSpPr>
        <p:spPr>
          <a:xfrm>
            <a:off x="2646428" y="3502133"/>
            <a:ext cx="182217" cy="320040"/>
          </a:xfrm>
          <a:prstGeom prst="roundRect">
            <a:avLst/>
          </a:prstGeom>
          <a:solidFill>
            <a:srgbClr val="6699FF">
              <a:alpha val="16863"/>
            </a:srgb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42" name="圓角矩形 41">
            <a:hlinkClick r:id="" action="ppaction://hlinkshowjump?jump=lastslideviewed"/>
          </p:cNvPr>
          <p:cNvSpPr/>
          <p:nvPr/>
        </p:nvSpPr>
        <p:spPr>
          <a:xfrm>
            <a:off x="244849" y="6333589"/>
            <a:ext cx="202339" cy="320040"/>
          </a:xfrm>
          <a:prstGeom prst="roundRect">
            <a:avLst/>
          </a:prstGeom>
          <a:solidFill>
            <a:srgbClr val="6699FF">
              <a:alpha val="16863"/>
            </a:srgb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Tree>
    <p:extLst>
      <p:ext uri="{BB962C8B-B14F-4D97-AF65-F5344CB8AC3E}">
        <p14:creationId xmlns:p14="http://schemas.microsoft.com/office/powerpoint/2010/main" val="8119818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1000"/>
                                            <p:tgtEl>
                                              <p:spTgt spid="35"/>
                                            </p:tgtEl>
                                          </p:cBhvr>
                                        </p:animEffect>
                                        <p:anim calcmode="lin" valueType="num">
                                          <p:cBhvr>
                                            <p:cTn id="28" dur="1000" fill="hold"/>
                                            <p:tgtEl>
                                              <p:spTgt spid="35"/>
                                            </p:tgtEl>
                                            <p:attrNameLst>
                                              <p:attrName>ppt_x</p:attrName>
                                            </p:attrNameLst>
                                          </p:cBhvr>
                                          <p:tavLst>
                                            <p:tav tm="0">
                                              <p:val>
                                                <p:strVal val="#ppt_x"/>
                                              </p:val>
                                            </p:tav>
                                            <p:tav tm="100000">
                                              <p:val>
                                                <p:strVal val="#ppt_x"/>
                                              </p:val>
                                            </p:tav>
                                          </p:tavLst>
                                        </p:anim>
                                        <p:anim calcmode="lin" valueType="num">
                                          <p:cBhvr>
                                            <p:cTn id="29" dur="1000" fill="hold"/>
                                            <p:tgtEl>
                                              <p:spTgt spid="35"/>
                                            </p:tgtEl>
                                            <p:attrNameLst>
                                              <p:attrName>ppt_y</p:attrName>
                                            </p:attrNameLst>
                                          </p:cBhvr>
                                          <p:tavLst>
                                            <p:tav tm="0">
                                              <p:val>
                                                <p:strVal val="#ppt_y+.1"/>
                                              </p:val>
                                            </p:tav>
                                            <p:tav tm="100000">
                                              <p:val>
                                                <p:strVal val="#ppt_y"/>
                                              </p:val>
                                            </p:tav>
                                          </p:tavLst>
                                        </p:anim>
                                      </p:childTnLst>
                                    </p:cTn>
                                  </p:par>
                                </p:childTnLst>
                              </p:cTn>
                            </p:par>
                            <p:par>
                              <p:cTn id="30" fill="hold">
                                <p:stCondLst>
                                  <p:cond delay="2750"/>
                                </p:stCondLst>
                                <p:childTnLst>
                                  <p:par>
                                    <p:cTn id="31" presetID="42" presetClass="entr" presetSubtype="0" fill="hold" grpId="0" nodeType="afterEffect">
                                      <p:stCondLst>
                                        <p:cond delay="0"/>
                                      </p:stCondLst>
                                      <p:childTnLst>
                                        <p:set>
                                          <p:cBhvr>
                                            <p:cTn id="32" dur="1" fill="hold">
                                              <p:stCondLst>
                                                <p:cond delay="0"/>
                                              </p:stCondLst>
                                            </p:cTn>
                                            <p:tgtEl>
                                              <p:spTgt spid="37"/>
                                            </p:tgtEl>
                                            <p:attrNameLst>
                                              <p:attrName>style.visibility</p:attrName>
                                            </p:attrNameLst>
                                          </p:cBhvr>
                                          <p:to>
                                            <p:strVal val="visible"/>
                                          </p:to>
                                        </p:set>
                                        <p:animEffect transition="in" filter="fade">
                                          <p:cBhvr>
                                            <p:cTn id="33" dur="1000"/>
                                            <p:tgtEl>
                                              <p:spTgt spid="37"/>
                                            </p:tgtEl>
                                          </p:cBhvr>
                                        </p:animEffect>
                                        <p:anim calcmode="lin" valueType="num">
                                          <p:cBhvr>
                                            <p:cTn id="34" dur="1000" fill="hold"/>
                                            <p:tgtEl>
                                              <p:spTgt spid="37"/>
                                            </p:tgtEl>
                                            <p:attrNameLst>
                                              <p:attrName>ppt_x</p:attrName>
                                            </p:attrNameLst>
                                          </p:cBhvr>
                                          <p:tavLst>
                                            <p:tav tm="0">
                                              <p:val>
                                                <p:strVal val="#ppt_x"/>
                                              </p:val>
                                            </p:tav>
                                            <p:tav tm="100000">
                                              <p:val>
                                                <p:strVal val="#ppt_x"/>
                                              </p:val>
                                            </p:tav>
                                          </p:tavLst>
                                        </p:anim>
                                        <p:anim calcmode="lin" valueType="num">
                                          <p:cBhvr>
                                            <p:cTn id="35" dur="1000" fill="hold"/>
                                            <p:tgtEl>
                                              <p:spTgt spid="37"/>
                                            </p:tgtEl>
                                            <p:attrNameLst>
                                              <p:attrName>ppt_y</p:attrName>
                                            </p:attrNameLst>
                                          </p:cBhvr>
                                          <p:tavLst>
                                            <p:tav tm="0">
                                              <p:val>
                                                <p:strVal val="#ppt_y+.1"/>
                                              </p:val>
                                            </p:tav>
                                            <p:tav tm="100000">
                                              <p:val>
                                                <p:strVal val="#ppt_y"/>
                                              </p:val>
                                            </p:tav>
                                          </p:tavLst>
                                        </p:anim>
                                      </p:childTnLst>
                                    </p:cTn>
                                  </p:par>
                                </p:childTnLst>
                              </p:cTn>
                            </p:par>
                            <p:par>
                              <p:cTn id="36" fill="hold">
                                <p:stCondLst>
                                  <p:cond delay="3750"/>
                                </p:stCondLst>
                                <p:childTnLst>
                                  <p:par>
                                    <p:cTn id="37" presetID="42" presetClass="entr" presetSubtype="0" fill="hold" nodeType="after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fade">
                                          <p:cBhvr>
                                            <p:cTn id="39" dur="1000"/>
                                            <p:tgtEl>
                                              <p:spTgt spid="39"/>
                                            </p:tgtEl>
                                          </p:cBhvr>
                                        </p:animEffect>
                                        <p:anim calcmode="lin" valueType="num">
                                          <p:cBhvr>
                                            <p:cTn id="40" dur="1000" fill="hold"/>
                                            <p:tgtEl>
                                              <p:spTgt spid="39"/>
                                            </p:tgtEl>
                                            <p:attrNameLst>
                                              <p:attrName>ppt_x</p:attrName>
                                            </p:attrNameLst>
                                          </p:cBhvr>
                                          <p:tavLst>
                                            <p:tav tm="0">
                                              <p:val>
                                                <p:strVal val="#ppt_x"/>
                                              </p:val>
                                            </p:tav>
                                            <p:tav tm="100000">
                                              <p:val>
                                                <p:strVal val="#ppt_x"/>
                                              </p:val>
                                            </p:tav>
                                          </p:tavLst>
                                        </p:anim>
                                        <p:anim calcmode="lin" valueType="num">
                                          <p:cBhvr>
                                            <p:cTn id="41" dur="1000" fill="hold"/>
                                            <p:tgtEl>
                                              <p:spTgt spid="39"/>
                                            </p:tgtEl>
                                            <p:attrNameLst>
                                              <p:attrName>ppt_y</p:attrName>
                                            </p:attrNameLst>
                                          </p:cBhvr>
                                          <p:tavLst>
                                            <p:tav tm="0">
                                              <p:val>
                                                <p:strVal val="#ppt_y+.1"/>
                                              </p:val>
                                            </p:tav>
                                            <p:tav tm="100000">
                                              <p:val>
                                                <p:strVal val="#ppt_y"/>
                                              </p:val>
                                            </p:tav>
                                          </p:tavLst>
                                        </p:anim>
                                      </p:childTnLst>
                                    </p:cTn>
                                  </p:par>
                                </p:childTnLst>
                              </p:cTn>
                            </p:par>
                            <p:par>
                              <p:cTn id="42" fill="hold">
                                <p:stCondLst>
                                  <p:cond delay="4750"/>
                                </p:stCondLst>
                                <p:childTnLst>
                                  <p:par>
                                    <p:cTn id="43" presetID="6" presetClass="entr" presetSubtype="16" fill="hold" grpId="0" nodeType="afterEffect">
                                      <p:stCondLst>
                                        <p:cond delay="0"/>
                                      </p:stCondLst>
                                      <p:childTnLst>
                                        <p:set>
                                          <p:cBhvr>
                                            <p:cTn id="44" dur="1" fill="hold">
                                              <p:stCondLst>
                                                <p:cond delay="0"/>
                                              </p:stCondLst>
                                            </p:cTn>
                                            <p:tgtEl>
                                              <p:spTgt spid="41"/>
                                            </p:tgtEl>
                                            <p:attrNameLst>
                                              <p:attrName>style.visibility</p:attrName>
                                            </p:attrNameLst>
                                          </p:cBhvr>
                                          <p:to>
                                            <p:strVal val="visible"/>
                                          </p:to>
                                        </p:set>
                                        <p:animEffect transition="in" filter="circle(in)">
                                          <p:cBhvr>
                                            <p:cTn id="45" dur="2000"/>
                                            <p:tgtEl>
                                              <p:spTgt spid="41"/>
                                            </p:tgtEl>
                                          </p:cBhvr>
                                        </p:animEffect>
                                      </p:childTnLst>
                                    </p:cTn>
                                  </p:par>
                                </p:childTnLst>
                              </p:cTn>
                            </p:par>
                          </p:childTnLst>
                        </p:cTn>
                      </p:par>
                      <p:par>
                        <p:cTn id="46" fill="hold">
                          <p:stCondLst>
                            <p:cond delay="indefinite"/>
                          </p:stCondLst>
                          <p:childTnLst>
                            <p:par>
                              <p:cTn id="47" fill="hold">
                                <p:stCondLst>
                                  <p:cond delay="0"/>
                                </p:stCondLst>
                                <p:childTnLst>
                                  <p:par>
                                    <p:cTn id="48" presetID="42" presetClass="entr" presetSubtype="0" fill="hold" grpId="0" nodeType="clickEffect">
                                      <p:stCondLst>
                                        <p:cond delay="0"/>
                                      </p:stCondLst>
                                      <p:childTnLst>
                                        <p:set>
                                          <p:cBhvr>
                                            <p:cTn id="49" dur="1" fill="hold">
                                              <p:stCondLst>
                                                <p:cond delay="0"/>
                                              </p:stCondLst>
                                            </p:cTn>
                                            <p:tgtEl>
                                              <p:spTgt spid="40"/>
                                            </p:tgtEl>
                                            <p:attrNameLst>
                                              <p:attrName>style.visibility</p:attrName>
                                            </p:attrNameLst>
                                          </p:cBhvr>
                                          <p:to>
                                            <p:strVal val="visible"/>
                                          </p:to>
                                        </p:set>
                                        <p:animEffect transition="in" filter="fade">
                                          <p:cBhvr>
                                            <p:cTn id="50" dur="1000"/>
                                            <p:tgtEl>
                                              <p:spTgt spid="40"/>
                                            </p:tgtEl>
                                          </p:cBhvr>
                                        </p:animEffect>
                                        <p:anim calcmode="lin" valueType="num">
                                          <p:cBhvr>
                                            <p:cTn id="51" dur="1000" fill="hold"/>
                                            <p:tgtEl>
                                              <p:spTgt spid="40"/>
                                            </p:tgtEl>
                                            <p:attrNameLst>
                                              <p:attrName>ppt_x</p:attrName>
                                            </p:attrNameLst>
                                          </p:cBhvr>
                                          <p:tavLst>
                                            <p:tav tm="0">
                                              <p:val>
                                                <p:strVal val="#ppt_x"/>
                                              </p:val>
                                            </p:tav>
                                            <p:tav tm="100000">
                                              <p:val>
                                                <p:strVal val="#ppt_x"/>
                                              </p:val>
                                            </p:tav>
                                          </p:tavLst>
                                        </p:anim>
                                        <p:anim calcmode="lin" valueType="num">
                                          <p:cBhvr>
                                            <p:cTn id="52"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10" presetClass="exit" presetSubtype="0" fill="hold" grpId="1" nodeType="clickEffect">
                                      <p:stCondLst>
                                        <p:cond delay="0"/>
                                      </p:stCondLst>
                                      <p:childTnLst>
                                        <p:animEffect transition="out" filter="fade">
                                          <p:cBhvr>
                                            <p:cTn id="56" dur="500"/>
                                            <p:tgtEl>
                                              <p:spTgt spid="40"/>
                                            </p:tgtEl>
                                          </p:cBhvr>
                                        </p:animEffect>
                                        <p:set>
                                          <p:cBhvr>
                                            <p:cTn id="57" dur="1" fill="hold">
                                              <p:stCondLst>
                                                <p:cond delay="499"/>
                                              </p:stCondLst>
                                            </p:cTn>
                                            <p:tgtEl>
                                              <p:spTgt spid="4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79" grpId="0"/>
          <p:bldP spid="40" grpId="0" animBg="1"/>
          <p:bldP spid="40" grpId="1" animBg="1"/>
          <p:bldP spid="41"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1000"/>
                                            <p:tgtEl>
                                              <p:spTgt spid="35"/>
                                            </p:tgtEl>
                                          </p:cBhvr>
                                        </p:animEffect>
                                        <p:anim calcmode="lin" valueType="num">
                                          <p:cBhvr>
                                            <p:cTn id="28" dur="1000" fill="hold"/>
                                            <p:tgtEl>
                                              <p:spTgt spid="35"/>
                                            </p:tgtEl>
                                            <p:attrNameLst>
                                              <p:attrName>ppt_x</p:attrName>
                                            </p:attrNameLst>
                                          </p:cBhvr>
                                          <p:tavLst>
                                            <p:tav tm="0">
                                              <p:val>
                                                <p:strVal val="#ppt_x"/>
                                              </p:val>
                                            </p:tav>
                                            <p:tav tm="100000">
                                              <p:val>
                                                <p:strVal val="#ppt_x"/>
                                              </p:val>
                                            </p:tav>
                                          </p:tavLst>
                                        </p:anim>
                                        <p:anim calcmode="lin" valueType="num">
                                          <p:cBhvr>
                                            <p:cTn id="29" dur="1000" fill="hold"/>
                                            <p:tgtEl>
                                              <p:spTgt spid="35"/>
                                            </p:tgtEl>
                                            <p:attrNameLst>
                                              <p:attrName>ppt_y</p:attrName>
                                            </p:attrNameLst>
                                          </p:cBhvr>
                                          <p:tavLst>
                                            <p:tav tm="0">
                                              <p:val>
                                                <p:strVal val="#ppt_y+.1"/>
                                              </p:val>
                                            </p:tav>
                                            <p:tav tm="100000">
                                              <p:val>
                                                <p:strVal val="#ppt_y"/>
                                              </p:val>
                                            </p:tav>
                                          </p:tavLst>
                                        </p:anim>
                                      </p:childTnLst>
                                    </p:cTn>
                                  </p:par>
                                </p:childTnLst>
                              </p:cTn>
                            </p:par>
                            <p:par>
                              <p:cTn id="30" fill="hold">
                                <p:stCondLst>
                                  <p:cond delay="2750"/>
                                </p:stCondLst>
                                <p:childTnLst>
                                  <p:par>
                                    <p:cTn id="31" presetID="42" presetClass="entr" presetSubtype="0" fill="hold" grpId="0" nodeType="afterEffect">
                                      <p:stCondLst>
                                        <p:cond delay="0"/>
                                      </p:stCondLst>
                                      <p:childTnLst>
                                        <p:set>
                                          <p:cBhvr>
                                            <p:cTn id="32" dur="1" fill="hold">
                                              <p:stCondLst>
                                                <p:cond delay="0"/>
                                              </p:stCondLst>
                                            </p:cTn>
                                            <p:tgtEl>
                                              <p:spTgt spid="37"/>
                                            </p:tgtEl>
                                            <p:attrNameLst>
                                              <p:attrName>style.visibility</p:attrName>
                                            </p:attrNameLst>
                                          </p:cBhvr>
                                          <p:to>
                                            <p:strVal val="visible"/>
                                          </p:to>
                                        </p:set>
                                        <p:animEffect transition="in" filter="fade">
                                          <p:cBhvr>
                                            <p:cTn id="33" dur="1000"/>
                                            <p:tgtEl>
                                              <p:spTgt spid="37"/>
                                            </p:tgtEl>
                                          </p:cBhvr>
                                        </p:animEffect>
                                        <p:anim calcmode="lin" valueType="num">
                                          <p:cBhvr>
                                            <p:cTn id="34" dur="1000" fill="hold"/>
                                            <p:tgtEl>
                                              <p:spTgt spid="37"/>
                                            </p:tgtEl>
                                            <p:attrNameLst>
                                              <p:attrName>ppt_x</p:attrName>
                                            </p:attrNameLst>
                                          </p:cBhvr>
                                          <p:tavLst>
                                            <p:tav tm="0">
                                              <p:val>
                                                <p:strVal val="#ppt_x"/>
                                              </p:val>
                                            </p:tav>
                                            <p:tav tm="100000">
                                              <p:val>
                                                <p:strVal val="#ppt_x"/>
                                              </p:val>
                                            </p:tav>
                                          </p:tavLst>
                                        </p:anim>
                                        <p:anim calcmode="lin" valueType="num">
                                          <p:cBhvr>
                                            <p:cTn id="35" dur="1000" fill="hold"/>
                                            <p:tgtEl>
                                              <p:spTgt spid="37"/>
                                            </p:tgtEl>
                                            <p:attrNameLst>
                                              <p:attrName>ppt_y</p:attrName>
                                            </p:attrNameLst>
                                          </p:cBhvr>
                                          <p:tavLst>
                                            <p:tav tm="0">
                                              <p:val>
                                                <p:strVal val="#ppt_y+.1"/>
                                              </p:val>
                                            </p:tav>
                                            <p:tav tm="100000">
                                              <p:val>
                                                <p:strVal val="#ppt_y"/>
                                              </p:val>
                                            </p:tav>
                                          </p:tavLst>
                                        </p:anim>
                                      </p:childTnLst>
                                    </p:cTn>
                                  </p:par>
                                </p:childTnLst>
                              </p:cTn>
                            </p:par>
                            <p:par>
                              <p:cTn id="36" fill="hold">
                                <p:stCondLst>
                                  <p:cond delay="3750"/>
                                </p:stCondLst>
                                <p:childTnLst>
                                  <p:par>
                                    <p:cTn id="37" presetID="42" presetClass="entr" presetSubtype="0" fill="hold" nodeType="after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fade">
                                          <p:cBhvr>
                                            <p:cTn id="39" dur="1000"/>
                                            <p:tgtEl>
                                              <p:spTgt spid="39"/>
                                            </p:tgtEl>
                                          </p:cBhvr>
                                        </p:animEffect>
                                        <p:anim calcmode="lin" valueType="num">
                                          <p:cBhvr>
                                            <p:cTn id="40" dur="1000" fill="hold"/>
                                            <p:tgtEl>
                                              <p:spTgt spid="39"/>
                                            </p:tgtEl>
                                            <p:attrNameLst>
                                              <p:attrName>ppt_x</p:attrName>
                                            </p:attrNameLst>
                                          </p:cBhvr>
                                          <p:tavLst>
                                            <p:tav tm="0">
                                              <p:val>
                                                <p:strVal val="#ppt_x"/>
                                              </p:val>
                                            </p:tav>
                                            <p:tav tm="100000">
                                              <p:val>
                                                <p:strVal val="#ppt_x"/>
                                              </p:val>
                                            </p:tav>
                                          </p:tavLst>
                                        </p:anim>
                                        <p:anim calcmode="lin" valueType="num">
                                          <p:cBhvr>
                                            <p:cTn id="41" dur="1000" fill="hold"/>
                                            <p:tgtEl>
                                              <p:spTgt spid="39"/>
                                            </p:tgtEl>
                                            <p:attrNameLst>
                                              <p:attrName>ppt_y</p:attrName>
                                            </p:attrNameLst>
                                          </p:cBhvr>
                                          <p:tavLst>
                                            <p:tav tm="0">
                                              <p:val>
                                                <p:strVal val="#ppt_y+.1"/>
                                              </p:val>
                                            </p:tav>
                                            <p:tav tm="100000">
                                              <p:val>
                                                <p:strVal val="#ppt_y"/>
                                              </p:val>
                                            </p:tav>
                                          </p:tavLst>
                                        </p:anim>
                                      </p:childTnLst>
                                    </p:cTn>
                                  </p:par>
                                </p:childTnLst>
                              </p:cTn>
                            </p:par>
                            <p:par>
                              <p:cTn id="42" fill="hold">
                                <p:stCondLst>
                                  <p:cond delay="4750"/>
                                </p:stCondLst>
                                <p:childTnLst>
                                  <p:par>
                                    <p:cTn id="43" presetID="6" presetClass="entr" presetSubtype="16" fill="hold" grpId="0" nodeType="afterEffect">
                                      <p:stCondLst>
                                        <p:cond delay="0"/>
                                      </p:stCondLst>
                                      <p:childTnLst>
                                        <p:set>
                                          <p:cBhvr>
                                            <p:cTn id="44" dur="1" fill="hold">
                                              <p:stCondLst>
                                                <p:cond delay="0"/>
                                              </p:stCondLst>
                                            </p:cTn>
                                            <p:tgtEl>
                                              <p:spTgt spid="41"/>
                                            </p:tgtEl>
                                            <p:attrNameLst>
                                              <p:attrName>style.visibility</p:attrName>
                                            </p:attrNameLst>
                                          </p:cBhvr>
                                          <p:to>
                                            <p:strVal val="visible"/>
                                          </p:to>
                                        </p:set>
                                        <p:animEffect transition="in" filter="circle(in)">
                                          <p:cBhvr>
                                            <p:cTn id="45" dur="2000"/>
                                            <p:tgtEl>
                                              <p:spTgt spid="41"/>
                                            </p:tgtEl>
                                          </p:cBhvr>
                                        </p:animEffect>
                                      </p:childTnLst>
                                    </p:cTn>
                                  </p:par>
                                </p:childTnLst>
                              </p:cTn>
                            </p:par>
                          </p:childTnLst>
                        </p:cTn>
                      </p:par>
                      <p:par>
                        <p:cTn id="46" fill="hold">
                          <p:stCondLst>
                            <p:cond delay="indefinite"/>
                          </p:stCondLst>
                          <p:childTnLst>
                            <p:par>
                              <p:cTn id="47" fill="hold">
                                <p:stCondLst>
                                  <p:cond delay="0"/>
                                </p:stCondLst>
                                <p:childTnLst>
                                  <p:par>
                                    <p:cTn id="48" presetID="42" presetClass="entr" presetSubtype="0" fill="hold" grpId="0" nodeType="clickEffect">
                                      <p:stCondLst>
                                        <p:cond delay="0"/>
                                      </p:stCondLst>
                                      <p:childTnLst>
                                        <p:set>
                                          <p:cBhvr>
                                            <p:cTn id="49" dur="1" fill="hold">
                                              <p:stCondLst>
                                                <p:cond delay="0"/>
                                              </p:stCondLst>
                                            </p:cTn>
                                            <p:tgtEl>
                                              <p:spTgt spid="40"/>
                                            </p:tgtEl>
                                            <p:attrNameLst>
                                              <p:attrName>style.visibility</p:attrName>
                                            </p:attrNameLst>
                                          </p:cBhvr>
                                          <p:to>
                                            <p:strVal val="visible"/>
                                          </p:to>
                                        </p:set>
                                        <p:animEffect transition="in" filter="fade">
                                          <p:cBhvr>
                                            <p:cTn id="50" dur="1000"/>
                                            <p:tgtEl>
                                              <p:spTgt spid="40"/>
                                            </p:tgtEl>
                                          </p:cBhvr>
                                        </p:animEffect>
                                        <p:anim calcmode="lin" valueType="num">
                                          <p:cBhvr>
                                            <p:cTn id="51" dur="1000" fill="hold"/>
                                            <p:tgtEl>
                                              <p:spTgt spid="40"/>
                                            </p:tgtEl>
                                            <p:attrNameLst>
                                              <p:attrName>ppt_x</p:attrName>
                                            </p:attrNameLst>
                                          </p:cBhvr>
                                          <p:tavLst>
                                            <p:tav tm="0">
                                              <p:val>
                                                <p:strVal val="#ppt_x"/>
                                              </p:val>
                                            </p:tav>
                                            <p:tav tm="100000">
                                              <p:val>
                                                <p:strVal val="#ppt_x"/>
                                              </p:val>
                                            </p:tav>
                                          </p:tavLst>
                                        </p:anim>
                                        <p:anim calcmode="lin" valueType="num">
                                          <p:cBhvr>
                                            <p:cTn id="52"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10" presetClass="exit" presetSubtype="0" fill="hold" grpId="1" nodeType="clickEffect">
                                      <p:stCondLst>
                                        <p:cond delay="0"/>
                                      </p:stCondLst>
                                      <p:childTnLst>
                                        <p:animEffect transition="out" filter="fade">
                                          <p:cBhvr>
                                            <p:cTn id="56" dur="500"/>
                                            <p:tgtEl>
                                              <p:spTgt spid="40"/>
                                            </p:tgtEl>
                                          </p:cBhvr>
                                        </p:animEffect>
                                        <p:set>
                                          <p:cBhvr>
                                            <p:cTn id="57" dur="1" fill="hold">
                                              <p:stCondLst>
                                                <p:cond delay="499"/>
                                              </p:stCondLst>
                                            </p:cTn>
                                            <p:tgtEl>
                                              <p:spTgt spid="4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79" grpId="0"/>
          <p:bldP spid="40" grpId="0" animBg="1"/>
          <p:bldP spid="40" grpId="1" animBg="1"/>
          <p:bldP spid="41" grpId="0" animBg="1"/>
        </p:bldLst>
      </p:timing>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flipH="1">
            <a:off x="-41876" y="-33251"/>
            <a:ext cx="13394593" cy="6868152"/>
            <a:chOff x="-479848" y="87142"/>
            <a:chExt cx="13174640" cy="6884213"/>
          </a:xfrm>
          <a:gradFill flip="none" rotWithShape="1">
            <a:gsLst>
              <a:gs pos="100000">
                <a:srgbClr val="11ABE2">
                  <a:alpha val="0"/>
                </a:srgbClr>
              </a:gs>
              <a:gs pos="0">
                <a:srgbClr val="11ABE2">
                  <a:alpha val="30000"/>
                </a:srgbClr>
              </a:gs>
            </a:gsLst>
            <a:lin ang="8100000" scaled="1"/>
            <a:tileRect/>
          </a:gradFill>
        </p:grpSpPr>
        <p:sp>
          <p:nvSpPr>
            <p:cNvPr id="5" name="Freeform 576"/>
            <p:cNvSpPr>
              <a:spLocks/>
            </p:cNvSpPr>
            <p:nvPr/>
          </p:nvSpPr>
          <p:spPr bwMode="auto">
            <a:xfrm>
              <a:off x="-385484" y="159177"/>
              <a:ext cx="12985912" cy="6812178"/>
            </a:xfrm>
            <a:custGeom>
              <a:avLst/>
              <a:gdLst>
                <a:gd name="T0" fmla="*/ 35780 w 35780"/>
                <a:gd name="T1" fmla="*/ 0 h 18142"/>
                <a:gd name="T2" fmla="*/ 34275 w 35780"/>
                <a:gd name="T3" fmla="*/ 0 h 18142"/>
                <a:gd name="T4" fmla="*/ 30937 w 35780"/>
                <a:gd name="T5" fmla="*/ 2845 h 18142"/>
                <a:gd name="T6" fmla="*/ 0 w 35780"/>
                <a:gd name="T7" fmla="*/ 18142 h 18142"/>
                <a:gd name="T8" fmla="*/ 7315 w 35780"/>
                <a:gd name="T9" fmla="*/ 18142 h 18142"/>
                <a:gd name="T10" fmla="*/ 35780 w 35780"/>
                <a:gd name="T11" fmla="*/ 0 h 18142"/>
              </a:gdLst>
              <a:ahLst/>
              <a:cxnLst>
                <a:cxn ang="0">
                  <a:pos x="T0" y="T1"/>
                </a:cxn>
                <a:cxn ang="0">
                  <a:pos x="T2" y="T3"/>
                </a:cxn>
                <a:cxn ang="0">
                  <a:pos x="T4" y="T5"/>
                </a:cxn>
                <a:cxn ang="0">
                  <a:pos x="T6" y="T7"/>
                </a:cxn>
                <a:cxn ang="0">
                  <a:pos x="T8" y="T9"/>
                </a:cxn>
                <a:cxn ang="0">
                  <a:pos x="T10" y="T11"/>
                </a:cxn>
              </a:cxnLst>
              <a:rect l="0" t="0" r="r" b="b"/>
              <a:pathLst>
                <a:path w="35780" h="18142">
                  <a:moveTo>
                    <a:pt x="35780" y="0"/>
                  </a:moveTo>
                  <a:lnTo>
                    <a:pt x="34275" y="0"/>
                  </a:lnTo>
                  <a:lnTo>
                    <a:pt x="30937" y="2845"/>
                  </a:lnTo>
                  <a:lnTo>
                    <a:pt x="0" y="18142"/>
                  </a:lnTo>
                  <a:lnTo>
                    <a:pt x="7315" y="18142"/>
                  </a:lnTo>
                  <a:lnTo>
                    <a:pt x="35780"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6" name="Freeform 577"/>
            <p:cNvSpPr>
              <a:spLocks/>
            </p:cNvSpPr>
            <p:nvPr/>
          </p:nvSpPr>
          <p:spPr bwMode="auto">
            <a:xfrm>
              <a:off x="-479848" y="170818"/>
              <a:ext cx="13174640" cy="6788897"/>
            </a:xfrm>
            <a:custGeom>
              <a:avLst/>
              <a:gdLst>
                <a:gd name="T0" fmla="*/ 36300 w 36300"/>
                <a:gd name="T1" fmla="*/ 2070 h 18080"/>
                <a:gd name="T2" fmla="*/ 36300 w 36300"/>
                <a:gd name="T3" fmla="*/ 0 h 18080"/>
                <a:gd name="T4" fmla="*/ 31457 w 36300"/>
                <a:gd name="T5" fmla="*/ 2845 h 18080"/>
                <a:gd name="T6" fmla="*/ 0 w 36300"/>
                <a:gd name="T7" fmla="*/ 14554 h 18080"/>
                <a:gd name="T8" fmla="*/ 0 w 36300"/>
                <a:gd name="T9" fmla="*/ 18080 h 18080"/>
                <a:gd name="T10" fmla="*/ 31660 w 36300"/>
                <a:gd name="T11" fmla="*/ 2956 h 18080"/>
                <a:gd name="T12" fmla="*/ 36300 w 36300"/>
                <a:gd name="T13" fmla="*/ 2070 h 18080"/>
              </a:gdLst>
              <a:ahLst/>
              <a:cxnLst>
                <a:cxn ang="0">
                  <a:pos x="T0" y="T1"/>
                </a:cxn>
                <a:cxn ang="0">
                  <a:pos x="T2" y="T3"/>
                </a:cxn>
                <a:cxn ang="0">
                  <a:pos x="T4" y="T5"/>
                </a:cxn>
                <a:cxn ang="0">
                  <a:pos x="T6" y="T7"/>
                </a:cxn>
                <a:cxn ang="0">
                  <a:pos x="T8" y="T9"/>
                </a:cxn>
                <a:cxn ang="0">
                  <a:pos x="T10" y="T11"/>
                </a:cxn>
                <a:cxn ang="0">
                  <a:pos x="T12" y="T13"/>
                </a:cxn>
              </a:cxnLst>
              <a:rect l="0" t="0" r="r" b="b"/>
              <a:pathLst>
                <a:path w="36300" h="18080">
                  <a:moveTo>
                    <a:pt x="36300" y="2070"/>
                  </a:moveTo>
                  <a:lnTo>
                    <a:pt x="36300" y="0"/>
                  </a:lnTo>
                  <a:lnTo>
                    <a:pt x="31457" y="2845"/>
                  </a:lnTo>
                  <a:lnTo>
                    <a:pt x="0" y="14554"/>
                  </a:lnTo>
                  <a:lnTo>
                    <a:pt x="0" y="18080"/>
                  </a:lnTo>
                  <a:lnTo>
                    <a:pt x="31660" y="2956"/>
                  </a:lnTo>
                  <a:lnTo>
                    <a:pt x="36300" y="207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sp>
          <p:nvSpPr>
            <p:cNvPr id="7" name="Freeform 578"/>
            <p:cNvSpPr>
              <a:spLocks/>
            </p:cNvSpPr>
            <p:nvPr/>
          </p:nvSpPr>
          <p:spPr bwMode="auto">
            <a:xfrm>
              <a:off x="-479848" y="87142"/>
              <a:ext cx="13174640" cy="6812178"/>
            </a:xfrm>
            <a:custGeom>
              <a:avLst/>
              <a:gdLst>
                <a:gd name="T0" fmla="*/ 36300 w 36300"/>
                <a:gd name="T1" fmla="*/ 756 h 18142"/>
                <a:gd name="T2" fmla="*/ 36300 w 36300"/>
                <a:gd name="T3" fmla="*/ 0 h 18142"/>
                <a:gd name="T4" fmla="*/ 34063 w 36300"/>
                <a:gd name="T5" fmla="*/ 0 h 18142"/>
                <a:gd name="T6" fmla="*/ 31745 w 36300"/>
                <a:gd name="T7" fmla="*/ 2814 h 18142"/>
                <a:gd name="T8" fmla="*/ 0 w 36300"/>
                <a:gd name="T9" fmla="*/ 16055 h 18142"/>
                <a:gd name="T10" fmla="*/ 0 w 36300"/>
                <a:gd name="T11" fmla="*/ 18142 h 18142"/>
                <a:gd name="T12" fmla="*/ 3764 w 36300"/>
                <a:gd name="T13" fmla="*/ 18142 h 18142"/>
                <a:gd name="T14" fmla="*/ 31660 w 36300"/>
                <a:gd name="T15" fmla="*/ 2956 h 18142"/>
                <a:gd name="T16" fmla="*/ 36300 w 36300"/>
                <a:gd name="T17" fmla="*/ 756 h 18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300" h="18142">
                  <a:moveTo>
                    <a:pt x="36300" y="756"/>
                  </a:moveTo>
                  <a:lnTo>
                    <a:pt x="36300" y="0"/>
                  </a:lnTo>
                  <a:lnTo>
                    <a:pt x="34063" y="0"/>
                  </a:lnTo>
                  <a:lnTo>
                    <a:pt x="31745" y="2814"/>
                  </a:lnTo>
                  <a:lnTo>
                    <a:pt x="0" y="16055"/>
                  </a:lnTo>
                  <a:lnTo>
                    <a:pt x="0" y="18142"/>
                  </a:lnTo>
                  <a:lnTo>
                    <a:pt x="3764" y="18142"/>
                  </a:lnTo>
                  <a:lnTo>
                    <a:pt x="31660" y="2956"/>
                  </a:lnTo>
                  <a:lnTo>
                    <a:pt x="36300" y="75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p>
          </p:txBody>
        </p:sp>
      </p:grpSp>
      <p:grpSp>
        <p:nvGrpSpPr>
          <p:cNvPr id="8" name="组合 7"/>
          <p:cNvGrpSpPr/>
          <p:nvPr/>
        </p:nvGrpSpPr>
        <p:grpSpPr>
          <a:xfrm flipH="1">
            <a:off x="5959031" y="4406469"/>
            <a:ext cx="3068103" cy="2948803"/>
            <a:chOff x="461964" y="-1987551"/>
            <a:chExt cx="11268075" cy="10829929"/>
          </a:xfrm>
          <a:solidFill>
            <a:srgbClr val="85DFFF">
              <a:alpha val="29804"/>
            </a:srgbClr>
          </a:solidFill>
        </p:grpSpPr>
        <p:sp>
          <p:nvSpPr>
            <p:cNvPr id="9" name="Freeform 388"/>
            <p:cNvSpPr>
              <a:spLocks noEditPoints="1"/>
            </p:cNvSpPr>
            <p:nvPr/>
          </p:nvSpPr>
          <p:spPr bwMode="auto">
            <a:xfrm>
              <a:off x="461964" y="-1533527"/>
              <a:ext cx="11268075" cy="9917117"/>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389"/>
            <p:cNvSpPr>
              <a:spLocks noEditPoints="1"/>
            </p:cNvSpPr>
            <p:nvPr/>
          </p:nvSpPr>
          <p:spPr bwMode="auto">
            <a:xfrm>
              <a:off x="2022477" y="-158750"/>
              <a:ext cx="8150225" cy="7172327"/>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390"/>
            <p:cNvSpPr>
              <a:spLocks noEditPoints="1"/>
            </p:cNvSpPr>
            <p:nvPr/>
          </p:nvSpPr>
          <p:spPr bwMode="auto">
            <a:xfrm>
              <a:off x="3813174" y="1146177"/>
              <a:ext cx="4565650" cy="4560891"/>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391"/>
            <p:cNvSpPr>
              <a:spLocks noEditPoints="1"/>
            </p:cNvSpPr>
            <p:nvPr/>
          </p:nvSpPr>
          <p:spPr bwMode="auto">
            <a:xfrm>
              <a:off x="2214565" y="-452437"/>
              <a:ext cx="7762874" cy="7759702"/>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392"/>
            <p:cNvSpPr>
              <a:spLocks noEditPoints="1"/>
            </p:cNvSpPr>
            <p:nvPr/>
          </p:nvSpPr>
          <p:spPr bwMode="auto">
            <a:xfrm>
              <a:off x="4102102" y="1431924"/>
              <a:ext cx="3990976" cy="3986213"/>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393"/>
            <p:cNvSpPr>
              <a:spLocks noEditPoints="1"/>
            </p:cNvSpPr>
            <p:nvPr/>
          </p:nvSpPr>
          <p:spPr bwMode="auto">
            <a:xfrm>
              <a:off x="679451" y="-1987551"/>
              <a:ext cx="10836274" cy="1082992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394"/>
            <p:cNvSpPr>
              <a:spLocks noEditPoints="1"/>
            </p:cNvSpPr>
            <p:nvPr/>
          </p:nvSpPr>
          <p:spPr bwMode="auto">
            <a:xfrm>
              <a:off x="2286001" y="73024"/>
              <a:ext cx="7620000" cy="6708776"/>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395"/>
            <p:cNvSpPr>
              <a:spLocks/>
            </p:cNvSpPr>
            <p:nvPr/>
          </p:nvSpPr>
          <p:spPr bwMode="auto">
            <a:xfrm>
              <a:off x="6340477" y="80964"/>
              <a:ext cx="47623"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396"/>
            <p:cNvSpPr>
              <a:spLocks noEditPoints="1"/>
            </p:cNvSpPr>
            <p:nvPr/>
          </p:nvSpPr>
          <p:spPr bwMode="auto">
            <a:xfrm>
              <a:off x="3089276" y="207964"/>
              <a:ext cx="6167437" cy="6029328"/>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397"/>
            <p:cNvSpPr>
              <a:spLocks noEditPoints="1"/>
            </p:cNvSpPr>
            <p:nvPr/>
          </p:nvSpPr>
          <p:spPr bwMode="auto">
            <a:xfrm>
              <a:off x="3111499" y="2020888"/>
              <a:ext cx="6145214" cy="762002"/>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20" name="组合 19"/>
          <p:cNvGrpSpPr/>
          <p:nvPr/>
        </p:nvGrpSpPr>
        <p:grpSpPr>
          <a:xfrm flipH="1">
            <a:off x="8290833" y="2759678"/>
            <a:ext cx="5948145" cy="5716854"/>
            <a:chOff x="461963" y="-1987550"/>
            <a:chExt cx="11268075" cy="10829919"/>
          </a:xfrm>
          <a:gradFill flip="none" rotWithShape="1">
            <a:gsLst>
              <a:gs pos="100000">
                <a:srgbClr val="11ABE2">
                  <a:alpha val="0"/>
                </a:srgbClr>
              </a:gs>
              <a:gs pos="88000">
                <a:schemeClr val="bg1">
                  <a:alpha val="30000"/>
                </a:schemeClr>
              </a:gs>
            </a:gsLst>
            <a:lin ang="8100000" scaled="1"/>
            <a:tileRect/>
          </a:gradFill>
        </p:grpSpPr>
        <p:sp>
          <p:nvSpPr>
            <p:cNvPr id="21"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8" name="组合 57"/>
          <p:cNvGrpSpPr/>
          <p:nvPr/>
        </p:nvGrpSpPr>
        <p:grpSpPr>
          <a:xfrm>
            <a:off x="555428" y="-93505"/>
            <a:ext cx="2688534" cy="2694022"/>
            <a:chOff x="475581" y="-237411"/>
            <a:chExt cx="2688534" cy="2694022"/>
          </a:xfrm>
        </p:grpSpPr>
        <p:pic>
          <p:nvPicPr>
            <p:cNvPr id="19" name="图片 18"/>
            <p:cNvPicPr>
              <a:picLocks noChangeAspect="1"/>
            </p:cNvPicPr>
            <p:nvPr/>
          </p:nvPicPr>
          <p:blipFill>
            <a:blip r:embed="rId2"/>
            <a:srcRect/>
            <a:stretch>
              <a:fillRect/>
            </a:stretch>
          </p:blipFill>
          <p:spPr>
            <a:xfrm flipH="1">
              <a:off x="475581" y="-237411"/>
              <a:ext cx="2688534" cy="2694022"/>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57" name="椭圆 56"/>
            <p:cNvSpPr/>
            <p:nvPr/>
          </p:nvSpPr>
          <p:spPr>
            <a:xfrm>
              <a:off x="1075946" y="344350"/>
              <a:ext cx="1509152" cy="1509152"/>
            </a:xfrm>
            <a:prstGeom prst="ellipse">
              <a:avLst/>
            </a:prstGeom>
            <a:solidFill>
              <a:srgbClr val="00212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0" name="组合 59"/>
          <p:cNvGrpSpPr/>
          <p:nvPr/>
        </p:nvGrpSpPr>
        <p:grpSpPr>
          <a:xfrm>
            <a:off x="5352812" y="2104710"/>
            <a:ext cx="1184487" cy="1137532"/>
            <a:chOff x="3613150" y="1047750"/>
            <a:chExt cx="4965700" cy="4768850"/>
          </a:xfrm>
          <a:solidFill>
            <a:srgbClr val="FFFFFF">
              <a:alpha val="15000"/>
            </a:srgbClr>
          </a:solidFill>
        </p:grpSpPr>
        <p:sp>
          <p:nvSpPr>
            <p:cNvPr id="6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sp>
          <p:nvSpPr>
            <p:cNvPr id="6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sp>
          <p:nvSpPr>
            <p:cNvPr id="6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sp>
          <p:nvSpPr>
            <p:cNvPr id="6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sp>
          <p:nvSpPr>
            <p:cNvPr id="6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sp>
          <p:nvSpPr>
            <p:cNvPr id="6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sp>
          <p:nvSpPr>
            <p:cNvPr id="6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sp>
          <p:nvSpPr>
            <p:cNvPr id="6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sp>
          <p:nvSpPr>
            <p:cNvPr id="6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sp>
          <p:nvSpPr>
            <p:cNvPr id="7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latin typeface="華康康楷體W5(P)" panose="03000500000000000000" pitchFamily="66" charset="-120"/>
                <a:ea typeface="華康康楷體W5(P)" panose="03000500000000000000" pitchFamily="66" charset="-120"/>
              </a:endParaRPr>
            </a:p>
          </p:txBody>
        </p:sp>
      </p:grpSp>
      <p:pic>
        <p:nvPicPr>
          <p:cNvPr id="2" name="圖片 1">
            <a:extLst>
              <a:ext uri="{FF2B5EF4-FFF2-40B4-BE49-F238E27FC236}">
                <a16:creationId xmlns:a16="http://schemas.microsoft.com/office/drawing/2014/main" id="{DEEE30EA-23A6-4AF6-8A64-FF9481130433}"/>
              </a:ext>
            </a:extLst>
          </p:cNvPr>
          <p:cNvPicPr>
            <a:picLocks noChangeAspect="1"/>
          </p:cNvPicPr>
          <p:nvPr/>
        </p:nvPicPr>
        <p:blipFill rotWithShape="1">
          <a:blip r:embed="rId3"/>
          <a:srcRect l="18392" t="17529" r="17463" b="30582"/>
          <a:stretch/>
        </p:blipFill>
        <p:spPr>
          <a:xfrm>
            <a:off x="1243511" y="874168"/>
            <a:ext cx="1306161" cy="695960"/>
          </a:xfrm>
          <a:prstGeom prst="rect">
            <a:avLst/>
          </a:prstGeom>
        </p:spPr>
      </p:pic>
      <p:pic>
        <p:nvPicPr>
          <p:cNvPr id="3" name="圖片 2">
            <a:extLst>
              <a:ext uri="{FF2B5EF4-FFF2-40B4-BE49-F238E27FC236}">
                <a16:creationId xmlns:a16="http://schemas.microsoft.com/office/drawing/2014/main" id="{B9481D7C-E3C7-4FCB-97F5-2704CDEE8D67}"/>
              </a:ext>
            </a:extLst>
          </p:cNvPr>
          <p:cNvPicPr>
            <a:picLocks noChangeAspect="1"/>
          </p:cNvPicPr>
          <p:nvPr/>
        </p:nvPicPr>
        <p:blipFill>
          <a:blip r:embed="rId4"/>
          <a:stretch>
            <a:fillRect/>
          </a:stretch>
        </p:blipFill>
        <p:spPr>
          <a:xfrm>
            <a:off x="3357059" y="1244288"/>
            <a:ext cx="908383" cy="908383"/>
          </a:xfrm>
          <a:prstGeom prst="rect">
            <a:avLst/>
          </a:prstGeom>
        </p:spPr>
      </p:pic>
      <p:pic>
        <p:nvPicPr>
          <p:cNvPr id="44" name="圖片 43">
            <a:extLst>
              <a:ext uri="{FF2B5EF4-FFF2-40B4-BE49-F238E27FC236}">
                <a16:creationId xmlns:a16="http://schemas.microsoft.com/office/drawing/2014/main" id="{4B9472A7-4A48-4F5B-8295-EE87C8E17DF9}"/>
              </a:ext>
            </a:extLst>
          </p:cNvPr>
          <p:cNvPicPr>
            <a:picLocks noChangeAspect="1"/>
          </p:cNvPicPr>
          <p:nvPr/>
        </p:nvPicPr>
        <p:blipFill>
          <a:blip r:embed="rId5"/>
          <a:stretch>
            <a:fillRect/>
          </a:stretch>
        </p:blipFill>
        <p:spPr>
          <a:xfrm>
            <a:off x="5051226" y="1938121"/>
            <a:ext cx="908383" cy="908383"/>
          </a:xfrm>
          <a:prstGeom prst="rect">
            <a:avLst/>
          </a:prstGeom>
        </p:spPr>
      </p:pic>
      <p:pic>
        <p:nvPicPr>
          <p:cNvPr id="56" name="圖片 55">
            <a:extLst>
              <a:ext uri="{FF2B5EF4-FFF2-40B4-BE49-F238E27FC236}">
                <a16:creationId xmlns:a16="http://schemas.microsoft.com/office/drawing/2014/main" id="{16437FC2-E602-40F5-B358-0118E4D9BFED}"/>
              </a:ext>
            </a:extLst>
          </p:cNvPr>
          <p:cNvPicPr>
            <a:picLocks noChangeAspect="1"/>
          </p:cNvPicPr>
          <p:nvPr/>
        </p:nvPicPr>
        <p:blipFill>
          <a:blip r:embed="rId6"/>
          <a:stretch>
            <a:fillRect/>
          </a:stretch>
        </p:blipFill>
        <p:spPr>
          <a:xfrm>
            <a:off x="6806315" y="2788050"/>
            <a:ext cx="908383" cy="908383"/>
          </a:xfrm>
          <a:prstGeom prst="rect">
            <a:avLst/>
          </a:prstGeom>
        </p:spPr>
      </p:pic>
      <p:sp>
        <p:nvSpPr>
          <p:cNvPr id="31" name="文字方塊 30"/>
          <p:cNvSpPr txBox="1"/>
          <p:nvPr/>
        </p:nvSpPr>
        <p:spPr>
          <a:xfrm>
            <a:off x="5280940" y="3575229"/>
            <a:ext cx="2467278" cy="523220"/>
          </a:xfrm>
          <a:prstGeom prst="rect">
            <a:avLst/>
          </a:prstGeom>
          <a:noFill/>
        </p:spPr>
        <p:txBody>
          <a:bodyPr wrap="square" rtlCol="0">
            <a:spAutoFit/>
          </a:bodyPr>
          <a:lstStyle/>
          <a:p>
            <a:r>
              <a:rPr lang="zh-TW" altLang="en-US" sz="2800" b="1" dirty="0" smtClean="0">
                <a:solidFill>
                  <a:schemeClr val="bg1"/>
                </a:solidFill>
                <a:latin typeface="標楷體" panose="03000509000000000000" pitchFamily="65" charset="-120"/>
                <a:ea typeface="標楷體" panose="03000509000000000000" pitchFamily="65" charset="-120"/>
              </a:rPr>
              <a:t>歷屆試題分析</a:t>
            </a:r>
            <a:endParaRPr lang="zh-TW" altLang="en-US" sz="2800" b="1" dirty="0">
              <a:solidFill>
                <a:schemeClr val="bg1"/>
              </a:solidFill>
              <a:latin typeface="標楷體" panose="03000509000000000000" pitchFamily="65" charset="-120"/>
              <a:ea typeface="標楷體" panose="03000509000000000000" pitchFamily="65" charset="-120"/>
            </a:endParaRPr>
          </a:p>
        </p:txBody>
      </p:sp>
      <p:sp>
        <p:nvSpPr>
          <p:cNvPr id="32" name="文字方塊 31"/>
          <p:cNvSpPr txBox="1"/>
          <p:nvPr/>
        </p:nvSpPr>
        <p:spPr>
          <a:xfrm>
            <a:off x="3839619" y="2753511"/>
            <a:ext cx="1979063" cy="523220"/>
          </a:xfrm>
          <a:prstGeom prst="rect">
            <a:avLst/>
          </a:prstGeom>
          <a:noFill/>
        </p:spPr>
        <p:txBody>
          <a:bodyPr wrap="square" rtlCol="0">
            <a:spAutoFit/>
          </a:bodyPr>
          <a:lstStyle/>
          <a:p>
            <a:r>
              <a:rPr lang="zh-TW" altLang="en-US" sz="2800" b="1" dirty="0">
                <a:solidFill>
                  <a:schemeClr val="bg1"/>
                </a:solidFill>
                <a:latin typeface="標楷體" panose="03000509000000000000" pitchFamily="65" charset="-120"/>
                <a:ea typeface="標楷體" panose="03000509000000000000" pitchFamily="65" charset="-120"/>
              </a:rPr>
              <a:t>規則及</a:t>
            </a:r>
            <a:r>
              <a:rPr lang="zh-TW" altLang="en-US" sz="2800" b="1" dirty="0" smtClean="0">
                <a:solidFill>
                  <a:schemeClr val="bg1"/>
                </a:solidFill>
                <a:latin typeface="標楷體" panose="03000509000000000000" pitchFamily="65" charset="-120"/>
                <a:ea typeface="標楷體" panose="03000509000000000000" pitchFamily="65" charset="-120"/>
              </a:rPr>
              <a:t>評分</a:t>
            </a:r>
            <a:endParaRPr lang="zh-TW" altLang="en-US" sz="2800" b="1" dirty="0">
              <a:solidFill>
                <a:schemeClr val="bg1"/>
              </a:solidFill>
              <a:latin typeface="標楷體" panose="03000509000000000000" pitchFamily="65" charset="-120"/>
              <a:ea typeface="標楷體" panose="03000509000000000000" pitchFamily="65" charset="-120"/>
            </a:endParaRPr>
          </a:p>
        </p:txBody>
      </p:sp>
      <p:sp>
        <p:nvSpPr>
          <p:cNvPr id="34" name="矩形 33"/>
          <p:cNvSpPr/>
          <p:nvPr/>
        </p:nvSpPr>
        <p:spPr>
          <a:xfrm>
            <a:off x="1658657" y="2026185"/>
            <a:ext cx="2518638" cy="523220"/>
          </a:xfrm>
          <a:prstGeom prst="rect">
            <a:avLst/>
          </a:prstGeom>
        </p:spPr>
        <p:txBody>
          <a:bodyPr wrap="none">
            <a:spAutoFit/>
          </a:bodyPr>
          <a:lstStyle/>
          <a:p>
            <a:r>
              <a:rPr lang="en-US" altLang="zh-TW" sz="2800" b="1" dirty="0" smtClean="0">
                <a:solidFill>
                  <a:schemeClr val="bg1"/>
                </a:solidFill>
                <a:latin typeface="標楷體" panose="03000509000000000000" pitchFamily="65" charset="-120"/>
                <a:ea typeface="標楷體" panose="03000509000000000000" pitchFamily="65" charset="-120"/>
                <a:cs typeface="Times New Roman" panose="02020603050405020304" pitchFamily="18" charset="0"/>
              </a:rPr>
              <a:t>108</a:t>
            </a:r>
            <a:r>
              <a:rPr lang="zh-TW" altLang="en-US" sz="2800" b="1" dirty="0" smtClean="0">
                <a:solidFill>
                  <a:schemeClr val="bg1"/>
                </a:solidFill>
                <a:latin typeface="標楷體" panose="03000509000000000000" pitchFamily="65" charset="-120"/>
                <a:ea typeface="標楷體" panose="03000509000000000000" pitchFamily="65" charset="-120"/>
                <a:cs typeface="Times New Roman" panose="02020603050405020304" pitchFamily="18" charset="0"/>
              </a:rPr>
              <a:t>模擬題分析</a:t>
            </a:r>
            <a:endParaRPr lang="zh-TW" altLang="en-US" sz="2800" dirty="0">
              <a:solidFill>
                <a:schemeClr val="bg1"/>
              </a:solidFill>
              <a:latin typeface="標楷體" panose="03000509000000000000" pitchFamily="65" charset="-120"/>
              <a:ea typeface="標楷體" panose="03000509000000000000" pitchFamily="65" charset="-120"/>
            </a:endParaRPr>
          </a:p>
        </p:txBody>
      </p:sp>
    </p:spTree>
    <p:extLst>
      <p:ext uri="{BB962C8B-B14F-4D97-AF65-F5344CB8AC3E}">
        <p14:creationId xmlns:p14="http://schemas.microsoft.com/office/powerpoint/2010/main" val="11356693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58"/>
                                        </p:tgtEl>
                                        <p:attrNameLst>
                                          <p:attrName>style.visibility</p:attrName>
                                        </p:attrNameLst>
                                      </p:cBhvr>
                                      <p:to>
                                        <p:strVal val="visible"/>
                                      </p:to>
                                    </p:set>
                                    <p:anim calcmode="lin" valueType="num">
                                      <p:cBhvr additive="base">
                                        <p:cTn id="7" dur="750" fill="hold"/>
                                        <p:tgtEl>
                                          <p:spTgt spid="58"/>
                                        </p:tgtEl>
                                        <p:attrNameLst>
                                          <p:attrName>ppt_x</p:attrName>
                                        </p:attrNameLst>
                                      </p:cBhvr>
                                      <p:tavLst>
                                        <p:tav tm="0">
                                          <p:val>
                                            <p:strVal val="0-#ppt_w/2"/>
                                          </p:val>
                                        </p:tav>
                                        <p:tav tm="100000">
                                          <p:val>
                                            <p:strVal val="#ppt_x"/>
                                          </p:val>
                                        </p:tav>
                                      </p:tavLst>
                                    </p:anim>
                                    <p:anim calcmode="lin" valueType="num">
                                      <p:cBhvr additive="base">
                                        <p:cTn id="8" dur="750" fill="hold"/>
                                        <p:tgtEl>
                                          <p:spTgt spid="58"/>
                                        </p:tgtEl>
                                        <p:attrNameLst>
                                          <p:attrName>ppt_y</p:attrName>
                                        </p:attrNameLst>
                                      </p:cBhvr>
                                      <p:tavLst>
                                        <p:tav tm="0">
                                          <p:val>
                                            <p:strVal val="0-#ppt_h/2"/>
                                          </p:val>
                                        </p:tav>
                                        <p:tav tm="100000">
                                          <p:val>
                                            <p:strVal val="#ppt_y"/>
                                          </p:val>
                                        </p:tav>
                                      </p:tavLst>
                                    </p:anim>
                                  </p:childTnLst>
                                </p:cTn>
                              </p:par>
                              <p:par>
                                <p:cTn id="9" presetID="17" presetClass="entr" presetSubtype="10" fill="hold" nodeType="withEffect">
                                  <p:stCondLst>
                                    <p:cond delay="60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strVal val="#ppt_h"/>
                                          </p:val>
                                        </p:tav>
                                        <p:tav tm="100000">
                                          <p:val>
                                            <p:strVal val="#ppt_h"/>
                                          </p:val>
                                        </p:tav>
                                      </p:tavLst>
                                    </p:anim>
                                  </p:childTnLst>
                                </p:cTn>
                              </p:par>
                              <p:par>
                                <p:cTn id="13" presetID="22" presetClass="entr" presetSubtype="8" fill="hold" nodeType="withEffect">
                                  <p:stCondLst>
                                    <p:cond delay="1000"/>
                                  </p:stCondLst>
                                  <p:childTnLst>
                                    <p:set>
                                      <p:cBhvr>
                                        <p:cTn id="14" dur="1" fill="hold">
                                          <p:stCondLst>
                                            <p:cond delay="0"/>
                                          </p:stCondLst>
                                        </p:cTn>
                                        <p:tgtEl>
                                          <p:spTgt spid="4"/>
                                        </p:tgtEl>
                                        <p:attrNameLst>
                                          <p:attrName>style.visibility</p:attrName>
                                        </p:attrNameLst>
                                      </p:cBhvr>
                                      <p:to>
                                        <p:strVal val="visible"/>
                                      </p:to>
                                    </p:set>
                                    <p:animEffect transition="in" filter="wipe(left)">
                                      <p:cBhvr>
                                        <p:cTn id="15" dur="750"/>
                                        <p:tgtEl>
                                          <p:spTgt spid="4"/>
                                        </p:tgtEl>
                                      </p:cBhvr>
                                    </p:animEffect>
                                  </p:childTnLst>
                                </p:cTn>
                              </p:par>
                              <p:par>
                                <p:cTn id="16" presetID="10" presetClass="entr" presetSubtype="0" fill="hold" nodeType="withEffect">
                                  <p:stCondLst>
                                    <p:cond delay="1300"/>
                                  </p:stCondLst>
                                  <p:childTnLst>
                                    <p:set>
                                      <p:cBhvr>
                                        <p:cTn id="17" dur="1" fill="hold">
                                          <p:stCondLst>
                                            <p:cond delay="0"/>
                                          </p:stCondLst>
                                        </p:cTn>
                                        <p:tgtEl>
                                          <p:spTgt spid="60"/>
                                        </p:tgtEl>
                                        <p:attrNameLst>
                                          <p:attrName>style.visibility</p:attrName>
                                        </p:attrNameLst>
                                      </p:cBhvr>
                                      <p:to>
                                        <p:strVal val="visible"/>
                                      </p:to>
                                    </p:set>
                                    <p:animEffect transition="in" filter="fade">
                                      <p:cBhvr>
                                        <p:cTn id="18" dur="500"/>
                                        <p:tgtEl>
                                          <p:spTgt spid="60"/>
                                        </p:tgtEl>
                                      </p:cBhvr>
                                    </p:animEffect>
                                  </p:childTnLst>
                                </p:cTn>
                              </p:par>
                              <p:par>
                                <p:cTn id="19" presetID="8" presetClass="emph" presetSubtype="0" fill="hold" nodeType="withEffect">
                                  <p:stCondLst>
                                    <p:cond delay="1200"/>
                                  </p:stCondLst>
                                  <p:childTnLst>
                                    <p:animRot by="21600000">
                                      <p:cBhvr>
                                        <p:cTn id="20" dur="2500" fill="hold"/>
                                        <p:tgtEl>
                                          <p:spTgt spid="60"/>
                                        </p:tgtEl>
                                        <p:attrNameLst>
                                          <p:attrName>r</p:attrName>
                                        </p:attrNameLst>
                                      </p:cBhvr>
                                    </p:animRot>
                                  </p:childTnLst>
                                </p:cTn>
                              </p:par>
                              <p:par>
                                <p:cTn id="21" presetID="10" presetClass="entr" presetSubtype="0" fill="hold" nodeType="withEffect">
                                  <p:stCondLst>
                                    <p:cond delay="1500"/>
                                  </p:stCondLst>
                                  <p:childTnLst>
                                    <p:set>
                                      <p:cBhvr>
                                        <p:cTn id="22" dur="1" fill="hold">
                                          <p:stCondLst>
                                            <p:cond delay="0"/>
                                          </p:stCondLst>
                                        </p:cTn>
                                        <p:tgtEl>
                                          <p:spTgt spid="20"/>
                                        </p:tgtEl>
                                        <p:attrNameLst>
                                          <p:attrName>style.visibility</p:attrName>
                                        </p:attrNameLst>
                                      </p:cBhvr>
                                      <p:to>
                                        <p:strVal val="visible"/>
                                      </p:to>
                                    </p:set>
                                    <p:animEffect transition="in" filter="fade">
                                      <p:cBhvr>
                                        <p:cTn id="23" dur="500"/>
                                        <p:tgtEl>
                                          <p:spTgt spid="20"/>
                                        </p:tgtEl>
                                      </p:cBhvr>
                                    </p:animEffect>
                                  </p:childTnLst>
                                </p:cTn>
                              </p:par>
                              <p:par>
                                <p:cTn id="24" presetID="8" presetClass="emph" presetSubtype="0" fill="hold" nodeType="withEffect">
                                  <p:stCondLst>
                                    <p:cond delay="1300"/>
                                  </p:stCondLst>
                                  <p:childTnLst>
                                    <p:animRot by="-21600000">
                                      <p:cBhvr>
                                        <p:cTn id="25" dur="2500" fill="hold"/>
                                        <p:tgtEl>
                                          <p:spTgt spid="20"/>
                                        </p:tgtEl>
                                        <p:attrNameLst>
                                          <p:attrName>r</p:attrName>
                                        </p:attrNameLst>
                                      </p:cBhvr>
                                    </p:animRot>
                                  </p:childTnLst>
                                </p:cTn>
                              </p:par>
                              <p:par>
                                <p:cTn id="26" presetID="10" presetClass="entr" presetSubtype="0" fill="hold" nodeType="withEffect">
                                  <p:stCondLst>
                                    <p:cond delay="1600"/>
                                  </p:stCondLst>
                                  <p:childTnLst>
                                    <p:set>
                                      <p:cBhvr>
                                        <p:cTn id="27" dur="1" fill="hold">
                                          <p:stCondLst>
                                            <p:cond delay="0"/>
                                          </p:stCondLst>
                                        </p:cTn>
                                        <p:tgtEl>
                                          <p:spTgt spid="8"/>
                                        </p:tgtEl>
                                        <p:attrNameLst>
                                          <p:attrName>style.visibility</p:attrName>
                                        </p:attrNameLst>
                                      </p:cBhvr>
                                      <p:to>
                                        <p:strVal val="visible"/>
                                      </p:to>
                                    </p:set>
                                    <p:animEffect transition="in" filter="fade">
                                      <p:cBhvr>
                                        <p:cTn id="28" dur="500"/>
                                        <p:tgtEl>
                                          <p:spTgt spid="8"/>
                                        </p:tgtEl>
                                      </p:cBhvr>
                                    </p:animEffect>
                                  </p:childTnLst>
                                </p:cTn>
                              </p:par>
                              <p:par>
                                <p:cTn id="29" presetID="8" presetClass="emph" presetSubtype="0" fill="hold" nodeType="withEffect">
                                  <p:stCondLst>
                                    <p:cond delay="1400"/>
                                  </p:stCondLst>
                                  <p:childTnLst>
                                    <p:animRot by="21600000">
                                      <p:cBhvr>
                                        <p:cTn id="30" dur="2400" fill="hold"/>
                                        <p:tgtEl>
                                          <p:spTgt spid="8"/>
                                        </p:tgtEl>
                                        <p:attrNameLst>
                                          <p:attrName>r</p:attrName>
                                        </p:attrNameLst>
                                      </p:cBhvr>
                                    </p:animRot>
                                  </p:childTnLst>
                                </p:cTn>
                              </p:par>
                            </p:childTnLst>
                          </p:cTn>
                        </p:par>
                        <p:par>
                          <p:cTn id="31" fill="hold">
                            <p:stCondLst>
                              <p:cond delay="3800"/>
                            </p:stCondLst>
                            <p:childTnLst>
                              <p:par>
                                <p:cTn id="32" presetID="53" presetClass="entr" presetSubtype="16" fill="hold" nodeType="afterEffect">
                                  <p:stCondLst>
                                    <p:cond delay="0"/>
                                  </p:stCondLst>
                                  <p:childTnLst>
                                    <p:set>
                                      <p:cBhvr>
                                        <p:cTn id="33" dur="1" fill="hold">
                                          <p:stCondLst>
                                            <p:cond delay="0"/>
                                          </p:stCondLst>
                                        </p:cTn>
                                        <p:tgtEl>
                                          <p:spTgt spid="3"/>
                                        </p:tgtEl>
                                        <p:attrNameLst>
                                          <p:attrName>style.visibility</p:attrName>
                                        </p:attrNameLst>
                                      </p:cBhvr>
                                      <p:to>
                                        <p:strVal val="visible"/>
                                      </p:to>
                                    </p:set>
                                    <p:anim calcmode="lin" valueType="num">
                                      <p:cBhvr>
                                        <p:cTn id="34" dur="500" fill="hold"/>
                                        <p:tgtEl>
                                          <p:spTgt spid="3"/>
                                        </p:tgtEl>
                                        <p:attrNameLst>
                                          <p:attrName>ppt_w</p:attrName>
                                        </p:attrNameLst>
                                      </p:cBhvr>
                                      <p:tavLst>
                                        <p:tav tm="0">
                                          <p:val>
                                            <p:fltVal val="0"/>
                                          </p:val>
                                        </p:tav>
                                        <p:tav tm="100000">
                                          <p:val>
                                            <p:strVal val="#ppt_w"/>
                                          </p:val>
                                        </p:tav>
                                      </p:tavLst>
                                    </p:anim>
                                    <p:anim calcmode="lin" valueType="num">
                                      <p:cBhvr>
                                        <p:cTn id="35" dur="500" fill="hold"/>
                                        <p:tgtEl>
                                          <p:spTgt spid="3"/>
                                        </p:tgtEl>
                                        <p:attrNameLst>
                                          <p:attrName>ppt_h</p:attrName>
                                        </p:attrNameLst>
                                      </p:cBhvr>
                                      <p:tavLst>
                                        <p:tav tm="0">
                                          <p:val>
                                            <p:fltVal val="0"/>
                                          </p:val>
                                        </p:tav>
                                        <p:tav tm="100000">
                                          <p:val>
                                            <p:strVal val="#ppt_h"/>
                                          </p:val>
                                        </p:tav>
                                      </p:tavLst>
                                    </p:anim>
                                    <p:animEffect transition="in" filter="fade">
                                      <p:cBhvr>
                                        <p:cTn id="36" dur="500"/>
                                        <p:tgtEl>
                                          <p:spTgt spid="3"/>
                                        </p:tgtEl>
                                      </p:cBhvr>
                                    </p:animEffect>
                                  </p:childTnLst>
                                </p:cTn>
                              </p:par>
                            </p:childTnLst>
                          </p:cTn>
                        </p:par>
                        <p:par>
                          <p:cTn id="37" fill="hold">
                            <p:stCondLst>
                              <p:cond delay="4300"/>
                            </p:stCondLst>
                            <p:childTnLst>
                              <p:par>
                                <p:cTn id="38" presetID="53" presetClass="entr" presetSubtype="16" fill="hold" nodeType="afterEffect">
                                  <p:stCondLst>
                                    <p:cond delay="0"/>
                                  </p:stCondLst>
                                  <p:childTnLst>
                                    <p:set>
                                      <p:cBhvr>
                                        <p:cTn id="39" dur="1" fill="hold">
                                          <p:stCondLst>
                                            <p:cond delay="0"/>
                                          </p:stCondLst>
                                        </p:cTn>
                                        <p:tgtEl>
                                          <p:spTgt spid="44"/>
                                        </p:tgtEl>
                                        <p:attrNameLst>
                                          <p:attrName>style.visibility</p:attrName>
                                        </p:attrNameLst>
                                      </p:cBhvr>
                                      <p:to>
                                        <p:strVal val="visible"/>
                                      </p:to>
                                    </p:set>
                                    <p:anim calcmode="lin" valueType="num">
                                      <p:cBhvr>
                                        <p:cTn id="40" dur="500" fill="hold"/>
                                        <p:tgtEl>
                                          <p:spTgt spid="44"/>
                                        </p:tgtEl>
                                        <p:attrNameLst>
                                          <p:attrName>ppt_w</p:attrName>
                                        </p:attrNameLst>
                                      </p:cBhvr>
                                      <p:tavLst>
                                        <p:tav tm="0">
                                          <p:val>
                                            <p:fltVal val="0"/>
                                          </p:val>
                                        </p:tav>
                                        <p:tav tm="100000">
                                          <p:val>
                                            <p:strVal val="#ppt_w"/>
                                          </p:val>
                                        </p:tav>
                                      </p:tavLst>
                                    </p:anim>
                                    <p:anim calcmode="lin" valueType="num">
                                      <p:cBhvr>
                                        <p:cTn id="41" dur="500" fill="hold"/>
                                        <p:tgtEl>
                                          <p:spTgt spid="44"/>
                                        </p:tgtEl>
                                        <p:attrNameLst>
                                          <p:attrName>ppt_h</p:attrName>
                                        </p:attrNameLst>
                                      </p:cBhvr>
                                      <p:tavLst>
                                        <p:tav tm="0">
                                          <p:val>
                                            <p:fltVal val="0"/>
                                          </p:val>
                                        </p:tav>
                                        <p:tav tm="100000">
                                          <p:val>
                                            <p:strVal val="#ppt_h"/>
                                          </p:val>
                                        </p:tav>
                                      </p:tavLst>
                                    </p:anim>
                                    <p:animEffect transition="in" filter="fade">
                                      <p:cBhvr>
                                        <p:cTn id="42" dur="500"/>
                                        <p:tgtEl>
                                          <p:spTgt spid="44"/>
                                        </p:tgtEl>
                                      </p:cBhvr>
                                    </p:animEffect>
                                  </p:childTnLst>
                                </p:cTn>
                              </p:par>
                            </p:childTnLst>
                          </p:cTn>
                        </p:par>
                        <p:par>
                          <p:cTn id="43" fill="hold">
                            <p:stCondLst>
                              <p:cond delay="4800"/>
                            </p:stCondLst>
                            <p:childTnLst>
                              <p:par>
                                <p:cTn id="44" presetID="53" presetClass="entr" presetSubtype="16" fill="hold" nodeType="afterEffect">
                                  <p:stCondLst>
                                    <p:cond delay="0"/>
                                  </p:stCondLst>
                                  <p:childTnLst>
                                    <p:set>
                                      <p:cBhvr>
                                        <p:cTn id="45" dur="1" fill="hold">
                                          <p:stCondLst>
                                            <p:cond delay="0"/>
                                          </p:stCondLst>
                                        </p:cTn>
                                        <p:tgtEl>
                                          <p:spTgt spid="56"/>
                                        </p:tgtEl>
                                        <p:attrNameLst>
                                          <p:attrName>style.visibility</p:attrName>
                                        </p:attrNameLst>
                                      </p:cBhvr>
                                      <p:to>
                                        <p:strVal val="visible"/>
                                      </p:to>
                                    </p:set>
                                    <p:anim calcmode="lin" valueType="num">
                                      <p:cBhvr>
                                        <p:cTn id="46" dur="500" fill="hold"/>
                                        <p:tgtEl>
                                          <p:spTgt spid="56"/>
                                        </p:tgtEl>
                                        <p:attrNameLst>
                                          <p:attrName>ppt_w</p:attrName>
                                        </p:attrNameLst>
                                      </p:cBhvr>
                                      <p:tavLst>
                                        <p:tav tm="0">
                                          <p:val>
                                            <p:fltVal val="0"/>
                                          </p:val>
                                        </p:tav>
                                        <p:tav tm="100000">
                                          <p:val>
                                            <p:strVal val="#ppt_w"/>
                                          </p:val>
                                        </p:tav>
                                      </p:tavLst>
                                    </p:anim>
                                    <p:anim calcmode="lin" valueType="num">
                                      <p:cBhvr>
                                        <p:cTn id="47" dur="500" fill="hold"/>
                                        <p:tgtEl>
                                          <p:spTgt spid="56"/>
                                        </p:tgtEl>
                                        <p:attrNameLst>
                                          <p:attrName>ppt_h</p:attrName>
                                        </p:attrNameLst>
                                      </p:cBhvr>
                                      <p:tavLst>
                                        <p:tav tm="0">
                                          <p:val>
                                            <p:fltVal val="0"/>
                                          </p:val>
                                        </p:tav>
                                        <p:tav tm="100000">
                                          <p:val>
                                            <p:strVal val="#ppt_h"/>
                                          </p:val>
                                        </p:tav>
                                      </p:tavLst>
                                    </p:anim>
                                    <p:animEffect transition="in" filter="fade">
                                      <p:cBhvr>
                                        <p:cTn id="48" dur="500"/>
                                        <p:tgtEl>
                                          <p:spTgt spid="56"/>
                                        </p:tgtEl>
                                      </p:cBhvr>
                                    </p:animEffect>
                                  </p:childTnLst>
                                </p:cTn>
                              </p:par>
                            </p:childTnLst>
                          </p:cTn>
                        </p:par>
                        <p:par>
                          <p:cTn id="49" fill="hold">
                            <p:stCondLst>
                              <p:cond delay="5300"/>
                            </p:stCondLst>
                            <p:childTnLst>
                              <p:par>
                                <p:cTn id="50" presetID="22" presetClass="entr" presetSubtype="2" fill="hold" grpId="0" nodeType="afterEffect">
                                  <p:stCondLst>
                                    <p:cond delay="0"/>
                                  </p:stCondLst>
                                  <p:childTnLst>
                                    <p:set>
                                      <p:cBhvr>
                                        <p:cTn id="51" dur="1" fill="hold">
                                          <p:stCondLst>
                                            <p:cond delay="0"/>
                                          </p:stCondLst>
                                        </p:cTn>
                                        <p:tgtEl>
                                          <p:spTgt spid="34"/>
                                        </p:tgtEl>
                                        <p:attrNameLst>
                                          <p:attrName>style.visibility</p:attrName>
                                        </p:attrNameLst>
                                      </p:cBhvr>
                                      <p:to>
                                        <p:strVal val="visible"/>
                                      </p:to>
                                    </p:set>
                                    <p:animEffect transition="in" filter="wipe(right)">
                                      <p:cBhvr>
                                        <p:cTn id="52" dur="500"/>
                                        <p:tgtEl>
                                          <p:spTgt spid="34"/>
                                        </p:tgtEl>
                                      </p:cBhvr>
                                    </p:animEffect>
                                  </p:childTnLst>
                                </p:cTn>
                              </p:par>
                            </p:childTnLst>
                          </p:cTn>
                        </p:par>
                        <p:par>
                          <p:cTn id="53" fill="hold">
                            <p:stCondLst>
                              <p:cond delay="5800"/>
                            </p:stCondLst>
                            <p:childTnLst>
                              <p:par>
                                <p:cTn id="54" presetID="22" presetClass="entr" presetSubtype="2" fill="hold" grpId="0" nodeType="afterEffect">
                                  <p:stCondLst>
                                    <p:cond delay="0"/>
                                  </p:stCondLst>
                                  <p:childTnLst>
                                    <p:set>
                                      <p:cBhvr>
                                        <p:cTn id="55" dur="1" fill="hold">
                                          <p:stCondLst>
                                            <p:cond delay="0"/>
                                          </p:stCondLst>
                                        </p:cTn>
                                        <p:tgtEl>
                                          <p:spTgt spid="32"/>
                                        </p:tgtEl>
                                        <p:attrNameLst>
                                          <p:attrName>style.visibility</p:attrName>
                                        </p:attrNameLst>
                                      </p:cBhvr>
                                      <p:to>
                                        <p:strVal val="visible"/>
                                      </p:to>
                                    </p:set>
                                    <p:animEffect transition="in" filter="wipe(right)">
                                      <p:cBhvr>
                                        <p:cTn id="56" dur="500"/>
                                        <p:tgtEl>
                                          <p:spTgt spid="32"/>
                                        </p:tgtEl>
                                      </p:cBhvr>
                                    </p:animEffect>
                                  </p:childTnLst>
                                </p:cTn>
                              </p:par>
                            </p:childTnLst>
                          </p:cTn>
                        </p:par>
                        <p:par>
                          <p:cTn id="57" fill="hold">
                            <p:stCondLst>
                              <p:cond delay="6300"/>
                            </p:stCondLst>
                            <p:childTnLst>
                              <p:par>
                                <p:cTn id="58" presetID="22" presetClass="entr" presetSubtype="2" fill="hold" grpId="0" nodeType="afterEffect">
                                  <p:stCondLst>
                                    <p:cond delay="0"/>
                                  </p:stCondLst>
                                  <p:childTnLst>
                                    <p:set>
                                      <p:cBhvr>
                                        <p:cTn id="59" dur="1" fill="hold">
                                          <p:stCondLst>
                                            <p:cond delay="0"/>
                                          </p:stCondLst>
                                        </p:cTn>
                                        <p:tgtEl>
                                          <p:spTgt spid="31"/>
                                        </p:tgtEl>
                                        <p:attrNameLst>
                                          <p:attrName>style.visibility</p:attrName>
                                        </p:attrNameLst>
                                      </p:cBhvr>
                                      <p:to>
                                        <p:strVal val="visible"/>
                                      </p:to>
                                    </p:set>
                                    <p:animEffect transition="in" filter="wipe(right)">
                                      <p:cBhvr>
                                        <p:cTn id="60"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32" grpId="0"/>
      <p:bldP spid="34"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140928" y="995463"/>
            <a:ext cx="11783592" cy="1938992"/>
          </a:xfrm>
          <a:prstGeom prst="rect">
            <a:avLst/>
          </a:prstGeom>
        </p:spPr>
        <p:txBody>
          <a:bodyPr wrap="square">
            <a:spAutoFit/>
          </a:bodyPr>
          <a:lstStyle/>
          <a:p>
            <a:pPr marL="1076325" indent="-1076325"/>
            <a:r>
              <a:rPr lang="en-US" altLang="zh-TW" sz="2000" dirty="0">
                <a:solidFill>
                  <a:schemeClr val="bg1"/>
                </a:solidFill>
                <a:latin typeface="標楷體" panose="03000509000000000000" pitchFamily="65" charset="-120"/>
                <a:ea typeface="標楷體" panose="03000509000000000000" pitchFamily="65" charset="-120"/>
              </a:rPr>
              <a:t>11</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25</a:t>
            </a:r>
            <a:r>
              <a:rPr lang="zh-TW" altLang="en-US" sz="2000" dirty="0">
                <a:solidFill>
                  <a:schemeClr val="bg1"/>
                </a:solidFill>
                <a:latin typeface="標楷體" panose="03000509000000000000" pitchFamily="65" charset="-120"/>
                <a:ea typeface="標楷體" panose="03000509000000000000" pitchFamily="65" charset="-120"/>
              </a:rPr>
              <a:t>日 股東王一新捐贈土地乙塊給公司，作為公司員工的停車場，該土地公允價值</a:t>
            </a:r>
            <a:r>
              <a:rPr lang="en-US" altLang="zh-TW" sz="2000" dirty="0">
                <a:solidFill>
                  <a:schemeClr val="bg1"/>
                </a:solidFill>
                <a:latin typeface="標楷體" panose="03000509000000000000" pitchFamily="65" charset="-120"/>
                <a:ea typeface="標楷體" panose="03000509000000000000" pitchFamily="65" charset="-120"/>
              </a:rPr>
              <a:t>$5,200,000</a:t>
            </a:r>
            <a:r>
              <a:rPr lang="zh-TW" altLang="en-US" sz="2000" dirty="0">
                <a:solidFill>
                  <a:schemeClr val="bg1"/>
                </a:solidFill>
                <a:latin typeface="標楷體" panose="03000509000000000000" pitchFamily="65" charset="-120"/>
                <a:ea typeface="標楷體" panose="03000509000000000000" pitchFamily="65" charset="-120"/>
              </a:rPr>
              <a:t>，現金繳交土地過戶費</a:t>
            </a:r>
            <a:r>
              <a:rPr lang="en-US" altLang="zh-TW" sz="2000" dirty="0">
                <a:solidFill>
                  <a:schemeClr val="bg1"/>
                </a:solidFill>
                <a:latin typeface="標楷體" panose="03000509000000000000" pitchFamily="65" charset="-120"/>
                <a:ea typeface="標楷體" panose="03000509000000000000" pitchFamily="65" charset="-120"/>
              </a:rPr>
              <a:t>$6,000</a:t>
            </a:r>
            <a:r>
              <a:rPr lang="zh-TW" altLang="en-US" sz="2000" dirty="0">
                <a:solidFill>
                  <a:schemeClr val="bg1"/>
                </a:solidFill>
                <a:latin typeface="標楷體" panose="03000509000000000000" pitchFamily="65" charset="-120"/>
                <a:ea typeface="標楷體" panose="03000509000000000000" pitchFamily="65" charset="-120"/>
              </a:rPr>
              <a:t>。</a:t>
            </a:r>
          </a:p>
          <a:p>
            <a:pPr marL="1076325" indent="-1076325"/>
            <a:r>
              <a:rPr lang="en-US" altLang="zh-TW" sz="2000" dirty="0">
                <a:solidFill>
                  <a:schemeClr val="bg1"/>
                </a:solidFill>
                <a:latin typeface="標楷體" panose="03000509000000000000" pitchFamily="65" charset="-120"/>
                <a:ea typeface="標楷體" panose="03000509000000000000" pitchFamily="65" charset="-120"/>
              </a:rPr>
              <a:t>11</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26</a:t>
            </a:r>
            <a:r>
              <a:rPr lang="zh-TW" altLang="en-US" sz="2000" dirty="0">
                <a:solidFill>
                  <a:schemeClr val="bg1"/>
                </a:solidFill>
                <a:latin typeface="標楷體" panose="03000509000000000000" pitchFamily="65" charset="-120"/>
                <a:ea typeface="標楷體" panose="03000509000000000000" pitchFamily="65" charset="-120"/>
              </a:rPr>
              <a:t>日 現銷給魚池公司半自動美式咖啡機</a:t>
            </a:r>
            <a:r>
              <a:rPr lang="en-US" altLang="zh-TW" sz="2000" dirty="0">
                <a:solidFill>
                  <a:schemeClr val="bg1"/>
                </a:solidFill>
                <a:latin typeface="標楷體" panose="03000509000000000000" pitchFamily="65" charset="-120"/>
                <a:ea typeface="標楷體" panose="03000509000000000000" pitchFamily="65" charset="-120"/>
              </a:rPr>
              <a:t>100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@$5,800</a:t>
            </a:r>
            <a:r>
              <a:rPr lang="zh-TW" altLang="en-US" sz="2000" dirty="0">
                <a:solidFill>
                  <a:schemeClr val="bg1"/>
                </a:solidFill>
                <a:latin typeface="標楷體" panose="03000509000000000000" pitchFamily="65" charset="-120"/>
                <a:ea typeface="標楷體" panose="03000509000000000000" pitchFamily="65" charset="-120"/>
              </a:rPr>
              <a:t>、半自動義式咖啡機</a:t>
            </a:r>
            <a:r>
              <a:rPr lang="en-US" altLang="zh-TW" sz="2000" dirty="0">
                <a:solidFill>
                  <a:schemeClr val="bg1"/>
                </a:solidFill>
                <a:latin typeface="標楷體" panose="03000509000000000000" pitchFamily="65" charset="-120"/>
                <a:ea typeface="標楷體" panose="03000509000000000000" pitchFamily="65" charset="-120"/>
              </a:rPr>
              <a:t>150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@$12,500</a:t>
            </a:r>
            <a:r>
              <a:rPr lang="zh-TW" altLang="en-US" sz="2000" dirty="0">
                <a:solidFill>
                  <a:schemeClr val="bg1"/>
                </a:solidFill>
                <a:latin typeface="標楷體" panose="03000509000000000000" pitchFamily="65" charset="-120"/>
                <a:ea typeface="標楷體" panose="03000509000000000000" pitchFamily="65" charset="-120"/>
              </a:rPr>
              <a:t>、滴濾式咖啡機</a:t>
            </a:r>
            <a:r>
              <a:rPr lang="en-US" altLang="zh-TW" sz="2000" dirty="0">
                <a:solidFill>
                  <a:schemeClr val="bg1"/>
                </a:solidFill>
                <a:latin typeface="標楷體" panose="03000509000000000000" pitchFamily="65" charset="-120"/>
                <a:ea typeface="標楷體" panose="03000509000000000000" pitchFamily="65" charset="-120"/>
              </a:rPr>
              <a:t>150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@$6,200</a:t>
            </a:r>
            <a:r>
              <a:rPr lang="zh-TW" altLang="en-US" sz="2000" dirty="0">
                <a:solidFill>
                  <a:schemeClr val="bg1"/>
                </a:solidFill>
                <a:latin typeface="標楷體" panose="03000509000000000000" pitchFamily="65" charset="-120"/>
                <a:ea typeface="標楷體" panose="03000509000000000000" pitchFamily="65" charset="-120"/>
              </a:rPr>
              <a:t>、虹吸式咖啡機</a:t>
            </a:r>
            <a:r>
              <a:rPr lang="en-US" altLang="zh-TW" sz="2000" dirty="0">
                <a:solidFill>
                  <a:schemeClr val="bg1"/>
                </a:solidFill>
                <a:latin typeface="標楷體" panose="03000509000000000000" pitchFamily="65" charset="-120"/>
                <a:ea typeface="標楷體" panose="03000509000000000000" pitchFamily="65" charset="-120"/>
              </a:rPr>
              <a:t>120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@$7,200</a:t>
            </a:r>
            <a:r>
              <a:rPr lang="zh-TW" altLang="en-US" sz="2000" dirty="0">
                <a:solidFill>
                  <a:schemeClr val="bg1"/>
                </a:solidFill>
                <a:latin typeface="標楷體" panose="03000509000000000000" pitchFamily="65" charset="-120"/>
                <a:ea typeface="標楷體" panose="03000509000000000000" pitchFamily="65" charset="-120"/>
              </a:rPr>
              <a:t>，現金折扣</a:t>
            </a:r>
            <a:r>
              <a:rPr lang="en-US" altLang="zh-TW" sz="2000" dirty="0">
                <a:solidFill>
                  <a:schemeClr val="bg1"/>
                </a:solidFill>
                <a:latin typeface="標楷體" panose="03000509000000000000" pitchFamily="65" charset="-120"/>
                <a:ea typeface="標楷體" panose="03000509000000000000" pitchFamily="65" charset="-120"/>
              </a:rPr>
              <a:t>85</a:t>
            </a:r>
            <a:r>
              <a:rPr lang="zh-TW" altLang="en-US" sz="2000" dirty="0">
                <a:solidFill>
                  <a:schemeClr val="bg1"/>
                </a:solidFill>
                <a:latin typeface="標楷體" panose="03000509000000000000" pitchFamily="65" charset="-120"/>
                <a:ea typeface="標楷體" panose="03000509000000000000" pitchFamily="65" charset="-120"/>
              </a:rPr>
              <a:t>折。現金立即存入銀行。</a:t>
            </a:r>
          </a:p>
          <a:p>
            <a:pPr marL="1076325" indent="-1076325"/>
            <a:r>
              <a:rPr lang="en-US" altLang="zh-TW" sz="2000" dirty="0">
                <a:solidFill>
                  <a:schemeClr val="bg1"/>
                </a:solidFill>
                <a:latin typeface="標楷體" panose="03000509000000000000" pitchFamily="65" charset="-120"/>
                <a:ea typeface="標楷體" panose="03000509000000000000" pitchFamily="65" charset="-120"/>
              </a:rPr>
              <a:t>11</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27</a:t>
            </a:r>
            <a:r>
              <a:rPr lang="zh-TW" altLang="en-US" sz="2000" dirty="0">
                <a:solidFill>
                  <a:schemeClr val="bg1"/>
                </a:solidFill>
                <a:latin typeface="標楷體" panose="03000509000000000000" pitchFamily="65" charset="-120"/>
                <a:ea typeface="標楷體" panose="03000509000000000000" pitchFamily="65" charset="-120"/>
              </a:rPr>
              <a:t>日 向麗克公司訂購全自動美式咖啡機</a:t>
            </a:r>
            <a:r>
              <a:rPr lang="en-US" altLang="zh-TW" sz="2000" dirty="0">
                <a:solidFill>
                  <a:schemeClr val="bg1"/>
                </a:solidFill>
                <a:latin typeface="標楷體" panose="03000509000000000000" pitchFamily="65" charset="-120"/>
                <a:ea typeface="標楷體" panose="03000509000000000000" pitchFamily="65" charset="-120"/>
              </a:rPr>
              <a:t>50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@$5,420</a:t>
            </a:r>
            <a:r>
              <a:rPr lang="zh-TW" altLang="en-US" sz="2000" dirty="0">
                <a:solidFill>
                  <a:schemeClr val="bg1"/>
                </a:solidFill>
                <a:latin typeface="標楷體" panose="03000509000000000000" pitchFamily="65" charset="-120"/>
                <a:ea typeface="標楷體" panose="03000509000000000000" pitchFamily="65" charset="-120"/>
              </a:rPr>
              <a:t>、半自動美式咖啡機</a:t>
            </a:r>
            <a:r>
              <a:rPr lang="en-US" altLang="zh-TW" sz="2000" dirty="0">
                <a:solidFill>
                  <a:schemeClr val="bg1"/>
                </a:solidFill>
                <a:latin typeface="標楷體" panose="03000509000000000000" pitchFamily="65" charset="-120"/>
                <a:ea typeface="標楷體" panose="03000509000000000000" pitchFamily="65" charset="-120"/>
              </a:rPr>
              <a:t>70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@$3,780</a:t>
            </a:r>
            <a:r>
              <a:rPr lang="zh-TW" altLang="en-US" sz="2000" dirty="0">
                <a:solidFill>
                  <a:schemeClr val="bg1"/>
                </a:solidFill>
                <a:latin typeface="標楷體" panose="03000509000000000000" pitchFamily="65" charset="-120"/>
                <a:ea typeface="標楷體" panose="03000509000000000000" pitchFamily="65" charset="-120"/>
              </a:rPr>
              <a:t>、全自動義式咖啡機</a:t>
            </a:r>
            <a:r>
              <a:rPr lang="en-US" altLang="zh-TW" sz="2000" dirty="0">
                <a:solidFill>
                  <a:schemeClr val="bg1"/>
                </a:solidFill>
                <a:latin typeface="標楷體" panose="03000509000000000000" pitchFamily="65" charset="-120"/>
                <a:ea typeface="標楷體" panose="03000509000000000000" pitchFamily="65" charset="-120"/>
              </a:rPr>
              <a:t>35</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@$12,800</a:t>
            </a:r>
            <a:r>
              <a:rPr lang="zh-TW" altLang="en-US" sz="2000" dirty="0">
                <a:solidFill>
                  <a:schemeClr val="bg1"/>
                </a:solidFill>
                <a:latin typeface="標楷體" panose="03000509000000000000" pitchFamily="65" charset="-120"/>
                <a:ea typeface="標楷體" panose="03000509000000000000" pitchFamily="65" charset="-120"/>
              </a:rPr>
              <a:t>、半自動義式咖啡機</a:t>
            </a:r>
            <a:r>
              <a:rPr lang="en-US" altLang="zh-TW" sz="2000" dirty="0">
                <a:solidFill>
                  <a:schemeClr val="bg1"/>
                </a:solidFill>
                <a:latin typeface="標楷體" panose="03000509000000000000" pitchFamily="65" charset="-120"/>
                <a:ea typeface="標楷體" panose="03000509000000000000" pitchFamily="65" charset="-120"/>
              </a:rPr>
              <a:t>80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@$8,520</a:t>
            </a:r>
            <a:r>
              <a:rPr lang="zh-TW" altLang="en-US" sz="2000" dirty="0">
                <a:solidFill>
                  <a:schemeClr val="bg1"/>
                </a:solidFill>
                <a:latin typeface="標楷體" panose="03000509000000000000" pitchFamily="65" charset="-120"/>
                <a:ea typeface="標楷體" panose="03000509000000000000" pitchFamily="65" charset="-120"/>
              </a:rPr>
              <a:t>，現金支付訂金</a:t>
            </a:r>
            <a:r>
              <a:rPr lang="en-US" altLang="zh-TW" sz="2000" dirty="0">
                <a:solidFill>
                  <a:schemeClr val="bg1"/>
                </a:solidFill>
                <a:latin typeface="標楷體" panose="03000509000000000000" pitchFamily="65" charset="-120"/>
                <a:ea typeface="標楷體" panose="03000509000000000000" pitchFamily="65" charset="-120"/>
              </a:rPr>
              <a:t>$100,000</a:t>
            </a:r>
            <a:r>
              <a:rPr lang="zh-TW" altLang="en-US" sz="2000" dirty="0" smtClean="0">
                <a:solidFill>
                  <a:schemeClr val="bg1"/>
                </a:solidFill>
                <a:latin typeface="標楷體" panose="03000509000000000000" pitchFamily="65" charset="-120"/>
                <a:ea typeface="標楷體" panose="03000509000000000000" pitchFamily="65" charset="-120"/>
              </a:rPr>
              <a:t>。</a:t>
            </a:r>
            <a:endParaRPr lang="zh-TW" altLang="en-US" sz="2000" dirty="0">
              <a:solidFill>
                <a:schemeClr val="bg1"/>
              </a:solidFill>
              <a:latin typeface="標楷體" panose="03000509000000000000" pitchFamily="65" charset="-120"/>
              <a:ea typeface="標楷體" panose="03000509000000000000" pitchFamily="65" charset="-120"/>
            </a:endParaRP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73125" y="900719"/>
            <a:ext cx="12289261" cy="5930754"/>
            <a:chOff x="908406" y="1958839"/>
            <a:chExt cx="3484694" cy="4886803"/>
          </a:xfrm>
        </p:grpSpPr>
        <p:sp>
          <p:nvSpPr>
            <p:cNvPr id="16" name="矩形 15"/>
            <p:cNvSpPr/>
            <p:nvPr/>
          </p:nvSpPr>
          <p:spPr>
            <a:xfrm flipH="1">
              <a:off x="908406" y="1995688"/>
              <a:ext cx="3356848"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35" name="群組 34"/>
          <p:cNvGrpSpPr/>
          <p:nvPr/>
        </p:nvGrpSpPr>
        <p:grpSpPr>
          <a:xfrm>
            <a:off x="5895586" y="-209106"/>
            <a:ext cx="5607415" cy="1470676"/>
            <a:chOff x="-14042262" y="1272774"/>
            <a:chExt cx="14667741" cy="732733"/>
          </a:xfrm>
        </p:grpSpPr>
        <p:pic>
          <p:nvPicPr>
            <p:cNvPr id="36"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38" name="文字方塊 37"/>
            <p:cNvSpPr txBox="1"/>
            <p:nvPr/>
          </p:nvSpPr>
          <p:spPr>
            <a:xfrm>
              <a:off x="-9631473" y="1478281"/>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a:t>
              </a:r>
              <a:r>
                <a:rPr lang="zh-TW" altLang="en-US" sz="3200" dirty="0">
                  <a:solidFill>
                    <a:srgbClr val="00EFF1"/>
                  </a:solidFill>
                  <a:latin typeface="標楷體" panose="03000509000000000000" pitchFamily="65" charset="-120"/>
                  <a:ea typeface="標楷體" panose="03000509000000000000" pitchFamily="65" charset="-120"/>
                </a:rPr>
                <a:t>二</a:t>
              </a:r>
              <a:r>
                <a:rPr lang="zh-TW" altLang="en-US" sz="3200" dirty="0" smtClean="0">
                  <a:solidFill>
                    <a:srgbClr val="00EFF1"/>
                  </a:solidFill>
                  <a:latin typeface="標楷體" panose="03000509000000000000" pitchFamily="65" charset="-120"/>
                  <a:ea typeface="標楷體" panose="03000509000000000000" pitchFamily="65" charset="-120"/>
                </a:rPr>
                <a:t>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5)</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graphicFrame>
        <p:nvGraphicFramePr>
          <p:cNvPr id="3" name="表格 2"/>
          <p:cNvGraphicFramePr>
            <a:graphicFrameLocks noGrp="1"/>
          </p:cNvGraphicFramePr>
          <p:nvPr>
            <p:extLst>
              <p:ext uri="{D42A27DB-BD31-4B8C-83A1-F6EECF244321}">
                <p14:modId xmlns:p14="http://schemas.microsoft.com/office/powerpoint/2010/main" val="2939785423"/>
              </p:ext>
            </p:extLst>
          </p:nvPr>
        </p:nvGraphicFramePr>
        <p:xfrm>
          <a:off x="293134" y="3499315"/>
          <a:ext cx="11631386" cy="3081507"/>
        </p:xfrm>
        <a:graphic>
          <a:graphicData uri="http://schemas.openxmlformats.org/drawingml/2006/table">
            <a:tbl>
              <a:tblPr>
                <a:tableStyleId>{5C22544A-7EE6-4342-B048-85BDC9FD1C3A}</a:tableStyleId>
              </a:tblPr>
              <a:tblGrid>
                <a:gridCol w="2149030">
                  <a:extLst>
                    <a:ext uri="{9D8B030D-6E8A-4147-A177-3AD203B41FA5}">
                      <a16:colId xmlns:a16="http://schemas.microsoft.com/office/drawing/2014/main" val="2252058316"/>
                    </a:ext>
                  </a:extLst>
                </a:gridCol>
                <a:gridCol w="3780476">
                  <a:extLst>
                    <a:ext uri="{9D8B030D-6E8A-4147-A177-3AD203B41FA5}">
                      <a16:colId xmlns:a16="http://schemas.microsoft.com/office/drawing/2014/main" val="3053359025"/>
                    </a:ext>
                  </a:extLst>
                </a:gridCol>
                <a:gridCol w="211707">
                  <a:extLst>
                    <a:ext uri="{9D8B030D-6E8A-4147-A177-3AD203B41FA5}">
                      <a16:colId xmlns:a16="http://schemas.microsoft.com/office/drawing/2014/main" val="4167787243"/>
                    </a:ext>
                  </a:extLst>
                </a:gridCol>
                <a:gridCol w="2449748">
                  <a:extLst>
                    <a:ext uri="{9D8B030D-6E8A-4147-A177-3AD203B41FA5}">
                      <a16:colId xmlns:a16="http://schemas.microsoft.com/office/drawing/2014/main" val="2414906843"/>
                    </a:ext>
                  </a:extLst>
                </a:gridCol>
                <a:gridCol w="2489732">
                  <a:extLst>
                    <a:ext uri="{9D8B030D-6E8A-4147-A177-3AD203B41FA5}">
                      <a16:colId xmlns:a16="http://schemas.microsoft.com/office/drawing/2014/main" val="2294885410"/>
                    </a:ext>
                  </a:extLst>
                </a:gridCol>
                <a:gridCol w="247313">
                  <a:extLst>
                    <a:ext uri="{9D8B030D-6E8A-4147-A177-3AD203B41FA5}">
                      <a16:colId xmlns:a16="http://schemas.microsoft.com/office/drawing/2014/main" val="1194237003"/>
                    </a:ext>
                  </a:extLst>
                </a:gridCol>
                <a:gridCol w="303380">
                  <a:extLst>
                    <a:ext uri="{9D8B030D-6E8A-4147-A177-3AD203B41FA5}">
                      <a16:colId xmlns:a16="http://schemas.microsoft.com/office/drawing/2014/main" val="3928300128"/>
                    </a:ext>
                  </a:extLst>
                </a:gridCol>
              </a:tblGrid>
              <a:tr h="127981">
                <a:tc>
                  <a:txBody>
                    <a:bodyPr/>
                    <a:lstStyle/>
                    <a:p>
                      <a:pPr algn="l"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107-11-25</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土地成本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5,200,000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580349"/>
                  </a:ext>
                </a:extLst>
              </a:tr>
              <a:tr h="127981">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現金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6,000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64896175"/>
                  </a:ext>
                </a:extLst>
              </a:tr>
              <a:tr h="127981">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265113" indent="-265113"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資本公積</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受贈資產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5,194,000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82547230"/>
                  </a:ext>
                </a:extLst>
              </a:tr>
              <a:tr h="127981">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08913572"/>
                  </a:ext>
                </a:extLst>
              </a:tr>
              <a:tr h="127981">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107-11-26</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銀行存款</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土地銀行活存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3,611,650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84206832"/>
                  </a:ext>
                </a:extLst>
              </a:tr>
              <a:tr h="127981">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銷貨收入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3,611,650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4969205"/>
                  </a:ext>
                </a:extLst>
              </a:tr>
              <a:tr h="127981">
                <a:tc>
                  <a:txBody>
                    <a:bodyPr/>
                    <a:lstStyle/>
                    <a:p>
                      <a:pPr algn="l"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107-11-26</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銷貨成本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2,941,900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5517433"/>
                  </a:ext>
                </a:extLst>
              </a:tr>
              <a:tr h="127981">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存貨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2,941,900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06656940"/>
                  </a:ext>
                </a:extLst>
              </a:tr>
              <a:tr h="127981">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30025607"/>
                  </a:ext>
                </a:extLst>
              </a:tr>
              <a:tr h="127981">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107-11-27</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預付貨款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100,000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806228"/>
                  </a:ext>
                </a:extLst>
              </a:tr>
              <a:tr h="127981">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現金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100,000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67661725"/>
                  </a:ext>
                </a:extLst>
              </a:tr>
            </a:tbl>
          </a:graphicData>
        </a:graphic>
      </p:graphicFrame>
      <p:sp>
        <p:nvSpPr>
          <p:cNvPr id="39" name="圓角矩形 38"/>
          <p:cNvSpPr/>
          <p:nvPr/>
        </p:nvSpPr>
        <p:spPr>
          <a:xfrm>
            <a:off x="180400" y="4591492"/>
            <a:ext cx="11770416" cy="1018378"/>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r>
              <a:rPr lang="zh-TW" altLang="en-US" sz="2400" b="1" kern="100" dirty="0" smtClean="0">
                <a:solidFill>
                  <a:schemeClr val="tx1"/>
                </a:solidFill>
                <a:latin typeface="標楷體" panose="03000509000000000000" pitchFamily="65" charset="-120"/>
                <a:ea typeface="標楷體" panose="03000509000000000000" pitchFamily="65" charset="-120"/>
              </a:rPr>
              <a:t>受</a:t>
            </a:r>
            <a:r>
              <a:rPr lang="zh-TW" altLang="en-US" sz="2400" b="1" kern="100" dirty="0">
                <a:solidFill>
                  <a:schemeClr val="tx1"/>
                </a:solidFill>
                <a:latin typeface="標楷體" panose="03000509000000000000" pitchFamily="65" charset="-120"/>
                <a:ea typeface="標楷體" panose="03000509000000000000" pitchFamily="65" charset="-120"/>
              </a:rPr>
              <a:t>贈</a:t>
            </a:r>
            <a:r>
              <a:rPr lang="zh-TW" altLang="en-US" sz="2400" b="1" kern="100" dirty="0" smtClean="0">
                <a:solidFill>
                  <a:schemeClr val="tx1"/>
                </a:solidFill>
                <a:latin typeface="標楷體" panose="03000509000000000000" pitchFamily="65" charset="-120"/>
                <a:ea typeface="標楷體" panose="03000509000000000000" pitchFamily="65" charset="-120"/>
              </a:rPr>
              <a:t>土地成本以公允價值入帳</a:t>
            </a:r>
            <a:r>
              <a:rPr lang="en-US" altLang="zh-TW" sz="2400" b="1" kern="100" dirty="0" smtClean="0">
                <a:solidFill>
                  <a:schemeClr val="tx1"/>
                </a:solidFill>
                <a:latin typeface="標楷體" panose="03000509000000000000" pitchFamily="65" charset="-120"/>
                <a:ea typeface="標楷體" panose="03000509000000000000" pitchFamily="65" charset="-120"/>
              </a:rPr>
              <a:t>$5,200,000</a:t>
            </a:r>
          </a:p>
          <a:p>
            <a:r>
              <a:rPr lang="zh-TW" altLang="en-US" sz="2400" b="1" kern="100" dirty="0" smtClean="0">
                <a:solidFill>
                  <a:schemeClr val="tx1"/>
                </a:solidFill>
                <a:latin typeface="標楷體" panose="03000509000000000000" pitchFamily="65" charset="-120"/>
                <a:ea typeface="標楷體" panose="03000509000000000000" pitchFamily="65" charset="-120"/>
              </a:rPr>
              <a:t>受贈資產發生費用列為資本公積減項</a:t>
            </a:r>
            <a:endParaRPr lang="zh-TW" altLang="en-US" dirty="0"/>
          </a:p>
        </p:txBody>
      </p:sp>
    </p:spTree>
    <p:extLst>
      <p:ext uri="{BB962C8B-B14F-4D97-AF65-F5344CB8AC3E}">
        <p14:creationId xmlns:p14="http://schemas.microsoft.com/office/powerpoint/2010/main" val="42794906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1000"/>
                                            <p:tgtEl>
                                              <p:spTgt spid="35"/>
                                            </p:tgtEl>
                                          </p:cBhvr>
                                        </p:animEffect>
                                        <p:anim calcmode="lin" valueType="num">
                                          <p:cBhvr>
                                            <p:cTn id="28" dur="1000" fill="hold"/>
                                            <p:tgtEl>
                                              <p:spTgt spid="35"/>
                                            </p:tgtEl>
                                            <p:attrNameLst>
                                              <p:attrName>ppt_x</p:attrName>
                                            </p:attrNameLst>
                                          </p:cBhvr>
                                          <p:tavLst>
                                            <p:tav tm="0">
                                              <p:val>
                                                <p:strVal val="#ppt_x"/>
                                              </p:val>
                                            </p:tav>
                                            <p:tav tm="100000">
                                              <p:val>
                                                <p:strVal val="#ppt_x"/>
                                              </p:val>
                                            </p:tav>
                                          </p:tavLst>
                                        </p:anim>
                                        <p:anim calcmode="lin" valueType="num">
                                          <p:cBhvr>
                                            <p:cTn id="29" dur="1000" fill="hold"/>
                                            <p:tgtEl>
                                              <p:spTgt spid="35"/>
                                            </p:tgtEl>
                                            <p:attrNameLst>
                                              <p:attrName>ppt_y</p:attrName>
                                            </p:attrNameLst>
                                          </p:cBhvr>
                                          <p:tavLst>
                                            <p:tav tm="0">
                                              <p:val>
                                                <p:strVal val="#ppt_y+.1"/>
                                              </p:val>
                                            </p:tav>
                                            <p:tav tm="100000">
                                              <p:val>
                                                <p:strVal val="#ppt_y"/>
                                              </p:val>
                                            </p:tav>
                                          </p:tavLst>
                                        </p:anim>
                                      </p:childTnLst>
                                    </p:cTn>
                                  </p:par>
                                </p:childTnLst>
                              </p:cTn>
                            </p:par>
                            <p:par>
                              <p:cTn id="30" fill="hold">
                                <p:stCondLst>
                                  <p:cond delay="2750"/>
                                </p:stCondLst>
                                <p:childTnLst>
                                  <p:par>
                                    <p:cTn id="31" presetID="42" presetClass="entr" presetSubtype="0" fill="hold" grpId="0" nodeType="afterEffect">
                                      <p:stCondLst>
                                        <p:cond delay="0"/>
                                      </p:stCondLst>
                                      <p:childTnLst>
                                        <p:set>
                                          <p:cBhvr>
                                            <p:cTn id="32" dur="1" fill="hold">
                                              <p:stCondLst>
                                                <p:cond delay="0"/>
                                              </p:stCondLst>
                                            </p:cTn>
                                            <p:tgtEl>
                                              <p:spTgt spid="37"/>
                                            </p:tgtEl>
                                            <p:attrNameLst>
                                              <p:attrName>style.visibility</p:attrName>
                                            </p:attrNameLst>
                                          </p:cBhvr>
                                          <p:to>
                                            <p:strVal val="visible"/>
                                          </p:to>
                                        </p:set>
                                        <p:animEffect transition="in" filter="fade">
                                          <p:cBhvr>
                                            <p:cTn id="33" dur="1000"/>
                                            <p:tgtEl>
                                              <p:spTgt spid="37"/>
                                            </p:tgtEl>
                                          </p:cBhvr>
                                        </p:animEffect>
                                        <p:anim calcmode="lin" valueType="num">
                                          <p:cBhvr>
                                            <p:cTn id="34" dur="1000" fill="hold"/>
                                            <p:tgtEl>
                                              <p:spTgt spid="37"/>
                                            </p:tgtEl>
                                            <p:attrNameLst>
                                              <p:attrName>ppt_x</p:attrName>
                                            </p:attrNameLst>
                                          </p:cBhvr>
                                          <p:tavLst>
                                            <p:tav tm="0">
                                              <p:val>
                                                <p:strVal val="#ppt_x"/>
                                              </p:val>
                                            </p:tav>
                                            <p:tav tm="100000">
                                              <p:val>
                                                <p:strVal val="#ppt_x"/>
                                              </p:val>
                                            </p:tav>
                                          </p:tavLst>
                                        </p:anim>
                                        <p:anim calcmode="lin" valueType="num">
                                          <p:cBhvr>
                                            <p:cTn id="35" dur="1000" fill="hold"/>
                                            <p:tgtEl>
                                              <p:spTgt spid="37"/>
                                            </p:tgtEl>
                                            <p:attrNameLst>
                                              <p:attrName>ppt_y</p:attrName>
                                            </p:attrNameLst>
                                          </p:cBhvr>
                                          <p:tavLst>
                                            <p:tav tm="0">
                                              <p:val>
                                                <p:strVal val="#ppt_y+.1"/>
                                              </p:val>
                                            </p:tav>
                                            <p:tav tm="100000">
                                              <p:val>
                                                <p:strVal val="#ppt_y"/>
                                              </p:val>
                                            </p:tav>
                                          </p:tavLst>
                                        </p:anim>
                                      </p:childTnLst>
                                    </p:cTn>
                                  </p:par>
                                </p:childTnLst>
                              </p:cTn>
                            </p:par>
                            <p:par>
                              <p:cTn id="36" fill="hold">
                                <p:stCondLst>
                                  <p:cond delay="3750"/>
                                </p:stCondLst>
                                <p:childTnLst>
                                  <p:par>
                                    <p:cTn id="37" presetID="42" presetClass="entr" presetSubtype="0" fill="hold" nodeType="after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fade">
                                          <p:cBhvr>
                                            <p:cTn id="39" dur="1000"/>
                                            <p:tgtEl>
                                              <p:spTgt spid="3"/>
                                            </p:tgtEl>
                                          </p:cBhvr>
                                        </p:animEffect>
                                        <p:anim calcmode="lin" valueType="num">
                                          <p:cBhvr>
                                            <p:cTn id="40" dur="1000" fill="hold"/>
                                            <p:tgtEl>
                                              <p:spTgt spid="3"/>
                                            </p:tgtEl>
                                            <p:attrNameLst>
                                              <p:attrName>ppt_x</p:attrName>
                                            </p:attrNameLst>
                                          </p:cBhvr>
                                          <p:tavLst>
                                            <p:tav tm="0">
                                              <p:val>
                                                <p:strVal val="#ppt_x"/>
                                              </p:val>
                                            </p:tav>
                                            <p:tav tm="100000">
                                              <p:val>
                                                <p:strVal val="#ppt_x"/>
                                              </p:val>
                                            </p:tav>
                                          </p:tavLst>
                                        </p:anim>
                                        <p:anim calcmode="lin" valueType="num">
                                          <p:cBhvr>
                                            <p:cTn id="41"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42" presetClass="entr" presetSubtype="0" fill="hold" grpId="0" nodeType="clickEffect">
                                      <p:stCondLst>
                                        <p:cond delay="0"/>
                                      </p:stCondLst>
                                      <p:childTnLst>
                                        <p:set>
                                          <p:cBhvr>
                                            <p:cTn id="45" dur="1" fill="hold">
                                              <p:stCondLst>
                                                <p:cond delay="0"/>
                                              </p:stCondLst>
                                            </p:cTn>
                                            <p:tgtEl>
                                              <p:spTgt spid="39"/>
                                            </p:tgtEl>
                                            <p:attrNameLst>
                                              <p:attrName>style.visibility</p:attrName>
                                            </p:attrNameLst>
                                          </p:cBhvr>
                                          <p:to>
                                            <p:strVal val="visible"/>
                                          </p:to>
                                        </p:set>
                                        <p:animEffect transition="in" filter="fade">
                                          <p:cBhvr>
                                            <p:cTn id="46" dur="1000"/>
                                            <p:tgtEl>
                                              <p:spTgt spid="39"/>
                                            </p:tgtEl>
                                          </p:cBhvr>
                                        </p:animEffect>
                                        <p:anim calcmode="lin" valueType="num">
                                          <p:cBhvr>
                                            <p:cTn id="47" dur="1000" fill="hold"/>
                                            <p:tgtEl>
                                              <p:spTgt spid="39"/>
                                            </p:tgtEl>
                                            <p:attrNameLst>
                                              <p:attrName>ppt_x</p:attrName>
                                            </p:attrNameLst>
                                          </p:cBhvr>
                                          <p:tavLst>
                                            <p:tav tm="0">
                                              <p:val>
                                                <p:strVal val="#ppt_x"/>
                                              </p:val>
                                            </p:tav>
                                            <p:tav tm="100000">
                                              <p:val>
                                                <p:strVal val="#ppt_x"/>
                                              </p:val>
                                            </p:tav>
                                          </p:tavLst>
                                        </p:anim>
                                        <p:anim calcmode="lin" valueType="num">
                                          <p:cBhvr>
                                            <p:cTn id="48"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10" presetClass="exit" presetSubtype="0" fill="hold" grpId="1" nodeType="clickEffect">
                                      <p:stCondLst>
                                        <p:cond delay="0"/>
                                      </p:stCondLst>
                                      <p:childTnLst>
                                        <p:animEffect transition="out" filter="fade">
                                          <p:cBhvr>
                                            <p:cTn id="52" dur="500"/>
                                            <p:tgtEl>
                                              <p:spTgt spid="39"/>
                                            </p:tgtEl>
                                          </p:cBhvr>
                                        </p:animEffect>
                                        <p:set>
                                          <p:cBhvr>
                                            <p:cTn id="53" dur="1" fill="hold">
                                              <p:stCondLst>
                                                <p:cond delay="499"/>
                                              </p:stCondLst>
                                            </p:cTn>
                                            <p:tgtEl>
                                              <p:spTgt spid="3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79" grpId="0"/>
          <p:bldP spid="39" grpId="0" animBg="1"/>
          <p:bldP spid="39"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1000"/>
                                            <p:tgtEl>
                                              <p:spTgt spid="35"/>
                                            </p:tgtEl>
                                          </p:cBhvr>
                                        </p:animEffect>
                                        <p:anim calcmode="lin" valueType="num">
                                          <p:cBhvr>
                                            <p:cTn id="28" dur="1000" fill="hold"/>
                                            <p:tgtEl>
                                              <p:spTgt spid="35"/>
                                            </p:tgtEl>
                                            <p:attrNameLst>
                                              <p:attrName>ppt_x</p:attrName>
                                            </p:attrNameLst>
                                          </p:cBhvr>
                                          <p:tavLst>
                                            <p:tav tm="0">
                                              <p:val>
                                                <p:strVal val="#ppt_x"/>
                                              </p:val>
                                            </p:tav>
                                            <p:tav tm="100000">
                                              <p:val>
                                                <p:strVal val="#ppt_x"/>
                                              </p:val>
                                            </p:tav>
                                          </p:tavLst>
                                        </p:anim>
                                        <p:anim calcmode="lin" valueType="num">
                                          <p:cBhvr>
                                            <p:cTn id="29" dur="1000" fill="hold"/>
                                            <p:tgtEl>
                                              <p:spTgt spid="35"/>
                                            </p:tgtEl>
                                            <p:attrNameLst>
                                              <p:attrName>ppt_y</p:attrName>
                                            </p:attrNameLst>
                                          </p:cBhvr>
                                          <p:tavLst>
                                            <p:tav tm="0">
                                              <p:val>
                                                <p:strVal val="#ppt_y+.1"/>
                                              </p:val>
                                            </p:tav>
                                            <p:tav tm="100000">
                                              <p:val>
                                                <p:strVal val="#ppt_y"/>
                                              </p:val>
                                            </p:tav>
                                          </p:tavLst>
                                        </p:anim>
                                      </p:childTnLst>
                                    </p:cTn>
                                  </p:par>
                                </p:childTnLst>
                              </p:cTn>
                            </p:par>
                            <p:par>
                              <p:cTn id="30" fill="hold">
                                <p:stCondLst>
                                  <p:cond delay="2750"/>
                                </p:stCondLst>
                                <p:childTnLst>
                                  <p:par>
                                    <p:cTn id="31" presetID="42" presetClass="entr" presetSubtype="0" fill="hold" grpId="0" nodeType="afterEffect">
                                      <p:stCondLst>
                                        <p:cond delay="0"/>
                                      </p:stCondLst>
                                      <p:childTnLst>
                                        <p:set>
                                          <p:cBhvr>
                                            <p:cTn id="32" dur="1" fill="hold">
                                              <p:stCondLst>
                                                <p:cond delay="0"/>
                                              </p:stCondLst>
                                            </p:cTn>
                                            <p:tgtEl>
                                              <p:spTgt spid="37"/>
                                            </p:tgtEl>
                                            <p:attrNameLst>
                                              <p:attrName>style.visibility</p:attrName>
                                            </p:attrNameLst>
                                          </p:cBhvr>
                                          <p:to>
                                            <p:strVal val="visible"/>
                                          </p:to>
                                        </p:set>
                                        <p:animEffect transition="in" filter="fade">
                                          <p:cBhvr>
                                            <p:cTn id="33" dur="1000"/>
                                            <p:tgtEl>
                                              <p:spTgt spid="37"/>
                                            </p:tgtEl>
                                          </p:cBhvr>
                                        </p:animEffect>
                                        <p:anim calcmode="lin" valueType="num">
                                          <p:cBhvr>
                                            <p:cTn id="34" dur="1000" fill="hold"/>
                                            <p:tgtEl>
                                              <p:spTgt spid="37"/>
                                            </p:tgtEl>
                                            <p:attrNameLst>
                                              <p:attrName>ppt_x</p:attrName>
                                            </p:attrNameLst>
                                          </p:cBhvr>
                                          <p:tavLst>
                                            <p:tav tm="0">
                                              <p:val>
                                                <p:strVal val="#ppt_x"/>
                                              </p:val>
                                            </p:tav>
                                            <p:tav tm="100000">
                                              <p:val>
                                                <p:strVal val="#ppt_x"/>
                                              </p:val>
                                            </p:tav>
                                          </p:tavLst>
                                        </p:anim>
                                        <p:anim calcmode="lin" valueType="num">
                                          <p:cBhvr>
                                            <p:cTn id="35" dur="1000" fill="hold"/>
                                            <p:tgtEl>
                                              <p:spTgt spid="37"/>
                                            </p:tgtEl>
                                            <p:attrNameLst>
                                              <p:attrName>ppt_y</p:attrName>
                                            </p:attrNameLst>
                                          </p:cBhvr>
                                          <p:tavLst>
                                            <p:tav tm="0">
                                              <p:val>
                                                <p:strVal val="#ppt_y+.1"/>
                                              </p:val>
                                            </p:tav>
                                            <p:tav tm="100000">
                                              <p:val>
                                                <p:strVal val="#ppt_y"/>
                                              </p:val>
                                            </p:tav>
                                          </p:tavLst>
                                        </p:anim>
                                      </p:childTnLst>
                                    </p:cTn>
                                  </p:par>
                                </p:childTnLst>
                              </p:cTn>
                            </p:par>
                            <p:par>
                              <p:cTn id="36" fill="hold">
                                <p:stCondLst>
                                  <p:cond delay="3750"/>
                                </p:stCondLst>
                                <p:childTnLst>
                                  <p:par>
                                    <p:cTn id="37" presetID="42" presetClass="entr" presetSubtype="0" fill="hold" nodeType="after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fade">
                                          <p:cBhvr>
                                            <p:cTn id="39" dur="1000"/>
                                            <p:tgtEl>
                                              <p:spTgt spid="3"/>
                                            </p:tgtEl>
                                          </p:cBhvr>
                                        </p:animEffect>
                                        <p:anim calcmode="lin" valueType="num">
                                          <p:cBhvr>
                                            <p:cTn id="40" dur="1000" fill="hold"/>
                                            <p:tgtEl>
                                              <p:spTgt spid="3"/>
                                            </p:tgtEl>
                                            <p:attrNameLst>
                                              <p:attrName>ppt_x</p:attrName>
                                            </p:attrNameLst>
                                          </p:cBhvr>
                                          <p:tavLst>
                                            <p:tav tm="0">
                                              <p:val>
                                                <p:strVal val="#ppt_x"/>
                                              </p:val>
                                            </p:tav>
                                            <p:tav tm="100000">
                                              <p:val>
                                                <p:strVal val="#ppt_x"/>
                                              </p:val>
                                            </p:tav>
                                          </p:tavLst>
                                        </p:anim>
                                        <p:anim calcmode="lin" valueType="num">
                                          <p:cBhvr>
                                            <p:cTn id="41"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42" presetClass="entr" presetSubtype="0" fill="hold" grpId="0" nodeType="clickEffect">
                                      <p:stCondLst>
                                        <p:cond delay="0"/>
                                      </p:stCondLst>
                                      <p:childTnLst>
                                        <p:set>
                                          <p:cBhvr>
                                            <p:cTn id="45" dur="1" fill="hold">
                                              <p:stCondLst>
                                                <p:cond delay="0"/>
                                              </p:stCondLst>
                                            </p:cTn>
                                            <p:tgtEl>
                                              <p:spTgt spid="39"/>
                                            </p:tgtEl>
                                            <p:attrNameLst>
                                              <p:attrName>style.visibility</p:attrName>
                                            </p:attrNameLst>
                                          </p:cBhvr>
                                          <p:to>
                                            <p:strVal val="visible"/>
                                          </p:to>
                                        </p:set>
                                        <p:animEffect transition="in" filter="fade">
                                          <p:cBhvr>
                                            <p:cTn id="46" dur="1000"/>
                                            <p:tgtEl>
                                              <p:spTgt spid="39"/>
                                            </p:tgtEl>
                                          </p:cBhvr>
                                        </p:animEffect>
                                        <p:anim calcmode="lin" valueType="num">
                                          <p:cBhvr>
                                            <p:cTn id="47" dur="1000" fill="hold"/>
                                            <p:tgtEl>
                                              <p:spTgt spid="39"/>
                                            </p:tgtEl>
                                            <p:attrNameLst>
                                              <p:attrName>ppt_x</p:attrName>
                                            </p:attrNameLst>
                                          </p:cBhvr>
                                          <p:tavLst>
                                            <p:tav tm="0">
                                              <p:val>
                                                <p:strVal val="#ppt_x"/>
                                              </p:val>
                                            </p:tav>
                                            <p:tav tm="100000">
                                              <p:val>
                                                <p:strVal val="#ppt_x"/>
                                              </p:val>
                                            </p:tav>
                                          </p:tavLst>
                                        </p:anim>
                                        <p:anim calcmode="lin" valueType="num">
                                          <p:cBhvr>
                                            <p:cTn id="48"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10" presetClass="exit" presetSubtype="0" fill="hold" grpId="1" nodeType="clickEffect">
                                      <p:stCondLst>
                                        <p:cond delay="0"/>
                                      </p:stCondLst>
                                      <p:childTnLst>
                                        <p:animEffect transition="out" filter="fade">
                                          <p:cBhvr>
                                            <p:cTn id="52" dur="500"/>
                                            <p:tgtEl>
                                              <p:spTgt spid="39"/>
                                            </p:tgtEl>
                                          </p:cBhvr>
                                        </p:animEffect>
                                        <p:set>
                                          <p:cBhvr>
                                            <p:cTn id="53" dur="1" fill="hold">
                                              <p:stCondLst>
                                                <p:cond delay="499"/>
                                              </p:stCondLst>
                                            </p:cTn>
                                            <p:tgtEl>
                                              <p:spTgt spid="3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79" grpId="0"/>
          <p:bldP spid="39" grpId="0" animBg="1"/>
          <p:bldP spid="39" grpId="1" animBg="1"/>
        </p:bldLst>
      </p:timing>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140928" y="995463"/>
            <a:ext cx="11809438" cy="1015663"/>
          </a:xfrm>
          <a:prstGeom prst="rect">
            <a:avLst/>
          </a:prstGeom>
        </p:spPr>
        <p:txBody>
          <a:bodyPr wrap="square">
            <a:spAutoFit/>
          </a:bodyPr>
          <a:lstStyle/>
          <a:p>
            <a:pPr marL="1076325" indent="-1076325"/>
            <a:r>
              <a:rPr lang="en-US" altLang="zh-TW" sz="2000" dirty="0" smtClean="0">
                <a:solidFill>
                  <a:schemeClr val="bg1"/>
                </a:solidFill>
                <a:latin typeface="標楷體" panose="03000509000000000000" pitchFamily="65" charset="-120"/>
                <a:ea typeface="標楷體" panose="03000509000000000000" pitchFamily="65" charset="-120"/>
              </a:rPr>
              <a:t>11</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28</a:t>
            </a:r>
            <a:r>
              <a:rPr lang="zh-TW" altLang="en-US" sz="2000" dirty="0">
                <a:solidFill>
                  <a:schemeClr val="bg1"/>
                </a:solidFill>
                <a:latin typeface="標楷體" panose="03000509000000000000" pitchFamily="65" charset="-120"/>
                <a:ea typeface="標楷體" panose="03000509000000000000" pitchFamily="65" charset="-120"/>
              </a:rPr>
              <a:t>日 帳上「指定為透過損益按公允價值衡量之金融資產」為公司</a:t>
            </a:r>
            <a:r>
              <a:rPr lang="en-US" altLang="zh-TW" sz="2000" dirty="0">
                <a:solidFill>
                  <a:schemeClr val="bg1"/>
                </a:solidFill>
                <a:latin typeface="標楷體" panose="03000509000000000000" pitchFamily="65" charset="-120"/>
                <a:ea typeface="標楷體" panose="03000509000000000000" pitchFamily="65" charset="-120"/>
              </a:rPr>
              <a:t>106</a:t>
            </a:r>
            <a:r>
              <a:rPr lang="zh-TW" altLang="en-US" sz="2000" dirty="0">
                <a:solidFill>
                  <a:schemeClr val="bg1"/>
                </a:solidFill>
                <a:latin typeface="標楷體" panose="03000509000000000000" pitchFamily="65" charset="-120"/>
                <a:ea typeface="標楷體" panose="03000509000000000000" pitchFamily="65" charset="-120"/>
              </a:rPr>
              <a:t>年</a:t>
            </a:r>
            <a:r>
              <a:rPr lang="en-US" altLang="zh-TW" sz="2000" dirty="0">
                <a:solidFill>
                  <a:schemeClr val="bg1"/>
                </a:solidFill>
                <a:latin typeface="標楷體" panose="03000509000000000000" pitchFamily="65" charset="-120"/>
                <a:ea typeface="標楷體" panose="03000509000000000000" pitchFamily="65" charset="-120"/>
              </a:rPr>
              <a:t>12</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1</a:t>
            </a:r>
            <a:r>
              <a:rPr lang="zh-TW" altLang="en-US" sz="2000" dirty="0">
                <a:solidFill>
                  <a:schemeClr val="bg1"/>
                </a:solidFill>
                <a:latin typeface="標楷體" panose="03000509000000000000" pitchFamily="65" charset="-120"/>
                <a:ea typeface="標楷體" panose="03000509000000000000" pitchFamily="65" charset="-120"/>
              </a:rPr>
              <a:t>日購買北埔公司股票</a:t>
            </a:r>
            <a:r>
              <a:rPr lang="en-US" altLang="zh-TW" sz="2000" dirty="0">
                <a:solidFill>
                  <a:schemeClr val="bg1"/>
                </a:solidFill>
                <a:latin typeface="標楷體" panose="03000509000000000000" pitchFamily="65" charset="-120"/>
                <a:ea typeface="標楷體" panose="03000509000000000000" pitchFamily="65" charset="-120"/>
              </a:rPr>
              <a:t>66,000</a:t>
            </a:r>
            <a:r>
              <a:rPr lang="zh-TW" altLang="en-US" sz="2000" dirty="0">
                <a:solidFill>
                  <a:schemeClr val="bg1"/>
                </a:solidFill>
                <a:latin typeface="標楷體" panose="03000509000000000000" pitchFamily="65" charset="-120"/>
                <a:ea typeface="標楷體" panose="03000509000000000000" pitchFamily="65" charset="-120"/>
              </a:rPr>
              <a:t>股</a:t>
            </a:r>
            <a:r>
              <a:rPr lang="en-US" altLang="zh-TW" sz="2000" dirty="0">
                <a:solidFill>
                  <a:schemeClr val="bg1"/>
                </a:solidFill>
                <a:latin typeface="標楷體" panose="03000509000000000000" pitchFamily="65" charset="-120"/>
                <a:ea typeface="標楷體" panose="03000509000000000000" pitchFamily="65" charset="-120"/>
              </a:rPr>
              <a:t>(</a:t>
            </a:r>
            <a:r>
              <a:rPr lang="zh-TW" altLang="en-US" sz="2000" dirty="0">
                <a:solidFill>
                  <a:schemeClr val="bg1"/>
                </a:solidFill>
                <a:latin typeface="標楷體" panose="03000509000000000000" pitchFamily="65" charset="-120"/>
                <a:ea typeface="標楷體" panose="03000509000000000000" pitchFamily="65" charset="-120"/>
              </a:rPr>
              <a:t>每股面額</a:t>
            </a:r>
            <a:r>
              <a:rPr lang="en-US" altLang="zh-TW" sz="2000" dirty="0">
                <a:solidFill>
                  <a:schemeClr val="bg1"/>
                </a:solidFill>
                <a:latin typeface="標楷體" panose="03000509000000000000" pitchFamily="65" charset="-120"/>
                <a:ea typeface="標楷體" panose="03000509000000000000" pitchFamily="65" charset="-120"/>
              </a:rPr>
              <a:t>$10)</a:t>
            </a:r>
            <a:r>
              <a:rPr lang="zh-TW" altLang="en-US" sz="2000" dirty="0">
                <a:solidFill>
                  <a:schemeClr val="bg1"/>
                </a:solidFill>
                <a:latin typeface="標楷體" panose="03000509000000000000" pitchFamily="65" charset="-120"/>
                <a:ea typeface="標楷體" panose="03000509000000000000" pitchFamily="65" charset="-120"/>
              </a:rPr>
              <a:t>。</a:t>
            </a:r>
            <a:r>
              <a:rPr lang="en-US" altLang="zh-TW" sz="2000" dirty="0">
                <a:solidFill>
                  <a:schemeClr val="bg1"/>
                </a:solidFill>
                <a:latin typeface="標楷體" panose="03000509000000000000" pitchFamily="65" charset="-120"/>
                <a:ea typeface="標楷體" panose="03000509000000000000" pitchFamily="65" charset="-120"/>
              </a:rPr>
              <a:t>107</a:t>
            </a:r>
            <a:r>
              <a:rPr lang="zh-TW" altLang="en-US" sz="2000" dirty="0">
                <a:solidFill>
                  <a:schemeClr val="bg1"/>
                </a:solidFill>
                <a:latin typeface="標楷體" panose="03000509000000000000" pitchFamily="65" charset="-120"/>
                <a:ea typeface="標楷體" panose="03000509000000000000" pitchFamily="65" charset="-120"/>
              </a:rPr>
              <a:t>年</a:t>
            </a:r>
            <a:r>
              <a:rPr lang="en-US" altLang="zh-TW" sz="2000" dirty="0">
                <a:solidFill>
                  <a:schemeClr val="bg1"/>
                </a:solidFill>
                <a:latin typeface="標楷體" panose="03000509000000000000" pitchFamily="65" charset="-120"/>
                <a:ea typeface="標楷體" panose="03000509000000000000" pitchFamily="65" charset="-120"/>
              </a:rPr>
              <a:t>6</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15</a:t>
            </a:r>
            <a:r>
              <a:rPr lang="zh-TW" altLang="en-US" sz="2000" dirty="0">
                <a:solidFill>
                  <a:schemeClr val="bg1"/>
                </a:solidFill>
                <a:latin typeface="標楷體" panose="03000509000000000000" pitchFamily="65" charset="-120"/>
                <a:ea typeface="標楷體" panose="03000509000000000000" pitchFamily="65" charset="-120"/>
              </a:rPr>
              <a:t>日收到北埔公司發放股票股利每股</a:t>
            </a:r>
            <a:r>
              <a:rPr lang="en-US" altLang="zh-TW" sz="2000" dirty="0">
                <a:solidFill>
                  <a:schemeClr val="bg1"/>
                </a:solidFill>
                <a:latin typeface="標楷體" panose="03000509000000000000" pitchFamily="65" charset="-120"/>
                <a:ea typeface="標楷體" panose="03000509000000000000" pitchFamily="65" charset="-120"/>
              </a:rPr>
              <a:t>$0.5</a:t>
            </a:r>
            <a:r>
              <a:rPr lang="zh-TW" altLang="en-US" sz="2000" dirty="0">
                <a:solidFill>
                  <a:schemeClr val="bg1"/>
                </a:solidFill>
                <a:latin typeface="標楷體" panose="03000509000000000000" pitchFamily="65" charset="-120"/>
                <a:ea typeface="標楷體" panose="03000509000000000000" pitchFamily="65" charset="-120"/>
              </a:rPr>
              <a:t>。本日以每股</a:t>
            </a:r>
            <a:r>
              <a:rPr lang="en-US" altLang="zh-TW" sz="2000" dirty="0">
                <a:solidFill>
                  <a:schemeClr val="bg1"/>
                </a:solidFill>
                <a:latin typeface="標楷體" panose="03000509000000000000" pitchFamily="65" charset="-120"/>
                <a:ea typeface="標楷體" panose="03000509000000000000" pitchFamily="65" charset="-120"/>
              </a:rPr>
              <a:t>$38</a:t>
            </a:r>
            <a:r>
              <a:rPr lang="zh-TW" altLang="en-US" sz="2000" dirty="0">
                <a:solidFill>
                  <a:schemeClr val="bg1"/>
                </a:solidFill>
                <a:latin typeface="標楷體" panose="03000509000000000000" pitchFamily="65" charset="-120"/>
                <a:ea typeface="標楷體" panose="03000509000000000000" pitchFamily="65" charset="-120"/>
              </a:rPr>
              <a:t>，出售北埔公司</a:t>
            </a:r>
            <a:r>
              <a:rPr lang="en-US" altLang="zh-TW" sz="2000" dirty="0">
                <a:solidFill>
                  <a:schemeClr val="bg1"/>
                </a:solidFill>
                <a:latin typeface="標楷體" panose="03000509000000000000" pitchFamily="65" charset="-120"/>
                <a:ea typeface="標楷體" panose="03000509000000000000" pitchFamily="65" charset="-120"/>
              </a:rPr>
              <a:t>5,000</a:t>
            </a:r>
            <a:r>
              <a:rPr lang="zh-TW" altLang="en-US" sz="2000" dirty="0">
                <a:solidFill>
                  <a:schemeClr val="bg1"/>
                </a:solidFill>
                <a:latin typeface="標楷體" panose="03000509000000000000" pitchFamily="65" charset="-120"/>
                <a:ea typeface="標楷體" panose="03000509000000000000" pitchFamily="65" charset="-120"/>
              </a:rPr>
              <a:t>股，並支付證券交易稅</a:t>
            </a:r>
            <a:r>
              <a:rPr lang="en-US" altLang="zh-TW" sz="2000" dirty="0">
                <a:solidFill>
                  <a:schemeClr val="bg1"/>
                </a:solidFill>
                <a:latin typeface="標楷體" panose="03000509000000000000" pitchFamily="65" charset="-120"/>
                <a:ea typeface="標楷體" panose="03000509000000000000" pitchFamily="65" charset="-120"/>
              </a:rPr>
              <a:t>3‰</a:t>
            </a:r>
            <a:r>
              <a:rPr lang="zh-TW" altLang="en-US" sz="2000" dirty="0">
                <a:solidFill>
                  <a:schemeClr val="bg1"/>
                </a:solidFill>
                <a:latin typeface="標楷體" panose="03000509000000000000" pitchFamily="65" charset="-120"/>
                <a:ea typeface="標楷體" panose="03000509000000000000" pitchFamily="65" charset="-120"/>
              </a:rPr>
              <a:t>、手續費</a:t>
            </a:r>
            <a:r>
              <a:rPr lang="en-US" altLang="zh-TW" sz="2000" dirty="0">
                <a:solidFill>
                  <a:schemeClr val="bg1"/>
                </a:solidFill>
                <a:latin typeface="標楷體" panose="03000509000000000000" pitchFamily="65" charset="-120"/>
                <a:ea typeface="標楷體" panose="03000509000000000000" pitchFamily="65" charset="-120"/>
              </a:rPr>
              <a:t>1.425‰</a:t>
            </a:r>
            <a:r>
              <a:rPr lang="zh-TW" altLang="en-US" sz="2000" dirty="0">
                <a:solidFill>
                  <a:schemeClr val="bg1"/>
                </a:solidFill>
                <a:latin typeface="標楷體" panose="03000509000000000000" pitchFamily="65" charset="-120"/>
                <a:ea typeface="標楷體" panose="03000509000000000000" pitchFamily="65" charset="-120"/>
              </a:rPr>
              <a:t>，款項存入台灣銀行。</a:t>
            </a: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73125" y="900719"/>
            <a:ext cx="12289261" cy="5930754"/>
            <a:chOff x="908406" y="1958839"/>
            <a:chExt cx="3484694" cy="4886803"/>
          </a:xfrm>
        </p:grpSpPr>
        <p:sp>
          <p:nvSpPr>
            <p:cNvPr id="16" name="矩形 15"/>
            <p:cNvSpPr/>
            <p:nvPr/>
          </p:nvSpPr>
          <p:spPr>
            <a:xfrm flipH="1">
              <a:off x="908406" y="1995688"/>
              <a:ext cx="3356848"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35" name="群組 34"/>
          <p:cNvGrpSpPr/>
          <p:nvPr/>
        </p:nvGrpSpPr>
        <p:grpSpPr>
          <a:xfrm>
            <a:off x="5895586" y="-209106"/>
            <a:ext cx="5607415" cy="1470676"/>
            <a:chOff x="-14042262" y="1272774"/>
            <a:chExt cx="14667741" cy="732733"/>
          </a:xfrm>
        </p:grpSpPr>
        <p:pic>
          <p:nvPicPr>
            <p:cNvPr id="36"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38" name="文字方塊 37"/>
            <p:cNvSpPr txBox="1"/>
            <p:nvPr/>
          </p:nvSpPr>
          <p:spPr>
            <a:xfrm>
              <a:off x="-9631473" y="1478281"/>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a:t>
              </a:r>
              <a:r>
                <a:rPr lang="zh-TW" altLang="en-US" sz="3200" dirty="0">
                  <a:solidFill>
                    <a:srgbClr val="00EFF1"/>
                  </a:solidFill>
                  <a:latin typeface="標楷體" panose="03000509000000000000" pitchFamily="65" charset="-120"/>
                  <a:ea typeface="標楷體" panose="03000509000000000000" pitchFamily="65" charset="-120"/>
                </a:rPr>
                <a:t>二</a:t>
              </a:r>
              <a:r>
                <a:rPr lang="zh-TW" altLang="en-US" sz="3200" dirty="0" smtClean="0">
                  <a:solidFill>
                    <a:srgbClr val="00EFF1"/>
                  </a:solidFill>
                  <a:latin typeface="標楷體" panose="03000509000000000000" pitchFamily="65" charset="-120"/>
                  <a:ea typeface="標楷體" panose="03000509000000000000" pitchFamily="65" charset="-120"/>
                </a:rPr>
                <a:t>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6)</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graphicFrame>
        <p:nvGraphicFramePr>
          <p:cNvPr id="3" name="表格 2"/>
          <p:cNvGraphicFramePr>
            <a:graphicFrameLocks noGrp="1"/>
          </p:cNvGraphicFramePr>
          <p:nvPr>
            <p:extLst>
              <p:ext uri="{D42A27DB-BD31-4B8C-83A1-F6EECF244321}">
                <p14:modId xmlns:p14="http://schemas.microsoft.com/office/powerpoint/2010/main" val="535268166"/>
              </p:ext>
            </p:extLst>
          </p:nvPr>
        </p:nvGraphicFramePr>
        <p:xfrm>
          <a:off x="145353" y="2059481"/>
          <a:ext cx="11716089" cy="1857885"/>
        </p:xfrm>
        <a:graphic>
          <a:graphicData uri="http://schemas.openxmlformats.org/drawingml/2006/table">
            <a:tbl>
              <a:tblPr>
                <a:tableStyleId>{5C22544A-7EE6-4342-B048-85BDC9FD1C3A}</a:tableStyleId>
              </a:tblPr>
              <a:tblGrid>
                <a:gridCol w="1474168">
                  <a:extLst>
                    <a:ext uri="{9D8B030D-6E8A-4147-A177-3AD203B41FA5}">
                      <a16:colId xmlns:a16="http://schemas.microsoft.com/office/drawing/2014/main" val="2252058316"/>
                    </a:ext>
                  </a:extLst>
                </a:gridCol>
                <a:gridCol w="7344696">
                  <a:extLst>
                    <a:ext uri="{9D8B030D-6E8A-4147-A177-3AD203B41FA5}">
                      <a16:colId xmlns:a16="http://schemas.microsoft.com/office/drawing/2014/main" val="3053359025"/>
                    </a:ext>
                  </a:extLst>
                </a:gridCol>
                <a:gridCol w="235974">
                  <a:extLst>
                    <a:ext uri="{9D8B030D-6E8A-4147-A177-3AD203B41FA5}">
                      <a16:colId xmlns:a16="http://schemas.microsoft.com/office/drawing/2014/main" val="4167787243"/>
                    </a:ext>
                  </a:extLst>
                </a:gridCol>
                <a:gridCol w="1120878">
                  <a:extLst>
                    <a:ext uri="{9D8B030D-6E8A-4147-A177-3AD203B41FA5}">
                      <a16:colId xmlns:a16="http://schemas.microsoft.com/office/drawing/2014/main" val="2414906843"/>
                    </a:ext>
                  </a:extLst>
                </a:gridCol>
                <a:gridCol w="1106129">
                  <a:extLst>
                    <a:ext uri="{9D8B030D-6E8A-4147-A177-3AD203B41FA5}">
                      <a16:colId xmlns:a16="http://schemas.microsoft.com/office/drawing/2014/main" val="2294885410"/>
                    </a:ext>
                  </a:extLst>
                </a:gridCol>
                <a:gridCol w="128655">
                  <a:extLst>
                    <a:ext uri="{9D8B030D-6E8A-4147-A177-3AD203B41FA5}">
                      <a16:colId xmlns:a16="http://schemas.microsoft.com/office/drawing/2014/main" val="1194237003"/>
                    </a:ext>
                  </a:extLst>
                </a:gridCol>
                <a:gridCol w="305589">
                  <a:extLst>
                    <a:ext uri="{9D8B030D-6E8A-4147-A177-3AD203B41FA5}">
                      <a16:colId xmlns:a16="http://schemas.microsoft.com/office/drawing/2014/main" val="3928300128"/>
                    </a:ext>
                  </a:extLst>
                </a:gridCol>
              </a:tblGrid>
              <a:tr h="127981">
                <a:tc>
                  <a:txBody>
                    <a:bodyPr/>
                    <a:lstStyle/>
                    <a:p>
                      <a:pPr algn="l" fontAlgn="t">
                        <a:lnSpc>
                          <a:spcPct val="100000"/>
                        </a:lnSpc>
                      </a:pPr>
                      <a:r>
                        <a:rPr lang="en-US" altLang="zh-TW" sz="2400" u="none" strike="noStrike" dirty="0">
                          <a:solidFill>
                            <a:schemeClr val="bg1"/>
                          </a:solidFill>
                          <a:effectLst/>
                          <a:latin typeface="標楷體" panose="03000509000000000000" pitchFamily="65" charset="-120"/>
                          <a:ea typeface="標楷體" panose="03000509000000000000" pitchFamily="65" charset="-120"/>
                        </a:rPr>
                        <a:t>107-11-28</a:t>
                      </a:r>
                      <a:endParaRPr lang="en-US" altLang="zh-TW" sz="24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2400" u="none" strike="noStrike" dirty="0">
                          <a:solidFill>
                            <a:schemeClr val="bg1"/>
                          </a:solidFill>
                          <a:effectLst/>
                          <a:latin typeface="標楷體" panose="03000509000000000000" pitchFamily="65" charset="-120"/>
                          <a:ea typeface="標楷體" panose="03000509000000000000" pitchFamily="65" charset="-120"/>
                        </a:rPr>
                        <a:t>指定為透過損益按公允價值衡量之金融資產評價調整                                  </a:t>
                      </a:r>
                      <a:endParaRPr lang="zh-TW" altLang="en-US" sz="24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24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24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2400" u="none" strike="noStrike" dirty="0">
                          <a:solidFill>
                            <a:schemeClr val="bg1"/>
                          </a:solidFill>
                          <a:effectLst/>
                          <a:latin typeface="標楷體" panose="03000509000000000000" pitchFamily="65" charset="-120"/>
                          <a:ea typeface="標楷體" panose="03000509000000000000" pitchFamily="65" charset="-120"/>
                        </a:rPr>
                        <a:t>17,730</a:t>
                      </a:r>
                      <a:endParaRPr lang="en-US" altLang="zh-TW" sz="24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24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24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4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2400" u="none" strike="noStrike" dirty="0">
                          <a:solidFill>
                            <a:schemeClr val="bg1"/>
                          </a:solidFill>
                          <a:effectLst/>
                          <a:latin typeface="標楷體" panose="03000509000000000000" pitchFamily="65" charset="-120"/>
                          <a:ea typeface="標楷體" panose="03000509000000000000" pitchFamily="65" charset="-120"/>
                        </a:rPr>
                        <a:t>3</a:t>
                      </a:r>
                      <a:endParaRPr lang="en-US" altLang="zh-TW" sz="24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9717793"/>
                  </a:ext>
                </a:extLst>
              </a:tr>
              <a:tr h="127981">
                <a:tc>
                  <a:txBody>
                    <a:bodyPr/>
                    <a:lstStyle/>
                    <a:p>
                      <a:pPr algn="l" fontAlgn="ctr">
                        <a:lnSpc>
                          <a:spcPct val="100000"/>
                        </a:lnSpc>
                      </a:pPr>
                      <a:r>
                        <a:rPr lang="zh-TW" altLang="en-US" sz="2400" u="none" strike="noStrike">
                          <a:solidFill>
                            <a:schemeClr val="bg1"/>
                          </a:solidFill>
                          <a:effectLst/>
                          <a:latin typeface="標楷體" panose="03000509000000000000" pitchFamily="65" charset="-120"/>
                          <a:ea typeface="標楷體" panose="03000509000000000000" pitchFamily="65" charset="-120"/>
                        </a:rPr>
                        <a:t>　</a:t>
                      </a:r>
                      <a:endParaRPr lang="zh-TW" altLang="en-US" sz="24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2400" u="none" strike="noStrike" dirty="0">
                          <a:solidFill>
                            <a:schemeClr val="bg1"/>
                          </a:solidFill>
                          <a:effectLst/>
                          <a:latin typeface="標楷體" panose="03000509000000000000" pitchFamily="65" charset="-120"/>
                          <a:ea typeface="標楷體" panose="03000509000000000000" pitchFamily="65" charset="-120"/>
                        </a:rPr>
                        <a:t>  透過損益按公允價值衡量之金融資產利益  </a:t>
                      </a:r>
                      <a:endParaRPr lang="zh-TW" altLang="en-US" sz="24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2400" u="none" strike="noStrike">
                          <a:solidFill>
                            <a:schemeClr val="bg1"/>
                          </a:solidFill>
                          <a:effectLst/>
                          <a:latin typeface="標楷體" panose="03000509000000000000" pitchFamily="65" charset="-120"/>
                          <a:ea typeface="標楷體" panose="03000509000000000000" pitchFamily="65" charset="-120"/>
                        </a:rPr>
                        <a:t>　</a:t>
                      </a:r>
                      <a:endParaRPr lang="zh-TW" altLang="en-US" sz="24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24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24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2400" u="none" strike="noStrike" dirty="0">
                          <a:solidFill>
                            <a:schemeClr val="bg1"/>
                          </a:solidFill>
                          <a:effectLst/>
                          <a:latin typeface="標楷體" panose="03000509000000000000" pitchFamily="65" charset="-120"/>
                          <a:ea typeface="標楷體" panose="03000509000000000000" pitchFamily="65" charset="-120"/>
                        </a:rPr>
                        <a:t>17,730</a:t>
                      </a:r>
                      <a:endParaRPr lang="en-US" altLang="zh-TW" sz="24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4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4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60179924"/>
                  </a:ext>
                </a:extLst>
              </a:tr>
              <a:tr h="127981">
                <a:tc>
                  <a:txBody>
                    <a:bodyPr/>
                    <a:lstStyle/>
                    <a:p>
                      <a:pPr algn="l" fontAlgn="t">
                        <a:lnSpc>
                          <a:spcPct val="100000"/>
                        </a:lnSpc>
                      </a:pPr>
                      <a:r>
                        <a:rPr lang="en-US" altLang="zh-TW" sz="2400" u="none" strike="noStrike" dirty="0">
                          <a:solidFill>
                            <a:schemeClr val="bg1"/>
                          </a:solidFill>
                          <a:effectLst/>
                          <a:latin typeface="標楷體" panose="03000509000000000000" pitchFamily="65" charset="-120"/>
                          <a:ea typeface="標楷體" panose="03000509000000000000" pitchFamily="65" charset="-120"/>
                        </a:rPr>
                        <a:t>107-11-28</a:t>
                      </a:r>
                      <a:endParaRPr lang="en-US" altLang="zh-TW" sz="24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2400" u="none" strike="noStrike" dirty="0">
                          <a:solidFill>
                            <a:schemeClr val="bg1"/>
                          </a:solidFill>
                          <a:effectLst/>
                          <a:latin typeface="標楷體" panose="03000509000000000000" pitchFamily="65" charset="-120"/>
                          <a:ea typeface="標楷體" panose="03000509000000000000" pitchFamily="65" charset="-120"/>
                        </a:rPr>
                        <a:t>銀行存款</a:t>
                      </a:r>
                      <a:r>
                        <a:rPr lang="en-US" altLang="zh-TW" sz="2400" u="none" strike="noStrike" dirty="0">
                          <a:solidFill>
                            <a:schemeClr val="bg1"/>
                          </a:solidFill>
                          <a:effectLst/>
                          <a:latin typeface="標楷體" panose="03000509000000000000" pitchFamily="65" charset="-120"/>
                          <a:ea typeface="標楷體" panose="03000509000000000000" pitchFamily="65" charset="-120"/>
                        </a:rPr>
                        <a:t>-</a:t>
                      </a:r>
                      <a:r>
                        <a:rPr lang="zh-TW" altLang="en-US" sz="2400" u="none" strike="noStrike" dirty="0">
                          <a:solidFill>
                            <a:schemeClr val="bg1"/>
                          </a:solidFill>
                          <a:effectLst/>
                          <a:latin typeface="標楷體" panose="03000509000000000000" pitchFamily="65" charset="-120"/>
                          <a:ea typeface="標楷體" panose="03000509000000000000" pitchFamily="65" charset="-120"/>
                        </a:rPr>
                        <a:t>台灣銀行活存                   </a:t>
                      </a:r>
                      <a:endParaRPr lang="zh-TW" altLang="en-US" sz="24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24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24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2400" u="none" strike="noStrike" dirty="0">
                          <a:solidFill>
                            <a:schemeClr val="bg1"/>
                          </a:solidFill>
                          <a:effectLst/>
                          <a:latin typeface="標楷體" panose="03000509000000000000" pitchFamily="65" charset="-120"/>
                          <a:ea typeface="標楷體" panose="03000509000000000000" pitchFamily="65" charset="-120"/>
                        </a:rPr>
                        <a:t>189,159</a:t>
                      </a:r>
                      <a:endParaRPr lang="en-US" altLang="zh-TW" sz="24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24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24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4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4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10373619"/>
                  </a:ext>
                </a:extLst>
              </a:tr>
              <a:tr h="127981">
                <a:tc>
                  <a:txBody>
                    <a:bodyPr/>
                    <a:lstStyle/>
                    <a:p>
                      <a:pPr algn="l" fontAlgn="ctr">
                        <a:lnSpc>
                          <a:spcPct val="100000"/>
                        </a:lnSpc>
                      </a:pPr>
                      <a:r>
                        <a:rPr lang="zh-TW" altLang="en-US" sz="2400" u="none" strike="noStrike">
                          <a:solidFill>
                            <a:schemeClr val="bg1"/>
                          </a:solidFill>
                          <a:effectLst/>
                          <a:latin typeface="標楷體" panose="03000509000000000000" pitchFamily="65" charset="-120"/>
                          <a:ea typeface="標楷體" panose="03000509000000000000" pitchFamily="65" charset="-120"/>
                        </a:rPr>
                        <a:t>　</a:t>
                      </a:r>
                      <a:endParaRPr lang="zh-TW" altLang="en-US" sz="24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2400" u="none" strike="noStrike" dirty="0">
                          <a:solidFill>
                            <a:schemeClr val="bg1"/>
                          </a:solidFill>
                          <a:effectLst/>
                          <a:latin typeface="標楷體" panose="03000509000000000000" pitchFamily="65" charset="-120"/>
                          <a:ea typeface="標楷體" panose="03000509000000000000" pitchFamily="65" charset="-120"/>
                        </a:rPr>
                        <a:t>  指定為透過損益按公允價值衡量之金融資產</a:t>
                      </a:r>
                      <a:endParaRPr lang="zh-TW" altLang="en-US" sz="24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2400" u="none" strike="noStrike">
                          <a:solidFill>
                            <a:schemeClr val="bg1"/>
                          </a:solidFill>
                          <a:effectLst/>
                          <a:latin typeface="標楷體" panose="03000509000000000000" pitchFamily="65" charset="-120"/>
                          <a:ea typeface="標楷體" panose="03000509000000000000" pitchFamily="65" charset="-120"/>
                        </a:rPr>
                        <a:t>　</a:t>
                      </a:r>
                      <a:endParaRPr lang="zh-TW" altLang="en-US" sz="24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24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24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2400" u="none" strike="noStrike" dirty="0">
                          <a:solidFill>
                            <a:schemeClr val="bg1"/>
                          </a:solidFill>
                          <a:effectLst/>
                          <a:latin typeface="標楷體" panose="03000509000000000000" pitchFamily="65" charset="-120"/>
                          <a:ea typeface="標楷體" panose="03000509000000000000" pitchFamily="65" charset="-120"/>
                        </a:rPr>
                        <a:t>164,286</a:t>
                      </a:r>
                      <a:endParaRPr lang="en-US" altLang="zh-TW" sz="24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4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4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16709267"/>
                  </a:ext>
                </a:extLst>
              </a:tr>
              <a:tr h="127981">
                <a:tc>
                  <a:txBody>
                    <a:bodyPr/>
                    <a:lstStyle/>
                    <a:p>
                      <a:pPr algn="l" fontAlgn="ctr">
                        <a:lnSpc>
                          <a:spcPct val="100000"/>
                        </a:lnSpc>
                      </a:pPr>
                      <a:r>
                        <a:rPr lang="zh-TW" altLang="en-US" sz="2400" u="none" strike="noStrike">
                          <a:solidFill>
                            <a:schemeClr val="bg1"/>
                          </a:solidFill>
                          <a:effectLst/>
                          <a:latin typeface="標楷體" panose="03000509000000000000" pitchFamily="65" charset="-120"/>
                          <a:ea typeface="標楷體" panose="03000509000000000000" pitchFamily="65" charset="-120"/>
                        </a:rPr>
                        <a:t>　</a:t>
                      </a:r>
                      <a:endParaRPr lang="zh-TW" altLang="en-US" sz="24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2400" u="none" strike="noStrike" dirty="0">
                          <a:solidFill>
                            <a:schemeClr val="bg1"/>
                          </a:solidFill>
                          <a:effectLst/>
                          <a:latin typeface="標楷體" panose="03000509000000000000" pitchFamily="65" charset="-120"/>
                          <a:ea typeface="標楷體" panose="03000509000000000000" pitchFamily="65" charset="-120"/>
                        </a:rPr>
                        <a:t>  指定為透過損益按公允價值衡量之金融資產評價調整                              </a:t>
                      </a:r>
                      <a:endParaRPr lang="zh-TW" altLang="en-US" sz="24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2400" u="none" strike="noStrike">
                          <a:solidFill>
                            <a:schemeClr val="bg1"/>
                          </a:solidFill>
                          <a:effectLst/>
                          <a:latin typeface="標楷體" panose="03000509000000000000" pitchFamily="65" charset="-120"/>
                          <a:ea typeface="標楷體" panose="03000509000000000000" pitchFamily="65" charset="-120"/>
                        </a:rPr>
                        <a:t>　</a:t>
                      </a:r>
                      <a:endParaRPr lang="zh-TW" altLang="en-US" sz="24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2400" u="none" strike="noStrike">
                          <a:solidFill>
                            <a:schemeClr val="bg1"/>
                          </a:solidFill>
                          <a:effectLst/>
                          <a:latin typeface="標楷體" panose="03000509000000000000" pitchFamily="65" charset="-120"/>
                          <a:ea typeface="標楷體" panose="03000509000000000000" pitchFamily="65" charset="-120"/>
                        </a:rPr>
                        <a:t>　</a:t>
                      </a:r>
                      <a:endParaRPr lang="zh-TW" altLang="en-US" sz="24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2400" u="none" strike="noStrike" dirty="0">
                          <a:solidFill>
                            <a:schemeClr val="bg1"/>
                          </a:solidFill>
                          <a:effectLst/>
                          <a:latin typeface="標楷體" panose="03000509000000000000" pitchFamily="65" charset="-120"/>
                          <a:ea typeface="標楷體" panose="03000509000000000000" pitchFamily="65" charset="-120"/>
                        </a:rPr>
                        <a:t>24,873</a:t>
                      </a:r>
                      <a:endParaRPr lang="en-US" altLang="zh-TW" sz="24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4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24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98728408"/>
                  </a:ext>
                </a:extLst>
              </a:tr>
            </a:tbl>
          </a:graphicData>
        </a:graphic>
      </p:graphicFrame>
      <p:sp>
        <p:nvSpPr>
          <p:cNvPr id="39" name="圓角矩形 38">
            <a:hlinkClick r:id="rId4" action="ppaction://hlinksldjump"/>
          </p:cNvPr>
          <p:cNvSpPr/>
          <p:nvPr/>
        </p:nvSpPr>
        <p:spPr>
          <a:xfrm>
            <a:off x="10585686" y="1671313"/>
            <a:ext cx="182217" cy="320040"/>
          </a:xfrm>
          <a:prstGeom prst="roundRect">
            <a:avLst/>
          </a:prstGeom>
          <a:solidFill>
            <a:srgbClr val="6699FF">
              <a:alpha val="16863"/>
            </a:srgb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40" name="圓角矩形 39"/>
          <p:cNvSpPr/>
          <p:nvPr/>
        </p:nvSpPr>
        <p:spPr>
          <a:xfrm>
            <a:off x="201420" y="4113287"/>
            <a:ext cx="11770416" cy="2006729"/>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r>
              <a:rPr lang="en-US" altLang="zh-TW" sz="2000" b="1" kern="100" dirty="0">
                <a:solidFill>
                  <a:schemeClr val="tx1"/>
                </a:solidFill>
                <a:latin typeface="標楷體" panose="03000509000000000000" pitchFamily="65" charset="-120"/>
                <a:ea typeface="標楷體" panose="03000509000000000000" pitchFamily="65" charset="-120"/>
              </a:rPr>
              <a:t>66,000</a:t>
            </a:r>
            <a:r>
              <a:rPr lang="en-US" altLang="zh-TW" sz="2000" b="1" kern="100" dirty="0" smtClean="0">
                <a:solidFill>
                  <a:schemeClr val="tx1"/>
                </a:solidFill>
                <a:latin typeface="標楷體" panose="03000509000000000000" pitchFamily="65" charset="-120"/>
                <a:ea typeface="標楷體" panose="03000509000000000000" pitchFamily="65" charset="-120"/>
              </a:rPr>
              <a:t>+[</a:t>
            </a:r>
            <a:r>
              <a:rPr lang="en-US" altLang="zh-TW" sz="2000" b="1" kern="100" dirty="0" err="1" smtClean="0">
                <a:solidFill>
                  <a:schemeClr val="tx1"/>
                </a:solidFill>
                <a:latin typeface="標楷體" panose="03000509000000000000" pitchFamily="65" charset="-120"/>
                <a:ea typeface="標楷體" panose="03000509000000000000" pitchFamily="65" charset="-120"/>
              </a:rPr>
              <a:t>66,000X</a:t>
            </a:r>
            <a:r>
              <a:rPr lang="en-US" altLang="zh-TW" sz="2000" b="1" kern="100" dirty="0" smtClean="0">
                <a:solidFill>
                  <a:schemeClr val="tx1"/>
                </a:solidFill>
                <a:latin typeface="標楷體" panose="03000509000000000000" pitchFamily="65" charset="-120"/>
                <a:ea typeface="標楷體" panose="03000509000000000000" pitchFamily="65" charset="-120"/>
              </a:rPr>
              <a:t>(0.5/10)]=69,300</a:t>
            </a:r>
            <a:r>
              <a:rPr lang="zh-TW" altLang="en-US" sz="2000" b="1" kern="100" dirty="0" smtClean="0">
                <a:solidFill>
                  <a:schemeClr val="tx1"/>
                </a:solidFill>
                <a:latin typeface="標楷體" panose="03000509000000000000" pitchFamily="65" charset="-120"/>
                <a:ea typeface="標楷體" panose="03000509000000000000" pitchFamily="65" charset="-120"/>
              </a:rPr>
              <a:t>目前投資股數</a:t>
            </a:r>
            <a:endParaRPr lang="en-US" altLang="zh-TW" sz="2000" b="1" kern="100" dirty="0" smtClean="0">
              <a:solidFill>
                <a:schemeClr val="tx1"/>
              </a:solidFill>
              <a:latin typeface="標楷體" panose="03000509000000000000" pitchFamily="65" charset="-120"/>
              <a:ea typeface="標楷體" panose="03000509000000000000" pitchFamily="65" charset="-120"/>
            </a:endParaRPr>
          </a:p>
          <a:p>
            <a:r>
              <a:rPr lang="en-US" altLang="zh-TW" sz="2000" b="1" kern="100" dirty="0" smtClean="0">
                <a:solidFill>
                  <a:schemeClr val="tx1"/>
                </a:solidFill>
                <a:latin typeface="標楷體" panose="03000509000000000000" pitchFamily="65" charset="-120"/>
                <a:ea typeface="標楷體" panose="03000509000000000000" pitchFamily="65" charset="-120"/>
              </a:rPr>
              <a:t>$</a:t>
            </a:r>
            <a:r>
              <a:rPr lang="en-US" altLang="zh-TW" sz="2000" b="1" kern="100" dirty="0" err="1" smtClean="0">
                <a:solidFill>
                  <a:schemeClr val="tx1"/>
                </a:solidFill>
                <a:latin typeface="標楷體" panose="03000509000000000000" pitchFamily="65" charset="-120"/>
                <a:ea typeface="標楷體" panose="03000509000000000000" pitchFamily="65" charset="-120"/>
              </a:rPr>
              <a:t>2,277,000X</a:t>
            </a:r>
            <a:r>
              <a:rPr lang="en-US" altLang="zh-TW" sz="2000" b="1" kern="100" dirty="0" smtClean="0">
                <a:solidFill>
                  <a:schemeClr val="tx1"/>
                </a:solidFill>
                <a:latin typeface="標楷體" panose="03000509000000000000" pitchFamily="65" charset="-120"/>
                <a:ea typeface="標楷體" panose="03000509000000000000" pitchFamily="65" charset="-120"/>
              </a:rPr>
              <a:t>(5,000/69,300)=$164,285.714285≒$164,286</a:t>
            </a:r>
            <a:r>
              <a:rPr lang="zh-TW" altLang="en-US" sz="2000" b="1" kern="100" dirty="0">
                <a:solidFill>
                  <a:schemeClr val="tx1"/>
                </a:solidFill>
                <a:latin typeface="標楷體" panose="03000509000000000000" pitchFamily="65" charset="-120"/>
                <a:ea typeface="標楷體" panose="03000509000000000000" pitchFamily="65" charset="-120"/>
              </a:rPr>
              <a:t>金融</a:t>
            </a:r>
            <a:r>
              <a:rPr lang="zh-TW" altLang="en-US" sz="2000" b="1" kern="100" dirty="0" smtClean="0">
                <a:solidFill>
                  <a:schemeClr val="tx1"/>
                </a:solidFill>
                <a:latin typeface="標楷體" panose="03000509000000000000" pitchFamily="65" charset="-120"/>
                <a:ea typeface="標楷體" panose="03000509000000000000" pitchFamily="65" charset="-120"/>
              </a:rPr>
              <a:t>資產帳面</a:t>
            </a:r>
            <a:r>
              <a:rPr lang="en-US" altLang="zh-TW" sz="2000" b="1" kern="100" dirty="0" smtClean="0">
                <a:solidFill>
                  <a:schemeClr val="tx1"/>
                </a:solidFill>
                <a:latin typeface="標楷體" panose="03000509000000000000" pitchFamily="65" charset="-120"/>
                <a:ea typeface="標楷體" panose="03000509000000000000" pitchFamily="65" charset="-120"/>
              </a:rPr>
              <a:t>(</a:t>
            </a:r>
            <a:r>
              <a:rPr lang="zh-TW" altLang="en-US" sz="2000" b="1" kern="100" dirty="0" smtClean="0">
                <a:solidFill>
                  <a:schemeClr val="tx1"/>
                </a:solidFill>
                <a:latin typeface="標楷體" panose="03000509000000000000" pitchFamily="65" charset="-120"/>
                <a:ea typeface="標楷體" panose="03000509000000000000" pitchFamily="65" charset="-120"/>
              </a:rPr>
              <a:t>出售的部分</a:t>
            </a:r>
            <a:r>
              <a:rPr lang="en-US" altLang="zh-TW" sz="2000" b="1" kern="100" dirty="0" smtClean="0">
                <a:solidFill>
                  <a:schemeClr val="tx1"/>
                </a:solidFill>
                <a:latin typeface="標楷體" panose="03000509000000000000" pitchFamily="65" charset="-120"/>
                <a:ea typeface="標楷體" panose="03000509000000000000" pitchFamily="65" charset="-120"/>
              </a:rPr>
              <a:t>)</a:t>
            </a:r>
          </a:p>
          <a:p>
            <a:r>
              <a:rPr lang="en-US" altLang="zh-TW" sz="2000" b="1" kern="100" dirty="0" smtClean="0">
                <a:solidFill>
                  <a:schemeClr val="tx1"/>
                </a:solidFill>
                <a:latin typeface="標楷體" panose="03000509000000000000" pitchFamily="65" charset="-120"/>
                <a:ea typeface="標楷體" panose="03000509000000000000" pitchFamily="65" charset="-120"/>
              </a:rPr>
              <a:t>$</a:t>
            </a:r>
            <a:r>
              <a:rPr lang="en-US" altLang="zh-TW" sz="2000" b="1" kern="100" dirty="0" err="1" smtClean="0">
                <a:solidFill>
                  <a:schemeClr val="tx1"/>
                </a:solidFill>
                <a:latin typeface="標楷體" panose="03000509000000000000" pitchFamily="65" charset="-120"/>
                <a:ea typeface="標楷體" panose="03000509000000000000" pitchFamily="65" charset="-120"/>
              </a:rPr>
              <a:t>99,000</a:t>
            </a:r>
            <a:r>
              <a:rPr lang="en-US" altLang="zh-TW" sz="2000" b="1" kern="100" dirty="0" err="1">
                <a:solidFill>
                  <a:schemeClr val="tx1"/>
                </a:solidFill>
                <a:latin typeface="標楷體" panose="03000509000000000000" pitchFamily="65" charset="-120"/>
                <a:ea typeface="標楷體" panose="03000509000000000000" pitchFamily="65" charset="-120"/>
              </a:rPr>
              <a:t>X</a:t>
            </a:r>
            <a:r>
              <a:rPr lang="en-US" altLang="zh-TW" sz="2000" b="1" kern="100" dirty="0">
                <a:solidFill>
                  <a:schemeClr val="tx1"/>
                </a:solidFill>
                <a:latin typeface="標楷體" panose="03000509000000000000" pitchFamily="65" charset="-120"/>
                <a:ea typeface="標楷體" panose="03000509000000000000" pitchFamily="65" charset="-120"/>
              </a:rPr>
              <a:t>(5,000/69,300</a:t>
            </a:r>
            <a:r>
              <a:rPr lang="en-US" altLang="zh-TW" sz="2000" b="1" kern="100" dirty="0" smtClean="0">
                <a:solidFill>
                  <a:schemeClr val="tx1"/>
                </a:solidFill>
                <a:latin typeface="標楷體" panose="03000509000000000000" pitchFamily="65" charset="-120"/>
                <a:ea typeface="標楷體" panose="03000509000000000000" pitchFamily="65" charset="-120"/>
              </a:rPr>
              <a:t>)=$7,142.857142≒$7,143</a:t>
            </a:r>
            <a:r>
              <a:rPr lang="zh-TW" altLang="en-US" sz="2000" b="1" kern="100" dirty="0" smtClean="0">
                <a:solidFill>
                  <a:schemeClr val="tx1"/>
                </a:solidFill>
                <a:latin typeface="標楷體" panose="03000509000000000000" pitchFamily="65" charset="-120"/>
                <a:ea typeface="標楷體" panose="03000509000000000000" pitchFamily="65" charset="-120"/>
              </a:rPr>
              <a:t>評價調整帳面</a:t>
            </a:r>
            <a:r>
              <a:rPr lang="en-US" altLang="zh-TW" sz="2000" b="1" kern="100" dirty="0">
                <a:solidFill>
                  <a:schemeClr val="tx1"/>
                </a:solidFill>
                <a:latin typeface="標楷體" panose="03000509000000000000" pitchFamily="65" charset="-120"/>
                <a:ea typeface="標楷體" panose="03000509000000000000" pitchFamily="65" charset="-120"/>
              </a:rPr>
              <a:t>(</a:t>
            </a:r>
            <a:r>
              <a:rPr lang="zh-TW" altLang="en-US" sz="2000" b="1" kern="100" dirty="0">
                <a:solidFill>
                  <a:schemeClr val="tx1"/>
                </a:solidFill>
                <a:latin typeface="標楷體" panose="03000509000000000000" pitchFamily="65" charset="-120"/>
                <a:ea typeface="標楷體" panose="03000509000000000000" pitchFamily="65" charset="-120"/>
              </a:rPr>
              <a:t>出售的部分</a:t>
            </a:r>
            <a:r>
              <a:rPr lang="en-US" altLang="zh-TW" sz="2000" b="1" kern="100" dirty="0">
                <a:solidFill>
                  <a:schemeClr val="tx1"/>
                </a:solidFill>
                <a:latin typeface="標楷體" panose="03000509000000000000" pitchFamily="65" charset="-120"/>
                <a:ea typeface="標楷體" panose="03000509000000000000" pitchFamily="65" charset="-120"/>
              </a:rPr>
              <a:t>)</a:t>
            </a:r>
          </a:p>
          <a:p>
            <a:r>
              <a:rPr lang="en-US" altLang="zh-TW" sz="2000" b="1" kern="100" dirty="0" smtClean="0">
                <a:solidFill>
                  <a:srgbClr val="FF0000"/>
                </a:solidFill>
                <a:latin typeface="標楷體" panose="03000509000000000000" pitchFamily="65" charset="-120"/>
                <a:ea typeface="標楷體" panose="03000509000000000000" pitchFamily="65" charset="-120"/>
              </a:rPr>
              <a:t>($</a:t>
            </a:r>
            <a:r>
              <a:rPr lang="en-US" altLang="zh-TW" sz="2000" b="1" kern="100" dirty="0" err="1" smtClean="0">
                <a:solidFill>
                  <a:srgbClr val="FF0000"/>
                </a:solidFill>
                <a:latin typeface="標楷體" panose="03000509000000000000" pitchFamily="65" charset="-120"/>
                <a:ea typeface="標楷體" panose="03000509000000000000" pitchFamily="65" charset="-120"/>
              </a:rPr>
              <a:t>38X5,000</a:t>
            </a:r>
            <a:r>
              <a:rPr lang="en-US" altLang="zh-TW" sz="2000" b="1" kern="100" dirty="0" smtClean="0">
                <a:solidFill>
                  <a:srgbClr val="FF0000"/>
                </a:solidFill>
                <a:latin typeface="標楷體" panose="03000509000000000000" pitchFamily="65" charset="-120"/>
                <a:ea typeface="標楷體" panose="03000509000000000000" pitchFamily="65" charset="-120"/>
              </a:rPr>
              <a:t>)X(1-4.425/1000)=$189,159(</a:t>
            </a:r>
            <a:r>
              <a:rPr lang="zh-TW" altLang="en-US" sz="2000" b="1" kern="100" dirty="0" smtClean="0">
                <a:solidFill>
                  <a:srgbClr val="FF0000"/>
                </a:solidFill>
                <a:latin typeface="標楷體" panose="03000509000000000000" pitchFamily="65" charset="-120"/>
                <a:ea typeface="標楷體" panose="03000509000000000000" pitchFamily="65" charset="-120"/>
              </a:rPr>
              <a:t>淨公允價值</a:t>
            </a:r>
            <a:r>
              <a:rPr lang="en-US" altLang="zh-TW" sz="2000" b="1" kern="100" dirty="0" smtClean="0">
                <a:solidFill>
                  <a:srgbClr val="FF0000"/>
                </a:solidFill>
                <a:latin typeface="標楷體" panose="03000509000000000000" pitchFamily="65" charset="-120"/>
                <a:ea typeface="標楷體" panose="03000509000000000000" pitchFamily="65" charset="-120"/>
              </a:rPr>
              <a:t>)</a:t>
            </a:r>
          </a:p>
          <a:p>
            <a:r>
              <a:rPr lang="en-US" altLang="zh-TW" sz="2000" b="1" kern="100" dirty="0" smtClean="0">
                <a:solidFill>
                  <a:schemeClr val="tx1"/>
                </a:solidFill>
                <a:latin typeface="標楷體" panose="03000509000000000000" pitchFamily="65" charset="-120"/>
                <a:ea typeface="標楷體" panose="03000509000000000000" pitchFamily="65" charset="-120"/>
              </a:rPr>
              <a:t>$</a:t>
            </a:r>
            <a:r>
              <a:rPr lang="en-US" altLang="zh-TW" sz="2000" b="1" kern="100" dirty="0">
                <a:solidFill>
                  <a:schemeClr val="tx1"/>
                </a:solidFill>
                <a:latin typeface="標楷體" panose="03000509000000000000" pitchFamily="65" charset="-120"/>
                <a:ea typeface="標楷體" panose="03000509000000000000" pitchFamily="65" charset="-120"/>
              </a:rPr>
              <a:t>189,159(</a:t>
            </a:r>
            <a:r>
              <a:rPr lang="zh-TW" altLang="en-US" sz="2000" b="1" kern="100" dirty="0">
                <a:solidFill>
                  <a:schemeClr val="tx1"/>
                </a:solidFill>
                <a:latin typeface="標楷體" panose="03000509000000000000" pitchFamily="65" charset="-120"/>
                <a:ea typeface="標楷體" panose="03000509000000000000" pitchFamily="65" charset="-120"/>
              </a:rPr>
              <a:t>淨公允價值</a:t>
            </a:r>
            <a:r>
              <a:rPr lang="en-US" altLang="zh-TW" sz="2000" b="1" kern="100" dirty="0" smtClean="0">
                <a:solidFill>
                  <a:schemeClr val="tx1"/>
                </a:solidFill>
                <a:latin typeface="標楷體" panose="03000509000000000000" pitchFamily="65" charset="-120"/>
                <a:ea typeface="標楷體" panose="03000509000000000000" pitchFamily="65" charset="-120"/>
              </a:rPr>
              <a:t>)-($164,286+</a:t>
            </a:r>
            <a:r>
              <a:rPr lang="en-US" altLang="zh-TW" sz="2000" b="1" kern="100" dirty="0">
                <a:solidFill>
                  <a:schemeClr val="tx1"/>
                </a:solidFill>
                <a:latin typeface="標楷體" panose="03000509000000000000" pitchFamily="65" charset="-120"/>
                <a:ea typeface="標楷體" panose="03000509000000000000" pitchFamily="65" charset="-120"/>
              </a:rPr>
              <a:t>$</a:t>
            </a:r>
            <a:r>
              <a:rPr lang="en-US" altLang="zh-TW" sz="2000" b="1" kern="100" dirty="0" smtClean="0">
                <a:solidFill>
                  <a:schemeClr val="tx1"/>
                </a:solidFill>
                <a:latin typeface="標楷體" panose="03000509000000000000" pitchFamily="65" charset="-120"/>
                <a:ea typeface="標楷體" panose="03000509000000000000" pitchFamily="65" charset="-120"/>
              </a:rPr>
              <a:t>7,143)</a:t>
            </a:r>
            <a:r>
              <a:rPr lang="zh-TW" altLang="en-US" sz="2000" b="1" kern="100" dirty="0">
                <a:solidFill>
                  <a:schemeClr val="tx1"/>
                </a:solidFill>
                <a:latin typeface="標楷體" panose="03000509000000000000" pitchFamily="65" charset="-120"/>
                <a:ea typeface="標楷體" panose="03000509000000000000" pitchFamily="65" charset="-120"/>
              </a:rPr>
              <a:t>帳面</a:t>
            </a:r>
            <a:r>
              <a:rPr lang="en-US" altLang="zh-TW" sz="2000" b="1" kern="100" dirty="0">
                <a:solidFill>
                  <a:schemeClr val="tx1"/>
                </a:solidFill>
                <a:latin typeface="標楷體" panose="03000509000000000000" pitchFamily="65" charset="-120"/>
                <a:ea typeface="標楷體" panose="03000509000000000000" pitchFamily="65" charset="-120"/>
              </a:rPr>
              <a:t>=</a:t>
            </a:r>
            <a:r>
              <a:rPr lang="en-US" altLang="zh-TW" sz="2000" b="1" kern="100" dirty="0" smtClean="0">
                <a:solidFill>
                  <a:schemeClr val="tx1"/>
                </a:solidFill>
                <a:latin typeface="標楷體" panose="03000509000000000000" pitchFamily="65" charset="-120"/>
                <a:ea typeface="標楷體" panose="03000509000000000000" pitchFamily="65" charset="-120"/>
              </a:rPr>
              <a:t>17,730</a:t>
            </a:r>
            <a:r>
              <a:rPr lang="zh-TW" altLang="en-US" sz="2000" b="1" kern="100" dirty="0">
                <a:solidFill>
                  <a:schemeClr val="tx1"/>
                </a:solidFill>
                <a:latin typeface="標楷體" panose="03000509000000000000" pitchFamily="65" charset="-120"/>
                <a:ea typeface="標楷體" panose="03000509000000000000" pitchFamily="65" charset="-120"/>
              </a:rPr>
              <a:t>評價</a:t>
            </a:r>
            <a:r>
              <a:rPr lang="zh-TW" altLang="en-US" sz="2000" b="1" kern="100" dirty="0" smtClean="0">
                <a:solidFill>
                  <a:schemeClr val="tx1"/>
                </a:solidFill>
                <a:latin typeface="標楷體" panose="03000509000000000000" pitchFamily="65" charset="-120"/>
                <a:ea typeface="標楷體" panose="03000509000000000000" pitchFamily="65" charset="-120"/>
              </a:rPr>
              <a:t>調整</a:t>
            </a:r>
            <a:endParaRPr lang="en-US" altLang="zh-TW" sz="2000" b="1" kern="100" dirty="0" smtClean="0">
              <a:solidFill>
                <a:schemeClr val="tx1"/>
              </a:solidFill>
              <a:latin typeface="標楷體" panose="03000509000000000000" pitchFamily="65" charset="-120"/>
              <a:ea typeface="標楷體" panose="03000509000000000000" pitchFamily="65" charset="-120"/>
            </a:endParaRPr>
          </a:p>
          <a:p>
            <a:r>
              <a:rPr lang="en-US" altLang="zh-TW" sz="2000" b="1" kern="100" dirty="0">
                <a:solidFill>
                  <a:schemeClr val="tx1"/>
                </a:solidFill>
                <a:latin typeface="標楷體" panose="03000509000000000000" pitchFamily="65" charset="-120"/>
                <a:ea typeface="標楷體" panose="03000509000000000000" pitchFamily="65" charset="-120"/>
              </a:rPr>
              <a:t>17,730</a:t>
            </a:r>
            <a:r>
              <a:rPr lang="zh-TW" altLang="en-US" sz="2000" b="1" kern="100" dirty="0">
                <a:solidFill>
                  <a:schemeClr val="tx1"/>
                </a:solidFill>
                <a:latin typeface="標楷體" panose="03000509000000000000" pitchFamily="65" charset="-120"/>
                <a:ea typeface="標楷體" panose="03000509000000000000" pitchFamily="65" charset="-120"/>
              </a:rPr>
              <a:t>評價</a:t>
            </a:r>
            <a:r>
              <a:rPr lang="zh-TW" altLang="en-US" sz="2000" b="1" kern="100" dirty="0" smtClean="0">
                <a:solidFill>
                  <a:schemeClr val="tx1"/>
                </a:solidFill>
                <a:latin typeface="標楷體" panose="03000509000000000000" pitchFamily="65" charset="-120"/>
                <a:ea typeface="標楷體" panose="03000509000000000000" pitchFamily="65" charset="-120"/>
              </a:rPr>
              <a:t>調整</a:t>
            </a:r>
            <a:r>
              <a:rPr lang="en-US" altLang="zh-TW" sz="2000" b="1" kern="100" dirty="0" smtClean="0">
                <a:solidFill>
                  <a:schemeClr val="tx1"/>
                </a:solidFill>
                <a:latin typeface="標楷體" panose="03000509000000000000" pitchFamily="65" charset="-120"/>
                <a:ea typeface="標楷體" panose="03000509000000000000" pitchFamily="65" charset="-120"/>
              </a:rPr>
              <a:t>+</a:t>
            </a:r>
            <a:r>
              <a:rPr lang="en-US" altLang="zh-TW" sz="2000" b="1" kern="100" dirty="0">
                <a:solidFill>
                  <a:schemeClr val="tx1"/>
                </a:solidFill>
                <a:latin typeface="標楷體" panose="03000509000000000000" pitchFamily="65" charset="-120"/>
                <a:ea typeface="標楷體" panose="03000509000000000000" pitchFamily="65" charset="-120"/>
              </a:rPr>
              <a:t>$7,143</a:t>
            </a:r>
            <a:r>
              <a:rPr lang="zh-TW" altLang="en-US" sz="2000" b="1" kern="100" dirty="0">
                <a:solidFill>
                  <a:schemeClr val="tx1"/>
                </a:solidFill>
                <a:latin typeface="標楷體" panose="03000509000000000000" pitchFamily="65" charset="-120"/>
                <a:ea typeface="標楷體" panose="03000509000000000000" pitchFamily="65" charset="-120"/>
              </a:rPr>
              <a:t>評價調整</a:t>
            </a:r>
            <a:r>
              <a:rPr lang="zh-TW" altLang="en-US" sz="2000" b="1" kern="100" dirty="0" smtClean="0">
                <a:solidFill>
                  <a:schemeClr val="tx1"/>
                </a:solidFill>
                <a:latin typeface="標楷體" panose="03000509000000000000" pitchFamily="65" charset="-120"/>
                <a:ea typeface="標楷體" panose="03000509000000000000" pitchFamily="65" charset="-120"/>
              </a:rPr>
              <a:t>帳面</a:t>
            </a:r>
            <a:r>
              <a:rPr lang="en-US" altLang="zh-TW" sz="2000" b="1" kern="100" dirty="0">
                <a:solidFill>
                  <a:schemeClr val="tx1"/>
                </a:solidFill>
                <a:latin typeface="標楷體" panose="03000509000000000000" pitchFamily="65" charset="-120"/>
                <a:ea typeface="標楷體" panose="03000509000000000000" pitchFamily="65" charset="-120"/>
              </a:rPr>
              <a:t>=</a:t>
            </a:r>
            <a:r>
              <a:rPr lang="en-US" altLang="zh-TW" sz="2000" b="1" kern="100" dirty="0" smtClean="0">
                <a:solidFill>
                  <a:schemeClr val="tx1"/>
                </a:solidFill>
                <a:latin typeface="標楷體" panose="03000509000000000000" pitchFamily="65" charset="-120"/>
                <a:ea typeface="標楷體" panose="03000509000000000000" pitchFamily="65" charset="-120"/>
              </a:rPr>
              <a:t>24,873</a:t>
            </a:r>
            <a:r>
              <a:rPr lang="zh-TW" altLang="en-US" sz="2000" b="1" kern="100" dirty="0">
                <a:solidFill>
                  <a:schemeClr val="tx1"/>
                </a:solidFill>
                <a:latin typeface="標楷體" panose="03000509000000000000" pitchFamily="65" charset="-120"/>
                <a:ea typeface="標楷體" panose="03000509000000000000" pitchFamily="65" charset="-120"/>
              </a:rPr>
              <a:t>評價</a:t>
            </a:r>
            <a:r>
              <a:rPr lang="zh-TW" altLang="en-US" sz="2000" b="1" kern="100" dirty="0" smtClean="0">
                <a:solidFill>
                  <a:schemeClr val="tx1"/>
                </a:solidFill>
                <a:latin typeface="標楷體" panose="03000509000000000000" pitchFamily="65" charset="-120"/>
                <a:ea typeface="標楷體" panose="03000509000000000000" pitchFamily="65" charset="-120"/>
              </a:rPr>
              <a:t>調整</a:t>
            </a:r>
            <a:r>
              <a:rPr lang="en-US" altLang="zh-TW" sz="2000" b="1" kern="100" dirty="0" smtClean="0">
                <a:solidFill>
                  <a:schemeClr val="tx1"/>
                </a:solidFill>
                <a:latin typeface="標楷體" panose="03000509000000000000" pitchFamily="65" charset="-120"/>
                <a:ea typeface="標楷體" panose="03000509000000000000" pitchFamily="65" charset="-120"/>
              </a:rPr>
              <a:t>(</a:t>
            </a:r>
            <a:r>
              <a:rPr lang="zh-TW" altLang="en-US" sz="2000" b="1" kern="100" dirty="0" smtClean="0">
                <a:solidFill>
                  <a:schemeClr val="tx1"/>
                </a:solidFill>
                <a:latin typeface="標楷體" panose="03000509000000000000" pitchFamily="65" charset="-120"/>
                <a:ea typeface="標楷體" panose="03000509000000000000" pitchFamily="65" charset="-120"/>
              </a:rPr>
              <a:t>除列</a:t>
            </a:r>
            <a:r>
              <a:rPr lang="en-US" altLang="zh-TW" sz="2000" b="1" kern="100" dirty="0" smtClean="0">
                <a:solidFill>
                  <a:schemeClr val="tx1"/>
                </a:solidFill>
                <a:latin typeface="標楷體" panose="03000509000000000000" pitchFamily="65" charset="-120"/>
                <a:ea typeface="標楷體" panose="03000509000000000000" pitchFamily="65" charset="-120"/>
              </a:rPr>
              <a:t>)</a:t>
            </a:r>
            <a:endParaRPr lang="zh-TW" altLang="en-US" sz="2000" dirty="0"/>
          </a:p>
        </p:txBody>
      </p:sp>
    </p:spTree>
    <p:extLst>
      <p:ext uri="{BB962C8B-B14F-4D97-AF65-F5344CB8AC3E}">
        <p14:creationId xmlns:p14="http://schemas.microsoft.com/office/powerpoint/2010/main" val="22524549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1000"/>
                                            <p:tgtEl>
                                              <p:spTgt spid="35"/>
                                            </p:tgtEl>
                                          </p:cBhvr>
                                        </p:animEffect>
                                        <p:anim calcmode="lin" valueType="num">
                                          <p:cBhvr>
                                            <p:cTn id="28" dur="1000" fill="hold"/>
                                            <p:tgtEl>
                                              <p:spTgt spid="35"/>
                                            </p:tgtEl>
                                            <p:attrNameLst>
                                              <p:attrName>ppt_x</p:attrName>
                                            </p:attrNameLst>
                                          </p:cBhvr>
                                          <p:tavLst>
                                            <p:tav tm="0">
                                              <p:val>
                                                <p:strVal val="#ppt_x"/>
                                              </p:val>
                                            </p:tav>
                                            <p:tav tm="100000">
                                              <p:val>
                                                <p:strVal val="#ppt_x"/>
                                              </p:val>
                                            </p:tav>
                                          </p:tavLst>
                                        </p:anim>
                                        <p:anim calcmode="lin" valueType="num">
                                          <p:cBhvr>
                                            <p:cTn id="29" dur="1000" fill="hold"/>
                                            <p:tgtEl>
                                              <p:spTgt spid="35"/>
                                            </p:tgtEl>
                                            <p:attrNameLst>
                                              <p:attrName>ppt_y</p:attrName>
                                            </p:attrNameLst>
                                          </p:cBhvr>
                                          <p:tavLst>
                                            <p:tav tm="0">
                                              <p:val>
                                                <p:strVal val="#ppt_y+.1"/>
                                              </p:val>
                                            </p:tav>
                                            <p:tav tm="100000">
                                              <p:val>
                                                <p:strVal val="#ppt_y"/>
                                              </p:val>
                                            </p:tav>
                                          </p:tavLst>
                                        </p:anim>
                                      </p:childTnLst>
                                    </p:cTn>
                                  </p:par>
                                </p:childTnLst>
                              </p:cTn>
                            </p:par>
                            <p:par>
                              <p:cTn id="30" fill="hold">
                                <p:stCondLst>
                                  <p:cond delay="2750"/>
                                </p:stCondLst>
                                <p:childTnLst>
                                  <p:par>
                                    <p:cTn id="31" presetID="6" presetClass="entr" presetSubtype="16" fill="hold" grpId="0" nodeType="afterEffect">
                                      <p:stCondLst>
                                        <p:cond delay="0"/>
                                      </p:stCondLst>
                                      <p:childTnLst>
                                        <p:set>
                                          <p:cBhvr>
                                            <p:cTn id="32" dur="1" fill="hold">
                                              <p:stCondLst>
                                                <p:cond delay="0"/>
                                              </p:stCondLst>
                                            </p:cTn>
                                            <p:tgtEl>
                                              <p:spTgt spid="39"/>
                                            </p:tgtEl>
                                            <p:attrNameLst>
                                              <p:attrName>style.visibility</p:attrName>
                                            </p:attrNameLst>
                                          </p:cBhvr>
                                          <p:to>
                                            <p:strVal val="visible"/>
                                          </p:to>
                                        </p:set>
                                        <p:animEffect transition="in" filter="circle(in)">
                                          <p:cBhvr>
                                            <p:cTn id="33" dur="2000"/>
                                            <p:tgtEl>
                                              <p:spTgt spid="39"/>
                                            </p:tgtEl>
                                          </p:cBhvr>
                                        </p:animEffect>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grpId="0" nodeType="clickEffect">
                                      <p:stCondLst>
                                        <p:cond delay="0"/>
                                      </p:stCondLst>
                                      <p:childTnLst>
                                        <p:set>
                                          <p:cBhvr>
                                            <p:cTn id="37" dur="1" fill="hold">
                                              <p:stCondLst>
                                                <p:cond delay="0"/>
                                              </p:stCondLst>
                                            </p:cTn>
                                            <p:tgtEl>
                                              <p:spTgt spid="40"/>
                                            </p:tgtEl>
                                            <p:attrNameLst>
                                              <p:attrName>style.visibility</p:attrName>
                                            </p:attrNameLst>
                                          </p:cBhvr>
                                          <p:to>
                                            <p:strVal val="visible"/>
                                          </p:to>
                                        </p:set>
                                        <p:animEffect transition="in" filter="fade">
                                          <p:cBhvr>
                                            <p:cTn id="38" dur="1000"/>
                                            <p:tgtEl>
                                              <p:spTgt spid="40"/>
                                            </p:tgtEl>
                                          </p:cBhvr>
                                        </p:animEffect>
                                        <p:anim calcmode="lin" valueType="num">
                                          <p:cBhvr>
                                            <p:cTn id="39" dur="1000" fill="hold"/>
                                            <p:tgtEl>
                                              <p:spTgt spid="40"/>
                                            </p:tgtEl>
                                            <p:attrNameLst>
                                              <p:attrName>ppt_x</p:attrName>
                                            </p:attrNameLst>
                                          </p:cBhvr>
                                          <p:tavLst>
                                            <p:tav tm="0">
                                              <p:val>
                                                <p:strVal val="#ppt_x"/>
                                              </p:val>
                                            </p:tav>
                                            <p:tav tm="100000">
                                              <p:val>
                                                <p:strVal val="#ppt_x"/>
                                              </p:val>
                                            </p:tav>
                                          </p:tavLst>
                                        </p:anim>
                                        <p:anim calcmode="lin" valueType="num">
                                          <p:cBhvr>
                                            <p:cTn id="40"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10" presetClass="exit" presetSubtype="0" fill="hold" grpId="1" nodeType="clickEffect">
                                      <p:stCondLst>
                                        <p:cond delay="0"/>
                                      </p:stCondLst>
                                      <p:childTnLst>
                                        <p:animEffect transition="out" filter="fade">
                                          <p:cBhvr>
                                            <p:cTn id="44" dur="500"/>
                                            <p:tgtEl>
                                              <p:spTgt spid="40"/>
                                            </p:tgtEl>
                                          </p:cBhvr>
                                        </p:animEffect>
                                        <p:set>
                                          <p:cBhvr>
                                            <p:cTn id="45" dur="1" fill="hold">
                                              <p:stCondLst>
                                                <p:cond delay="499"/>
                                              </p:stCondLst>
                                            </p:cTn>
                                            <p:tgtEl>
                                              <p:spTgt spid="4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39" grpId="0" animBg="1"/>
          <p:bldP spid="40" grpId="0" animBg="1"/>
          <p:bldP spid="40"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1000"/>
                                            <p:tgtEl>
                                              <p:spTgt spid="35"/>
                                            </p:tgtEl>
                                          </p:cBhvr>
                                        </p:animEffect>
                                        <p:anim calcmode="lin" valueType="num">
                                          <p:cBhvr>
                                            <p:cTn id="28" dur="1000" fill="hold"/>
                                            <p:tgtEl>
                                              <p:spTgt spid="35"/>
                                            </p:tgtEl>
                                            <p:attrNameLst>
                                              <p:attrName>ppt_x</p:attrName>
                                            </p:attrNameLst>
                                          </p:cBhvr>
                                          <p:tavLst>
                                            <p:tav tm="0">
                                              <p:val>
                                                <p:strVal val="#ppt_x"/>
                                              </p:val>
                                            </p:tav>
                                            <p:tav tm="100000">
                                              <p:val>
                                                <p:strVal val="#ppt_x"/>
                                              </p:val>
                                            </p:tav>
                                          </p:tavLst>
                                        </p:anim>
                                        <p:anim calcmode="lin" valueType="num">
                                          <p:cBhvr>
                                            <p:cTn id="29" dur="1000" fill="hold"/>
                                            <p:tgtEl>
                                              <p:spTgt spid="35"/>
                                            </p:tgtEl>
                                            <p:attrNameLst>
                                              <p:attrName>ppt_y</p:attrName>
                                            </p:attrNameLst>
                                          </p:cBhvr>
                                          <p:tavLst>
                                            <p:tav tm="0">
                                              <p:val>
                                                <p:strVal val="#ppt_y+.1"/>
                                              </p:val>
                                            </p:tav>
                                            <p:tav tm="100000">
                                              <p:val>
                                                <p:strVal val="#ppt_y"/>
                                              </p:val>
                                            </p:tav>
                                          </p:tavLst>
                                        </p:anim>
                                      </p:childTnLst>
                                    </p:cTn>
                                  </p:par>
                                </p:childTnLst>
                              </p:cTn>
                            </p:par>
                            <p:par>
                              <p:cTn id="30" fill="hold">
                                <p:stCondLst>
                                  <p:cond delay="2750"/>
                                </p:stCondLst>
                                <p:childTnLst>
                                  <p:par>
                                    <p:cTn id="31" presetID="6" presetClass="entr" presetSubtype="16" fill="hold" grpId="0" nodeType="afterEffect">
                                      <p:stCondLst>
                                        <p:cond delay="0"/>
                                      </p:stCondLst>
                                      <p:childTnLst>
                                        <p:set>
                                          <p:cBhvr>
                                            <p:cTn id="32" dur="1" fill="hold">
                                              <p:stCondLst>
                                                <p:cond delay="0"/>
                                              </p:stCondLst>
                                            </p:cTn>
                                            <p:tgtEl>
                                              <p:spTgt spid="39"/>
                                            </p:tgtEl>
                                            <p:attrNameLst>
                                              <p:attrName>style.visibility</p:attrName>
                                            </p:attrNameLst>
                                          </p:cBhvr>
                                          <p:to>
                                            <p:strVal val="visible"/>
                                          </p:to>
                                        </p:set>
                                        <p:animEffect transition="in" filter="circle(in)">
                                          <p:cBhvr>
                                            <p:cTn id="33" dur="2000"/>
                                            <p:tgtEl>
                                              <p:spTgt spid="39"/>
                                            </p:tgtEl>
                                          </p:cBhvr>
                                        </p:animEffect>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grpId="0" nodeType="clickEffect">
                                      <p:stCondLst>
                                        <p:cond delay="0"/>
                                      </p:stCondLst>
                                      <p:childTnLst>
                                        <p:set>
                                          <p:cBhvr>
                                            <p:cTn id="37" dur="1" fill="hold">
                                              <p:stCondLst>
                                                <p:cond delay="0"/>
                                              </p:stCondLst>
                                            </p:cTn>
                                            <p:tgtEl>
                                              <p:spTgt spid="40"/>
                                            </p:tgtEl>
                                            <p:attrNameLst>
                                              <p:attrName>style.visibility</p:attrName>
                                            </p:attrNameLst>
                                          </p:cBhvr>
                                          <p:to>
                                            <p:strVal val="visible"/>
                                          </p:to>
                                        </p:set>
                                        <p:animEffect transition="in" filter="fade">
                                          <p:cBhvr>
                                            <p:cTn id="38" dur="1000"/>
                                            <p:tgtEl>
                                              <p:spTgt spid="40"/>
                                            </p:tgtEl>
                                          </p:cBhvr>
                                        </p:animEffect>
                                        <p:anim calcmode="lin" valueType="num">
                                          <p:cBhvr>
                                            <p:cTn id="39" dur="1000" fill="hold"/>
                                            <p:tgtEl>
                                              <p:spTgt spid="40"/>
                                            </p:tgtEl>
                                            <p:attrNameLst>
                                              <p:attrName>ppt_x</p:attrName>
                                            </p:attrNameLst>
                                          </p:cBhvr>
                                          <p:tavLst>
                                            <p:tav tm="0">
                                              <p:val>
                                                <p:strVal val="#ppt_x"/>
                                              </p:val>
                                            </p:tav>
                                            <p:tav tm="100000">
                                              <p:val>
                                                <p:strVal val="#ppt_x"/>
                                              </p:val>
                                            </p:tav>
                                          </p:tavLst>
                                        </p:anim>
                                        <p:anim calcmode="lin" valueType="num">
                                          <p:cBhvr>
                                            <p:cTn id="40"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10" presetClass="exit" presetSubtype="0" fill="hold" grpId="1" nodeType="clickEffect">
                                      <p:stCondLst>
                                        <p:cond delay="0"/>
                                      </p:stCondLst>
                                      <p:childTnLst>
                                        <p:animEffect transition="out" filter="fade">
                                          <p:cBhvr>
                                            <p:cTn id="44" dur="500"/>
                                            <p:tgtEl>
                                              <p:spTgt spid="40"/>
                                            </p:tgtEl>
                                          </p:cBhvr>
                                        </p:animEffect>
                                        <p:set>
                                          <p:cBhvr>
                                            <p:cTn id="45" dur="1" fill="hold">
                                              <p:stCondLst>
                                                <p:cond delay="499"/>
                                              </p:stCondLst>
                                            </p:cTn>
                                            <p:tgtEl>
                                              <p:spTgt spid="4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39" grpId="0" animBg="1"/>
          <p:bldP spid="40" grpId="0" animBg="1"/>
          <p:bldP spid="40" grpId="1" animBg="1"/>
        </p:bldLst>
      </p:timing>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140928" y="995463"/>
            <a:ext cx="11870591" cy="1938992"/>
          </a:xfrm>
          <a:prstGeom prst="rect">
            <a:avLst/>
          </a:prstGeom>
        </p:spPr>
        <p:txBody>
          <a:bodyPr wrap="square">
            <a:spAutoFit/>
          </a:bodyPr>
          <a:lstStyle/>
          <a:p>
            <a:pPr marL="1341438" indent="-1341438"/>
            <a:r>
              <a:rPr lang="en-US" altLang="zh-TW" sz="2400" dirty="0">
                <a:solidFill>
                  <a:schemeClr val="bg1"/>
                </a:solidFill>
                <a:latin typeface="標楷體" panose="03000509000000000000" pitchFamily="65" charset="-120"/>
                <a:ea typeface="標楷體" panose="03000509000000000000" pitchFamily="65" charset="-120"/>
              </a:rPr>
              <a:t>11</a:t>
            </a:r>
            <a:r>
              <a:rPr lang="zh-TW" altLang="en-US" sz="2400" dirty="0">
                <a:solidFill>
                  <a:schemeClr val="bg1"/>
                </a:solidFill>
                <a:latin typeface="標楷體" panose="03000509000000000000" pitchFamily="65" charset="-120"/>
                <a:ea typeface="標楷體" panose="03000509000000000000" pitchFamily="65" charset="-120"/>
              </a:rPr>
              <a:t>月</a:t>
            </a:r>
            <a:r>
              <a:rPr lang="en-US" altLang="zh-TW" sz="2400" dirty="0">
                <a:solidFill>
                  <a:schemeClr val="bg1"/>
                </a:solidFill>
                <a:latin typeface="標楷體" panose="03000509000000000000" pitchFamily="65" charset="-120"/>
                <a:ea typeface="標楷體" panose="03000509000000000000" pitchFamily="65" charset="-120"/>
              </a:rPr>
              <a:t>30</a:t>
            </a:r>
            <a:r>
              <a:rPr lang="zh-TW" altLang="en-US" sz="2400" dirty="0">
                <a:solidFill>
                  <a:schemeClr val="bg1"/>
                </a:solidFill>
                <a:latin typeface="標楷體" panose="03000509000000000000" pitchFamily="65" charset="-120"/>
                <a:ea typeface="標楷體" panose="03000509000000000000" pitchFamily="65" charset="-120"/>
              </a:rPr>
              <a:t>日 公司以帳上運輸設備之客貨二用車一部交換高雄公司中型貨車公允價值</a:t>
            </a:r>
            <a:r>
              <a:rPr lang="en-US" altLang="zh-TW" sz="2400" dirty="0">
                <a:solidFill>
                  <a:schemeClr val="bg1"/>
                </a:solidFill>
                <a:latin typeface="標楷體" panose="03000509000000000000" pitchFamily="65" charset="-120"/>
                <a:ea typeface="標楷體" panose="03000509000000000000" pitchFamily="65" charset="-120"/>
              </a:rPr>
              <a:t>$550,000 (</a:t>
            </a:r>
            <a:r>
              <a:rPr lang="zh-TW" altLang="en-US" sz="2400" dirty="0">
                <a:solidFill>
                  <a:schemeClr val="bg1"/>
                </a:solidFill>
                <a:latin typeface="標楷體" panose="03000509000000000000" pitchFamily="65" charset="-120"/>
                <a:ea typeface="標楷體" panose="03000509000000000000" pitchFamily="65" charset="-120"/>
              </a:rPr>
              <a:t>耐用年限為</a:t>
            </a:r>
            <a:r>
              <a:rPr lang="en-US" altLang="zh-TW" sz="2400" dirty="0">
                <a:solidFill>
                  <a:schemeClr val="bg1"/>
                </a:solidFill>
                <a:latin typeface="標楷體" panose="03000509000000000000" pitchFamily="65" charset="-120"/>
                <a:ea typeface="標楷體" panose="03000509000000000000" pitchFamily="65" charset="-120"/>
              </a:rPr>
              <a:t>5</a:t>
            </a:r>
            <a:r>
              <a:rPr lang="zh-TW" altLang="en-US" sz="2400" dirty="0">
                <a:solidFill>
                  <a:schemeClr val="bg1"/>
                </a:solidFill>
                <a:latin typeface="標楷體" panose="03000509000000000000" pitchFamily="65" charset="-120"/>
                <a:ea typeface="標楷體" panose="03000509000000000000" pitchFamily="65" charset="-120"/>
              </a:rPr>
              <a:t>年，殘值</a:t>
            </a:r>
            <a:r>
              <a:rPr lang="en-US" altLang="zh-TW" sz="2400" dirty="0">
                <a:solidFill>
                  <a:schemeClr val="bg1"/>
                </a:solidFill>
                <a:latin typeface="標楷體" panose="03000509000000000000" pitchFamily="65" charset="-120"/>
                <a:ea typeface="標楷體" panose="03000509000000000000" pitchFamily="65" charset="-120"/>
              </a:rPr>
              <a:t>$10,000)</a:t>
            </a:r>
            <a:r>
              <a:rPr lang="zh-TW" altLang="en-US" sz="2400" dirty="0">
                <a:solidFill>
                  <a:schemeClr val="bg1"/>
                </a:solidFill>
                <a:latin typeface="標楷體" panose="03000509000000000000" pitchFamily="65" charset="-120"/>
                <a:ea typeface="標楷體" panose="03000509000000000000" pitchFamily="65" charset="-120"/>
              </a:rPr>
              <a:t>，並取得現金</a:t>
            </a:r>
            <a:r>
              <a:rPr lang="en-US" altLang="zh-TW" sz="2400" dirty="0">
                <a:solidFill>
                  <a:schemeClr val="bg1"/>
                </a:solidFill>
                <a:latin typeface="標楷體" panose="03000509000000000000" pitchFamily="65" charset="-120"/>
                <a:ea typeface="標楷體" panose="03000509000000000000" pitchFamily="65" charset="-120"/>
              </a:rPr>
              <a:t>$120,000</a:t>
            </a:r>
            <a:r>
              <a:rPr lang="zh-TW" altLang="en-US" sz="2400" dirty="0">
                <a:solidFill>
                  <a:schemeClr val="bg1"/>
                </a:solidFill>
                <a:latin typeface="標楷體" panose="03000509000000000000" pitchFamily="65" charset="-120"/>
                <a:ea typeface="標楷體" panose="03000509000000000000" pitchFamily="65" charset="-120"/>
              </a:rPr>
              <a:t>，本交換交易具商業實質。</a:t>
            </a:r>
          </a:p>
          <a:p>
            <a:pPr marL="1341438" indent="-1341438"/>
            <a:r>
              <a:rPr lang="en-US" altLang="zh-TW" sz="2400" dirty="0">
                <a:solidFill>
                  <a:schemeClr val="bg1"/>
                </a:solidFill>
                <a:latin typeface="標楷體" panose="03000509000000000000" pitchFamily="65" charset="-120"/>
                <a:ea typeface="標楷體" panose="03000509000000000000" pitchFamily="65" charset="-120"/>
              </a:rPr>
              <a:t>12</a:t>
            </a:r>
            <a:r>
              <a:rPr lang="zh-TW" altLang="en-US" sz="2400" dirty="0">
                <a:solidFill>
                  <a:schemeClr val="bg1"/>
                </a:solidFill>
                <a:latin typeface="標楷體" panose="03000509000000000000" pitchFamily="65" charset="-120"/>
                <a:ea typeface="標楷體" panose="03000509000000000000" pitchFamily="65" charset="-120"/>
              </a:rPr>
              <a:t>月</a:t>
            </a:r>
            <a:r>
              <a:rPr lang="en-US" altLang="zh-TW" sz="2400" dirty="0">
                <a:solidFill>
                  <a:schemeClr val="bg1"/>
                </a:solidFill>
                <a:latin typeface="標楷體" panose="03000509000000000000" pitchFamily="65" charset="-120"/>
                <a:ea typeface="標楷體" panose="03000509000000000000" pitchFamily="65" charset="-120"/>
              </a:rPr>
              <a:t>4 </a:t>
            </a:r>
            <a:r>
              <a:rPr lang="zh-TW" altLang="en-US" sz="2400" dirty="0">
                <a:solidFill>
                  <a:schemeClr val="bg1"/>
                </a:solidFill>
                <a:latin typeface="標楷體" panose="03000509000000000000" pitchFamily="65" charset="-120"/>
                <a:ea typeface="標楷體" panose="03000509000000000000" pitchFamily="65" charset="-120"/>
              </a:rPr>
              <a:t>日 本日草屯公司宣告破產，經法務部門評估後確定該應收帳款無法收回。</a:t>
            </a:r>
          </a:p>
          <a:p>
            <a:pPr marL="1341438" indent="-1341438"/>
            <a:r>
              <a:rPr lang="en-US" altLang="zh-TW" sz="2400" dirty="0">
                <a:solidFill>
                  <a:schemeClr val="bg1"/>
                </a:solidFill>
                <a:latin typeface="標楷體" panose="03000509000000000000" pitchFamily="65" charset="-120"/>
                <a:ea typeface="標楷體" panose="03000509000000000000" pitchFamily="65" charset="-120"/>
              </a:rPr>
              <a:t>12</a:t>
            </a:r>
            <a:r>
              <a:rPr lang="zh-TW" altLang="en-US" sz="2400" dirty="0">
                <a:solidFill>
                  <a:schemeClr val="bg1"/>
                </a:solidFill>
                <a:latin typeface="標楷體" panose="03000509000000000000" pitchFamily="65" charset="-120"/>
                <a:ea typeface="標楷體" panose="03000509000000000000" pitchFamily="65" charset="-120"/>
              </a:rPr>
              <a:t>月</a:t>
            </a:r>
            <a:r>
              <a:rPr lang="en-US" altLang="zh-TW" sz="2400" dirty="0">
                <a:solidFill>
                  <a:schemeClr val="bg1"/>
                </a:solidFill>
                <a:latin typeface="標楷體" panose="03000509000000000000" pitchFamily="65" charset="-120"/>
                <a:ea typeface="標楷體" panose="03000509000000000000" pitchFamily="65" charset="-120"/>
              </a:rPr>
              <a:t>5 </a:t>
            </a:r>
            <a:r>
              <a:rPr lang="zh-TW" altLang="en-US" sz="2400" dirty="0">
                <a:solidFill>
                  <a:schemeClr val="bg1"/>
                </a:solidFill>
                <a:latin typeface="標楷體" panose="03000509000000000000" pitchFamily="65" charset="-120"/>
                <a:ea typeface="標楷體" panose="03000509000000000000" pitchFamily="65" charset="-120"/>
              </a:rPr>
              <a:t>日 銀行通知收到魚池公司匯入貨款，經查證係為償還</a:t>
            </a:r>
            <a:r>
              <a:rPr lang="en-US" altLang="zh-TW" sz="2400" dirty="0">
                <a:solidFill>
                  <a:schemeClr val="bg1"/>
                </a:solidFill>
                <a:latin typeface="標楷體" panose="03000509000000000000" pitchFamily="65" charset="-120"/>
                <a:ea typeface="標楷體" panose="03000509000000000000" pitchFamily="65" charset="-120"/>
              </a:rPr>
              <a:t>10</a:t>
            </a:r>
            <a:r>
              <a:rPr lang="zh-TW" altLang="en-US" sz="2400" dirty="0">
                <a:solidFill>
                  <a:schemeClr val="bg1"/>
                </a:solidFill>
                <a:latin typeface="標楷體" panose="03000509000000000000" pitchFamily="65" charset="-120"/>
                <a:ea typeface="標楷體" panose="03000509000000000000" pitchFamily="65" charset="-120"/>
              </a:rPr>
              <a:t>月底前全部貨欠。</a:t>
            </a: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73125" y="900719"/>
            <a:ext cx="12289261" cy="5930754"/>
            <a:chOff x="908406" y="1958839"/>
            <a:chExt cx="3484694" cy="4886803"/>
          </a:xfrm>
        </p:grpSpPr>
        <p:sp>
          <p:nvSpPr>
            <p:cNvPr id="16" name="矩形 15"/>
            <p:cNvSpPr/>
            <p:nvPr/>
          </p:nvSpPr>
          <p:spPr>
            <a:xfrm flipH="1">
              <a:off x="908406" y="1995688"/>
              <a:ext cx="3356848"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35" name="群組 34"/>
          <p:cNvGrpSpPr/>
          <p:nvPr/>
        </p:nvGrpSpPr>
        <p:grpSpPr>
          <a:xfrm>
            <a:off x="5895586" y="-209106"/>
            <a:ext cx="5607415" cy="1470676"/>
            <a:chOff x="-14042262" y="1272774"/>
            <a:chExt cx="14667741" cy="732733"/>
          </a:xfrm>
        </p:grpSpPr>
        <p:pic>
          <p:nvPicPr>
            <p:cNvPr id="36"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38" name="文字方塊 37"/>
            <p:cNvSpPr txBox="1"/>
            <p:nvPr/>
          </p:nvSpPr>
          <p:spPr>
            <a:xfrm>
              <a:off x="-9631473" y="1478281"/>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a:t>
              </a:r>
              <a:r>
                <a:rPr lang="zh-TW" altLang="en-US" sz="3200" dirty="0">
                  <a:solidFill>
                    <a:srgbClr val="00EFF1"/>
                  </a:solidFill>
                  <a:latin typeface="標楷體" panose="03000509000000000000" pitchFamily="65" charset="-120"/>
                  <a:ea typeface="標楷體" panose="03000509000000000000" pitchFamily="65" charset="-120"/>
                </a:rPr>
                <a:t>二</a:t>
              </a:r>
              <a:r>
                <a:rPr lang="zh-TW" altLang="en-US" sz="3200" dirty="0" smtClean="0">
                  <a:solidFill>
                    <a:srgbClr val="00EFF1"/>
                  </a:solidFill>
                  <a:latin typeface="標楷體" panose="03000509000000000000" pitchFamily="65" charset="-120"/>
                  <a:ea typeface="標楷體" panose="03000509000000000000" pitchFamily="65" charset="-120"/>
                </a:rPr>
                <a:t>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7)</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graphicFrame>
        <p:nvGraphicFramePr>
          <p:cNvPr id="2" name="表格 1"/>
          <p:cNvGraphicFramePr>
            <a:graphicFrameLocks noGrp="1"/>
          </p:cNvGraphicFramePr>
          <p:nvPr>
            <p:extLst>
              <p:ext uri="{D42A27DB-BD31-4B8C-83A1-F6EECF244321}">
                <p14:modId xmlns:p14="http://schemas.microsoft.com/office/powerpoint/2010/main" val="3668879890"/>
              </p:ext>
            </p:extLst>
          </p:nvPr>
        </p:nvGraphicFramePr>
        <p:xfrm>
          <a:off x="307820" y="3032749"/>
          <a:ext cx="11515575" cy="3691692"/>
        </p:xfrm>
        <a:graphic>
          <a:graphicData uri="http://schemas.openxmlformats.org/drawingml/2006/table">
            <a:tbl>
              <a:tblPr>
                <a:tableStyleId>{5C22544A-7EE6-4342-B048-85BDC9FD1C3A}</a:tableStyleId>
              </a:tblPr>
              <a:tblGrid>
                <a:gridCol w="2282895">
                  <a:extLst>
                    <a:ext uri="{9D8B030D-6E8A-4147-A177-3AD203B41FA5}">
                      <a16:colId xmlns:a16="http://schemas.microsoft.com/office/drawing/2014/main" val="1102600654"/>
                    </a:ext>
                  </a:extLst>
                </a:gridCol>
                <a:gridCol w="5492434">
                  <a:extLst>
                    <a:ext uri="{9D8B030D-6E8A-4147-A177-3AD203B41FA5}">
                      <a16:colId xmlns:a16="http://schemas.microsoft.com/office/drawing/2014/main" val="1263363812"/>
                    </a:ext>
                  </a:extLst>
                </a:gridCol>
                <a:gridCol w="273008">
                  <a:extLst>
                    <a:ext uri="{9D8B030D-6E8A-4147-A177-3AD203B41FA5}">
                      <a16:colId xmlns:a16="http://schemas.microsoft.com/office/drawing/2014/main" val="1323594902"/>
                    </a:ext>
                  </a:extLst>
                </a:gridCol>
                <a:gridCol w="1469640">
                  <a:extLst>
                    <a:ext uri="{9D8B030D-6E8A-4147-A177-3AD203B41FA5}">
                      <a16:colId xmlns:a16="http://schemas.microsoft.com/office/drawing/2014/main" val="2677639418"/>
                    </a:ext>
                  </a:extLst>
                </a:gridCol>
                <a:gridCol w="1452389">
                  <a:extLst>
                    <a:ext uri="{9D8B030D-6E8A-4147-A177-3AD203B41FA5}">
                      <a16:colId xmlns:a16="http://schemas.microsoft.com/office/drawing/2014/main" val="969408417"/>
                    </a:ext>
                  </a:extLst>
                </a:gridCol>
                <a:gridCol w="244850">
                  <a:extLst>
                    <a:ext uri="{9D8B030D-6E8A-4147-A177-3AD203B41FA5}">
                      <a16:colId xmlns:a16="http://schemas.microsoft.com/office/drawing/2014/main" val="1302972324"/>
                    </a:ext>
                  </a:extLst>
                </a:gridCol>
                <a:gridCol w="300359">
                  <a:extLst>
                    <a:ext uri="{9D8B030D-6E8A-4147-A177-3AD203B41FA5}">
                      <a16:colId xmlns:a16="http://schemas.microsoft.com/office/drawing/2014/main" val="1250611655"/>
                    </a:ext>
                  </a:extLst>
                </a:gridCol>
              </a:tblGrid>
              <a:tr h="127981">
                <a:tc>
                  <a:txBody>
                    <a:bodyPr/>
                    <a:lstStyle/>
                    <a:p>
                      <a:pPr algn="l"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107-11-30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折舊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82,500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2991611"/>
                  </a:ext>
                </a:extLst>
              </a:tr>
              <a:tr h="127981">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累計折舊－運輸設備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82,500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39048699"/>
                  </a:ext>
                </a:extLst>
              </a:tr>
              <a:tr h="330048">
                <a:tc>
                  <a:txBody>
                    <a:bodyPr/>
                    <a:lstStyle/>
                    <a:p>
                      <a:pPr algn="l"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107-11-30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運輸設備成本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550,000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46739513"/>
                  </a:ext>
                </a:extLst>
              </a:tr>
              <a:tr h="127981">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累計折舊－運輸設備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285,000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34946869"/>
                  </a:ext>
                </a:extLst>
              </a:tr>
              <a:tr h="127981">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處分不動產廠房及設備損失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5,000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99956636"/>
                  </a:ext>
                </a:extLst>
              </a:tr>
              <a:tr h="127981">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現金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120,000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306163"/>
                  </a:ext>
                </a:extLst>
              </a:tr>
              <a:tr h="127981">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運輸設備成本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960,000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72901490"/>
                  </a:ext>
                </a:extLst>
              </a:tr>
              <a:tr h="127981">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70926030"/>
                  </a:ext>
                </a:extLst>
              </a:tr>
              <a:tr h="127981">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107-12-04</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備抵損失</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應收帳款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203,000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67733418"/>
                  </a:ext>
                </a:extLst>
              </a:tr>
              <a:tr h="127981">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應收帳款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203,000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1111107"/>
                  </a:ext>
                </a:extLst>
              </a:tr>
              <a:tr h="127981">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84033637"/>
                  </a:ext>
                </a:extLst>
              </a:tr>
              <a:tr h="127981">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107-12-05</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銀行存款</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土地銀行活存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882,400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20100281"/>
                  </a:ext>
                </a:extLst>
              </a:tr>
              <a:tr h="127981">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應收帳款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817" marR="5817" marT="5817"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882,400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817" marR="5817" marT="5817"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70726199"/>
                  </a:ext>
                </a:extLst>
              </a:tr>
            </a:tbl>
          </a:graphicData>
        </a:graphic>
      </p:graphicFrame>
      <p:sp>
        <p:nvSpPr>
          <p:cNvPr id="39" name="圓角矩形 38">
            <a:hlinkClick r:id="rId4" action="ppaction://hlinksldjump"/>
          </p:cNvPr>
          <p:cNvSpPr/>
          <p:nvPr/>
        </p:nvSpPr>
        <p:spPr>
          <a:xfrm>
            <a:off x="3653945" y="1804939"/>
            <a:ext cx="182217" cy="320040"/>
          </a:xfrm>
          <a:prstGeom prst="roundRect">
            <a:avLst/>
          </a:prstGeom>
          <a:solidFill>
            <a:srgbClr val="6699FF">
              <a:alpha val="16863"/>
            </a:srgb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40" name="圓角矩形 39"/>
          <p:cNvSpPr/>
          <p:nvPr/>
        </p:nvSpPr>
        <p:spPr>
          <a:xfrm>
            <a:off x="191015" y="5313082"/>
            <a:ext cx="11770416" cy="826605"/>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r>
              <a:rPr lang="en-US" altLang="zh-TW" sz="2000" b="1" kern="100" dirty="0" smtClean="0">
                <a:solidFill>
                  <a:schemeClr val="tx1"/>
                </a:solidFill>
                <a:latin typeface="標楷體" panose="03000509000000000000" pitchFamily="65" charset="-120"/>
                <a:ea typeface="標楷體" panose="03000509000000000000" pitchFamily="65" charset="-120"/>
              </a:rPr>
              <a:t>[(960,000-60,000)/10]X(11/12)=82,500(</a:t>
            </a:r>
            <a:r>
              <a:rPr lang="zh-TW" altLang="en-US" sz="2000" b="1" kern="100" dirty="0" smtClean="0">
                <a:solidFill>
                  <a:schemeClr val="tx1"/>
                </a:solidFill>
                <a:latin typeface="標楷體" panose="03000509000000000000" pitchFamily="65" charset="-120"/>
                <a:ea typeface="標楷體" panose="03000509000000000000" pitchFamily="65" charset="-120"/>
              </a:rPr>
              <a:t>補提折舊</a:t>
            </a:r>
            <a:r>
              <a:rPr lang="en-US" altLang="zh-TW" sz="2000" b="1" kern="100" dirty="0" smtClean="0">
                <a:solidFill>
                  <a:schemeClr val="tx1"/>
                </a:solidFill>
                <a:latin typeface="標楷體" panose="03000509000000000000" pitchFamily="65" charset="-120"/>
                <a:ea typeface="標楷體" panose="03000509000000000000" pitchFamily="65" charset="-120"/>
              </a:rPr>
              <a:t>)</a:t>
            </a:r>
          </a:p>
          <a:p>
            <a:r>
              <a:rPr lang="en-US" altLang="zh-TW" sz="2000" b="1" kern="100" dirty="0" smtClean="0">
                <a:solidFill>
                  <a:schemeClr val="tx1"/>
                </a:solidFill>
                <a:latin typeface="標楷體" panose="03000509000000000000" pitchFamily="65" charset="-120"/>
                <a:ea typeface="標楷體" panose="03000509000000000000" pitchFamily="65" charset="-120"/>
              </a:rPr>
              <a:t>202,500+82,500=$285,000</a:t>
            </a:r>
            <a:r>
              <a:rPr lang="zh-TW" altLang="en-US" sz="2000" b="1" kern="100" dirty="0">
                <a:solidFill>
                  <a:schemeClr val="tx1"/>
                </a:solidFill>
                <a:latin typeface="標楷體" panose="03000509000000000000" pitchFamily="65" charset="-120"/>
                <a:ea typeface="標楷體" panose="03000509000000000000" pitchFamily="65" charset="-120"/>
              </a:rPr>
              <a:t>累計</a:t>
            </a:r>
            <a:r>
              <a:rPr lang="zh-TW" altLang="en-US" sz="2000" b="1" kern="100" dirty="0" smtClean="0">
                <a:solidFill>
                  <a:schemeClr val="tx1"/>
                </a:solidFill>
                <a:latin typeface="標楷體" panose="03000509000000000000" pitchFamily="65" charset="-120"/>
                <a:ea typeface="標楷體" panose="03000509000000000000" pitchFamily="65" charset="-120"/>
              </a:rPr>
              <a:t>折舊</a:t>
            </a:r>
            <a:endParaRPr lang="en-US" altLang="zh-TW" sz="2000" b="1" kern="100" dirty="0" smtClean="0">
              <a:solidFill>
                <a:schemeClr val="tx1"/>
              </a:solidFill>
              <a:latin typeface="標楷體" panose="03000509000000000000" pitchFamily="65" charset="-120"/>
              <a:ea typeface="標楷體" panose="03000509000000000000" pitchFamily="65" charset="-120"/>
            </a:endParaRPr>
          </a:p>
        </p:txBody>
      </p:sp>
    </p:spTree>
    <p:extLst>
      <p:ext uri="{BB962C8B-B14F-4D97-AF65-F5344CB8AC3E}">
        <p14:creationId xmlns:p14="http://schemas.microsoft.com/office/powerpoint/2010/main" val="5501522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1000"/>
                                            <p:tgtEl>
                                              <p:spTgt spid="35"/>
                                            </p:tgtEl>
                                          </p:cBhvr>
                                        </p:animEffect>
                                        <p:anim calcmode="lin" valueType="num">
                                          <p:cBhvr>
                                            <p:cTn id="28" dur="1000" fill="hold"/>
                                            <p:tgtEl>
                                              <p:spTgt spid="35"/>
                                            </p:tgtEl>
                                            <p:attrNameLst>
                                              <p:attrName>ppt_x</p:attrName>
                                            </p:attrNameLst>
                                          </p:cBhvr>
                                          <p:tavLst>
                                            <p:tav tm="0">
                                              <p:val>
                                                <p:strVal val="#ppt_x"/>
                                              </p:val>
                                            </p:tav>
                                            <p:tav tm="100000">
                                              <p:val>
                                                <p:strVal val="#ppt_x"/>
                                              </p:val>
                                            </p:tav>
                                          </p:tavLst>
                                        </p:anim>
                                        <p:anim calcmode="lin" valueType="num">
                                          <p:cBhvr>
                                            <p:cTn id="29" dur="1000" fill="hold"/>
                                            <p:tgtEl>
                                              <p:spTgt spid="35"/>
                                            </p:tgtEl>
                                            <p:attrNameLst>
                                              <p:attrName>ppt_y</p:attrName>
                                            </p:attrNameLst>
                                          </p:cBhvr>
                                          <p:tavLst>
                                            <p:tav tm="0">
                                              <p:val>
                                                <p:strVal val="#ppt_y+.1"/>
                                              </p:val>
                                            </p:tav>
                                            <p:tav tm="100000">
                                              <p:val>
                                                <p:strVal val="#ppt_y"/>
                                              </p:val>
                                            </p:tav>
                                          </p:tavLst>
                                        </p:anim>
                                      </p:childTnLst>
                                    </p:cTn>
                                  </p:par>
                                </p:childTnLst>
                              </p:cTn>
                            </p:par>
                            <p:par>
                              <p:cTn id="30" fill="hold">
                                <p:stCondLst>
                                  <p:cond delay="2750"/>
                                </p:stCondLst>
                                <p:childTnLst>
                                  <p:par>
                                    <p:cTn id="31" presetID="6" presetClass="entr" presetSubtype="16" fill="hold" grpId="0" nodeType="afterEffect">
                                      <p:stCondLst>
                                        <p:cond delay="0"/>
                                      </p:stCondLst>
                                      <p:childTnLst>
                                        <p:set>
                                          <p:cBhvr>
                                            <p:cTn id="32" dur="1" fill="hold">
                                              <p:stCondLst>
                                                <p:cond delay="0"/>
                                              </p:stCondLst>
                                            </p:cTn>
                                            <p:tgtEl>
                                              <p:spTgt spid="39"/>
                                            </p:tgtEl>
                                            <p:attrNameLst>
                                              <p:attrName>style.visibility</p:attrName>
                                            </p:attrNameLst>
                                          </p:cBhvr>
                                          <p:to>
                                            <p:strVal val="visible"/>
                                          </p:to>
                                        </p:set>
                                        <p:animEffect transition="in" filter="circle(in)">
                                          <p:cBhvr>
                                            <p:cTn id="33" dur="2000"/>
                                            <p:tgtEl>
                                              <p:spTgt spid="39"/>
                                            </p:tgtEl>
                                          </p:cBhvr>
                                        </p:animEffect>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grpId="0" nodeType="clickEffect">
                                      <p:stCondLst>
                                        <p:cond delay="0"/>
                                      </p:stCondLst>
                                      <p:childTnLst>
                                        <p:set>
                                          <p:cBhvr>
                                            <p:cTn id="37" dur="1" fill="hold">
                                              <p:stCondLst>
                                                <p:cond delay="0"/>
                                              </p:stCondLst>
                                            </p:cTn>
                                            <p:tgtEl>
                                              <p:spTgt spid="40"/>
                                            </p:tgtEl>
                                            <p:attrNameLst>
                                              <p:attrName>style.visibility</p:attrName>
                                            </p:attrNameLst>
                                          </p:cBhvr>
                                          <p:to>
                                            <p:strVal val="visible"/>
                                          </p:to>
                                        </p:set>
                                        <p:animEffect transition="in" filter="fade">
                                          <p:cBhvr>
                                            <p:cTn id="38" dur="1000"/>
                                            <p:tgtEl>
                                              <p:spTgt spid="40"/>
                                            </p:tgtEl>
                                          </p:cBhvr>
                                        </p:animEffect>
                                        <p:anim calcmode="lin" valueType="num">
                                          <p:cBhvr>
                                            <p:cTn id="39" dur="1000" fill="hold"/>
                                            <p:tgtEl>
                                              <p:spTgt spid="40"/>
                                            </p:tgtEl>
                                            <p:attrNameLst>
                                              <p:attrName>ppt_x</p:attrName>
                                            </p:attrNameLst>
                                          </p:cBhvr>
                                          <p:tavLst>
                                            <p:tav tm="0">
                                              <p:val>
                                                <p:strVal val="#ppt_x"/>
                                              </p:val>
                                            </p:tav>
                                            <p:tav tm="100000">
                                              <p:val>
                                                <p:strVal val="#ppt_x"/>
                                              </p:val>
                                            </p:tav>
                                          </p:tavLst>
                                        </p:anim>
                                        <p:anim calcmode="lin" valueType="num">
                                          <p:cBhvr>
                                            <p:cTn id="40"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10" presetClass="exit" presetSubtype="0" fill="hold" grpId="1" nodeType="clickEffect">
                                      <p:stCondLst>
                                        <p:cond delay="0"/>
                                      </p:stCondLst>
                                      <p:childTnLst>
                                        <p:animEffect transition="out" filter="fade">
                                          <p:cBhvr>
                                            <p:cTn id="44" dur="500"/>
                                            <p:tgtEl>
                                              <p:spTgt spid="40"/>
                                            </p:tgtEl>
                                          </p:cBhvr>
                                        </p:animEffect>
                                        <p:set>
                                          <p:cBhvr>
                                            <p:cTn id="45" dur="1" fill="hold">
                                              <p:stCondLst>
                                                <p:cond delay="499"/>
                                              </p:stCondLst>
                                            </p:cTn>
                                            <p:tgtEl>
                                              <p:spTgt spid="4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39" grpId="0" animBg="1"/>
          <p:bldP spid="40" grpId="0" animBg="1"/>
          <p:bldP spid="40"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1000"/>
                                            <p:tgtEl>
                                              <p:spTgt spid="35"/>
                                            </p:tgtEl>
                                          </p:cBhvr>
                                        </p:animEffect>
                                        <p:anim calcmode="lin" valueType="num">
                                          <p:cBhvr>
                                            <p:cTn id="28" dur="1000" fill="hold"/>
                                            <p:tgtEl>
                                              <p:spTgt spid="35"/>
                                            </p:tgtEl>
                                            <p:attrNameLst>
                                              <p:attrName>ppt_x</p:attrName>
                                            </p:attrNameLst>
                                          </p:cBhvr>
                                          <p:tavLst>
                                            <p:tav tm="0">
                                              <p:val>
                                                <p:strVal val="#ppt_x"/>
                                              </p:val>
                                            </p:tav>
                                            <p:tav tm="100000">
                                              <p:val>
                                                <p:strVal val="#ppt_x"/>
                                              </p:val>
                                            </p:tav>
                                          </p:tavLst>
                                        </p:anim>
                                        <p:anim calcmode="lin" valueType="num">
                                          <p:cBhvr>
                                            <p:cTn id="29" dur="1000" fill="hold"/>
                                            <p:tgtEl>
                                              <p:spTgt spid="35"/>
                                            </p:tgtEl>
                                            <p:attrNameLst>
                                              <p:attrName>ppt_y</p:attrName>
                                            </p:attrNameLst>
                                          </p:cBhvr>
                                          <p:tavLst>
                                            <p:tav tm="0">
                                              <p:val>
                                                <p:strVal val="#ppt_y+.1"/>
                                              </p:val>
                                            </p:tav>
                                            <p:tav tm="100000">
                                              <p:val>
                                                <p:strVal val="#ppt_y"/>
                                              </p:val>
                                            </p:tav>
                                          </p:tavLst>
                                        </p:anim>
                                      </p:childTnLst>
                                    </p:cTn>
                                  </p:par>
                                </p:childTnLst>
                              </p:cTn>
                            </p:par>
                            <p:par>
                              <p:cTn id="30" fill="hold">
                                <p:stCondLst>
                                  <p:cond delay="2750"/>
                                </p:stCondLst>
                                <p:childTnLst>
                                  <p:par>
                                    <p:cTn id="31" presetID="6" presetClass="entr" presetSubtype="16" fill="hold" grpId="0" nodeType="afterEffect">
                                      <p:stCondLst>
                                        <p:cond delay="0"/>
                                      </p:stCondLst>
                                      <p:childTnLst>
                                        <p:set>
                                          <p:cBhvr>
                                            <p:cTn id="32" dur="1" fill="hold">
                                              <p:stCondLst>
                                                <p:cond delay="0"/>
                                              </p:stCondLst>
                                            </p:cTn>
                                            <p:tgtEl>
                                              <p:spTgt spid="39"/>
                                            </p:tgtEl>
                                            <p:attrNameLst>
                                              <p:attrName>style.visibility</p:attrName>
                                            </p:attrNameLst>
                                          </p:cBhvr>
                                          <p:to>
                                            <p:strVal val="visible"/>
                                          </p:to>
                                        </p:set>
                                        <p:animEffect transition="in" filter="circle(in)">
                                          <p:cBhvr>
                                            <p:cTn id="33" dur="2000"/>
                                            <p:tgtEl>
                                              <p:spTgt spid="39"/>
                                            </p:tgtEl>
                                          </p:cBhvr>
                                        </p:animEffect>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grpId="0" nodeType="clickEffect">
                                      <p:stCondLst>
                                        <p:cond delay="0"/>
                                      </p:stCondLst>
                                      <p:childTnLst>
                                        <p:set>
                                          <p:cBhvr>
                                            <p:cTn id="37" dur="1" fill="hold">
                                              <p:stCondLst>
                                                <p:cond delay="0"/>
                                              </p:stCondLst>
                                            </p:cTn>
                                            <p:tgtEl>
                                              <p:spTgt spid="40"/>
                                            </p:tgtEl>
                                            <p:attrNameLst>
                                              <p:attrName>style.visibility</p:attrName>
                                            </p:attrNameLst>
                                          </p:cBhvr>
                                          <p:to>
                                            <p:strVal val="visible"/>
                                          </p:to>
                                        </p:set>
                                        <p:animEffect transition="in" filter="fade">
                                          <p:cBhvr>
                                            <p:cTn id="38" dur="1000"/>
                                            <p:tgtEl>
                                              <p:spTgt spid="40"/>
                                            </p:tgtEl>
                                          </p:cBhvr>
                                        </p:animEffect>
                                        <p:anim calcmode="lin" valueType="num">
                                          <p:cBhvr>
                                            <p:cTn id="39" dur="1000" fill="hold"/>
                                            <p:tgtEl>
                                              <p:spTgt spid="40"/>
                                            </p:tgtEl>
                                            <p:attrNameLst>
                                              <p:attrName>ppt_x</p:attrName>
                                            </p:attrNameLst>
                                          </p:cBhvr>
                                          <p:tavLst>
                                            <p:tav tm="0">
                                              <p:val>
                                                <p:strVal val="#ppt_x"/>
                                              </p:val>
                                            </p:tav>
                                            <p:tav tm="100000">
                                              <p:val>
                                                <p:strVal val="#ppt_x"/>
                                              </p:val>
                                            </p:tav>
                                          </p:tavLst>
                                        </p:anim>
                                        <p:anim calcmode="lin" valueType="num">
                                          <p:cBhvr>
                                            <p:cTn id="40"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10" presetClass="exit" presetSubtype="0" fill="hold" grpId="1" nodeType="clickEffect">
                                      <p:stCondLst>
                                        <p:cond delay="0"/>
                                      </p:stCondLst>
                                      <p:childTnLst>
                                        <p:animEffect transition="out" filter="fade">
                                          <p:cBhvr>
                                            <p:cTn id="44" dur="500"/>
                                            <p:tgtEl>
                                              <p:spTgt spid="40"/>
                                            </p:tgtEl>
                                          </p:cBhvr>
                                        </p:animEffect>
                                        <p:set>
                                          <p:cBhvr>
                                            <p:cTn id="45" dur="1" fill="hold">
                                              <p:stCondLst>
                                                <p:cond delay="499"/>
                                              </p:stCondLst>
                                            </p:cTn>
                                            <p:tgtEl>
                                              <p:spTgt spid="4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39" grpId="0" animBg="1"/>
          <p:bldP spid="40" grpId="0" animBg="1"/>
          <p:bldP spid="40" grpId="1" animBg="1"/>
        </p:bldLst>
      </p:timing>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140928" y="995463"/>
            <a:ext cx="11870591" cy="1938992"/>
          </a:xfrm>
          <a:prstGeom prst="rect">
            <a:avLst/>
          </a:prstGeom>
        </p:spPr>
        <p:txBody>
          <a:bodyPr wrap="square">
            <a:spAutoFit/>
          </a:bodyPr>
          <a:lstStyle/>
          <a:p>
            <a:pPr marL="1341438" indent="-1341438"/>
            <a:r>
              <a:rPr lang="en-US" altLang="zh-TW" sz="2400" dirty="0">
                <a:solidFill>
                  <a:schemeClr val="bg1"/>
                </a:solidFill>
                <a:latin typeface="標楷體" panose="03000509000000000000" pitchFamily="65" charset="-120"/>
                <a:ea typeface="標楷體" panose="03000509000000000000" pitchFamily="65" charset="-120"/>
              </a:rPr>
              <a:t>12</a:t>
            </a:r>
            <a:r>
              <a:rPr lang="zh-TW" altLang="en-US" sz="2400" dirty="0">
                <a:solidFill>
                  <a:schemeClr val="bg1"/>
                </a:solidFill>
                <a:latin typeface="標楷體" panose="03000509000000000000" pitchFamily="65" charset="-120"/>
                <a:ea typeface="標楷體" panose="03000509000000000000" pitchFamily="65" charset="-120"/>
              </a:rPr>
              <a:t>月</a:t>
            </a:r>
            <a:r>
              <a:rPr lang="en-US" altLang="zh-TW" sz="2400" dirty="0">
                <a:solidFill>
                  <a:schemeClr val="bg1"/>
                </a:solidFill>
                <a:latin typeface="標楷體" panose="03000509000000000000" pitchFamily="65" charset="-120"/>
                <a:ea typeface="標楷體" panose="03000509000000000000" pitchFamily="65" charset="-120"/>
              </a:rPr>
              <a:t>7 </a:t>
            </a:r>
            <a:r>
              <a:rPr lang="zh-TW" altLang="en-US" sz="2400" dirty="0">
                <a:solidFill>
                  <a:schemeClr val="bg1"/>
                </a:solidFill>
                <a:latin typeface="標楷體" panose="03000509000000000000" pitchFamily="65" charset="-120"/>
                <a:ea typeface="標楷體" panose="03000509000000000000" pitchFamily="65" charset="-120"/>
              </a:rPr>
              <a:t>日 以即期支票償還麗克公司</a:t>
            </a:r>
            <a:r>
              <a:rPr lang="en-US" altLang="zh-TW" sz="2400" dirty="0">
                <a:solidFill>
                  <a:schemeClr val="bg1"/>
                </a:solidFill>
                <a:latin typeface="標楷體" panose="03000509000000000000" pitchFamily="65" charset="-120"/>
                <a:ea typeface="標楷體" panose="03000509000000000000" pitchFamily="65" charset="-120"/>
              </a:rPr>
              <a:t>10</a:t>
            </a:r>
            <a:r>
              <a:rPr lang="zh-TW" altLang="en-US" sz="2400" dirty="0">
                <a:solidFill>
                  <a:schemeClr val="bg1"/>
                </a:solidFill>
                <a:latin typeface="標楷體" panose="03000509000000000000" pitchFamily="65" charset="-120"/>
                <a:ea typeface="標楷體" panose="03000509000000000000" pitchFamily="65" charset="-120"/>
              </a:rPr>
              <a:t>月份全部貨欠。</a:t>
            </a:r>
          </a:p>
          <a:p>
            <a:pPr marL="1341438" indent="-1341438"/>
            <a:r>
              <a:rPr lang="en-US" altLang="zh-TW" sz="2400" dirty="0">
                <a:solidFill>
                  <a:schemeClr val="bg1"/>
                </a:solidFill>
                <a:latin typeface="標楷體" panose="03000509000000000000" pitchFamily="65" charset="-120"/>
                <a:ea typeface="標楷體" panose="03000509000000000000" pitchFamily="65" charset="-120"/>
              </a:rPr>
              <a:t>12</a:t>
            </a:r>
            <a:r>
              <a:rPr lang="zh-TW" altLang="en-US" sz="2400" dirty="0">
                <a:solidFill>
                  <a:schemeClr val="bg1"/>
                </a:solidFill>
                <a:latin typeface="標楷體" panose="03000509000000000000" pitchFamily="65" charset="-120"/>
                <a:ea typeface="標楷體" panose="03000509000000000000" pitchFamily="65" charset="-120"/>
              </a:rPr>
              <a:t>月</a:t>
            </a:r>
            <a:r>
              <a:rPr lang="en-US" altLang="zh-TW" sz="2400" dirty="0">
                <a:solidFill>
                  <a:schemeClr val="bg1"/>
                </a:solidFill>
                <a:latin typeface="標楷體" panose="03000509000000000000" pitchFamily="65" charset="-120"/>
                <a:ea typeface="標楷體" panose="03000509000000000000" pitchFamily="65" charset="-120"/>
              </a:rPr>
              <a:t>9 </a:t>
            </a:r>
            <a:r>
              <a:rPr lang="zh-TW" altLang="en-US" sz="2400" dirty="0">
                <a:solidFill>
                  <a:schemeClr val="bg1"/>
                </a:solidFill>
                <a:latin typeface="標楷體" panose="03000509000000000000" pitchFamily="65" charset="-120"/>
                <a:ea typeface="標楷體" panose="03000509000000000000" pitchFamily="65" charset="-120"/>
              </a:rPr>
              <a:t>日 賒銷給埔里公司半自動美式咖啡機</a:t>
            </a:r>
            <a:r>
              <a:rPr lang="en-US" altLang="zh-TW" sz="2400" dirty="0">
                <a:solidFill>
                  <a:schemeClr val="bg1"/>
                </a:solidFill>
                <a:latin typeface="標楷體" panose="03000509000000000000" pitchFamily="65" charset="-120"/>
                <a:ea typeface="標楷體" panose="03000509000000000000" pitchFamily="65" charset="-120"/>
              </a:rPr>
              <a:t>50</a:t>
            </a:r>
            <a:r>
              <a:rPr lang="zh-TW" altLang="en-US" sz="2400" dirty="0">
                <a:solidFill>
                  <a:schemeClr val="bg1"/>
                </a:solidFill>
                <a:latin typeface="標楷體" panose="03000509000000000000" pitchFamily="65" charset="-120"/>
                <a:ea typeface="標楷體" panose="03000509000000000000" pitchFamily="65" charset="-120"/>
              </a:rPr>
              <a:t>台</a:t>
            </a:r>
            <a:r>
              <a:rPr lang="en-US" altLang="zh-TW" sz="2400" dirty="0">
                <a:solidFill>
                  <a:schemeClr val="bg1"/>
                </a:solidFill>
                <a:latin typeface="標楷體" panose="03000509000000000000" pitchFamily="65" charset="-120"/>
                <a:ea typeface="標楷體" panose="03000509000000000000" pitchFamily="65" charset="-120"/>
              </a:rPr>
              <a:t>@$5,220</a:t>
            </a:r>
            <a:r>
              <a:rPr lang="zh-TW" altLang="en-US" sz="2400" dirty="0">
                <a:solidFill>
                  <a:schemeClr val="bg1"/>
                </a:solidFill>
                <a:latin typeface="標楷體" panose="03000509000000000000" pitchFamily="65" charset="-120"/>
                <a:ea typeface="標楷體" panose="03000509000000000000" pitchFamily="65" charset="-120"/>
              </a:rPr>
              <a:t>、半自動義式咖啡機</a:t>
            </a:r>
            <a:r>
              <a:rPr lang="en-US" altLang="zh-TW" sz="2400" dirty="0">
                <a:solidFill>
                  <a:schemeClr val="bg1"/>
                </a:solidFill>
                <a:latin typeface="標楷體" panose="03000509000000000000" pitchFamily="65" charset="-120"/>
                <a:ea typeface="標楷體" panose="03000509000000000000" pitchFamily="65" charset="-120"/>
              </a:rPr>
              <a:t>30</a:t>
            </a:r>
            <a:r>
              <a:rPr lang="zh-TW" altLang="en-US" sz="2400" dirty="0">
                <a:solidFill>
                  <a:schemeClr val="bg1"/>
                </a:solidFill>
                <a:latin typeface="標楷體" panose="03000509000000000000" pitchFamily="65" charset="-120"/>
                <a:ea typeface="標楷體" panose="03000509000000000000" pitchFamily="65" charset="-120"/>
              </a:rPr>
              <a:t>台</a:t>
            </a:r>
            <a:r>
              <a:rPr lang="en-US" altLang="zh-TW" sz="2400" dirty="0">
                <a:solidFill>
                  <a:schemeClr val="bg1"/>
                </a:solidFill>
                <a:latin typeface="標楷體" panose="03000509000000000000" pitchFamily="65" charset="-120"/>
                <a:ea typeface="標楷體" panose="03000509000000000000" pitchFamily="65" charset="-120"/>
              </a:rPr>
              <a:t>@$9,580</a:t>
            </a:r>
            <a:r>
              <a:rPr lang="zh-TW" altLang="en-US" sz="2400" dirty="0">
                <a:solidFill>
                  <a:schemeClr val="bg1"/>
                </a:solidFill>
                <a:latin typeface="標楷體" panose="03000509000000000000" pitchFamily="65" charset="-120"/>
                <a:ea typeface="標楷體" panose="03000509000000000000" pitchFamily="65" charset="-120"/>
              </a:rPr>
              <a:t>、膠囊咖啡機</a:t>
            </a:r>
            <a:r>
              <a:rPr lang="en-US" altLang="zh-TW" sz="2400" dirty="0">
                <a:solidFill>
                  <a:schemeClr val="bg1"/>
                </a:solidFill>
                <a:latin typeface="標楷體" panose="03000509000000000000" pitchFamily="65" charset="-120"/>
                <a:ea typeface="標楷體" panose="03000509000000000000" pitchFamily="65" charset="-120"/>
              </a:rPr>
              <a:t>40</a:t>
            </a:r>
            <a:r>
              <a:rPr lang="zh-TW" altLang="en-US" sz="2400" dirty="0">
                <a:solidFill>
                  <a:schemeClr val="bg1"/>
                </a:solidFill>
                <a:latin typeface="標楷體" panose="03000509000000000000" pitchFamily="65" charset="-120"/>
                <a:ea typeface="標楷體" panose="03000509000000000000" pitchFamily="65" charset="-120"/>
              </a:rPr>
              <a:t>台</a:t>
            </a:r>
            <a:r>
              <a:rPr lang="en-US" altLang="zh-TW" sz="2400" dirty="0">
                <a:solidFill>
                  <a:schemeClr val="bg1"/>
                </a:solidFill>
                <a:latin typeface="標楷體" panose="03000509000000000000" pitchFamily="65" charset="-120"/>
                <a:ea typeface="標楷體" panose="03000509000000000000" pitchFamily="65" charset="-120"/>
              </a:rPr>
              <a:t>@$4,630</a:t>
            </a:r>
            <a:r>
              <a:rPr lang="zh-TW" altLang="en-US" sz="2400" dirty="0">
                <a:solidFill>
                  <a:schemeClr val="bg1"/>
                </a:solidFill>
                <a:latin typeface="標楷體" panose="03000509000000000000" pitchFamily="65" charset="-120"/>
                <a:ea typeface="標楷體" panose="03000509000000000000" pitchFamily="65" charset="-120"/>
              </a:rPr>
              <a:t>、虹吸式咖啡機</a:t>
            </a:r>
            <a:r>
              <a:rPr lang="en-US" altLang="zh-TW" sz="2400" dirty="0">
                <a:solidFill>
                  <a:schemeClr val="bg1"/>
                </a:solidFill>
                <a:latin typeface="標楷體" panose="03000509000000000000" pitchFamily="65" charset="-120"/>
                <a:ea typeface="標楷體" panose="03000509000000000000" pitchFamily="65" charset="-120"/>
              </a:rPr>
              <a:t>30</a:t>
            </a:r>
            <a:r>
              <a:rPr lang="zh-TW" altLang="en-US" sz="2400" dirty="0">
                <a:solidFill>
                  <a:schemeClr val="bg1"/>
                </a:solidFill>
                <a:latin typeface="標楷體" panose="03000509000000000000" pitchFamily="65" charset="-120"/>
                <a:ea typeface="標楷體" panose="03000509000000000000" pitchFamily="65" charset="-120"/>
              </a:rPr>
              <a:t>台</a:t>
            </a:r>
            <a:r>
              <a:rPr lang="en-US" altLang="zh-TW" sz="2400" dirty="0">
                <a:solidFill>
                  <a:schemeClr val="bg1"/>
                </a:solidFill>
                <a:latin typeface="標楷體" panose="03000509000000000000" pitchFamily="65" charset="-120"/>
                <a:ea typeface="標楷體" panose="03000509000000000000" pitchFamily="65" charset="-120"/>
              </a:rPr>
              <a:t>@$7,410</a:t>
            </a:r>
            <a:r>
              <a:rPr lang="zh-TW" altLang="en-US" sz="2400" dirty="0">
                <a:solidFill>
                  <a:schemeClr val="bg1"/>
                </a:solidFill>
                <a:latin typeface="標楷體" panose="03000509000000000000" pitchFamily="65" charset="-120"/>
                <a:ea typeface="標楷體" panose="03000509000000000000" pitchFamily="65" charset="-120"/>
              </a:rPr>
              <a:t>、滴濾式咖啡機</a:t>
            </a:r>
            <a:r>
              <a:rPr lang="en-US" altLang="zh-TW" sz="2400" dirty="0">
                <a:solidFill>
                  <a:schemeClr val="bg1"/>
                </a:solidFill>
                <a:latin typeface="標楷體" panose="03000509000000000000" pitchFamily="65" charset="-120"/>
                <a:ea typeface="標楷體" panose="03000509000000000000" pitchFamily="65" charset="-120"/>
              </a:rPr>
              <a:t>30</a:t>
            </a:r>
            <a:r>
              <a:rPr lang="zh-TW" altLang="en-US" sz="2400" dirty="0">
                <a:solidFill>
                  <a:schemeClr val="bg1"/>
                </a:solidFill>
                <a:latin typeface="標楷體" panose="03000509000000000000" pitchFamily="65" charset="-120"/>
                <a:ea typeface="標楷體" panose="03000509000000000000" pitchFamily="65" charset="-120"/>
              </a:rPr>
              <a:t>台</a:t>
            </a:r>
            <a:r>
              <a:rPr lang="en-US" altLang="zh-TW" sz="2400" dirty="0">
                <a:solidFill>
                  <a:schemeClr val="bg1"/>
                </a:solidFill>
                <a:latin typeface="標楷體" panose="03000509000000000000" pitchFamily="65" charset="-120"/>
                <a:ea typeface="標楷體" panose="03000509000000000000" pitchFamily="65" charset="-120"/>
              </a:rPr>
              <a:t>@$5,550</a:t>
            </a:r>
            <a:r>
              <a:rPr lang="zh-TW" altLang="en-US" sz="2400" dirty="0">
                <a:solidFill>
                  <a:schemeClr val="bg1"/>
                </a:solidFill>
                <a:latin typeface="標楷體" panose="03000509000000000000" pitchFamily="65" charset="-120"/>
                <a:ea typeface="標楷體" panose="03000509000000000000" pitchFamily="65" charset="-120"/>
              </a:rPr>
              <a:t>。</a:t>
            </a:r>
          </a:p>
          <a:p>
            <a:pPr marL="1341438" indent="-1341438"/>
            <a:r>
              <a:rPr lang="en-US" altLang="zh-TW" sz="2400" dirty="0">
                <a:solidFill>
                  <a:schemeClr val="bg1"/>
                </a:solidFill>
                <a:latin typeface="標楷體" panose="03000509000000000000" pitchFamily="65" charset="-120"/>
                <a:ea typeface="標楷體" panose="03000509000000000000" pitchFamily="65" charset="-120"/>
              </a:rPr>
              <a:t>12</a:t>
            </a:r>
            <a:r>
              <a:rPr lang="zh-TW" altLang="en-US" sz="2400" dirty="0">
                <a:solidFill>
                  <a:schemeClr val="bg1"/>
                </a:solidFill>
                <a:latin typeface="標楷體" panose="03000509000000000000" pitchFamily="65" charset="-120"/>
                <a:ea typeface="標楷體" panose="03000509000000000000" pitchFamily="65" charset="-120"/>
              </a:rPr>
              <a:t>月</a:t>
            </a:r>
            <a:r>
              <a:rPr lang="en-US" altLang="zh-TW" sz="2400" dirty="0">
                <a:solidFill>
                  <a:schemeClr val="bg1"/>
                </a:solidFill>
                <a:latin typeface="標楷體" panose="03000509000000000000" pitchFamily="65" charset="-120"/>
                <a:ea typeface="標楷體" panose="03000509000000000000" pitchFamily="65" charset="-120"/>
              </a:rPr>
              <a:t>10</a:t>
            </a:r>
            <a:r>
              <a:rPr lang="zh-TW" altLang="en-US" sz="2400" dirty="0">
                <a:solidFill>
                  <a:schemeClr val="bg1"/>
                </a:solidFill>
                <a:latin typeface="標楷體" panose="03000509000000000000" pitchFamily="65" charset="-120"/>
                <a:ea typeface="標楷體" panose="03000509000000000000" pitchFamily="65" charset="-120"/>
              </a:rPr>
              <a:t>日 開立土地銀行即期支票繳交</a:t>
            </a:r>
            <a:r>
              <a:rPr lang="en-US" altLang="zh-TW" sz="2400" dirty="0">
                <a:solidFill>
                  <a:schemeClr val="bg1"/>
                </a:solidFill>
                <a:latin typeface="標楷體" panose="03000509000000000000" pitchFamily="65" charset="-120"/>
                <a:ea typeface="標楷體" panose="03000509000000000000" pitchFamily="65" charset="-120"/>
              </a:rPr>
              <a:t>11</a:t>
            </a:r>
            <a:r>
              <a:rPr lang="zh-TW" altLang="en-US" sz="2400" dirty="0">
                <a:solidFill>
                  <a:schemeClr val="bg1"/>
                </a:solidFill>
                <a:latin typeface="標楷體" panose="03000509000000000000" pitchFamily="65" charset="-120"/>
                <a:ea typeface="標楷體" panose="03000509000000000000" pitchFamily="65" charset="-120"/>
              </a:rPr>
              <a:t>月份員工勞健保費</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含公司負擔</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及代扣所得稅。</a:t>
            </a: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73125" y="900719"/>
            <a:ext cx="12289261" cy="5930754"/>
            <a:chOff x="908406" y="1958839"/>
            <a:chExt cx="3484694" cy="4886803"/>
          </a:xfrm>
        </p:grpSpPr>
        <p:sp>
          <p:nvSpPr>
            <p:cNvPr id="16" name="矩形 15"/>
            <p:cNvSpPr/>
            <p:nvPr/>
          </p:nvSpPr>
          <p:spPr>
            <a:xfrm flipH="1">
              <a:off x="908406" y="1995688"/>
              <a:ext cx="3356848"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35" name="群組 34"/>
          <p:cNvGrpSpPr/>
          <p:nvPr/>
        </p:nvGrpSpPr>
        <p:grpSpPr>
          <a:xfrm>
            <a:off x="5895586" y="-209106"/>
            <a:ext cx="5607415" cy="1470676"/>
            <a:chOff x="-14042262" y="1272774"/>
            <a:chExt cx="14667741" cy="732733"/>
          </a:xfrm>
        </p:grpSpPr>
        <p:pic>
          <p:nvPicPr>
            <p:cNvPr id="36"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38" name="文字方塊 37"/>
            <p:cNvSpPr txBox="1"/>
            <p:nvPr/>
          </p:nvSpPr>
          <p:spPr>
            <a:xfrm>
              <a:off x="-9631473" y="1478281"/>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a:t>
              </a:r>
              <a:r>
                <a:rPr lang="zh-TW" altLang="en-US" sz="3200" dirty="0">
                  <a:solidFill>
                    <a:srgbClr val="00EFF1"/>
                  </a:solidFill>
                  <a:latin typeface="標楷體" panose="03000509000000000000" pitchFamily="65" charset="-120"/>
                  <a:ea typeface="標楷體" panose="03000509000000000000" pitchFamily="65" charset="-120"/>
                </a:rPr>
                <a:t>二</a:t>
              </a:r>
              <a:r>
                <a:rPr lang="zh-TW" altLang="en-US" sz="3200" dirty="0" smtClean="0">
                  <a:solidFill>
                    <a:srgbClr val="00EFF1"/>
                  </a:solidFill>
                  <a:latin typeface="標楷體" panose="03000509000000000000" pitchFamily="65" charset="-120"/>
                  <a:ea typeface="標楷體" panose="03000509000000000000" pitchFamily="65" charset="-120"/>
                </a:rPr>
                <a:t>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8)</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graphicFrame>
        <p:nvGraphicFramePr>
          <p:cNvPr id="3" name="表格 2"/>
          <p:cNvGraphicFramePr>
            <a:graphicFrameLocks noGrp="1"/>
          </p:cNvGraphicFramePr>
          <p:nvPr>
            <p:extLst>
              <p:ext uri="{D42A27DB-BD31-4B8C-83A1-F6EECF244321}">
                <p14:modId xmlns:p14="http://schemas.microsoft.com/office/powerpoint/2010/main" val="3403902200"/>
              </p:ext>
            </p:extLst>
          </p:nvPr>
        </p:nvGraphicFramePr>
        <p:xfrm>
          <a:off x="293134" y="3226769"/>
          <a:ext cx="11564568" cy="3108171"/>
        </p:xfrm>
        <a:graphic>
          <a:graphicData uri="http://schemas.openxmlformats.org/drawingml/2006/table">
            <a:tbl>
              <a:tblPr>
                <a:tableStyleId>{5C22544A-7EE6-4342-B048-85BDC9FD1C3A}</a:tableStyleId>
              </a:tblPr>
              <a:tblGrid>
                <a:gridCol w="1785809">
                  <a:extLst>
                    <a:ext uri="{9D8B030D-6E8A-4147-A177-3AD203B41FA5}">
                      <a16:colId xmlns:a16="http://schemas.microsoft.com/office/drawing/2014/main" val="3472576134"/>
                    </a:ext>
                  </a:extLst>
                </a:gridCol>
                <a:gridCol w="3831469">
                  <a:extLst>
                    <a:ext uri="{9D8B030D-6E8A-4147-A177-3AD203B41FA5}">
                      <a16:colId xmlns:a16="http://schemas.microsoft.com/office/drawing/2014/main" val="3434765456"/>
                    </a:ext>
                  </a:extLst>
                </a:gridCol>
                <a:gridCol w="623480">
                  <a:extLst>
                    <a:ext uri="{9D8B030D-6E8A-4147-A177-3AD203B41FA5}">
                      <a16:colId xmlns:a16="http://schemas.microsoft.com/office/drawing/2014/main" val="2755459363"/>
                    </a:ext>
                  </a:extLst>
                </a:gridCol>
                <a:gridCol w="2347222">
                  <a:extLst>
                    <a:ext uri="{9D8B030D-6E8A-4147-A177-3AD203B41FA5}">
                      <a16:colId xmlns:a16="http://schemas.microsoft.com/office/drawing/2014/main" val="729744454"/>
                    </a:ext>
                  </a:extLst>
                </a:gridCol>
                <a:gridCol w="2347222">
                  <a:extLst>
                    <a:ext uri="{9D8B030D-6E8A-4147-A177-3AD203B41FA5}">
                      <a16:colId xmlns:a16="http://schemas.microsoft.com/office/drawing/2014/main" val="2645866142"/>
                    </a:ext>
                  </a:extLst>
                </a:gridCol>
                <a:gridCol w="157343">
                  <a:extLst>
                    <a:ext uri="{9D8B030D-6E8A-4147-A177-3AD203B41FA5}">
                      <a16:colId xmlns:a16="http://schemas.microsoft.com/office/drawing/2014/main" val="3992462000"/>
                    </a:ext>
                  </a:extLst>
                </a:gridCol>
                <a:gridCol w="472023">
                  <a:extLst>
                    <a:ext uri="{9D8B030D-6E8A-4147-A177-3AD203B41FA5}">
                      <a16:colId xmlns:a16="http://schemas.microsoft.com/office/drawing/2014/main" val="3965491552"/>
                    </a:ext>
                  </a:extLst>
                </a:gridCol>
              </a:tblGrid>
              <a:tr h="113649">
                <a:tc>
                  <a:txBody>
                    <a:bodyPr/>
                    <a:lstStyle/>
                    <a:p>
                      <a:pPr algn="l"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107-12-07</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應付帳款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846,000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15716916"/>
                  </a:ext>
                </a:extLst>
              </a:tr>
              <a:tr h="181306">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  銀行存款</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土地銀行支存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a:solidFill>
                            <a:schemeClr val="bg1"/>
                          </a:solidFill>
                          <a:effectLst/>
                          <a:latin typeface="標楷體" panose="03000509000000000000" pitchFamily="65" charset="-120"/>
                          <a:ea typeface="標楷體" panose="03000509000000000000" pitchFamily="65" charset="-120"/>
                        </a:rPr>
                        <a:t>846,000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21895883"/>
                  </a:ext>
                </a:extLst>
              </a:tr>
              <a:tr h="181306">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9375888"/>
                  </a:ext>
                </a:extLst>
              </a:tr>
              <a:tr h="181306">
                <a:tc>
                  <a:txBody>
                    <a:bodyPr/>
                    <a:lstStyle/>
                    <a:p>
                      <a:pPr algn="l" fontAlgn="t"/>
                      <a:r>
                        <a:rPr lang="en-US" altLang="zh-TW" sz="1800" u="none" strike="noStrike">
                          <a:solidFill>
                            <a:schemeClr val="bg1"/>
                          </a:solidFill>
                          <a:effectLst/>
                          <a:latin typeface="標楷體" panose="03000509000000000000" pitchFamily="65" charset="-120"/>
                          <a:ea typeface="標楷體" panose="03000509000000000000" pitchFamily="65" charset="-120"/>
                        </a:rPr>
                        <a:t>107-12-09</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應收帳款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a:solidFill>
                            <a:schemeClr val="bg1"/>
                          </a:solidFill>
                          <a:effectLst/>
                          <a:latin typeface="標楷體" panose="03000509000000000000" pitchFamily="65" charset="-120"/>
                          <a:ea typeface="標楷體" panose="03000509000000000000" pitchFamily="65" charset="-120"/>
                        </a:rPr>
                        <a:t>1,122,400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58635275"/>
                  </a:ext>
                </a:extLst>
              </a:tr>
              <a:tr h="181306">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  銷貨收入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1,122,400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42624418"/>
                  </a:ext>
                </a:extLst>
              </a:tr>
              <a:tr h="181306">
                <a:tc>
                  <a:txBody>
                    <a:bodyPr/>
                    <a:lstStyle/>
                    <a:p>
                      <a:pPr algn="l"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107-12-09</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銷貨成本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864,150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22147378"/>
                  </a:ext>
                </a:extLst>
              </a:tr>
              <a:tr h="181306">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  存貨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864,150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48431488"/>
                  </a:ext>
                </a:extLst>
              </a:tr>
              <a:tr h="181306">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7626193"/>
                  </a:ext>
                </a:extLst>
              </a:tr>
              <a:tr h="181306">
                <a:tc>
                  <a:txBody>
                    <a:bodyPr/>
                    <a:lstStyle/>
                    <a:p>
                      <a:pPr algn="l" fontAlgn="t"/>
                      <a:r>
                        <a:rPr lang="en-US" altLang="zh-TW" sz="1800" u="none" strike="noStrike">
                          <a:solidFill>
                            <a:schemeClr val="bg1"/>
                          </a:solidFill>
                          <a:effectLst/>
                          <a:latin typeface="標楷體" panose="03000509000000000000" pitchFamily="65" charset="-120"/>
                          <a:ea typeface="標楷體" panose="03000509000000000000" pitchFamily="65" charset="-120"/>
                        </a:rPr>
                        <a:t>107-12-10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其他應付款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23,040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03210142"/>
                  </a:ext>
                </a:extLst>
              </a:tr>
              <a:tr h="181306">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代收款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23,760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99604637"/>
                  </a:ext>
                </a:extLst>
              </a:tr>
              <a:tr h="181306">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  銀行存款</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土地銀行支存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46,800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41763211"/>
                  </a:ext>
                </a:extLst>
              </a:tr>
            </a:tbl>
          </a:graphicData>
        </a:graphic>
      </p:graphicFrame>
      <p:sp>
        <p:nvSpPr>
          <p:cNvPr id="39" name="圓角矩形 38">
            <a:hlinkClick r:id="rId4" action="ppaction://hlinksldjump"/>
          </p:cNvPr>
          <p:cNvSpPr/>
          <p:nvPr/>
        </p:nvSpPr>
        <p:spPr>
          <a:xfrm>
            <a:off x="338720" y="5787914"/>
            <a:ext cx="182217" cy="320040"/>
          </a:xfrm>
          <a:prstGeom prst="roundRect">
            <a:avLst/>
          </a:prstGeom>
          <a:solidFill>
            <a:srgbClr val="6699FF">
              <a:alpha val="16863"/>
            </a:srgb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Tree>
    <p:extLst>
      <p:ext uri="{BB962C8B-B14F-4D97-AF65-F5344CB8AC3E}">
        <p14:creationId xmlns:p14="http://schemas.microsoft.com/office/powerpoint/2010/main" val="27539061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1000"/>
                                            <p:tgtEl>
                                              <p:spTgt spid="35"/>
                                            </p:tgtEl>
                                          </p:cBhvr>
                                        </p:animEffect>
                                        <p:anim calcmode="lin" valueType="num">
                                          <p:cBhvr>
                                            <p:cTn id="28" dur="1000" fill="hold"/>
                                            <p:tgtEl>
                                              <p:spTgt spid="35"/>
                                            </p:tgtEl>
                                            <p:attrNameLst>
                                              <p:attrName>ppt_x</p:attrName>
                                            </p:attrNameLst>
                                          </p:cBhvr>
                                          <p:tavLst>
                                            <p:tav tm="0">
                                              <p:val>
                                                <p:strVal val="#ppt_x"/>
                                              </p:val>
                                            </p:tav>
                                            <p:tav tm="100000">
                                              <p:val>
                                                <p:strVal val="#ppt_x"/>
                                              </p:val>
                                            </p:tav>
                                          </p:tavLst>
                                        </p:anim>
                                        <p:anim calcmode="lin" valueType="num">
                                          <p:cBhvr>
                                            <p:cTn id="29" dur="1000" fill="hold"/>
                                            <p:tgtEl>
                                              <p:spTgt spid="35"/>
                                            </p:tgtEl>
                                            <p:attrNameLst>
                                              <p:attrName>ppt_y</p:attrName>
                                            </p:attrNameLst>
                                          </p:cBhvr>
                                          <p:tavLst>
                                            <p:tav tm="0">
                                              <p:val>
                                                <p:strVal val="#ppt_y+.1"/>
                                              </p:val>
                                            </p:tav>
                                            <p:tav tm="100000">
                                              <p:val>
                                                <p:strVal val="#ppt_y"/>
                                              </p:val>
                                            </p:tav>
                                          </p:tavLst>
                                        </p:anim>
                                      </p:childTnLst>
                                    </p:cTn>
                                  </p:par>
                                </p:childTnLst>
                              </p:cTn>
                            </p:par>
                            <p:par>
                              <p:cTn id="30" fill="hold">
                                <p:stCondLst>
                                  <p:cond delay="2750"/>
                                </p:stCondLst>
                                <p:childTnLst>
                                  <p:par>
                                    <p:cTn id="31" presetID="6" presetClass="entr" presetSubtype="16" fill="hold" grpId="0" nodeType="afterEffect">
                                      <p:stCondLst>
                                        <p:cond delay="0"/>
                                      </p:stCondLst>
                                      <p:childTnLst>
                                        <p:set>
                                          <p:cBhvr>
                                            <p:cTn id="32" dur="1" fill="hold">
                                              <p:stCondLst>
                                                <p:cond delay="0"/>
                                              </p:stCondLst>
                                            </p:cTn>
                                            <p:tgtEl>
                                              <p:spTgt spid="39"/>
                                            </p:tgtEl>
                                            <p:attrNameLst>
                                              <p:attrName>style.visibility</p:attrName>
                                            </p:attrNameLst>
                                          </p:cBhvr>
                                          <p:to>
                                            <p:strVal val="visible"/>
                                          </p:to>
                                        </p:set>
                                        <p:animEffect transition="in" filter="circle(in)">
                                          <p:cBhvr>
                                            <p:cTn id="33" dur="20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39"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1000"/>
                                            <p:tgtEl>
                                              <p:spTgt spid="35"/>
                                            </p:tgtEl>
                                          </p:cBhvr>
                                        </p:animEffect>
                                        <p:anim calcmode="lin" valueType="num">
                                          <p:cBhvr>
                                            <p:cTn id="28" dur="1000" fill="hold"/>
                                            <p:tgtEl>
                                              <p:spTgt spid="35"/>
                                            </p:tgtEl>
                                            <p:attrNameLst>
                                              <p:attrName>ppt_x</p:attrName>
                                            </p:attrNameLst>
                                          </p:cBhvr>
                                          <p:tavLst>
                                            <p:tav tm="0">
                                              <p:val>
                                                <p:strVal val="#ppt_x"/>
                                              </p:val>
                                            </p:tav>
                                            <p:tav tm="100000">
                                              <p:val>
                                                <p:strVal val="#ppt_x"/>
                                              </p:val>
                                            </p:tav>
                                          </p:tavLst>
                                        </p:anim>
                                        <p:anim calcmode="lin" valueType="num">
                                          <p:cBhvr>
                                            <p:cTn id="29" dur="1000" fill="hold"/>
                                            <p:tgtEl>
                                              <p:spTgt spid="35"/>
                                            </p:tgtEl>
                                            <p:attrNameLst>
                                              <p:attrName>ppt_y</p:attrName>
                                            </p:attrNameLst>
                                          </p:cBhvr>
                                          <p:tavLst>
                                            <p:tav tm="0">
                                              <p:val>
                                                <p:strVal val="#ppt_y+.1"/>
                                              </p:val>
                                            </p:tav>
                                            <p:tav tm="100000">
                                              <p:val>
                                                <p:strVal val="#ppt_y"/>
                                              </p:val>
                                            </p:tav>
                                          </p:tavLst>
                                        </p:anim>
                                      </p:childTnLst>
                                    </p:cTn>
                                  </p:par>
                                </p:childTnLst>
                              </p:cTn>
                            </p:par>
                            <p:par>
                              <p:cTn id="30" fill="hold">
                                <p:stCondLst>
                                  <p:cond delay="2750"/>
                                </p:stCondLst>
                                <p:childTnLst>
                                  <p:par>
                                    <p:cTn id="31" presetID="6" presetClass="entr" presetSubtype="16" fill="hold" grpId="0" nodeType="afterEffect">
                                      <p:stCondLst>
                                        <p:cond delay="0"/>
                                      </p:stCondLst>
                                      <p:childTnLst>
                                        <p:set>
                                          <p:cBhvr>
                                            <p:cTn id="32" dur="1" fill="hold">
                                              <p:stCondLst>
                                                <p:cond delay="0"/>
                                              </p:stCondLst>
                                            </p:cTn>
                                            <p:tgtEl>
                                              <p:spTgt spid="39"/>
                                            </p:tgtEl>
                                            <p:attrNameLst>
                                              <p:attrName>style.visibility</p:attrName>
                                            </p:attrNameLst>
                                          </p:cBhvr>
                                          <p:to>
                                            <p:strVal val="visible"/>
                                          </p:to>
                                        </p:set>
                                        <p:animEffect transition="in" filter="circle(in)">
                                          <p:cBhvr>
                                            <p:cTn id="33" dur="20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39" grpId="0" animBg="1"/>
        </p:bldLst>
      </p:timing>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154870" y="892017"/>
            <a:ext cx="11870591" cy="2862322"/>
          </a:xfrm>
          <a:prstGeom prst="rect">
            <a:avLst/>
          </a:prstGeom>
        </p:spPr>
        <p:txBody>
          <a:bodyPr wrap="square">
            <a:spAutoFit/>
          </a:bodyPr>
          <a:lstStyle/>
          <a:p>
            <a:pPr marL="1165225" indent="-1165225"/>
            <a:r>
              <a:rPr lang="en-US" altLang="zh-TW" sz="2000" dirty="0">
                <a:solidFill>
                  <a:schemeClr val="bg1"/>
                </a:solidFill>
                <a:latin typeface="標楷體" panose="03000509000000000000" pitchFamily="65" charset="-120"/>
                <a:ea typeface="標楷體" panose="03000509000000000000" pitchFamily="65" charset="-120"/>
              </a:rPr>
              <a:t>12</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13</a:t>
            </a:r>
            <a:r>
              <a:rPr lang="zh-TW" altLang="en-US" sz="2000" dirty="0">
                <a:solidFill>
                  <a:schemeClr val="bg1"/>
                </a:solidFill>
                <a:latin typeface="標楷體" panose="03000509000000000000" pitchFamily="65" charset="-120"/>
                <a:ea typeface="標楷體" panose="03000509000000000000" pitchFamily="65" charset="-120"/>
              </a:rPr>
              <a:t>日 帳上「採用權益法之投資」為</a:t>
            </a:r>
            <a:r>
              <a:rPr lang="en-US" altLang="zh-TW" sz="2000" dirty="0">
                <a:solidFill>
                  <a:schemeClr val="bg1"/>
                </a:solidFill>
                <a:latin typeface="標楷體" panose="03000509000000000000" pitchFamily="65" charset="-120"/>
                <a:ea typeface="標楷體" panose="03000509000000000000" pitchFamily="65" charset="-120"/>
              </a:rPr>
              <a:t>106</a:t>
            </a:r>
            <a:r>
              <a:rPr lang="zh-TW" altLang="en-US" sz="2000" dirty="0">
                <a:solidFill>
                  <a:schemeClr val="bg1"/>
                </a:solidFill>
                <a:latin typeface="標楷體" panose="03000509000000000000" pitchFamily="65" charset="-120"/>
                <a:ea typeface="標楷體" panose="03000509000000000000" pitchFamily="65" charset="-120"/>
              </a:rPr>
              <a:t>年</a:t>
            </a:r>
            <a:r>
              <a:rPr lang="en-US" altLang="zh-TW" sz="2000" dirty="0">
                <a:solidFill>
                  <a:schemeClr val="bg1"/>
                </a:solidFill>
                <a:latin typeface="標楷體" panose="03000509000000000000" pitchFamily="65" charset="-120"/>
                <a:ea typeface="標楷體" panose="03000509000000000000" pitchFamily="65" charset="-120"/>
              </a:rPr>
              <a:t>7</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1</a:t>
            </a:r>
            <a:r>
              <a:rPr lang="zh-TW" altLang="en-US" sz="2000" dirty="0">
                <a:solidFill>
                  <a:schemeClr val="bg1"/>
                </a:solidFill>
                <a:latin typeface="標楷體" panose="03000509000000000000" pitchFamily="65" charset="-120"/>
                <a:ea typeface="標楷體" panose="03000509000000000000" pitchFamily="65" charset="-120"/>
              </a:rPr>
              <a:t>日以</a:t>
            </a:r>
            <a:r>
              <a:rPr lang="en-US" altLang="zh-TW" sz="2000" dirty="0">
                <a:solidFill>
                  <a:schemeClr val="bg1"/>
                </a:solidFill>
                <a:latin typeface="標楷體" panose="03000509000000000000" pitchFamily="65" charset="-120"/>
                <a:ea typeface="標楷體" panose="03000509000000000000" pitchFamily="65" charset="-120"/>
              </a:rPr>
              <a:t>$2,868,500</a:t>
            </a:r>
            <a:r>
              <a:rPr lang="zh-TW" altLang="en-US" sz="2000" dirty="0">
                <a:solidFill>
                  <a:schemeClr val="bg1"/>
                </a:solidFill>
                <a:latin typeface="標楷體" panose="03000509000000000000" pitchFamily="65" charset="-120"/>
                <a:ea typeface="標楷體" panose="03000509000000000000" pitchFamily="65" charset="-120"/>
              </a:rPr>
              <a:t>投資淡水公司</a:t>
            </a:r>
            <a:r>
              <a:rPr lang="en-US" altLang="zh-TW" sz="2000" dirty="0">
                <a:solidFill>
                  <a:schemeClr val="bg1"/>
                </a:solidFill>
                <a:latin typeface="標楷體" panose="03000509000000000000" pitchFamily="65" charset="-120"/>
                <a:ea typeface="標楷體" panose="03000509000000000000" pitchFamily="65" charset="-120"/>
              </a:rPr>
              <a:t>60,000</a:t>
            </a:r>
            <a:r>
              <a:rPr lang="zh-TW" altLang="en-US" sz="2000" dirty="0">
                <a:solidFill>
                  <a:schemeClr val="bg1"/>
                </a:solidFill>
                <a:latin typeface="標楷體" panose="03000509000000000000" pitchFamily="65" charset="-120"/>
                <a:ea typeface="標楷體" panose="03000509000000000000" pitchFamily="65" charset="-120"/>
              </a:rPr>
              <a:t>股</a:t>
            </a:r>
            <a:r>
              <a:rPr lang="en-US" altLang="zh-TW" sz="2000" dirty="0">
                <a:solidFill>
                  <a:schemeClr val="bg1"/>
                </a:solidFill>
                <a:latin typeface="標楷體" panose="03000509000000000000" pitchFamily="65" charset="-120"/>
                <a:ea typeface="標楷體" panose="03000509000000000000" pitchFamily="65" charset="-120"/>
              </a:rPr>
              <a:t>(</a:t>
            </a:r>
            <a:r>
              <a:rPr lang="zh-TW" altLang="en-US" sz="2000" dirty="0">
                <a:solidFill>
                  <a:schemeClr val="bg1"/>
                </a:solidFill>
                <a:latin typeface="標楷體" panose="03000509000000000000" pitchFamily="65" charset="-120"/>
                <a:ea typeface="標楷體" panose="03000509000000000000" pitchFamily="65" charset="-120"/>
              </a:rPr>
              <a:t>每股面額</a:t>
            </a:r>
            <a:r>
              <a:rPr lang="en-US" altLang="zh-TW" sz="2000" dirty="0">
                <a:solidFill>
                  <a:schemeClr val="bg1"/>
                </a:solidFill>
                <a:latin typeface="標楷體" panose="03000509000000000000" pitchFamily="65" charset="-120"/>
                <a:ea typeface="標楷體" panose="03000509000000000000" pitchFamily="65" charset="-120"/>
              </a:rPr>
              <a:t>$10)</a:t>
            </a:r>
            <a:r>
              <a:rPr lang="zh-TW" altLang="en-US" sz="2000" dirty="0">
                <a:solidFill>
                  <a:schemeClr val="bg1"/>
                </a:solidFill>
                <a:latin typeface="標楷體" panose="03000509000000000000" pitchFamily="65" charset="-120"/>
                <a:ea typeface="標楷體" panose="03000509000000000000" pitchFamily="65" charset="-120"/>
              </a:rPr>
              <a:t>，持股</a:t>
            </a:r>
            <a:r>
              <a:rPr lang="en-US" altLang="zh-TW" sz="2000" dirty="0">
                <a:solidFill>
                  <a:schemeClr val="bg1"/>
                </a:solidFill>
                <a:latin typeface="標楷體" panose="03000509000000000000" pitchFamily="65" charset="-120"/>
                <a:ea typeface="標楷體" panose="03000509000000000000" pitchFamily="65" charset="-120"/>
              </a:rPr>
              <a:t>30%</a:t>
            </a:r>
            <a:r>
              <a:rPr lang="zh-TW" altLang="en-US" sz="2000" dirty="0">
                <a:solidFill>
                  <a:schemeClr val="bg1"/>
                </a:solidFill>
                <a:latin typeface="標楷體" panose="03000509000000000000" pitchFamily="65" charset="-120"/>
                <a:ea typeface="標楷體" panose="03000509000000000000" pitchFamily="65" charset="-120"/>
              </a:rPr>
              <a:t>，並支付手續費</a:t>
            </a:r>
            <a:r>
              <a:rPr lang="en-US" altLang="zh-TW" sz="2000" dirty="0">
                <a:solidFill>
                  <a:schemeClr val="bg1"/>
                </a:solidFill>
                <a:latin typeface="標楷體" panose="03000509000000000000" pitchFamily="65" charset="-120"/>
                <a:ea typeface="標楷體" panose="03000509000000000000" pitchFamily="65" charset="-120"/>
              </a:rPr>
              <a:t>$1,500</a:t>
            </a:r>
            <a:r>
              <a:rPr lang="zh-TW" altLang="en-US" sz="2000" dirty="0">
                <a:solidFill>
                  <a:schemeClr val="bg1"/>
                </a:solidFill>
                <a:latin typeface="標楷體" panose="03000509000000000000" pitchFamily="65" charset="-120"/>
                <a:ea typeface="標楷體" panose="03000509000000000000" pitchFamily="65" charset="-120"/>
              </a:rPr>
              <a:t>，淡水公司</a:t>
            </a:r>
            <a:r>
              <a:rPr lang="en-US" altLang="zh-TW" sz="2000" dirty="0">
                <a:solidFill>
                  <a:schemeClr val="bg1"/>
                </a:solidFill>
                <a:latin typeface="標楷體" panose="03000509000000000000" pitchFamily="65" charset="-120"/>
                <a:ea typeface="標楷體" panose="03000509000000000000" pitchFamily="65" charset="-120"/>
              </a:rPr>
              <a:t>106</a:t>
            </a:r>
            <a:r>
              <a:rPr lang="zh-TW" altLang="en-US" sz="2000" dirty="0">
                <a:solidFill>
                  <a:schemeClr val="bg1"/>
                </a:solidFill>
                <a:latin typeface="標楷體" panose="03000509000000000000" pitchFamily="65" charset="-120"/>
                <a:ea typeface="標楷體" panose="03000509000000000000" pitchFamily="65" charset="-120"/>
              </a:rPr>
              <a:t>年</a:t>
            </a:r>
            <a:r>
              <a:rPr lang="en-US" altLang="zh-TW" sz="2000" dirty="0">
                <a:solidFill>
                  <a:schemeClr val="bg1"/>
                </a:solidFill>
                <a:latin typeface="標楷體" panose="03000509000000000000" pitchFamily="65" charset="-120"/>
                <a:ea typeface="標楷體" panose="03000509000000000000" pitchFamily="65" charset="-120"/>
              </a:rPr>
              <a:t>11</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1</a:t>
            </a:r>
            <a:r>
              <a:rPr lang="zh-TW" altLang="en-US" sz="2000" dirty="0">
                <a:solidFill>
                  <a:schemeClr val="bg1"/>
                </a:solidFill>
                <a:latin typeface="標楷體" panose="03000509000000000000" pitchFamily="65" charset="-120"/>
                <a:ea typeface="標楷體" panose="03000509000000000000" pitchFamily="65" charset="-120"/>
              </a:rPr>
              <a:t>日發放現金股利每股</a:t>
            </a:r>
            <a:r>
              <a:rPr lang="en-US" altLang="zh-TW" sz="2000" dirty="0">
                <a:solidFill>
                  <a:schemeClr val="bg1"/>
                </a:solidFill>
                <a:latin typeface="標楷體" panose="03000509000000000000" pitchFamily="65" charset="-120"/>
                <a:ea typeface="標楷體" panose="03000509000000000000" pitchFamily="65" charset="-120"/>
              </a:rPr>
              <a:t>$1</a:t>
            </a:r>
            <a:r>
              <a:rPr lang="zh-TW" altLang="en-US" sz="2000" dirty="0">
                <a:solidFill>
                  <a:schemeClr val="bg1"/>
                </a:solidFill>
                <a:latin typeface="標楷體" panose="03000509000000000000" pitchFamily="65" charset="-120"/>
                <a:ea typeface="標楷體" panose="03000509000000000000" pitchFamily="65" charset="-120"/>
              </a:rPr>
              <a:t>及股票股利每股</a:t>
            </a:r>
            <a:r>
              <a:rPr lang="en-US" altLang="zh-TW" sz="2000" dirty="0">
                <a:solidFill>
                  <a:schemeClr val="bg1"/>
                </a:solidFill>
                <a:latin typeface="標楷體" panose="03000509000000000000" pitchFamily="65" charset="-120"/>
                <a:ea typeface="標楷體" panose="03000509000000000000" pitchFamily="65" charset="-120"/>
              </a:rPr>
              <a:t>$2</a:t>
            </a:r>
            <a:r>
              <a:rPr lang="zh-TW" altLang="en-US" sz="2000" dirty="0">
                <a:solidFill>
                  <a:schemeClr val="bg1"/>
                </a:solidFill>
                <a:latin typeface="標楷體" panose="03000509000000000000" pitchFamily="65" charset="-120"/>
                <a:ea typeface="標楷體" panose="03000509000000000000" pitchFamily="65" charset="-120"/>
              </a:rPr>
              <a:t>，淡水公司</a:t>
            </a:r>
            <a:r>
              <a:rPr lang="en-US" altLang="zh-TW" sz="2000" dirty="0">
                <a:solidFill>
                  <a:schemeClr val="bg1"/>
                </a:solidFill>
                <a:latin typeface="標楷體" panose="03000509000000000000" pitchFamily="65" charset="-120"/>
                <a:ea typeface="標楷體" panose="03000509000000000000" pitchFamily="65" charset="-120"/>
              </a:rPr>
              <a:t>106</a:t>
            </a:r>
            <a:r>
              <a:rPr lang="zh-TW" altLang="en-US" sz="2000" dirty="0">
                <a:solidFill>
                  <a:schemeClr val="bg1"/>
                </a:solidFill>
                <a:latin typeface="標楷體" panose="03000509000000000000" pitchFamily="65" charset="-120"/>
                <a:ea typeface="標楷體" panose="03000509000000000000" pitchFamily="65" charset="-120"/>
              </a:rPr>
              <a:t>年度本期淨利</a:t>
            </a:r>
            <a:r>
              <a:rPr lang="en-US" altLang="zh-TW" sz="2000" dirty="0">
                <a:solidFill>
                  <a:schemeClr val="bg1"/>
                </a:solidFill>
                <a:latin typeface="標楷體" panose="03000509000000000000" pitchFamily="65" charset="-120"/>
                <a:ea typeface="標楷體" panose="03000509000000000000" pitchFamily="65" charset="-120"/>
              </a:rPr>
              <a:t>$600,000</a:t>
            </a:r>
            <a:r>
              <a:rPr lang="zh-TW" altLang="en-US" sz="2000" dirty="0">
                <a:solidFill>
                  <a:schemeClr val="bg1"/>
                </a:solidFill>
                <a:latin typeface="標楷體" panose="03000509000000000000" pitchFamily="65" charset="-120"/>
                <a:ea typeface="標楷體" panose="03000509000000000000" pitchFamily="65" charset="-120"/>
              </a:rPr>
              <a:t>。本日台灣銀行通知收到淡水公司發放現金股利每股</a:t>
            </a:r>
            <a:r>
              <a:rPr lang="en-US" altLang="zh-TW" sz="2000" dirty="0">
                <a:solidFill>
                  <a:schemeClr val="bg1"/>
                </a:solidFill>
                <a:latin typeface="標楷體" panose="03000509000000000000" pitchFamily="65" charset="-120"/>
                <a:ea typeface="標楷體" panose="03000509000000000000" pitchFamily="65" charset="-120"/>
              </a:rPr>
              <a:t>$0.8</a:t>
            </a:r>
            <a:r>
              <a:rPr lang="zh-TW" altLang="en-US" sz="2000" dirty="0">
                <a:solidFill>
                  <a:schemeClr val="bg1"/>
                </a:solidFill>
                <a:latin typeface="標楷體" panose="03000509000000000000" pitchFamily="65" charset="-120"/>
                <a:ea typeface="標楷體" panose="03000509000000000000" pitchFamily="65" charset="-120"/>
              </a:rPr>
              <a:t>及股票股利每股</a:t>
            </a:r>
            <a:r>
              <a:rPr lang="en-US" altLang="zh-TW" sz="2000" dirty="0">
                <a:solidFill>
                  <a:schemeClr val="bg1"/>
                </a:solidFill>
                <a:latin typeface="標楷體" panose="03000509000000000000" pitchFamily="65" charset="-120"/>
                <a:ea typeface="標楷體" panose="03000509000000000000" pitchFamily="65" charset="-120"/>
              </a:rPr>
              <a:t>$0.5</a:t>
            </a:r>
            <a:r>
              <a:rPr lang="zh-TW" altLang="en-US" sz="2000" dirty="0">
                <a:solidFill>
                  <a:schemeClr val="bg1"/>
                </a:solidFill>
                <a:latin typeface="標楷體" panose="03000509000000000000" pitchFamily="65" charset="-120"/>
                <a:ea typeface="標楷體" panose="03000509000000000000" pitchFamily="65" charset="-120"/>
              </a:rPr>
              <a:t>。</a:t>
            </a:r>
          </a:p>
          <a:p>
            <a:pPr marL="1165225" indent="-1165225"/>
            <a:r>
              <a:rPr lang="en-US" altLang="zh-TW" sz="2000" dirty="0">
                <a:solidFill>
                  <a:schemeClr val="bg1"/>
                </a:solidFill>
                <a:latin typeface="標楷體" panose="03000509000000000000" pitchFamily="65" charset="-120"/>
                <a:ea typeface="標楷體" panose="03000509000000000000" pitchFamily="65" charset="-120"/>
              </a:rPr>
              <a:t>12</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14</a:t>
            </a:r>
            <a:r>
              <a:rPr lang="zh-TW" altLang="en-US" sz="2000" dirty="0">
                <a:solidFill>
                  <a:schemeClr val="bg1"/>
                </a:solidFill>
                <a:latin typeface="標楷體" panose="03000509000000000000" pitchFamily="65" charset="-120"/>
                <a:ea typeface="標楷體" panose="03000509000000000000" pitchFamily="65" charset="-120"/>
              </a:rPr>
              <a:t>日 </a:t>
            </a:r>
            <a:r>
              <a:rPr lang="en-US" altLang="zh-TW" sz="2000" dirty="0">
                <a:solidFill>
                  <a:schemeClr val="bg1"/>
                </a:solidFill>
                <a:latin typeface="標楷體" panose="03000509000000000000" pitchFamily="65" charset="-120"/>
                <a:ea typeface="標楷體" panose="03000509000000000000" pitchFamily="65" charset="-120"/>
              </a:rPr>
              <a:t>12</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9</a:t>
            </a:r>
            <a:r>
              <a:rPr lang="zh-TW" altLang="en-US" sz="2000" dirty="0">
                <a:solidFill>
                  <a:schemeClr val="bg1"/>
                </a:solidFill>
                <a:latin typeface="標楷體" panose="03000509000000000000" pitchFamily="65" charset="-120"/>
                <a:ea typeface="標楷體" panose="03000509000000000000" pitchFamily="65" charset="-120"/>
              </a:rPr>
              <a:t>日賒銷給埔里公司，各有</a:t>
            </a:r>
            <a:r>
              <a:rPr lang="en-US" altLang="zh-TW" sz="2000" dirty="0">
                <a:solidFill>
                  <a:schemeClr val="bg1"/>
                </a:solidFill>
                <a:latin typeface="標楷體" panose="03000509000000000000" pitchFamily="65" charset="-120"/>
                <a:ea typeface="標楷體" panose="03000509000000000000" pitchFamily="65" charset="-120"/>
              </a:rPr>
              <a:t>1</a:t>
            </a:r>
            <a:r>
              <a:rPr lang="zh-TW" altLang="en-US" sz="2000" dirty="0">
                <a:solidFill>
                  <a:schemeClr val="bg1"/>
                </a:solidFill>
                <a:latin typeface="標楷體" panose="03000509000000000000" pitchFamily="65" charset="-120"/>
                <a:ea typeface="標楷體" panose="03000509000000000000" pitchFamily="65" charset="-120"/>
              </a:rPr>
              <a:t>台半自動美式及半自動義式咖啡機發現瑕疵，本日遭退回及開立營業人銷貨退回、進貨退出或折讓證明單，並由未償貨欠中扣抵。</a:t>
            </a:r>
          </a:p>
          <a:p>
            <a:pPr marL="1165225" indent="-1165225"/>
            <a:r>
              <a:rPr lang="en-US" altLang="zh-TW" sz="2000" dirty="0">
                <a:solidFill>
                  <a:schemeClr val="bg1"/>
                </a:solidFill>
                <a:latin typeface="標楷體" panose="03000509000000000000" pitchFamily="65" charset="-120"/>
                <a:ea typeface="標楷體" panose="03000509000000000000" pitchFamily="65" charset="-120"/>
              </a:rPr>
              <a:t>12</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17</a:t>
            </a:r>
            <a:r>
              <a:rPr lang="zh-TW" altLang="en-US" sz="2000" dirty="0">
                <a:solidFill>
                  <a:schemeClr val="bg1"/>
                </a:solidFill>
                <a:latin typeface="標楷體" panose="03000509000000000000" pitchFamily="65" charset="-120"/>
                <a:ea typeface="標楷體" panose="03000509000000000000" pitchFamily="65" charset="-120"/>
              </a:rPr>
              <a:t>日 開立即期支票向湯生公司現購全自動美式咖啡機</a:t>
            </a:r>
            <a:r>
              <a:rPr lang="en-US" altLang="zh-TW" sz="2000" dirty="0">
                <a:solidFill>
                  <a:schemeClr val="bg1"/>
                </a:solidFill>
                <a:latin typeface="標楷體" panose="03000509000000000000" pitchFamily="65" charset="-120"/>
                <a:ea typeface="標楷體" panose="03000509000000000000" pitchFamily="65" charset="-120"/>
              </a:rPr>
              <a:t>50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@$5,400</a:t>
            </a:r>
            <a:r>
              <a:rPr lang="zh-TW" altLang="en-US" sz="2000" dirty="0">
                <a:solidFill>
                  <a:schemeClr val="bg1"/>
                </a:solidFill>
                <a:latin typeface="標楷體" panose="03000509000000000000" pitchFamily="65" charset="-120"/>
                <a:ea typeface="標楷體" panose="03000509000000000000" pitchFamily="65" charset="-120"/>
              </a:rPr>
              <a:t>、半自動美式咖啡機</a:t>
            </a:r>
            <a:r>
              <a:rPr lang="en-US" altLang="zh-TW" sz="2000" dirty="0">
                <a:solidFill>
                  <a:schemeClr val="bg1"/>
                </a:solidFill>
                <a:latin typeface="標楷體" panose="03000509000000000000" pitchFamily="65" charset="-120"/>
                <a:ea typeface="標楷體" panose="03000509000000000000" pitchFamily="65" charset="-120"/>
              </a:rPr>
              <a:t>100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@$3,835</a:t>
            </a:r>
            <a:r>
              <a:rPr lang="zh-TW" altLang="en-US" sz="2000" dirty="0">
                <a:solidFill>
                  <a:schemeClr val="bg1"/>
                </a:solidFill>
                <a:latin typeface="標楷體" panose="03000509000000000000" pitchFamily="65" charset="-120"/>
                <a:ea typeface="標楷體" panose="03000509000000000000" pitchFamily="65" charset="-120"/>
              </a:rPr>
              <a:t>、全自動義式咖啡機</a:t>
            </a:r>
            <a:r>
              <a:rPr lang="en-US" altLang="zh-TW" sz="2000" dirty="0">
                <a:solidFill>
                  <a:schemeClr val="bg1"/>
                </a:solidFill>
                <a:latin typeface="標楷體" panose="03000509000000000000" pitchFamily="65" charset="-120"/>
                <a:ea typeface="標楷體" panose="03000509000000000000" pitchFamily="65" charset="-120"/>
              </a:rPr>
              <a:t>50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@$11,730</a:t>
            </a:r>
            <a:r>
              <a:rPr lang="zh-TW" altLang="en-US" sz="2000" dirty="0">
                <a:solidFill>
                  <a:schemeClr val="bg1"/>
                </a:solidFill>
                <a:latin typeface="標楷體" panose="03000509000000000000" pitchFamily="65" charset="-120"/>
                <a:ea typeface="標楷體" panose="03000509000000000000" pitchFamily="65" charset="-120"/>
              </a:rPr>
              <a:t>、半自動義式咖啡機</a:t>
            </a:r>
            <a:r>
              <a:rPr lang="en-US" altLang="zh-TW" sz="2000" dirty="0">
                <a:solidFill>
                  <a:schemeClr val="bg1"/>
                </a:solidFill>
                <a:latin typeface="標楷體" panose="03000509000000000000" pitchFamily="65" charset="-120"/>
                <a:ea typeface="標楷體" panose="03000509000000000000" pitchFamily="65" charset="-120"/>
              </a:rPr>
              <a:t>50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@$8,540</a:t>
            </a:r>
            <a:r>
              <a:rPr lang="zh-TW" altLang="en-US" sz="2000" dirty="0">
                <a:solidFill>
                  <a:schemeClr val="bg1"/>
                </a:solidFill>
                <a:latin typeface="標楷體" panose="03000509000000000000" pitchFamily="65" charset="-120"/>
                <a:ea typeface="標楷體" panose="03000509000000000000" pitchFamily="65" charset="-120"/>
              </a:rPr>
              <a:t>、虹吸式咖啡機</a:t>
            </a:r>
            <a:r>
              <a:rPr lang="en-US" altLang="zh-TW" sz="2000" dirty="0">
                <a:solidFill>
                  <a:schemeClr val="bg1"/>
                </a:solidFill>
                <a:latin typeface="標楷體" panose="03000509000000000000" pitchFamily="65" charset="-120"/>
                <a:ea typeface="標楷體" panose="03000509000000000000" pitchFamily="65" charset="-120"/>
              </a:rPr>
              <a:t>100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@$5,283</a:t>
            </a:r>
            <a:r>
              <a:rPr lang="zh-TW" altLang="en-US" sz="2000" dirty="0">
                <a:solidFill>
                  <a:schemeClr val="bg1"/>
                </a:solidFill>
                <a:latin typeface="標楷體" panose="03000509000000000000" pitchFamily="65" charset="-120"/>
                <a:ea typeface="標楷體" panose="03000509000000000000" pitchFamily="65" charset="-120"/>
              </a:rPr>
              <a:t>。</a:t>
            </a: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73125" y="900719"/>
            <a:ext cx="12289261" cy="5930754"/>
            <a:chOff x="908406" y="1958839"/>
            <a:chExt cx="3484694" cy="4886803"/>
          </a:xfrm>
        </p:grpSpPr>
        <p:sp>
          <p:nvSpPr>
            <p:cNvPr id="16" name="矩形 15"/>
            <p:cNvSpPr/>
            <p:nvPr/>
          </p:nvSpPr>
          <p:spPr>
            <a:xfrm flipH="1">
              <a:off x="908406" y="1995688"/>
              <a:ext cx="3356848"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35" name="群組 34"/>
          <p:cNvGrpSpPr/>
          <p:nvPr/>
        </p:nvGrpSpPr>
        <p:grpSpPr>
          <a:xfrm>
            <a:off x="5895586" y="-209106"/>
            <a:ext cx="5607415" cy="1470676"/>
            <a:chOff x="-14042262" y="1272774"/>
            <a:chExt cx="14667741" cy="732733"/>
          </a:xfrm>
        </p:grpSpPr>
        <p:pic>
          <p:nvPicPr>
            <p:cNvPr id="36"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38" name="文字方塊 37"/>
            <p:cNvSpPr txBox="1"/>
            <p:nvPr/>
          </p:nvSpPr>
          <p:spPr>
            <a:xfrm>
              <a:off x="-9631473" y="1478281"/>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a:t>
              </a:r>
              <a:r>
                <a:rPr lang="zh-TW" altLang="en-US" sz="3200" dirty="0">
                  <a:solidFill>
                    <a:srgbClr val="00EFF1"/>
                  </a:solidFill>
                  <a:latin typeface="標楷體" panose="03000509000000000000" pitchFamily="65" charset="-120"/>
                  <a:ea typeface="標楷體" panose="03000509000000000000" pitchFamily="65" charset="-120"/>
                </a:rPr>
                <a:t>二</a:t>
              </a:r>
              <a:r>
                <a:rPr lang="zh-TW" altLang="en-US" sz="3200" dirty="0" smtClean="0">
                  <a:solidFill>
                    <a:srgbClr val="00EFF1"/>
                  </a:solidFill>
                  <a:latin typeface="標楷體" panose="03000509000000000000" pitchFamily="65" charset="-120"/>
                  <a:ea typeface="標楷體" panose="03000509000000000000" pitchFamily="65" charset="-120"/>
                </a:rPr>
                <a:t>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9)</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graphicFrame>
        <p:nvGraphicFramePr>
          <p:cNvPr id="39" name="表格 38"/>
          <p:cNvGraphicFramePr>
            <a:graphicFrameLocks noGrp="1"/>
          </p:cNvGraphicFramePr>
          <p:nvPr>
            <p:extLst>
              <p:ext uri="{D42A27DB-BD31-4B8C-83A1-F6EECF244321}">
                <p14:modId xmlns:p14="http://schemas.microsoft.com/office/powerpoint/2010/main" val="3077332817"/>
              </p:ext>
            </p:extLst>
          </p:nvPr>
        </p:nvGraphicFramePr>
        <p:xfrm>
          <a:off x="303854" y="3850155"/>
          <a:ext cx="11594064" cy="2825610"/>
        </p:xfrm>
        <a:graphic>
          <a:graphicData uri="http://schemas.openxmlformats.org/drawingml/2006/table">
            <a:tbl>
              <a:tblPr>
                <a:tableStyleId>{5C22544A-7EE6-4342-B048-85BDC9FD1C3A}</a:tableStyleId>
              </a:tblPr>
              <a:tblGrid>
                <a:gridCol w="1790364">
                  <a:extLst>
                    <a:ext uri="{9D8B030D-6E8A-4147-A177-3AD203B41FA5}">
                      <a16:colId xmlns:a16="http://schemas.microsoft.com/office/drawing/2014/main" val="270623900"/>
                    </a:ext>
                  </a:extLst>
                </a:gridCol>
                <a:gridCol w="3841241">
                  <a:extLst>
                    <a:ext uri="{9D8B030D-6E8A-4147-A177-3AD203B41FA5}">
                      <a16:colId xmlns:a16="http://schemas.microsoft.com/office/drawing/2014/main" val="4037594860"/>
                    </a:ext>
                  </a:extLst>
                </a:gridCol>
                <a:gridCol w="625070">
                  <a:extLst>
                    <a:ext uri="{9D8B030D-6E8A-4147-A177-3AD203B41FA5}">
                      <a16:colId xmlns:a16="http://schemas.microsoft.com/office/drawing/2014/main" val="602630369"/>
                    </a:ext>
                  </a:extLst>
                </a:gridCol>
                <a:gridCol w="2353209">
                  <a:extLst>
                    <a:ext uri="{9D8B030D-6E8A-4147-A177-3AD203B41FA5}">
                      <a16:colId xmlns:a16="http://schemas.microsoft.com/office/drawing/2014/main" val="3329033915"/>
                    </a:ext>
                  </a:extLst>
                </a:gridCol>
                <a:gridCol w="2353209">
                  <a:extLst>
                    <a:ext uri="{9D8B030D-6E8A-4147-A177-3AD203B41FA5}">
                      <a16:colId xmlns:a16="http://schemas.microsoft.com/office/drawing/2014/main" val="171526180"/>
                    </a:ext>
                  </a:extLst>
                </a:gridCol>
                <a:gridCol w="157744">
                  <a:extLst>
                    <a:ext uri="{9D8B030D-6E8A-4147-A177-3AD203B41FA5}">
                      <a16:colId xmlns:a16="http://schemas.microsoft.com/office/drawing/2014/main" val="657508607"/>
                    </a:ext>
                  </a:extLst>
                </a:gridCol>
                <a:gridCol w="473227">
                  <a:extLst>
                    <a:ext uri="{9D8B030D-6E8A-4147-A177-3AD203B41FA5}">
                      <a16:colId xmlns:a16="http://schemas.microsoft.com/office/drawing/2014/main" val="1535007143"/>
                    </a:ext>
                  </a:extLst>
                </a:gridCol>
              </a:tblGrid>
              <a:tr h="181306">
                <a:tc>
                  <a:txBody>
                    <a:bodyPr/>
                    <a:lstStyle/>
                    <a:p>
                      <a:pPr algn="l"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107-12-13</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銀行存款</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台灣銀行活存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57,600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52985369"/>
                  </a:ext>
                </a:extLst>
              </a:tr>
              <a:tr h="181306">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  採用權益法之投資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57,600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84702953"/>
                  </a:ext>
                </a:extLst>
              </a:tr>
              <a:tr h="181306">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82183201"/>
                  </a:ext>
                </a:extLst>
              </a:tr>
              <a:tr h="181306">
                <a:tc>
                  <a:txBody>
                    <a:bodyPr/>
                    <a:lstStyle/>
                    <a:p>
                      <a:pPr algn="l" fontAlgn="t"/>
                      <a:r>
                        <a:rPr lang="en-US" altLang="zh-TW" sz="1800" u="none" strike="noStrike">
                          <a:solidFill>
                            <a:schemeClr val="bg1"/>
                          </a:solidFill>
                          <a:effectLst/>
                          <a:latin typeface="標楷體" panose="03000509000000000000" pitchFamily="65" charset="-120"/>
                          <a:ea typeface="標楷體" panose="03000509000000000000" pitchFamily="65" charset="-120"/>
                        </a:rPr>
                        <a:t>107-12-14</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銷貨退回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14,800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87769821"/>
                  </a:ext>
                </a:extLst>
              </a:tr>
              <a:tr h="181306">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  應收帳款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14,800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76339287"/>
                  </a:ext>
                </a:extLst>
              </a:tr>
              <a:tr h="181306">
                <a:tc>
                  <a:txBody>
                    <a:bodyPr/>
                    <a:lstStyle/>
                    <a:p>
                      <a:pPr algn="l"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107-12-14</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存貨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a:solidFill>
                            <a:schemeClr val="bg1"/>
                          </a:solidFill>
                          <a:effectLst/>
                          <a:latin typeface="標楷體" panose="03000509000000000000" pitchFamily="65" charset="-120"/>
                          <a:ea typeface="標楷體" panose="03000509000000000000" pitchFamily="65" charset="-120"/>
                        </a:rPr>
                        <a:t>12,375</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16476818"/>
                  </a:ext>
                </a:extLst>
              </a:tr>
              <a:tr h="181306">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  銷貨成本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12,375</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00506033"/>
                  </a:ext>
                </a:extLst>
              </a:tr>
              <a:tr h="181306">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22602935"/>
                  </a:ext>
                </a:extLst>
              </a:tr>
              <a:tr h="181306">
                <a:tc>
                  <a:txBody>
                    <a:bodyPr/>
                    <a:lstStyle/>
                    <a:p>
                      <a:pPr algn="l" fontAlgn="t"/>
                      <a:r>
                        <a:rPr lang="en-US" altLang="zh-TW" sz="1800" u="none" strike="noStrike">
                          <a:solidFill>
                            <a:schemeClr val="bg1"/>
                          </a:solidFill>
                          <a:effectLst/>
                          <a:latin typeface="標楷體" panose="03000509000000000000" pitchFamily="65" charset="-120"/>
                          <a:ea typeface="標楷體" panose="03000509000000000000" pitchFamily="65" charset="-120"/>
                        </a:rPr>
                        <a:t>107-12-17</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存貨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2,195,300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72721961"/>
                  </a:ext>
                </a:extLst>
              </a:tr>
              <a:tr h="181306">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銀行存款</a:t>
                      </a:r>
                      <a:r>
                        <a:rPr lang="en-US" altLang="zh-TW" sz="1800" u="none" strike="noStrike">
                          <a:solidFill>
                            <a:schemeClr val="bg1"/>
                          </a:solidFill>
                          <a:effectLst/>
                          <a:latin typeface="標楷體" panose="03000509000000000000" pitchFamily="65" charset="-120"/>
                          <a:ea typeface="標楷體" panose="03000509000000000000" pitchFamily="65" charset="-120"/>
                        </a:rPr>
                        <a:t>-</a:t>
                      </a:r>
                      <a:r>
                        <a:rPr lang="zh-TW" altLang="en-US" sz="1800" u="none" strike="noStrike">
                          <a:solidFill>
                            <a:schemeClr val="bg1"/>
                          </a:solidFill>
                          <a:effectLst/>
                          <a:latin typeface="標楷體" panose="03000509000000000000" pitchFamily="65" charset="-120"/>
                          <a:ea typeface="標楷體" panose="03000509000000000000" pitchFamily="65" charset="-120"/>
                        </a:rPr>
                        <a:t>土地銀行支存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2,195,300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241" marR="8241" marT="8241"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60336953"/>
                  </a:ext>
                </a:extLst>
              </a:tr>
            </a:tbl>
          </a:graphicData>
        </a:graphic>
      </p:graphicFrame>
      <p:sp>
        <p:nvSpPr>
          <p:cNvPr id="40" name="圓角矩形 39"/>
          <p:cNvSpPr/>
          <p:nvPr/>
        </p:nvSpPr>
        <p:spPr>
          <a:xfrm>
            <a:off x="204957" y="4575269"/>
            <a:ext cx="11770416" cy="826605"/>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r>
              <a:rPr lang="en-US" altLang="zh-TW" sz="2000" b="1" kern="100" dirty="0" err="1" smtClean="0">
                <a:solidFill>
                  <a:schemeClr val="tx1"/>
                </a:solidFill>
                <a:latin typeface="標楷體" panose="03000509000000000000" pitchFamily="65" charset="-120"/>
                <a:ea typeface="標楷體" panose="03000509000000000000" pitchFamily="65" charset="-120"/>
              </a:rPr>
              <a:t>60,000+60,000X</a:t>
            </a:r>
            <a:r>
              <a:rPr lang="en-US" altLang="zh-TW" sz="2000" b="1" kern="100" dirty="0" smtClean="0">
                <a:solidFill>
                  <a:schemeClr val="tx1"/>
                </a:solidFill>
                <a:latin typeface="標楷體" panose="03000509000000000000" pitchFamily="65" charset="-120"/>
                <a:ea typeface="標楷體" panose="03000509000000000000" pitchFamily="65" charset="-120"/>
              </a:rPr>
              <a:t>(2/10)=72,000(106/7/1</a:t>
            </a:r>
            <a:r>
              <a:rPr lang="zh-TW" altLang="en-US" sz="2000" b="1" kern="100" dirty="0" smtClean="0">
                <a:solidFill>
                  <a:schemeClr val="tx1"/>
                </a:solidFill>
                <a:latin typeface="標楷體" panose="03000509000000000000" pitchFamily="65" charset="-120"/>
                <a:ea typeface="標楷體" panose="03000509000000000000" pitchFamily="65" charset="-120"/>
              </a:rPr>
              <a:t>股數</a:t>
            </a:r>
            <a:r>
              <a:rPr lang="en-US" altLang="zh-TW" sz="2000" b="1" kern="100" dirty="0" smtClean="0">
                <a:solidFill>
                  <a:schemeClr val="tx1"/>
                </a:solidFill>
                <a:latin typeface="標楷體" panose="03000509000000000000" pitchFamily="65" charset="-120"/>
                <a:ea typeface="標楷體" panose="03000509000000000000" pitchFamily="65" charset="-120"/>
              </a:rPr>
              <a:t>)</a:t>
            </a:r>
          </a:p>
          <a:p>
            <a:r>
              <a:rPr lang="en-US" altLang="zh-TW" sz="2000" b="1" kern="100" dirty="0" err="1" smtClean="0">
                <a:solidFill>
                  <a:schemeClr val="tx1"/>
                </a:solidFill>
                <a:latin typeface="標楷體" panose="03000509000000000000" pitchFamily="65" charset="-120"/>
                <a:ea typeface="標楷體" panose="03000509000000000000" pitchFamily="65" charset="-120"/>
              </a:rPr>
              <a:t>0.8X72,000</a:t>
            </a:r>
            <a:r>
              <a:rPr lang="en-US" altLang="zh-TW" sz="2000" b="1" kern="100" dirty="0" smtClean="0">
                <a:solidFill>
                  <a:schemeClr val="tx1"/>
                </a:solidFill>
                <a:latin typeface="標楷體" panose="03000509000000000000" pitchFamily="65" charset="-120"/>
                <a:ea typeface="標楷體" panose="03000509000000000000" pitchFamily="65" charset="-120"/>
              </a:rPr>
              <a:t>=$57,600</a:t>
            </a:r>
            <a:r>
              <a:rPr lang="zh-TW" altLang="en-US" sz="2000" b="1" kern="100" dirty="0">
                <a:solidFill>
                  <a:schemeClr val="tx1"/>
                </a:solidFill>
                <a:latin typeface="標楷體" panose="03000509000000000000" pitchFamily="65" charset="-120"/>
                <a:ea typeface="標楷體" panose="03000509000000000000" pitchFamily="65" charset="-120"/>
              </a:rPr>
              <a:t>現金股利</a:t>
            </a:r>
            <a:endParaRPr lang="en-US" altLang="zh-TW" sz="2000" b="1" kern="100" dirty="0" smtClean="0">
              <a:solidFill>
                <a:schemeClr val="tx1"/>
              </a:solidFill>
              <a:latin typeface="標楷體" panose="03000509000000000000" pitchFamily="65" charset="-120"/>
              <a:ea typeface="標楷體" panose="03000509000000000000" pitchFamily="65" charset="-120"/>
            </a:endParaRPr>
          </a:p>
        </p:txBody>
      </p:sp>
    </p:spTree>
    <p:extLst>
      <p:ext uri="{BB962C8B-B14F-4D97-AF65-F5344CB8AC3E}">
        <p14:creationId xmlns:p14="http://schemas.microsoft.com/office/powerpoint/2010/main" val="19611259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1000"/>
                                            <p:tgtEl>
                                              <p:spTgt spid="35"/>
                                            </p:tgtEl>
                                          </p:cBhvr>
                                        </p:animEffect>
                                        <p:anim calcmode="lin" valueType="num">
                                          <p:cBhvr>
                                            <p:cTn id="28" dur="1000" fill="hold"/>
                                            <p:tgtEl>
                                              <p:spTgt spid="35"/>
                                            </p:tgtEl>
                                            <p:attrNameLst>
                                              <p:attrName>ppt_x</p:attrName>
                                            </p:attrNameLst>
                                          </p:cBhvr>
                                          <p:tavLst>
                                            <p:tav tm="0">
                                              <p:val>
                                                <p:strVal val="#ppt_x"/>
                                              </p:val>
                                            </p:tav>
                                            <p:tav tm="100000">
                                              <p:val>
                                                <p:strVal val="#ppt_x"/>
                                              </p:val>
                                            </p:tav>
                                          </p:tavLst>
                                        </p:anim>
                                        <p:anim calcmode="lin" valueType="num">
                                          <p:cBhvr>
                                            <p:cTn id="2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42" presetClass="entr" presetSubtype="0" fill="hold" grpId="0" nodeType="click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1000"/>
                                            <p:tgtEl>
                                              <p:spTgt spid="40"/>
                                            </p:tgtEl>
                                          </p:cBhvr>
                                        </p:animEffect>
                                        <p:anim calcmode="lin" valueType="num">
                                          <p:cBhvr>
                                            <p:cTn id="35" dur="1000" fill="hold"/>
                                            <p:tgtEl>
                                              <p:spTgt spid="40"/>
                                            </p:tgtEl>
                                            <p:attrNameLst>
                                              <p:attrName>ppt_x</p:attrName>
                                            </p:attrNameLst>
                                          </p:cBhvr>
                                          <p:tavLst>
                                            <p:tav tm="0">
                                              <p:val>
                                                <p:strVal val="#ppt_x"/>
                                              </p:val>
                                            </p:tav>
                                            <p:tav tm="100000">
                                              <p:val>
                                                <p:strVal val="#ppt_x"/>
                                              </p:val>
                                            </p:tav>
                                          </p:tavLst>
                                        </p:anim>
                                        <p:anim calcmode="lin" valueType="num">
                                          <p:cBhvr>
                                            <p:cTn id="36"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10" presetClass="exit" presetSubtype="0" fill="hold" grpId="1" nodeType="clickEffect">
                                      <p:stCondLst>
                                        <p:cond delay="0"/>
                                      </p:stCondLst>
                                      <p:childTnLst>
                                        <p:animEffect transition="out" filter="fade">
                                          <p:cBhvr>
                                            <p:cTn id="40" dur="500"/>
                                            <p:tgtEl>
                                              <p:spTgt spid="40"/>
                                            </p:tgtEl>
                                          </p:cBhvr>
                                        </p:animEffect>
                                        <p:set>
                                          <p:cBhvr>
                                            <p:cTn id="41" dur="1" fill="hold">
                                              <p:stCondLst>
                                                <p:cond delay="499"/>
                                              </p:stCondLst>
                                            </p:cTn>
                                            <p:tgtEl>
                                              <p:spTgt spid="4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40" grpId="0" animBg="1"/>
          <p:bldP spid="40"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1000"/>
                                            <p:tgtEl>
                                              <p:spTgt spid="35"/>
                                            </p:tgtEl>
                                          </p:cBhvr>
                                        </p:animEffect>
                                        <p:anim calcmode="lin" valueType="num">
                                          <p:cBhvr>
                                            <p:cTn id="28" dur="1000" fill="hold"/>
                                            <p:tgtEl>
                                              <p:spTgt spid="35"/>
                                            </p:tgtEl>
                                            <p:attrNameLst>
                                              <p:attrName>ppt_x</p:attrName>
                                            </p:attrNameLst>
                                          </p:cBhvr>
                                          <p:tavLst>
                                            <p:tav tm="0">
                                              <p:val>
                                                <p:strVal val="#ppt_x"/>
                                              </p:val>
                                            </p:tav>
                                            <p:tav tm="100000">
                                              <p:val>
                                                <p:strVal val="#ppt_x"/>
                                              </p:val>
                                            </p:tav>
                                          </p:tavLst>
                                        </p:anim>
                                        <p:anim calcmode="lin" valueType="num">
                                          <p:cBhvr>
                                            <p:cTn id="2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42" presetClass="entr" presetSubtype="0" fill="hold" grpId="0" nodeType="click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1000"/>
                                            <p:tgtEl>
                                              <p:spTgt spid="40"/>
                                            </p:tgtEl>
                                          </p:cBhvr>
                                        </p:animEffect>
                                        <p:anim calcmode="lin" valueType="num">
                                          <p:cBhvr>
                                            <p:cTn id="35" dur="1000" fill="hold"/>
                                            <p:tgtEl>
                                              <p:spTgt spid="40"/>
                                            </p:tgtEl>
                                            <p:attrNameLst>
                                              <p:attrName>ppt_x</p:attrName>
                                            </p:attrNameLst>
                                          </p:cBhvr>
                                          <p:tavLst>
                                            <p:tav tm="0">
                                              <p:val>
                                                <p:strVal val="#ppt_x"/>
                                              </p:val>
                                            </p:tav>
                                            <p:tav tm="100000">
                                              <p:val>
                                                <p:strVal val="#ppt_x"/>
                                              </p:val>
                                            </p:tav>
                                          </p:tavLst>
                                        </p:anim>
                                        <p:anim calcmode="lin" valueType="num">
                                          <p:cBhvr>
                                            <p:cTn id="36"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10" presetClass="exit" presetSubtype="0" fill="hold" grpId="1" nodeType="clickEffect">
                                      <p:stCondLst>
                                        <p:cond delay="0"/>
                                      </p:stCondLst>
                                      <p:childTnLst>
                                        <p:animEffect transition="out" filter="fade">
                                          <p:cBhvr>
                                            <p:cTn id="40" dur="500"/>
                                            <p:tgtEl>
                                              <p:spTgt spid="40"/>
                                            </p:tgtEl>
                                          </p:cBhvr>
                                        </p:animEffect>
                                        <p:set>
                                          <p:cBhvr>
                                            <p:cTn id="41" dur="1" fill="hold">
                                              <p:stCondLst>
                                                <p:cond delay="499"/>
                                              </p:stCondLst>
                                            </p:cTn>
                                            <p:tgtEl>
                                              <p:spTgt spid="4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40" grpId="0" animBg="1"/>
          <p:bldP spid="40" grpId="1" animBg="1"/>
        </p:bldLst>
      </p:timing>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154870" y="892017"/>
            <a:ext cx="11870591" cy="1323439"/>
          </a:xfrm>
          <a:prstGeom prst="rect">
            <a:avLst/>
          </a:prstGeom>
        </p:spPr>
        <p:txBody>
          <a:bodyPr wrap="square">
            <a:spAutoFit/>
          </a:bodyPr>
          <a:lstStyle/>
          <a:p>
            <a:pPr marL="1165225" indent="-1165225"/>
            <a:r>
              <a:rPr lang="en-US" altLang="zh-TW" sz="2000" dirty="0">
                <a:solidFill>
                  <a:schemeClr val="bg1"/>
                </a:solidFill>
                <a:latin typeface="標楷體" panose="03000509000000000000" pitchFamily="65" charset="-120"/>
                <a:ea typeface="標楷體" panose="03000509000000000000" pitchFamily="65" charset="-120"/>
              </a:rPr>
              <a:t>12</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18</a:t>
            </a:r>
            <a:r>
              <a:rPr lang="zh-TW" altLang="en-US" sz="2000" dirty="0">
                <a:solidFill>
                  <a:schemeClr val="bg1"/>
                </a:solidFill>
                <a:latin typeface="標楷體" panose="03000509000000000000" pitchFamily="65" charset="-120"/>
                <a:ea typeface="標楷體" panose="03000509000000000000" pitchFamily="65" charset="-120"/>
              </a:rPr>
              <a:t>日 賒銷給名間公司全自動美式咖啡機</a:t>
            </a:r>
            <a:r>
              <a:rPr lang="en-US" altLang="zh-TW" sz="2000" dirty="0">
                <a:solidFill>
                  <a:schemeClr val="bg1"/>
                </a:solidFill>
                <a:latin typeface="標楷體" panose="03000509000000000000" pitchFamily="65" charset="-120"/>
                <a:ea typeface="標楷體" panose="03000509000000000000" pitchFamily="65" charset="-120"/>
              </a:rPr>
              <a:t>120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@$7,220</a:t>
            </a:r>
            <a:r>
              <a:rPr lang="zh-TW" altLang="en-US" sz="2000" dirty="0">
                <a:solidFill>
                  <a:schemeClr val="bg1"/>
                </a:solidFill>
                <a:latin typeface="標楷體" panose="03000509000000000000" pitchFamily="65" charset="-120"/>
                <a:ea typeface="標楷體" panose="03000509000000000000" pitchFamily="65" charset="-120"/>
              </a:rPr>
              <a:t>、全自動義式咖啡機</a:t>
            </a:r>
            <a:r>
              <a:rPr lang="en-US" altLang="zh-TW" sz="2000" dirty="0">
                <a:solidFill>
                  <a:schemeClr val="bg1"/>
                </a:solidFill>
                <a:latin typeface="標楷體" panose="03000509000000000000" pitchFamily="65" charset="-120"/>
                <a:ea typeface="標楷體" panose="03000509000000000000" pitchFamily="65" charset="-120"/>
              </a:rPr>
              <a:t>120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@$15,860</a:t>
            </a:r>
            <a:r>
              <a:rPr lang="zh-TW" altLang="en-US" sz="2000" dirty="0">
                <a:solidFill>
                  <a:schemeClr val="bg1"/>
                </a:solidFill>
                <a:latin typeface="標楷體" panose="03000509000000000000" pitchFamily="65" charset="-120"/>
                <a:ea typeface="標楷體" panose="03000509000000000000" pitchFamily="65" charset="-120"/>
              </a:rPr>
              <a:t>、膠囊咖啡機</a:t>
            </a:r>
            <a:r>
              <a:rPr lang="en-US" altLang="zh-TW" sz="2000" dirty="0">
                <a:solidFill>
                  <a:schemeClr val="bg1"/>
                </a:solidFill>
                <a:latin typeface="標楷體" panose="03000509000000000000" pitchFamily="65" charset="-120"/>
                <a:ea typeface="標楷體" panose="03000509000000000000" pitchFamily="65" charset="-120"/>
              </a:rPr>
              <a:t>60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@$4,600</a:t>
            </a:r>
            <a:r>
              <a:rPr lang="zh-TW" altLang="en-US" sz="2000" dirty="0">
                <a:solidFill>
                  <a:schemeClr val="bg1"/>
                </a:solidFill>
                <a:latin typeface="標楷體" panose="03000509000000000000" pitchFamily="65" charset="-120"/>
                <a:ea typeface="標楷體" panose="03000509000000000000" pitchFamily="65" charset="-120"/>
              </a:rPr>
              <a:t>、虹吸式咖啡機</a:t>
            </a:r>
            <a:r>
              <a:rPr lang="en-US" altLang="zh-TW" sz="2000" dirty="0">
                <a:solidFill>
                  <a:schemeClr val="bg1"/>
                </a:solidFill>
                <a:latin typeface="標楷體" panose="03000509000000000000" pitchFamily="65" charset="-120"/>
                <a:ea typeface="標楷體" panose="03000509000000000000" pitchFamily="65" charset="-120"/>
              </a:rPr>
              <a:t>60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@$7,080</a:t>
            </a:r>
            <a:r>
              <a:rPr lang="zh-TW" altLang="en-US" sz="2000" dirty="0">
                <a:solidFill>
                  <a:schemeClr val="bg1"/>
                </a:solidFill>
                <a:latin typeface="標楷體" panose="03000509000000000000" pitchFamily="65" charset="-120"/>
                <a:ea typeface="標楷體" panose="03000509000000000000" pitchFamily="65" charset="-120"/>
              </a:rPr>
              <a:t>、滴濾式咖啡機</a:t>
            </a:r>
            <a:r>
              <a:rPr lang="en-US" altLang="zh-TW" sz="2000" dirty="0">
                <a:solidFill>
                  <a:schemeClr val="bg1"/>
                </a:solidFill>
                <a:latin typeface="標楷體" panose="03000509000000000000" pitchFamily="65" charset="-120"/>
                <a:ea typeface="標楷體" panose="03000509000000000000" pitchFamily="65" charset="-120"/>
              </a:rPr>
              <a:t>30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@$5,820</a:t>
            </a:r>
            <a:r>
              <a:rPr lang="zh-TW" altLang="en-US" sz="2000" dirty="0">
                <a:solidFill>
                  <a:schemeClr val="bg1"/>
                </a:solidFill>
                <a:latin typeface="標楷體" panose="03000509000000000000" pitchFamily="65" charset="-120"/>
                <a:ea typeface="標楷體" panose="03000509000000000000" pitchFamily="65" charset="-120"/>
              </a:rPr>
              <a:t>。</a:t>
            </a:r>
          </a:p>
          <a:p>
            <a:pPr marL="1165225" indent="-1165225"/>
            <a:r>
              <a:rPr lang="en-US" altLang="zh-TW" sz="2000" dirty="0">
                <a:solidFill>
                  <a:schemeClr val="bg1"/>
                </a:solidFill>
                <a:latin typeface="標楷體" panose="03000509000000000000" pitchFamily="65" charset="-120"/>
                <a:ea typeface="標楷體" panose="03000509000000000000" pitchFamily="65" charset="-120"/>
              </a:rPr>
              <a:t>12</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20</a:t>
            </a:r>
            <a:r>
              <a:rPr lang="zh-TW" altLang="en-US" sz="2000" dirty="0">
                <a:solidFill>
                  <a:schemeClr val="bg1"/>
                </a:solidFill>
                <a:latin typeface="標楷體" panose="03000509000000000000" pitchFamily="65" charset="-120"/>
                <a:ea typeface="標楷體" panose="03000509000000000000" pitchFamily="65" charset="-120"/>
              </a:rPr>
              <a:t>日 本日發放</a:t>
            </a:r>
            <a:r>
              <a:rPr lang="en-US" altLang="zh-TW" sz="2000" dirty="0">
                <a:solidFill>
                  <a:schemeClr val="bg1"/>
                </a:solidFill>
                <a:latin typeface="標楷體" panose="03000509000000000000" pitchFamily="65" charset="-120"/>
                <a:ea typeface="標楷體" panose="03000509000000000000" pitchFamily="65" charset="-120"/>
              </a:rPr>
              <a:t>12</a:t>
            </a:r>
            <a:r>
              <a:rPr lang="zh-TW" altLang="en-US" sz="2000" dirty="0">
                <a:solidFill>
                  <a:schemeClr val="bg1"/>
                </a:solidFill>
                <a:latin typeface="標楷體" panose="03000509000000000000" pitchFamily="65" charset="-120"/>
                <a:ea typeface="標楷體" panose="03000509000000000000" pitchFamily="65" charset="-120"/>
              </a:rPr>
              <a:t>月份員工薪資總額</a:t>
            </a:r>
            <a:r>
              <a:rPr lang="en-US" altLang="zh-TW" sz="2000" dirty="0">
                <a:solidFill>
                  <a:schemeClr val="bg1"/>
                </a:solidFill>
                <a:latin typeface="標楷體" panose="03000509000000000000" pitchFamily="65" charset="-120"/>
                <a:ea typeface="標楷體" panose="03000509000000000000" pitchFamily="65" charset="-120"/>
              </a:rPr>
              <a:t>$426,000</a:t>
            </a:r>
            <a:r>
              <a:rPr lang="zh-TW" altLang="en-US" sz="2000" dirty="0">
                <a:solidFill>
                  <a:schemeClr val="bg1"/>
                </a:solidFill>
                <a:latin typeface="標楷體" panose="03000509000000000000" pitchFamily="65" charset="-120"/>
                <a:ea typeface="標楷體" panose="03000509000000000000" pitchFamily="65" charset="-120"/>
              </a:rPr>
              <a:t>，由第一銀行轉帳支付轉入各員工薪資存款帳戶。</a:t>
            </a:r>
          </a:p>
          <a:p>
            <a:pPr marL="1165225" indent="-1165225"/>
            <a:r>
              <a:rPr lang="en-US" altLang="zh-TW" sz="2000" dirty="0">
                <a:solidFill>
                  <a:schemeClr val="bg1"/>
                </a:solidFill>
                <a:latin typeface="標楷體" panose="03000509000000000000" pitchFamily="65" charset="-120"/>
                <a:ea typeface="標楷體" panose="03000509000000000000" pitchFamily="65" charset="-120"/>
              </a:rPr>
              <a:t>12</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21</a:t>
            </a:r>
            <a:r>
              <a:rPr lang="zh-TW" altLang="en-US" sz="2000" dirty="0">
                <a:solidFill>
                  <a:schemeClr val="bg1"/>
                </a:solidFill>
                <a:latin typeface="標楷體" panose="03000509000000000000" pitchFamily="65" charset="-120"/>
                <a:ea typeface="標楷體" panose="03000509000000000000" pitchFamily="65" charset="-120"/>
              </a:rPr>
              <a:t>日 現金支付水費</a:t>
            </a:r>
            <a:r>
              <a:rPr lang="en-US" altLang="zh-TW" sz="2000" dirty="0">
                <a:solidFill>
                  <a:schemeClr val="bg1"/>
                </a:solidFill>
                <a:latin typeface="標楷體" panose="03000509000000000000" pitchFamily="65" charset="-120"/>
                <a:ea typeface="標楷體" panose="03000509000000000000" pitchFamily="65" charset="-120"/>
              </a:rPr>
              <a:t>$6,816</a:t>
            </a:r>
            <a:r>
              <a:rPr lang="zh-TW" altLang="en-US" sz="2000" dirty="0">
                <a:solidFill>
                  <a:schemeClr val="bg1"/>
                </a:solidFill>
                <a:latin typeface="標楷體" panose="03000509000000000000" pitchFamily="65" charset="-120"/>
                <a:ea typeface="標楷體" panose="03000509000000000000" pitchFamily="65" charset="-120"/>
              </a:rPr>
              <a:t>，電費</a:t>
            </a:r>
            <a:r>
              <a:rPr lang="en-US" altLang="zh-TW" sz="2000" dirty="0">
                <a:solidFill>
                  <a:schemeClr val="bg1"/>
                </a:solidFill>
                <a:latin typeface="標楷體" panose="03000509000000000000" pitchFamily="65" charset="-120"/>
                <a:ea typeface="標楷體" panose="03000509000000000000" pitchFamily="65" charset="-120"/>
              </a:rPr>
              <a:t>$82,520</a:t>
            </a:r>
            <a:r>
              <a:rPr lang="zh-TW" altLang="en-US" sz="2000" dirty="0">
                <a:solidFill>
                  <a:schemeClr val="bg1"/>
                </a:solidFill>
                <a:latin typeface="標楷體" panose="03000509000000000000" pitchFamily="65" charset="-120"/>
                <a:ea typeface="標楷體" panose="03000509000000000000" pitchFamily="65" charset="-120"/>
              </a:rPr>
              <a:t>，電話費</a:t>
            </a:r>
            <a:r>
              <a:rPr lang="en-US" altLang="zh-TW" sz="2000" dirty="0">
                <a:solidFill>
                  <a:schemeClr val="bg1"/>
                </a:solidFill>
                <a:latin typeface="標楷體" panose="03000509000000000000" pitchFamily="65" charset="-120"/>
                <a:ea typeface="標楷體" panose="03000509000000000000" pitchFamily="65" charset="-120"/>
              </a:rPr>
              <a:t>$3,400</a:t>
            </a:r>
            <a:r>
              <a:rPr lang="zh-TW" altLang="en-US" sz="2000" dirty="0">
                <a:solidFill>
                  <a:schemeClr val="bg1"/>
                </a:solidFill>
                <a:latin typeface="標楷體" panose="03000509000000000000" pitchFamily="65" charset="-120"/>
                <a:ea typeface="標楷體" panose="03000509000000000000" pitchFamily="65" charset="-120"/>
              </a:rPr>
              <a:t>。</a:t>
            </a: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73125" y="900719"/>
            <a:ext cx="12289261" cy="5930754"/>
            <a:chOff x="908406" y="1958839"/>
            <a:chExt cx="3484694" cy="4886803"/>
          </a:xfrm>
        </p:grpSpPr>
        <p:sp>
          <p:nvSpPr>
            <p:cNvPr id="16" name="矩形 15"/>
            <p:cNvSpPr/>
            <p:nvPr/>
          </p:nvSpPr>
          <p:spPr>
            <a:xfrm flipH="1">
              <a:off x="908406" y="1995688"/>
              <a:ext cx="3356848"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35" name="群組 34"/>
          <p:cNvGrpSpPr/>
          <p:nvPr/>
        </p:nvGrpSpPr>
        <p:grpSpPr>
          <a:xfrm>
            <a:off x="5895586" y="-209106"/>
            <a:ext cx="5607415" cy="1470676"/>
            <a:chOff x="-14042262" y="1272774"/>
            <a:chExt cx="14667741" cy="732733"/>
          </a:xfrm>
        </p:grpSpPr>
        <p:pic>
          <p:nvPicPr>
            <p:cNvPr id="36"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38" name="文字方塊 37"/>
            <p:cNvSpPr txBox="1"/>
            <p:nvPr/>
          </p:nvSpPr>
          <p:spPr>
            <a:xfrm>
              <a:off x="-10304698" y="1486697"/>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a:t>
              </a:r>
              <a:r>
                <a:rPr lang="zh-TW" altLang="en-US" sz="3200" dirty="0">
                  <a:solidFill>
                    <a:srgbClr val="00EFF1"/>
                  </a:solidFill>
                  <a:latin typeface="標楷體" panose="03000509000000000000" pitchFamily="65" charset="-120"/>
                  <a:ea typeface="標楷體" panose="03000509000000000000" pitchFamily="65" charset="-120"/>
                </a:rPr>
                <a:t>二</a:t>
              </a:r>
              <a:r>
                <a:rPr lang="zh-TW" altLang="en-US" sz="3200" dirty="0" smtClean="0">
                  <a:solidFill>
                    <a:srgbClr val="00EFF1"/>
                  </a:solidFill>
                  <a:latin typeface="標楷體" panose="03000509000000000000" pitchFamily="65" charset="-120"/>
                  <a:ea typeface="標楷體" panose="03000509000000000000" pitchFamily="65" charset="-120"/>
                </a:rPr>
                <a:t>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10)</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graphicFrame>
        <p:nvGraphicFramePr>
          <p:cNvPr id="2" name="表格 1"/>
          <p:cNvGraphicFramePr>
            <a:graphicFrameLocks noGrp="1"/>
          </p:cNvGraphicFramePr>
          <p:nvPr>
            <p:extLst>
              <p:ext uri="{D42A27DB-BD31-4B8C-83A1-F6EECF244321}">
                <p14:modId xmlns:p14="http://schemas.microsoft.com/office/powerpoint/2010/main" val="2736586185"/>
              </p:ext>
            </p:extLst>
          </p:nvPr>
        </p:nvGraphicFramePr>
        <p:xfrm>
          <a:off x="314439" y="2697696"/>
          <a:ext cx="11554731" cy="3915324"/>
        </p:xfrm>
        <a:graphic>
          <a:graphicData uri="http://schemas.openxmlformats.org/drawingml/2006/table">
            <a:tbl>
              <a:tblPr>
                <a:tableStyleId>{5C22544A-7EE6-4342-B048-85BDC9FD1C3A}</a:tableStyleId>
              </a:tblPr>
              <a:tblGrid>
                <a:gridCol w="1532516">
                  <a:extLst>
                    <a:ext uri="{9D8B030D-6E8A-4147-A177-3AD203B41FA5}">
                      <a16:colId xmlns:a16="http://schemas.microsoft.com/office/drawing/2014/main" val="3489442474"/>
                    </a:ext>
                  </a:extLst>
                </a:gridCol>
                <a:gridCol w="4775127">
                  <a:extLst>
                    <a:ext uri="{9D8B030D-6E8A-4147-A177-3AD203B41FA5}">
                      <a16:colId xmlns:a16="http://schemas.microsoft.com/office/drawing/2014/main" val="3854417796"/>
                    </a:ext>
                  </a:extLst>
                </a:gridCol>
                <a:gridCol w="555247">
                  <a:extLst>
                    <a:ext uri="{9D8B030D-6E8A-4147-A177-3AD203B41FA5}">
                      <a16:colId xmlns:a16="http://schemas.microsoft.com/office/drawing/2014/main" val="1654091234"/>
                    </a:ext>
                  </a:extLst>
                </a:gridCol>
                <a:gridCol w="1952776">
                  <a:extLst>
                    <a:ext uri="{9D8B030D-6E8A-4147-A177-3AD203B41FA5}">
                      <a16:colId xmlns:a16="http://schemas.microsoft.com/office/drawing/2014/main" val="432839772"/>
                    </a:ext>
                  </a:extLst>
                </a:gridCol>
                <a:gridCol w="1952776">
                  <a:extLst>
                    <a:ext uri="{9D8B030D-6E8A-4147-A177-3AD203B41FA5}">
                      <a16:colId xmlns:a16="http://schemas.microsoft.com/office/drawing/2014/main" val="1896799442"/>
                    </a:ext>
                  </a:extLst>
                </a:gridCol>
                <a:gridCol w="154942">
                  <a:extLst>
                    <a:ext uri="{9D8B030D-6E8A-4147-A177-3AD203B41FA5}">
                      <a16:colId xmlns:a16="http://schemas.microsoft.com/office/drawing/2014/main" val="182868643"/>
                    </a:ext>
                  </a:extLst>
                </a:gridCol>
                <a:gridCol w="631347">
                  <a:extLst>
                    <a:ext uri="{9D8B030D-6E8A-4147-A177-3AD203B41FA5}">
                      <a16:colId xmlns:a16="http://schemas.microsoft.com/office/drawing/2014/main" val="2577820468"/>
                    </a:ext>
                  </a:extLst>
                </a:gridCol>
              </a:tblGrid>
              <a:tr h="0">
                <a:tc>
                  <a:txBody>
                    <a:bodyPr/>
                    <a:lstStyle/>
                    <a:p>
                      <a:pPr algn="l"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107-12-18</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應收帳款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3,645,000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41664616"/>
                  </a:ext>
                </a:extLst>
              </a:tr>
              <a:tr h="0">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銷貨收入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3,645,000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52387582"/>
                  </a:ext>
                </a:extLst>
              </a:tr>
              <a:tr h="0">
                <a:tc>
                  <a:txBody>
                    <a:bodyPr/>
                    <a:lstStyle/>
                    <a:p>
                      <a:pPr algn="l"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107-12-18</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銷貨成本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2,781,600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21661474"/>
                  </a:ext>
                </a:extLst>
              </a:tr>
              <a:tr h="0">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存貨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2,781,600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35163430"/>
                  </a:ext>
                </a:extLst>
              </a:tr>
              <a:tr h="0">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15939215"/>
                  </a:ext>
                </a:extLst>
              </a:tr>
              <a:tr h="0">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107-12-20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薪資支出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426,000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76001392"/>
                  </a:ext>
                </a:extLst>
              </a:tr>
              <a:tr h="0">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保險費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27,264</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34415011"/>
                  </a:ext>
                </a:extLst>
              </a:tr>
              <a:tr h="0">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銀行存款</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第一銀行支存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397,884</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83555175"/>
                  </a:ext>
                </a:extLst>
              </a:tr>
              <a:tr h="0">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其他應付款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27,264</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8472943"/>
                  </a:ext>
                </a:extLst>
              </a:tr>
              <a:tr h="0">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代收款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28,116</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6018483"/>
                  </a:ext>
                </a:extLst>
              </a:tr>
              <a:tr h="0">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22438459"/>
                  </a:ext>
                </a:extLst>
              </a:tr>
              <a:tr h="0">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107-12-21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水電瓦斯費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89,336</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98047231"/>
                  </a:ext>
                </a:extLst>
              </a:tr>
              <a:tr h="0">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郵電費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3,400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78156945"/>
                  </a:ext>
                </a:extLst>
              </a:tr>
              <a:tr h="0">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現金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92,736</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79176880"/>
                  </a:ext>
                </a:extLst>
              </a:tr>
            </a:tbl>
          </a:graphicData>
        </a:graphic>
      </p:graphicFrame>
      <p:sp>
        <p:nvSpPr>
          <p:cNvPr id="39" name="圓角矩形 38"/>
          <p:cNvSpPr/>
          <p:nvPr/>
        </p:nvSpPr>
        <p:spPr>
          <a:xfrm>
            <a:off x="215678" y="5678316"/>
            <a:ext cx="11770416" cy="1018378"/>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r>
              <a:rPr lang="en-US" altLang="zh-TW" sz="2400" b="1" kern="100" dirty="0" smtClean="0">
                <a:solidFill>
                  <a:schemeClr val="tx1"/>
                </a:solidFill>
                <a:latin typeface="標楷體" panose="03000509000000000000" pitchFamily="65" charset="-120"/>
                <a:ea typeface="標楷體" panose="03000509000000000000" pitchFamily="65" charset="-120"/>
              </a:rPr>
              <a:t>$426,000 X [(20%X8%)+5%] = $28,116</a:t>
            </a:r>
            <a:r>
              <a:rPr lang="zh-TW" altLang="en-US" sz="2400" b="1" kern="100" dirty="0" smtClean="0">
                <a:solidFill>
                  <a:schemeClr val="tx1"/>
                </a:solidFill>
                <a:latin typeface="標楷體" panose="03000509000000000000" pitchFamily="65" charset="-120"/>
                <a:ea typeface="標楷體" panose="03000509000000000000" pitchFamily="65" charset="-120"/>
              </a:rPr>
              <a:t>代收款</a:t>
            </a:r>
            <a:endParaRPr lang="en-US" altLang="zh-TW" sz="2400" b="1" kern="100" dirty="0" smtClean="0">
              <a:solidFill>
                <a:schemeClr val="tx1"/>
              </a:solidFill>
              <a:latin typeface="標楷體" panose="03000509000000000000" pitchFamily="65" charset="-120"/>
              <a:ea typeface="標楷體" panose="03000509000000000000" pitchFamily="65" charset="-120"/>
            </a:endParaRPr>
          </a:p>
          <a:p>
            <a:r>
              <a:rPr lang="en-US" altLang="zh-TW" sz="2400" b="1" kern="100" dirty="0" smtClean="0">
                <a:solidFill>
                  <a:schemeClr val="tx1"/>
                </a:solidFill>
                <a:latin typeface="標楷體" panose="03000509000000000000" pitchFamily="65" charset="-120"/>
                <a:ea typeface="標楷體" panose="03000509000000000000" pitchFamily="65" charset="-120"/>
              </a:rPr>
              <a:t>$426,000 </a:t>
            </a:r>
            <a:r>
              <a:rPr lang="en-US" altLang="zh-TW" sz="2400" b="1" kern="100" dirty="0" smtClean="0">
                <a:solidFill>
                  <a:schemeClr val="tx1"/>
                </a:solidFill>
                <a:latin typeface="標楷體" panose="03000509000000000000" pitchFamily="65" charset="-120"/>
                <a:ea typeface="標楷體" panose="03000509000000000000" pitchFamily="65" charset="-120"/>
                <a:cs typeface="Times New Roman" panose="02020603050405020304" pitchFamily="18" charset="0"/>
              </a:rPr>
              <a:t>X</a:t>
            </a:r>
            <a:r>
              <a:rPr lang="zh-TW" altLang="en-US" sz="2400" b="1" kern="100" dirty="0" smtClean="0">
                <a:solidFill>
                  <a:schemeClr val="tx1"/>
                </a:solidFill>
                <a:latin typeface="標楷體" panose="03000509000000000000" pitchFamily="65" charset="-120"/>
                <a:ea typeface="標楷體" panose="03000509000000000000" pitchFamily="65" charset="-120"/>
                <a:cs typeface="Times New Roman" panose="02020603050405020304" pitchFamily="18" charset="0"/>
              </a:rPr>
              <a:t> </a:t>
            </a:r>
            <a:r>
              <a:rPr lang="en-US" altLang="zh-TW" sz="2400" b="1" kern="100" dirty="0" smtClean="0">
                <a:solidFill>
                  <a:schemeClr val="tx1"/>
                </a:solidFill>
                <a:latin typeface="標楷體" panose="03000509000000000000" pitchFamily="65" charset="-120"/>
                <a:ea typeface="標楷體" panose="03000509000000000000" pitchFamily="65" charset="-120"/>
                <a:cs typeface="Times New Roman" panose="02020603050405020304" pitchFamily="18" charset="0"/>
              </a:rPr>
              <a:t>8%</a:t>
            </a:r>
            <a:r>
              <a:rPr lang="zh-TW" altLang="en-US" sz="2400" b="1" kern="100" dirty="0" smtClean="0">
                <a:solidFill>
                  <a:schemeClr val="tx1"/>
                </a:solidFill>
                <a:latin typeface="標楷體" panose="03000509000000000000" pitchFamily="65" charset="-120"/>
                <a:ea typeface="標楷體" panose="03000509000000000000" pitchFamily="65" charset="-120"/>
                <a:cs typeface="Times New Roman" panose="02020603050405020304" pitchFamily="18" charset="0"/>
              </a:rPr>
              <a:t> </a:t>
            </a:r>
            <a:r>
              <a:rPr lang="en-US" altLang="zh-TW" sz="2400" b="1" kern="100" dirty="0" smtClean="0">
                <a:solidFill>
                  <a:schemeClr val="tx1"/>
                </a:solidFill>
                <a:latin typeface="標楷體" panose="03000509000000000000" pitchFamily="65" charset="-120"/>
                <a:ea typeface="標楷體" panose="03000509000000000000" pitchFamily="65" charset="-120"/>
                <a:cs typeface="Times New Roman" panose="02020603050405020304" pitchFamily="18" charset="0"/>
              </a:rPr>
              <a:t>X</a:t>
            </a:r>
            <a:r>
              <a:rPr lang="zh-TW" altLang="en-US" sz="2400" b="1" kern="100" dirty="0" smtClean="0">
                <a:solidFill>
                  <a:schemeClr val="tx1"/>
                </a:solidFill>
                <a:latin typeface="標楷體" panose="03000509000000000000" pitchFamily="65" charset="-120"/>
                <a:ea typeface="標楷體" panose="03000509000000000000" pitchFamily="65" charset="-120"/>
                <a:cs typeface="Times New Roman" panose="02020603050405020304" pitchFamily="18" charset="0"/>
              </a:rPr>
              <a:t> </a:t>
            </a:r>
            <a:r>
              <a:rPr lang="en-US" altLang="zh-TW" sz="2400" b="1" kern="100" dirty="0" smtClean="0">
                <a:solidFill>
                  <a:schemeClr val="tx1"/>
                </a:solidFill>
                <a:latin typeface="標楷體" panose="03000509000000000000" pitchFamily="65" charset="-120"/>
                <a:ea typeface="標楷體" panose="03000509000000000000" pitchFamily="65" charset="-120"/>
                <a:cs typeface="Times New Roman" panose="02020603050405020304" pitchFamily="18" charset="0"/>
              </a:rPr>
              <a:t>80%</a:t>
            </a:r>
            <a:r>
              <a:rPr lang="zh-TW" altLang="en-US" sz="2400" b="1" kern="100" dirty="0" smtClean="0">
                <a:solidFill>
                  <a:schemeClr val="tx1"/>
                </a:solidFill>
                <a:latin typeface="標楷體" panose="03000509000000000000" pitchFamily="65" charset="-120"/>
                <a:ea typeface="標楷體" panose="03000509000000000000" pitchFamily="65" charset="-120"/>
                <a:cs typeface="Times New Roman" panose="02020603050405020304" pitchFamily="18" charset="0"/>
              </a:rPr>
              <a:t> </a:t>
            </a:r>
            <a:r>
              <a:rPr lang="en-US" altLang="zh-TW" sz="2400" b="1" kern="100" dirty="0" smtClean="0">
                <a:solidFill>
                  <a:schemeClr val="tx1"/>
                </a:solidFill>
                <a:latin typeface="標楷體" panose="03000509000000000000" pitchFamily="65" charset="-120"/>
                <a:ea typeface="標楷體" panose="03000509000000000000" pitchFamily="65" charset="-120"/>
                <a:cs typeface="Times New Roman" panose="02020603050405020304" pitchFamily="18" charset="0"/>
              </a:rPr>
              <a:t>=</a:t>
            </a:r>
            <a:r>
              <a:rPr lang="zh-TW" altLang="en-US" sz="2400" b="1" kern="100" dirty="0" smtClean="0">
                <a:solidFill>
                  <a:schemeClr val="tx1"/>
                </a:solidFill>
                <a:latin typeface="標楷體" panose="03000509000000000000" pitchFamily="65" charset="-120"/>
                <a:ea typeface="標楷體" panose="03000509000000000000" pitchFamily="65" charset="-120"/>
                <a:cs typeface="Times New Roman" panose="02020603050405020304" pitchFamily="18" charset="0"/>
              </a:rPr>
              <a:t> </a:t>
            </a:r>
            <a:r>
              <a:rPr lang="en-US" altLang="zh-TW" sz="2400" b="1" kern="100" dirty="0" smtClean="0">
                <a:solidFill>
                  <a:schemeClr val="tx1"/>
                </a:solidFill>
                <a:latin typeface="標楷體" panose="03000509000000000000" pitchFamily="65" charset="-120"/>
                <a:ea typeface="標楷體" panose="03000509000000000000" pitchFamily="65" charset="-120"/>
                <a:cs typeface="Times New Roman" panose="02020603050405020304" pitchFamily="18" charset="0"/>
              </a:rPr>
              <a:t>$27,264(</a:t>
            </a:r>
            <a:r>
              <a:rPr lang="zh-TW" altLang="en-US" sz="2400" b="1" kern="100" dirty="0">
                <a:solidFill>
                  <a:schemeClr val="tx1"/>
                </a:solidFill>
                <a:latin typeface="標楷體" panose="03000509000000000000" pitchFamily="65" charset="-120"/>
                <a:ea typeface="標楷體" panose="03000509000000000000" pitchFamily="65" charset="-120"/>
                <a:cs typeface="Times New Roman" panose="02020603050405020304" pitchFamily="18" charset="0"/>
              </a:rPr>
              <a:t>公司負擔員工勞健保費</a:t>
            </a:r>
            <a:r>
              <a:rPr lang="en-US" altLang="zh-TW" sz="2400" b="1" kern="100" dirty="0" smtClean="0">
                <a:solidFill>
                  <a:schemeClr val="tx1"/>
                </a:solidFill>
                <a:latin typeface="標楷體" panose="03000509000000000000" pitchFamily="65" charset="-120"/>
                <a:ea typeface="標楷體" panose="03000509000000000000" pitchFamily="65" charset="-120"/>
                <a:cs typeface="Times New Roman" panose="02020603050405020304" pitchFamily="18" charset="0"/>
              </a:rPr>
              <a:t>)</a:t>
            </a:r>
            <a:endParaRPr lang="zh-TW" altLang="en-US" dirty="0"/>
          </a:p>
        </p:txBody>
      </p:sp>
    </p:spTree>
    <p:extLst>
      <p:ext uri="{BB962C8B-B14F-4D97-AF65-F5344CB8AC3E}">
        <p14:creationId xmlns:p14="http://schemas.microsoft.com/office/powerpoint/2010/main" val="19358444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1000"/>
                                            <p:tgtEl>
                                              <p:spTgt spid="35"/>
                                            </p:tgtEl>
                                          </p:cBhvr>
                                        </p:animEffect>
                                        <p:anim calcmode="lin" valueType="num">
                                          <p:cBhvr>
                                            <p:cTn id="28" dur="1000" fill="hold"/>
                                            <p:tgtEl>
                                              <p:spTgt spid="35"/>
                                            </p:tgtEl>
                                            <p:attrNameLst>
                                              <p:attrName>ppt_x</p:attrName>
                                            </p:attrNameLst>
                                          </p:cBhvr>
                                          <p:tavLst>
                                            <p:tav tm="0">
                                              <p:val>
                                                <p:strVal val="#ppt_x"/>
                                              </p:val>
                                            </p:tav>
                                            <p:tav tm="100000">
                                              <p:val>
                                                <p:strVal val="#ppt_x"/>
                                              </p:val>
                                            </p:tav>
                                          </p:tavLst>
                                        </p:anim>
                                        <p:anim calcmode="lin" valueType="num">
                                          <p:cBhvr>
                                            <p:cTn id="2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42" presetClass="entr" presetSubtype="0" fill="hold" grpId="0" nodeType="clickEffect">
                                      <p:stCondLst>
                                        <p:cond delay="0"/>
                                      </p:stCondLst>
                                      <p:childTnLst>
                                        <p:set>
                                          <p:cBhvr>
                                            <p:cTn id="33" dur="1" fill="hold">
                                              <p:stCondLst>
                                                <p:cond delay="0"/>
                                              </p:stCondLst>
                                            </p:cTn>
                                            <p:tgtEl>
                                              <p:spTgt spid="39"/>
                                            </p:tgtEl>
                                            <p:attrNameLst>
                                              <p:attrName>style.visibility</p:attrName>
                                            </p:attrNameLst>
                                          </p:cBhvr>
                                          <p:to>
                                            <p:strVal val="visible"/>
                                          </p:to>
                                        </p:set>
                                        <p:animEffect transition="in" filter="fade">
                                          <p:cBhvr>
                                            <p:cTn id="34" dur="1000"/>
                                            <p:tgtEl>
                                              <p:spTgt spid="39"/>
                                            </p:tgtEl>
                                          </p:cBhvr>
                                        </p:animEffect>
                                        <p:anim calcmode="lin" valueType="num">
                                          <p:cBhvr>
                                            <p:cTn id="35" dur="1000" fill="hold"/>
                                            <p:tgtEl>
                                              <p:spTgt spid="39"/>
                                            </p:tgtEl>
                                            <p:attrNameLst>
                                              <p:attrName>ppt_x</p:attrName>
                                            </p:attrNameLst>
                                          </p:cBhvr>
                                          <p:tavLst>
                                            <p:tav tm="0">
                                              <p:val>
                                                <p:strVal val="#ppt_x"/>
                                              </p:val>
                                            </p:tav>
                                            <p:tav tm="100000">
                                              <p:val>
                                                <p:strVal val="#ppt_x"/>
                                              </p:val>
                                            </p:tav>
                                          </p:tavLst>
                                        </p:anim>
                                        <p:anim calcmode="lin" valueType="num">
                                          <p:cBhvr>
                                            <p:cTn id="36"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10" presetClass="exit" presetSubtype="0" fill="hold" grpId="1" nodeType="clickEffect">
                                      <p:stCondLst>
                                        <p:cond delay="0"/>
                                      </p:stCondLst>
                                      <p:childTnLst>
                                        <p:animEffect transition="out" filter="fade">
                                          <p:cBhvr>
                                            <p:cTn id="40" dur="500"/>
                                            <p:tgtEl>
                                              <p:spTgt spid="39"/>
                                            </p:tgtEl>
                                          </p:cBhvr>
                                        </p:animEffect>
                                        <p:set>
                                          <p:cBhvr>
                                            <p:cTn id="41" dur="1" fill="hold">
                                              <p:stCondLst>
                                                <p:cond delay="499"/>
                                              </p:stCondLst>
                                            </p:cTn>
                                            <p:tgtEl>
                                              <p:spTgt spid="3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39" grpId="0" animBg="1"/>
          <p:bldP spid="39" grpId="1"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1000"/>
                                            <p:tgtEl>
                                              <p:spTgt spid="35"/>
                                            </p:tgtEl>
                                          </p:cBhvr>
                                        </p:animEffect>
                                        <p:anim calcmode="lin" valueType="num">
                                          <p:cBhvr>
                                            <p:cTn id="28" dur="1000" fill="hold"/>
                                            <p:tgtEl>
                                              <p:spTgt spid="35"/>
                                            </p:tgtEl>
                                            <p:attrNameLst>
                                              <p:attrName>ppt_x</p:attrName>
                                            </p:attrNameLst>
                                          </p:cBhvr>
                                          <p:tavLst>
                                            <p:tav tm="0">
                                              <p:val>
                                                <p:strVal val="#ppt_x"/>
                                              </p:val>
                                            </p:tav>
                                            <p:tav tm="100000">
                                              <p:val>
                                                <p:strVal val="#ppt_x"/>
                                              </p:val>
                                            </p:tav>
                                          </p:tavLst>
                                        </p:anim>
                                        <p:anim calcmode="lin" valueType="num">
                                          <p:cBhvr>
                                            <p:cTn id="2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42" presetClass="entr" presetSubtype="0" fill="hold" grpId="0" nodeType="clickEffect">
                                      <p:stCondLst>
                                        <p:cond delay="0"/>
                                      </p:stCondLst>
                                      <p:childTnLst>
                                        <p:set>
                                          <p:cBhvr>
                                            <p:cTn id="33" dur="1" fill="hold">
                                              <p:stCondLst>
                                                <p:cond delay="0"/>
                                              </p:stCondLst>
                                            </p:cTn>
                                            <p:tgtEl>
                                              <p:spTgt spid="39"/>
                                            </p:tgtEl>
                                            <p:attrNameLst>
                                              <p:attrName>style.visibility</p:attrName>
                                            </p:attrNameLst>
                                          </p:cBhvr>
                                          <p:to>
                                            <p:strVal val="visible"/>
                                          </p:to>
                                        </p:set>
                                        <p:animEffect transition="in" filter="fade">
                                          <p:cBhvr>
                                            <p:cTn id="34" dur="1000"/>
                                            <p:tgtEl>
                                              <p:spTgt spid="39"/>
                                            </p:tgtEl>
                                          </p:cBhvr>
                                        </p:animEffect>
                                        <p:anim calcmode="lin" valueType="num">
                                          <p:cBhvr>
                                            <p:cTn id="35" dur="1000" fill="hold"/>
                                            <p:tgtEl>
                                              <p:spTgt spid="39"/>
                                            </p:tgtEl>
                                            <p:attrNameLst>
                                              <p:attrName>ppt_x</p:attrName>
                                            </p:attrNameLst>
                                          </p:cBhvr>
                                          <p:tavLst>
                                            <p:tav tm="0">
                                              <p:val>
                                                <p:strVal val="#ppt_x"/>
                                              </p:val>
                                            </p:tav>
                                            <p:tav tm="100000">
                                              <p:val>
                                                <p:strVal val="#ppt_x"/>
                                              </p:val>
                                            </p:tav>
                                          </p:tavLst>
                                        </p:anim>
                                        <p:anim calcmode="lin" valueType="num">
                                          <p:cBhvr>
                                            <p:cTn id="36"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10" presetClass="exit" presetSubtype="0" fill="hold" grpId="1" nodeType="clickEffect">
                                      <p:stCondLst>
                                        <p:cond delay="0"/>
                                      </p:stCondLst>
                                      <p:childTnLst>
                                        <p:animEffect transition="out" filter="fade">
                                          <p:cBhvr>
                                            <p:cTn id="40" dur="500"/>
                                            <p:tgtEl>
                                              <p:spTgt spid="39"/>
                                            </p:tgtEl>
                                          </p:cBhvr>
                                        </p:animEffect>
                                        <p:set>
                                          <p:cBhvr>
                                            <p:cTn id="41" dur="1" fill="hold">
                                              <p:stCondLst>
                                                <p:cond delay="499"/>
                                              </p:stCondLst>
                                            </p:cTn>
                                            <p:tgtEl>
                                              <p:spTgt spid="3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39" grpId="0" animBg="1"/>
          <p:bldP spid="39" grpId="1" animBg="1"/>
        </p:bldLst>
      </p:timing>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154870" y="892017"/>
            <a:ext cx="11870591" cy="1938992"/>
          </a:xfrm>
          <a:prstGeom prst="rect">
            <a:avLst/>
          </a:prstGeom>
        </p:spPr>
        <p:txBody>
          <a:bodyPr wrap="square">
            <a:spAutoFit/>
          </a:bodyPr>
          <a:lstStyle/>
          <a:p>
            <a:pPr marL="1165225" indent="-1165225"/>
            <a:r>
              <a:rPr lang="en-US" altLang="zh-TW" sz="2000" dirty="0">
                <a:solidFill>
                  <a:schemeClr val="bg1"/>
                </a:solidFill>
                <a:latin typeface="標楷體" panose="03000509000000000000" pitchFamily="65" charset="-120"/>
                <a:ea typeface="標楷體" panose="03000509000000000000" pitchFamily="65" charset="-120"/>
              </a:rPr>
              <a:t>12</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22</a:t>
            </a:r>
            <a:r>
              <a:rPr lang="zh-TW" altLang="en-US" sz="2000" dirty="0">
                <a:solidFill>
                  <a:schemeClr val="bg1"/>
                </a:solidFill>
                <a:latin typeface="標楷體" panose="03000509000000000000" pitchFamily="65" charset="-120"/>
                <a:ea typeface="標楷體" panose="03000509000000000000" pitchFamily="65" charset="-120"/>
              </a:rPr>
              <a:t>日 向普樂公司購買膠囊咖啡機</a:t>
            </a:r>
            <a:r>
              <a:rPr lang="en-US" altLang="zh-TW" sz="2000" dirty="0">
                <a:solidFill>
                  <a:schemeClr val="bg1"/>
                </a:solidFill>
                <a:latin typeface="標楷體" panose="03000509000000000000" pitchFamily="65" charset="-120"/>
                <a:ea typeface="標楷體" panose="03000509000000000000" pitchFamily="65" charset="-120"/>
              </a:rPr>
              <a:t>70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@$3,220</a:t>
            </a:r>
            <a:r>
              <a:rPr lang="zh-TW" altLang="en-US" sz="2000" dirty="0">
                <a:solidFill>
                  <a:schemeClr val="bg1"/>
                </a:solidFill>
                <a:latin typeface="標楷體" panose="03000509000000000000" pitchFamily="65" charset="-120"/>
                <a:ea typeface="標楷體" panose="03000509000000000000" pitchFamily="65" charset="-120"/>
              </a:rPr>
              <a:t>、虹吸式咖啡機</a:t>
            </a:r>
            <a:r>
              <a:rPr lang="en-US" altLang="zh-TW" sz="2000" dirty="0">
                <a:solidFill>
                  <a:schemeClr val="bg1"/>
                </a:solidFill>
                <a:latin typeface="標楷體" panose="03000509000000000000" pitchFamily="65" charset="-120"/>
                <a:ea typeface="標楷體" panose="03000509000000000000" pitchFamily="65" charset="-120"/>
              </a:rPr>
              <a:t>50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@$5,310</a:t>
            </a:r>
            <a:r>
              <a:rPr lang="zh-TW" altLang="en-US" sz="2000" dirty="0">
                <a:solidFill>
                  <a:schemeClr val="bg1"/>
                </a:solidFill>
                <a:latin typeface="標楷體" panose="03000509000000000000" pitchFamily="65" charset="-120"/>
                <a:ea typeface="標楷體" panose="03000509000000000000" pitchFamily="65" charset="-120"/>
              </a:rPr>
              <a:t>、滴濾式咖啡機</a:t>
            </a:r>
            <a:r>
              <a:rPr lang="en-US" altLang="zh-TW" sz="2000" dirty="0">
                <a:solidFill>
                  <a:schemeClr val="bg1"/>
                </a:solidFill>
                <a:latin typeface="標楷體" panose="03000509000000000000" pitchFamily="65" charset="-120"/>
                <a:ea typeface="標楷體" panose="03000509000000000000" pitchFamily="65" charset="-120"/>
              </a:rPr>
              <a:t>120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@$4,465</a:t>
            </a:r>
            <a:r>
              <a:rPr lang="zh-TW" altLang="en-US" sz="2000" dirty="0">
                <a:solidFill>
                  <a:schemeClr val="bg1"/>
                </a:solidFill>
                <a:latin typeface="標楷體" panose="03000509000000000000" pitchFamily="65" charset="-120"/>
                <a:ea typeface="標楷體" panose="03000509000000000000" pitchFamily="65" charset="-120"/>
              </a:rPr>
              <a:t>，貨款暫欠。</a:t>
            </a:r>
          </a:p>
          <a:p>
            <a:pPr marL="1165225" indent="-1165225"/>
            <a:r>
              <a:rPr lang="en-US" altLang="zh-TW" sz="2000" dirty="0">
                <a:solidFill>
                  <a:schemeClr val="bg1"/>
                </a:solidFill>
                <a:latin typeface="標楷體" panose="03000509000000000000" pitchFamily="65" charset="-120"/>
                <a:ea typeface="標楷體" panose="03000509000000000000" pitchFamily="65" charset="-120"/>
              </a:rPr>
              <a:t>12</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24</a:t>
            </a:r>
            <a:r>
              <a:rPr lang="zh-TW" altLang="en-US" sz="2000" dirty="0">
                <a:solidFill>
                  <a:schemeClr val="bg1"/>
                </a:solidFill>
                <a:latin typeface="標楷體" panose="03000509000000000000" pitchFamily="65" charset="-120"/>
                <a:ea typeface="標楷體" panose="03000509000000000000" pitchFamily="65" charset="-120"/>
              </a:rPr>
              <a:t>日 現金支付客戶保固期內咖啡機實際發生的維修費用為</a:t>
            </a:r>
            <a:r>
              <a:rPr lang="en-US" altLang="zh-TW" sz="2000" dirty="0">
                <a:solidFill>
                  <a:schemeClr val="bg1"/>
                </a:solidFill>
                <a:latin typeface="標楷體" panose="03000509000000000000" pitchFamily="65" charset="-120"/>
                <a:ea typeface="標楷體" panose="03000509000000000000" pitchFamily="65" charset="-120"/>
              </a:rPr>
              <a:t>$36,800</a:t>
            </a:r>
            <a:r>
              <a:rPr lang="zh-TW" altLang="en-US" sz="2000" dirty="0">
                <a:solidFill>
                  <a:schemeClr val="bg1"/>
                </a:solidFill>
                <a:latin typeface="標楷體" panose="03000509000000000000" pitchFamily="65" charset="-120"/>
                <a:ea typeface="標楷體" panose="03000509000000000000" pitchFamily="65" charset="-120"/>
              </a:rPr>
              <a:t>。</a:t>
            </a:r>
          </a:p>
          <a:p>
            <a:pPr marL="1165225" indent="-1165225"/>
            <a:r>
              <a:rPr lang="en-US" altLang="zh-TW" sz="2000" dirty="0">
                <a:solidFill>
                  <a:schemeClr val="bg1"/>
                </a:solidFill>
                <a:latin typeface="標楷體" panose="03000509000000000000" pitchFamily="65" charset="-120"/>
                <a:ea typeface="標楷體" panose="03000509000000000000" pitchFamily="65" charset="-120"/>
              </a:rPr>
              <a:t>12</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25</a:t>
            </a:r>
            <a:r>
              <a:rPr lang="zh-TW" altLang="en-US" sz="2000" dirty="0">
                <a:solidFill>
                  <a:schemeClr val="bg1"/>
                </a:solidFill>
                <a:latin typeface="標楷體" panose="03000509000000000000" pitchFamily="65" charset="-120"/>
                <a:ea typeface="標楷體" panose="03000509000000000000" pitchFamily="65" charset="-120"/>
              </a:rPr>
              <a:t>日 竹山公司訂購全自動美式咖啡機</a:t>
            </a:r>
            <a:r>
              <a:rPr lang="en-US" altLang="zh-TW" sz="2000" dirty="0">
                <a:solidFill>
                  <a:schemeClr val="bg1"/>
                </a:solidFill>
                <a:latin typeface="標楷體" panose="03000509000000000000" pitchFamily="65" charset="-120"/>
                <a:ea typeface="標楷體" panose="03000509000000000000" pitchFamily="65" charset="-120"/>
              </a:rPr>
              <a:t>120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@$7,950</a:t>
            </a:r>
            <a:r>
              <a:rPr lang="zh-TW" altLang="en-US" sz="2000" dirty="0">
                <a:solidFill>
                  <a:schemeClr val="bg1"/>
                </a:solidFill>
                <a:latin typeface="標楷體" panose="03000509000000000000" pitchFamily="65" charset="-120"/>
                <a:ea typeface="標楷體" panose="03000509000000000000" pitchFamily="65" charset="-120"/>
              </a:rPr>
              <a:t>、半自動美式咖啡機</a:t>
            </a:r>
            <a:r>
              <a:rPr lang="en-US" altLang="zh-TW" sz="2000" dirty="0">
                <a:solidFill>
                  <a:schemeClr val="bg1"/>
                </a:solidFill>
                <a:latin typeface="標楷體" panose="03000509000000000000" pitchFamily="65" charset="-120"/>
                <a:ea typeface="標楷體" panose="03000509000000000000" pitchFamily="65" charset="-120"/>
              </a:rPr>
              <a:t>120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@$5,460</a:t>
            </a:r>
            <a:r>
              <a:rPr lang="zh-TW" altLang="en-US" sz="2000" dirty="0">
                <a:solidFill>
                  <a:schemeClr val="bg1"/>
                </a:solidFill>
                <a:latin typeface="標楷體" panose="03000509000000000000" pitchFamily="65" charset="-120"/>
                <a:ea typeface="標楷體" panose="03000509000000000000" pitchFamily="65" charset="-120"/>
              </a:rPr>
              <a:t>、全自動義式咖啡機</a:t>
            </a:r>
            <a:r>
              <a:rPr lang="en-US" altLang="zh-TW" sz="2000" dirty="0">
                <a:solidFill>
                  <a:schemeClr val="bg1"/>
                </a:solidFill>
                <a:latin typeface="標楷體" panose="03000509000000000000" pitchFamily="65" charset="-120"/>
                <a:ea typeface="標楷體" panose="03000509000000000000" pitchFamily="65" charset="-120"/>
              </a:rPr>
              <a:t>100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@$17,880</a:t>
            </a:r>
            <a:r>
              <a:rPr lang="zh-TW" altLang="en-US" sz="2000" dirty="0">
                <a:solidFill>
                  <a:schemeClr val="bg1"/>
                </a:solidFill>
                <a:latin typeface="標楷體" panose="03000509000000000000" pitchFamily="65" charset="-120"/>
                <a:ea typeface="標楷體" panose="03000509000000000000" pitchFamily="65" charset="-120"/>
              </a:rPr>
              <a:t>、半自動義式咖啡機</a:t>
            </a:r>
            <a:r>
              <a:rPr lang="en-US" altLang="zh-TW" sz="2000" dirty="0">
                <a:solidFill>
                  <a:schemeClr val="bg1"/>
                </a:solidFill>
                <a:latin typeface="標楷體" panose="03000509000000000000" pitchFamily="65" charset="-120"/>
                <a:ea typeface="標楷體" panose="03000509000000000000" pitchFamily="65" charset="-120"/>
              </a:rPr>
              <a:t>100</a:t>
            </a:r>
            <a:r>
              <a:rPr lang="zh-TW" altLang="en-US" sz="2000" dirty="0">
                <a:solidFill>
                  <a:schemeClr val="bg1"/>
                </a:solidFill>
                <a:latin typeface="標楷體" panose="03000509000000000000" pitchFamily="65" charset="-120"/>
                <a:ea typeface="標楷體" panose="03000509000000000000" pitchFamily="65" charset="-120"/>
              </a:rPr>
              <a:t>台</a:t>
            </a:r>
            <a:r>
              <a:rPr lang="en-US" altLang="zh-TW" sz="2000" dirty="0">
                <a:solidFill>
                  <a:schemeClr val="bg1"/>
                </a:solidFill>
                <a:latin typeface="標楷體" panose="03000509000000000000" pitchFamily="65" charset="-120"/>
                <a:ea typeface="標楷體" panose="03000509000000000000" pitchFamily="65" charset="-120"/>
              </a:rPr>
              <a:t>@$11,200</a:t>
            </a:r>
            <a:r>
              <a:rPr lang="zh-TW" altLang="en-US" sz="2000" dirty="0">
                <a:solidFill>
                  <a:schemeClr val="bg1"/>
                </a:solidFill>
                <a:latin typeface="標楷體" panose="03000509000000000000" pitchFamily="65" charset="-120"/>
                <a:ea typeface="標楷體" panose="03000509000000000000" pitchFamily="65" charset="-120"/>
              </a:rPr>
              <a:t>，收到一張</a:t>
            </a:r>
            <a:r>
              <a:rPr lang="en-US" altLang="zh-TW" sz="2000" dirty="0">
                <a:solidFill>
                  <a:schemeClr val="bg1"/>
                </a:solidFill>
                <a:latin typeface="標楷體" panose="03000509000000000000" pitchFamily="65" charset="-120"/>
                <a:ea typeface="標楷體" panose="03000509000000000000" pitchFamily="65" charset="-120"/>
              </a:rPr>
              <a:t>90</a:t>
            </a:r>
            <a:r>
              <a:rPr lang="zh-TW" altLang="en-US" sz="2000" dirty="0">
                <a:solidFill>
                  <a:schemeClr val="bg1"/>
                </a:solidFill>
                <a:latin typeface="標楷體" panose="03000509000000000000" pitchFamily="65" charset="-120"/>
                <a:ea typeface="標楷體" panose="03000509000000000000" pitchFamily="65" charset="-120"/>
              </a:rPr>
              <a:t>天期</a:t>
            </a:r>
            <a:r>
              <a:rPr lang="en-US" altLang="zh-TW" sz="2000" dirty="0">
                <a:solidFill>
                  <a:schemeClr val="bg1"/>
                </a:solidFill>
                <a:latin typeface="標楷體" panose="03000509000000000000" pitchFamily="65" charset="-120"/>
                <a:ea typeface="標楷體" panose="03000509000000000000" pitchFamily="65" charset="-120"/>
              </a:rPr>
              <a:t>$200,000</a:t>
            </a:r>
            <a:r>
              <a:rPr lang="zh-TW" altLang="en-US" sz="2000" dirty="0">
                <a:solidFill>
                  <a:schemeClr val="bg1"/>
                </a:solidFill>
                <a:latin typeface="標楷體" panose="03000509000000000000" pitchFamily="65" charset="-120"/>
                <a:ea typeface="標楷體" panose="03000509000000000000" pitchFamily="65" charset="-120"/>
              </a:rPr>
              <a:t>支票，預計</a:t>
            </a:r>
            <a:r>
              <a:rPr lang="en-US" altLang="zh-TW" sz="2000" dirty="0">
                <a:solidFill>
                  <a:schemeClr val="bg1"/>
                </a:solidFill>
                <a:latin typeface="標楷體" panose="03000509000000000000" pitchFamily="65" charset="-120"/>
                <a:ea typeface="標楷體" panose="03000509000000000000" pitchFamily="65" charset="-120"/>
              </a:rPr>
              <a:t>108</a:t>
            </a:r>
            <a:r>
              <a:rPr lang="zh-TW" altLang="en-US" sz="2000" dirty="0">
                <a:solidFill>
                  <a:schemeClr val="bg1"/>
                </a:solidFill>
                <a:latin typeface="標楷體" panose="03000509000000000000" pitchFamily="65" charset="-120"/>
                <a:ea typeface="標楷體" panose="03000509000000000000" pitchFamily="65" charset="-120"/>
              </a:rPr>
              <a:t>年</a:t>
            </a:r>
            <a:r>
              <a:rPr lang="en-US" altLang="zh-TW" sz="2000" dirty="0">
                <a:solidFill>
                  <a:schemeClr val="bg1"/>
                </a:solidFill>
                <a:latin typeface="標楷體" panose="03000509000000000000" pitchFamily="65" charset="-120"/>
                <a:ea typeface="標楷體" panose="03000509000000000000" pitchFamily="65" charset="-120"/>
              </a:rPr>
              <a:t>1</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10</a:t>
            </a:r>
            <a:r>
              <a:rPr lang="zh-TW" altLang="en-US" sz="2000" dirty="0">
                <a:solidFill>
                  <a:schemeClr val="bg1"/>
                </a:solidFill>
                <a:latin typeface="標楷體" panose="03000509000000000000" pitchFamily="65" charset="-120"/>
                <a:ea typeface="標楷體" panose="03000509000000000000" pitchFamily="65" charset="-120"/>
              </a:rPr>
              <a:t>日交貨。</a:t>
            </a: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73125" y="900719"/>
            <a:ext cx="12289261" cy="5930754"/>
            <a:chOff x="908406" y="1958839"/>
            <a:chExt cx="3484694" cy="4886803"/>
          </a:xfrm>
        </p:grpSpPr>
        <p:sp>
          <p:nvSpPr>
            <p:cNvPr id="16" name="矩形 15"/>
            <p:cNvSpPr/>
            <p:nvPr/>
          </p:nvSpPr>
          <p:spPr>
            <a:xfrm flipH="1">
              <a:off x="908406" y="1995688"/>
              <a:ext cx="3356848"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35" name="群組 34"/>
          <p:cNvGrpSpPr/>
          <p:nvPr/>
        </p:nvGrpSpPr>
        <p:grpSpPr>
          <a:xfrm>
            <a:off x="5895586" y="-209106"/>
            <a:ext cx="5607415" cy="1470676"/>
            <a:chOff x="-14042262" y="1272774"/>
            <a:chExt cx="14667741" cy="732733"/>
          </a:xfrm>
        </p:grpSpPr>
        <p:pic>
          <p:nvPicPr>
            <p:cNvPr id="36"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38" name="文字方塊 37"/>
            <p:cNvSpPr txBox="1"/>
            <p:nvPr/>
          </p:nvSpPr>
          <p:spPr>
            <a:xfrm>
              <a:off x="-10304698" y="1486697"/>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a:t>
              </a:r>
              <a:r>
                <a:rPr lang="zh-TW" altLang="en-US" sz="3200" dirty="0">
                  <a:solidFill>
                    <a:srgbClr val="00EFF1"/>
                  </a:solidFill>
                  <a:latin typeface="標楷體" panose="03000509000000000000" pitchFamily="65" charset="-120"/>
                  <a:ea typeface="標楷體" panose="03000509000000000000" pitchFamily="65" charset="-120"/>
                </a:rPr>
                <a:t>二</a:t>
              </a:r>
              <a:r>
                <a:rPr lang="zh-TW" altLang="en-US" sz="3200" dirty="0" smtClean="0">
                  <a:solidFill>
                    <a:srgbClr val="00EFF1"/>
                  </a:solidFill>
                  <a:latin typeface="標楷體" panose="03000509000000000000" pitchFamily="65" charset="-120"/>
                  <a:ea typeface="標楷體" panose="03000509000000000000" pitchFamily="65" charset="-120"/>
                </a:rPr>
                <a:t>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11)</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graphicFrame>
        <p:nvGraphicFramePr>
          <p:cNvPr id="39" name="表格 38"/>
          <p:cNvGraphicFramePr>
            <a:graphicFrameLocks noGrp="1"/>
          </p:cNvGraphicFramePr>
          <p:nvPr>
            <p:extLst>
              <p:ext uri="{D42A27DB-BD31-4B8C-83A1-F6EECF244321}">
                <p14:modId xmlns:p14="http://schemas.microsoft.com/office/powerpoint/2010/main" val="284424644"/>
              </p:ext>
            </p:extLst>
          </p:nvPr>
        </p:nvGraphicFramePr>
        <p:xfrm>
          <a:off x="244376" y="2876605"/>
          <a:ext cx="11510089" cy="2516994"/>
        </p:xfrm>
        <a:graphic>
          <a:graphicData uri="http://schemas.openxmlformats.org/drawingml/2006/table">
            <a:tbl>
              <a:tblPr>
                <a:tableStyleId>{5C22544A-7EE6-4342-B048-85BDC9FD1C3A}</a:tableStyleId>
              </a:tblPr>
              <a:tblGrid>
                <a:gridCol w="1526596">
                  <a:extLst>
                    <a:ext uri="{9D8B030D-6E8A-4147-A177-3AD203B41FA5}">
                      <a16:colId xmlns:a16="http://schemas.microsoft.com/office/drawing/2014/main" val="1514811648"/>
                    </a:ext>
                  </a:extLst>
                </a:gridCol>
                <a:gridCol w="4756678">
                  <a:extLst>
                    <a:ext uri="{9D8B030D-6E8A-4147-A177-3AD203B41FA5}">
                      <a16:colId xmlns:a16="http://schemas.microsoft.com/office/drawing/2014/main" val="997617765"/>
                    </a:ext>
                  </a:extLst>
                </a:gridCol>
                <a:gridCol w="553102">
                  <a:extLst>
                    <a:ext uri="{9D8B030D-6E8A-4147-A177-3AD203B41FA5}">
                      <a16:colId xmlns:a16="http://schemas.microsoft.com/office/drawing/2014/main" val="2388578256"/>
                    </a:ext>
                  </a:extLst>
                </a:gridCol>
                <a:gridCol w="1945231">
                  <a:extLst>
                    <a:ext uri="{9D8B030D-6E8A-4147-A177-3AD203B41FA5}">
                      <a16:colId xmlns:a16="http://schemas.microsoft.com/office/drawing/2014/main" val="1601565969"/>
                    </a:ext>
                  </a:extLst>
                </a:gridCol>
                <a:gridCol w="1945231">
                  <a:extLst>
                    <a:ext uri="{9D8B030D-6E8A-4147-A177-3AD203B41FA5}">
                      <a16:colId xmlns:a16="http://schemas.microsoft.com/office/drawing/2014/main" val="4036969169"/>
                    </a:ext>
                  </a:extLst>
                </a:gridCol>
                <a:gridCol w="154343">
                  <a:extLst>
                    <a:ext uri="{9D8B030D-6E8A-4147-A177-3AD203B41FA5}">
                      <a16:colId xmlns:a16="http://schemas.microsoft.com/office/drawing/2014/main" val="3798256377"/>
                    </a:ext>
                  </a:extLst>
                </a:gridCol>
                <a:gridCol w="628908">
                  <a:extLst>
                    <a:ext uri="{9D8B030D-6E8A-4147-A177-3AD203B41FA5}">
                      <a16:colId xmlns:a16="http://schemas.microsoft.com/office/drawing/2014/main" val="2668389544"/>
                    </a:ext>
                  </a:extLst>
                </a:gridCol>
              </a:tblGrid>
              <a:tr h="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35405707"/>
                  </a:ext>
                </a:extLst>
              </a:tr>
              <a:tr h="0">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107-12-22</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存貨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1,026,700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82313305"/>
                  </a:ext>
                </a:extLst>
              </a:tr>
              <a:tr h="0">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應付帳款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1,026,700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17944646"/>
                  </a:ext>
                </a:extLst>
              </a:tr>
              <a:tr h="0">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89540888"/>
                  </a:ext>
                </a:extLst>
              </a:tr>
              <a:tr h="0">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107-12-24</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保固之短期負債準備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36,800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15886375"/>
                  </a:ext>
                </a:extLst>
              </a:tr>
              <a:tr h="0">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現金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36,800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08762742"/>
                  </a:ext>
                </a:extLst>
              </a:tr>
              <a:tr h="0">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2658390"/>
                  </a:ext>
                </a:extLst>
              </a:tr>
              <a:tr h="0">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107-12-25</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應收票據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200,000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26499341"/>
                  </a:ext>
                </a:extLst>
              </a:tr>
              <a:tr h="0">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預收貨款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200,000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43623851"/>
                  </a:ext>
                </a:extLst>
              </a:tr>
            </a:tbl>
          </a:graphicData>
        </a:graphic>
      </p:graphicFrame>
    </p:spTree>
    <p:extLst>
      <p:ext uri="{BB962C8B-B14F-4D97-AF65-F5344CB8AC3E}">
        <p14:creationId xmlns:p14="http://schemas.microsoft.com/office/powerpoint/2010/main" val="19929202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1000"/>
                                            <p:tgtEl>
                                              <p:spTgt spid="35"/>
                                            </p:tgtEl>
                                          </p:cBhvr>
                                        </p:animEffect>
                                        <p:anim calcmode="lin" valueType="num">
                                          <p:cBhvr>
                                            <p:cTn id="28" dur="1000" fill="hold"/>
                                            <p:tgtEl>
                                              <p:spTgt spid="35"/>
                                            </p:tgtEl>
                                            <p:attrNameLst>
                                              <p:attrName>ppt_x</p:attrName>
                                            </p:attrNameLst>
                                          </p:cBhvr>
                                          <p:tavLst>
                                            <p:tav tm="0">
                                              <p:val>
                                                <p:strVal val="#ppt_x"/>
                                              </p:val>
                                            </p:tav>
                                            <p:tav tm="100000">
                                              <p:val>
                                                <p:strVal val="#ppt_x"/>
                                              </p:val>
                                            </p:tav>
                                          </p:tavLst>
                                        </p:anim>
                                        <p:anim calcmode="lin" valueType="num">
                                          <p:cBhvr>
                                            <p:cTn id="2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1000"/>
                                            <p:tgtEl>
                                              <p:spTgt spid="35"/>
                                            </p:tgtEl>
                                          </p:cBhvr>
                                        </p:animEffect>
                                        <p:anim calcmode="lin" valueType="num">
                                          <p:cBhvr>
                                            <p:cTn id="28" dur="1000" fill="hold"/>
                                            <p:tgtEl>
                                              <p:spTgt spid="35"/>
                                            </p:tgtEl>
                                            <p:attrNameLst>
                                              <p:attrName>ppt_x</p:attrName>
                                            </p:attrNameLst>
                                          </p:cBhvr>
                                          <p:tavLst>
                                            <p:tav tm="0">
                                              <p:val>
                                                <p:strVal val="#ppt_x"/>
                                              </p:val>
                                            </p:tav>
                                            <p:tav tm="100000">
                                              <p:val>
                                                <p:strVal val="#ppt_x"/>
                                              </p:val>
                                            </p:tav>
                                          </p:tavLst>
                                        </p:anim>
                                        <p:anim calcmode="lin" valueType="num">
                                          <p:cBhvr>
                                            <p:cTn id="2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154870" y="892017"/>
            <a:ext cx="11870591" cy="1631216"/>
          </a:xfrm>
          <a:prstGeom prst="rect">
            <a:avLst/>
          </a:prstGeom>
        </p:spPr>
        <p:txBody>
          <a:bodyPr wrap="square">
            <a:spAutoFit/>
          </a:bodyPr>
          <a:lstStyle/>
          <a:p>
            <a:pPr marL="1165225" indent="-1165225"/>
            <a:r>
              <a:rPr lang="en-US" altLang="zh-TW" sz="2000" dirty="0">
                <a:solidFill>
                  <a:schemeClr val="bg1"/>
                </a:solidFill>
                <a:latin typeface="標楷體" panose="03000509000000000000" pitchFamily="65" charset="-120"/>
                <a:ea typeface="標楷體" panose="03000509000000000000" pitchFamily="65" charset="-120"/>
              </a:rPr>
              <a:t>12</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26</a:t>
            </a:r>
            <a:r>
              <a:rPr lang="zh-TW" altLang="en-US" sz="2000" dirty="0">
                <a:solidFill>
                  <a:schemeClr val="bg1"/>
                </a:solidFill>
                <a:latin typeface="標楷體" panose="03000509000000000000" pitchFamily="65" charset="-120"/>
                <a:ea typeface="標楷體" panose="03000509000000000000" pitchFamily="65" charset="-120"/>
              </a:rPr>
              <a:t>日 </a:t>
            </a:r>
            <a:r>
              <a:rPr lang="en-US" altLang="zh-TW" sz="2000" dirty="0">
                <a:solidFill>
                  <a:schemeClr val="bg1"/>
                </a:solidFill>
                <a:latin typeface="標楷體" panose="03000509000000000000" pitchFamily="65" charset="-120"/>
                <a:ea typeface="標楷體" panose="03000509000000000000" pitchFamily="65" charset="-120"/>
              </a:rPr>
              <a:t>12</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22</a:t>
            </a:r>
            <a:r>
              <a:rPr lang="zh-TW" altLang="en-US" sz="2000" dirty="0">
                <a:solidFill>
                  <a:schemeClr val="bg1"/>
                </a:solidFill>
                <a:latin typeface="標楷體" panose="03000509000000000000" pitchFamily="65" charset="-120"/>
                <a:ea typeface="標楷體" panose="03000509000000000000" pitchFamily="65" charset="-120"/>
              </a:rPr>
              <a:t>日向普樂公司購買咖啡機中有</a:t>
            </a:r>
            <a:r>
              <a:rPr lang="en-US" altLang="zh-TW" sz="2000" dirty="0">
                <a:solidFill>
                  <a:schemeClr val="bg1"/>
                </a:solidFill>
                <a:latin typeface="標楷體" panose="03000509000000000000" pitchFamily="65" charset="-120"/>
                <a:ea typeface="標楷體" panose="03000509000000000000" pitchFamily="65" charset="-120"/>
              </a:rPr>
              <a:t>2</a:t>
            </a:r>
            <a:r>
              <a:rPr lang="zh-TW" altLang="en-US" sz="2000" dirty="0">
                <a:solidFill>
                  <a:schemeClr val="bg1"/>
                </a:solidFill>
                <a:latin typeface="標楷體" panose="03000509000000000000" pitchFamily="65" charset="-120"/>
                <a:ea typeface="標楷體" panose="03000509000000000000" pitchFamily="65" charset="-120"/>
              </a:rPr>
              <a:t>台膠囊咖啡機及</a:t>
            </a:r>
            <a:r>
              <a:rPr lang="en-US" altLang="zh-TW" sz="2000" dirty="0">
                <a:solidFill>
                  <a:schemeClr val="bg1"/>
                </a:solidFill>
                <a:latin typeface="標楷體" panose="03000509000000000000" pitchFamily="65" charset="-120"/>
                <a:ea typeface="標楷體" panose="03000509000000000000" pitchFamily="65" charset="-120"/>
              </a:rPr>
              <a:t>1</a:t>
            </a:r>
            <a:r>
              <a:rPr lang="zh-TW" altLang="en-US" sz="2000" dirty="0">
                <a:solidFill>
                  <a:schemeClr val="bg1"/>
                </a:solidFill>
                <a:latin typeface="標楷體" panose="03000509000000000000" pitchFamily="65" charset="-120"/>
                <a:ea typeface="標楷體" panose="03000509000000000000" pitchFamily="65" charset="-120"/>
              </a:rPr>
              <a:t>台虹吸式咖啡機發現瑕疵，本日退回及開立營業人銷貨退回、進貨退出或折讓證明單，並由未償貨欠中扣抵。</a:t>
            </a:r>
          </a:p>
          <a:p>
            <a:pPr marL="1165225" indent="-1165225"/>
            <a:r>
              <a:rPr lang="en-US" altLang="zh-TW" sz="2000" dirty="0">
                <a:solidFill>
                  <a:schemeClr val="bg1"/>
                </a:solidFill>
                <a:latin typeface="標楷體" panose="03000509000000000000" pitchFamily="65" charset="-120"/>
                <a:ea typeface="標楷體" panose="03000509000000000000" pitchFamily="65" charset="-120"/>
              </a:rPr>
              <a:t>12</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30</a:t>
            </a:r>
            <a:r>
              <a:rPr lang="zh-TW" altLang="en-US" sz="2000" dirty="0">
                <a:solidFill>
                  <a:schemeClr val="bg1"/>
                </a:solidFill>
                <a:latin typeface="標楷體" panose="03000509000000000000" pitchFamily="65" charset="-120"/>
                <a:ea typeface="標楷體" panose="03000509000000000000" pitchFamily="65" charset="-120"/>
              </a:rPr>
              <a:t>日 零用金保管員提出下列單據報銷不撥補：購郵證明</a:t>
            </a:r>
            <a:r>
              <a:rPr lang="en-US" altLang="zh-TW" sz="2000" dirty="0">
                <a:solidFill>
                  <a:schemeClr val="bg1"/>
                </a:solidFill>
                <a:latin typeface="標楷體" panose="03000509000000000000" pitchFamily="65" charset="-120"/>
                <a:ea typeface="標楷體" panose="03000509000000000000" pitchFamily="65" charset="-120"/>
              </a:rPr>
              <a:t>$3,500(</a:t>
            </a:r>
            <a:r>
              <a:rPr lang="zh-TW" altLang="en-US" sz="2000" dirty="0">
                <a:solidFill>
                  <a:schemeClr val="bg1"/>
                </a:solidFill>
                <a:latin typeface="標楷體" panose="03000509000000000000" pitchFamily="65" charset="-120"/>
                <a:ea typeface="標楷體" panose="03000509000000000000" pitchFamily="65" charset="-120"/>
              </a:rPr>
              <a:t>郵票</a:t>
            </a:r>
            <a:r>
              <a:rPr lang="en-US" altLang="zh-TW" sz="2000" dirty="0">
                <a:solidFill>
                  <a:schemeClr val="bg1"/>
                </a:solidFill>
                <a:latin typeface="標楷體" panose="03000509000000000000" pitchFamily="65" charset="-120"/>
                <a:ea typeface="標楷體" panose="03000509000000000000" pitchFamily="65" charset="-120"/>
              </a:rPr>
              <a:t>$500)</a:t>
            </a:r>
            <a:r>
              <a:rPr lang="zh-TW" altLang="en-US" sz="2000" dirty="0">
                <a:solidFill>
                  <a:schemeClr val="bg1"/>
                </a:solidFill>
                <a:latin typeface="標楷體" panose="03000509000000000000" pitchFamily="65" charset="-120"/>
                <a:ea typeface="標楷體" panose="03000509000000000000" pitchFamily="65" charset="-120"/>
              </a:rPr>
              <a:t>、印表機維修費</a:t>
            </a:r>
            <a:r>
              <a:rPr lang="en-US" altLang="zh-TW" sz="2000" dirty="0">
                <a:solidFill>
                  <a:schemeClr val="bg1"/>
                </a:solidFill>
                <a:latin typeface="標楷體" panose="03000509000000000000" pitchFamily="65" charset="-120"/>
                <a:ea typeface="標楷體" panose="03000509000000000000" pitchFamily="65" charset="-120"/>
              </a:rPr>
              <a:t>$1,500</a:t>
            </a:r>
            <a:r>
              <a:rPr lang="zh-TW" altLang="en-US" sz="2000" dirty="0">
                <a:solidFill>
                  <a:schemeClr val="bg1"/>
                </a:solidFill>
                <a:latin typeface="標楷體" panose="03000509000000000000" pitchFamily="65" charset="-120"/>
                <a:ea typeface="標楷體" panose="03000509000000000000" pitchFamily="65" charset="-120"/>
              </a:rPr>
              <a:t>、火車及高鐵票</a:t>
            </a:r>
            <a:r>
              <a:rPr lang="en-US" altLang="zh-TW" sz="2000" dirty="0">
                <a:solidFill>
                  <a:schemeClr val="bg1"/>
                </a:solidFill>
                <a:latin typeface="標楷體" panose="03000509000000000000" pitchFamily="65" charset="-120"/>
                <a:ea typeface="標楷體" panose="03000509000000000000" pitchFamily="65" charset="-120"/>
              </a:rPr>
              <a:t>$5,160</a:t>
            </a:r>
            <a:r>
              <a:rPr lang="zh-TW" altLang="en-US" sz="2000" dirty="0">
                <a:solidFill>
                  <a:schemeClr val="bg1"/>
                </a:solidFill>
                <a:latin typeface="標楷體" panose="03000509000000000000" pitchFamily="65" charset="-120"/>
                <a:ea typeface="標楷體" panose="03000509000000000000" pitchFamily="65" charset="-120"/>
              </a:rPr>
              <a:t>、交際費</a:t>
            </a:r>
            <a:r>
              <a:rPr lang="en-US" altLang="zh-TW" sz="2000" dirty="0">
                <a:solidFill>
                  <a:schemeClr val="bg1"/>
                </a:solidFill>
                <a:latin typeface="標楷體" panose="03000509000000000000" pitchFamily="65" charset="-120"/>
                <a:ea typeface="標楷體" panose="03000509000000000000" pitchFamily="65" charset="-120"/>
              </a:rPr>
              <a:t>$4,500</a:t>
            </a:r>
            <a:r>
              <a:rPr lang="zh-TW" altLang="en-US" sz="2000" dirty="0">
                <a:solidFill>
                  <a:schemeClr val="bg1"/>
                </a:solidFill>
                <a:latin typeface="標楷體" panose="03000509000000000000" pitchFamily="65" charset="-120"/>
                <a:ea typeface="標楷體" panose="03000509000000000000" pitchFamily="65" charset="-120"/>
              </a:rPr>
              <a:t>、瓦斯費</a:t>
            </a:r>
            <a:r>
              <a:rPr lang="en-US" altLang="zh-TW" sz="2000" dirty="0">
                <a:solidFill>
                  <a:schemeClr val="bg1"/>
                </a:solidFill>
                <a:latin typeface="標楷體" panose="03000509000000000000" pitchFamily="65" charset="-120"/>
                <a:ea typeface="標楷體" panose="03000509000000000000" pitchFamily="65" charset="-120"/>
              </a:rPr>
              <a:t>$8,119</a:t>
            </a:r>
            <a:r>
              <a:rPr lang="zh-TW" altLang="en-US" sz="2000" dirty="0">
                <a:solidFill>
                  <a:schemeClr val="bg1"/>
                </a:solidFill>
                <a:latin typeface="標楷體" panose="03000509000000000000" pitchFamily="65" charset="-120"/>
                <a:ea typeface="標楷體" panose="03000509000000000000" pitchFamily="65" charset="-120"/>
              </a:rPr>
              <a:t>、網路費</a:t>
            </a:r>
            <a:r>
              <a:rPr lang="en-US" altLang="zh-TW" sz="2000" dirty="0">
                <a:solidFill>
                  <a:schemeClr val="bg1"/>
                </a:solidFill>
                <a:latin typeface="標楷體" panose="03000509000000000000" pitchFamily="65" charset="-120"/>
                <a:ea typeface="標楷體" panose="03000509000000000000" pitchFamily="65" charset="-120"/>
              </a:rPr>
              <a:t>$12,902</a:t>
            </a:r>
            <a:r>
              <a:rPr lang="zh-TW" altLang="en-US" sz="2000" dirty="0">
                <a:solidFill>
                  <a:schemeClr val="bg1"/>
                </a:solidFill>
                <a:latin typeface="標楷體" panose="03000509000000000000" pitchFamily="65" charset="-120"/>
                <a:ea typeface="標楷體" panose="03000509000000000000" pitchFamily="65" charset="-120"/>
              </a:rPr>
              <a:t>、會計訓練課程報名費</a:t>
            </a:r>
            <a:r>
              <a:rPr lang="en-US" altLang="zh-TW" sz="2000" dirty="0">
                <a:solidFill>
                  <a:schemeClr val="bg1"/>
                </a:solidFill>
                <a:latin typeface="標楷體" panose="03000509000000000000" pitchFamily="65" charset="-120"/>
                <a:ea typeface="標楷體" panose="03000509000000000000" pitchFamily="65" charset="-120"/>
              </a:rPr>
              <a:t>3,000</a:t>
            </a:r>
            <a:r>
              <a:rPr lang="zh-TW" altLang="en-US" sz="2000" dirty="0">
                <a:solidFill>
                  <a:schemeClr val="bg1"/>
                </a:solidFill>
                <a:latin typeface="標楷體" panose="03000509000000000000" pitchFamily="65" charset="-120"/>
                <a:ea typeface="標楷體" panose="03000509000000000000" pitchFamily="65" charset="-120"/>
              </a:rPr>
              <a:t>、現金</a:t>
            </a:r>
            <a:r>
              <a:rPr lang="en-US" altLang="zh-TW" sz="2000" dirty="0">
                <a:solidFill>
                  <a:schemeClr val="bg1"/>
                </a:solidFill>
                <a:latin typeface="標楷體" panose="03000509000000000000" pitchFamily="65" charset="-120"/>
                <a:ea typeface="標楷體" panose="03000509000000000000" pitchFamily="65" charset="-120"/>
              </a:rPr>
              <a:t>$11,380</a:t>
            </a:r>
            <a:r>
              <a:rPr lang="zh-TW" altLang="en-US" sz="2000" dirty="0">
                <a:solidFill>
                  <a:schemeClr val="bg1"/>
                </a:solidFill>
                <a:latin typeface="標楷體" panose="03000509000000000000" pitchFamily="65" charset="-120"/>
                <a:ea typeface="標楷體" panose="03000509000000000000" pitchFamily="65" charset="-120"/>
              </a:rPr>
              <a:t>。</a:t>
            </a: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73125" y="900719"/>
            <a:ext cx="12289261" cy="5930754"/>
            <a:chOff x="908406" y="1958839"/>
            <a:chExt cx="3484694" cy="4886803"/>
          </a:xfrm>
        </p:grpSpPr>
        <p:sp>
          <p:nvSpPr>
            <p:cNvPr id="16" name="矩形 15"/>
            <p:cNvSpPr/>
            <p:nvPr/>
          </p:nvSpPr>
          <p:spPr>
            <a:xfrm flipH="1">
              <a:off x="908406" y="1995688"/>
              <a:ext cx="3356848"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35" name="群組 34"/>
          <p:cNvGrpSpPr/>
          <p:nvPr/>
        </p:nvGrpSpPr>
        <p:grpSpPr>
          <a:xfrm>
            <a:off x="5895586" y="-209106"/>
            <a:ext cx="5607415" cy="1470676"/>
            <a:chOff x="-14042262" y="1272774"/>
            <a:chExt cx="14667741" cy="732733"/>
          </a:xfrm>
        </p:grpSpPr>
        <p:pic>
          <p:nvPicPr>
            <p:cNvPr id="36"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38" name="文字方塊 37"/>
            <p:cNvSpPr txBox="1"/>
            <p:nvPr/>
          </p:nvSpPr>
          <p:spPr>
            <a:xfrm>
              <a:off x="-10304698" y="1486697"/>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a:t>
              </a:r>
              <a:r>
                <a:rPr lang="zh-TW" altLang="en-US" sz="3200" dirty="0">
                  <a:solidFill>
                    <a:srgbClr val="00EFF1"/>
                  </a:solidFill>
                  <a:latin typeface="標楷體" panose="03000509000000000000" pitchFamily="65" charset="-120"/>
                  <a:ea typeface="標楷體" panose="03000509000000000000" pitchFamily="65" charset="-120"/>
                </a:rPr>
                <a:t>二</a:t>
              </a:r>
              <a:r>
                <a:rPr lang="zh-TW" altLang="en-US" sz="3200" dirty="0" smtClean="0">
                  <a:solidFill>
                    <a:srgbClr val="00EFF1"/>
                  </a:solidFill>
                  <a:latin typeface="標楷體" panose="03000509000000000000" pitchFamily="65" charset="-120"/>
                  <a:ea typeface="標楷體" panose="03000509000000000000" pitchFamily="65" charset="-120"/>
                </a:rPr>
                <a:t>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12)</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graphicFrame>
        <p:nvGraphicFramePr>
          <p:cNvPr id="40" name="表格 39"/>
          <p:cNvGraphicFramePr>
            <a:graphicFrameLocks noGrp="1"/>
          </p:cNvGraphicFramePr>
          <p:nvPr>
            <p:extLst>
              <p:ext uri="{D42A27DB-BD31-4B8C-83A1-F6EECF244321}">
                <p14:modId xmlns:p14="http://schemas.microsoft.com/office/powerpoint/2010/main" val="3275058342"/>
              </p:ext>
            </p:extLst>
          </p:nvPr>
        </p:nvGraphicFramePr>
        <p:xfrm>
          <a:off x="244376" y="2658966"/>
          <a:ext cx="11642824" cy="3355992"/>
        </p:xfrm>
        <a:graphic>
          <a:graphicData uri="http://schemas.openxmlformats.org/drawingml/2006/table">
            <a:tbl>
              <a:tblPr>
                <a:tableStyleId>{5C22544A-7EE6-4342-B048-85BDC9FD1C3A}</a:tableStyleId>
              </a:tblPr>
              <a:tblGrid>
                <a:gridCol w="1544200">
                  <a:extLst>
                    <a:ext uri="{9D8B030D-6E8A-4147-A177-3AD203B41FA5}">
                      <a16:colId xmlns:a16="http://schemas.microsoft.com/office/drawing/2014/main" val="464568685"/>
                    </a:ext>
                  </a:extLst>
                </a:gridCol>
                <a:gridCol w="4811533">
                  <a:extLst>
                    <a:ext uri="{9D8B030D-6E8A-4147-A177-3AD203B41FA5}">
                      <a16:colId xmlns:a16="http://schemas.microsoft.com/office/drawing/2014/main" val="981037349"/>
                    </a:ext>
                  </a:extLst>
                </a:gridCol>
                <a:gridCol w="559480">
                  <a:extLst>
                    <a:ext uri="{9D8B030D-6E8A-4147-A177-3AD203B41FA5}">
                      <a16:colId xmlns:a16="http://schemas.microsoft.com/office/drawing/2014/main" val="2574539147"/>
                    </a:ext>
                  </a:extLst>
                </a:gridCol>
                <a:gridCol w="1967664">
                  <a:extLst>
                    <a:ext uri="{9D8B030D-6E8A-4147-A177-3AD203B41FA5}">
                      <a16:colId xmlns:a16="http://schemas.microsoft.com/office/drawing/2014/main" val="517947102"/>
                    </a:ext>
                  </a:extLst>
                </a:gridCol>
                <a:gridCol w="1967664">
                  <a:extLst>
                    <a:ext uri="{9D8B030D-6E8A-4147-A177-3AD203B41FA5}">
                      <a16:colId xmlns:a16="http://schemas.microsoft.com/office/drawing/2014/main" val="3635908682"/>
                    </a:ext>
                  </a:extLst>
                </a:gridCol>
                <a:gridCol w="156123">
                  <a:extLst>
                    <a:ext uri="{9D8B030D-6E8A-4147-A177-3AD203B41FA5}">
                      <a16:colId xmlns:a16="http://schemas.microsoft.com/office/drawing/2014/main" val="723815229"/>
                    </a:ext>
                  </a:extLst>
                </a:gridCol>
                <a:gridCol w="636160">
                  <a:extLst>
                    <a:ext uri="{9D8B030D-6E8A-4147-A177-3AD203B41FA5}">
                      <a16:colId xmlns:a16="http://schemas.microsoft.com/office/drawing/2014/main" val="1377052736"/>
                    </a:ext>
                  </a:extLst>
                </a:gridCol>
              </a:tblGrid>
              <a:tr h="0">
                <a:tc>
                  <a:txBody>
                    <a:bodyPr/>
                    <a:lstStyle/>
                    <a:p>
                      <a:pPr algn="l"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107-12-26</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應付帳款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11,750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19696716"/>
                  </a:ext>
                </a:extLst>
              </a:tr>
              <a:tr h="0">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存貨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11,750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11825794"/>
                  </a:ext>
                </a:extLst>
              </a:tr>
              <a:tr h="0">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0949784"/>
                  </a:ext>
                </a:extLst>
              </a:tr>
              <a:tr h="0">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107-12-30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預付郵電費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500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72492465"/>
                  </a:ext>
                </a:extLst>
              </a:tr>
              <a:tr h="0">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郵電費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15,902</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42975619"/>
                  </a:ext>
                </a:extLst>
              </a:tr>
              <a:tr h="193823">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修繕費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1,500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55678246"/>
                  </a:ext>
                </a:extLst>
              </a:tr>
              <a:tr h="193823">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旅費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5,160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82270090"/>
                  </a:ext>
                </a:extLst>
              </a:tr>
              <a:tr h="193823">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交際費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4,500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72238984"/>
                  </a:ext>
                </a:extLst>
              </a:tr>
              <a:tr h="193823">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水電瓦斯費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8,119</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43233389"/>
                  </a:ext>
                </a:extLst>
              </a:tr>
              <a:tr h="193823">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訓練費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29690679"/>
                  </a:ext>
                </a:extLst>
              </a:tr>
              <a:tr h="193823">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其他收入                </a:t>
                      </a:r>
                      <a:r>
                        <a:rPr lang="zh-TW" altLang="en-US" sz="1800" u="none" strike="noStrike" dirty="0" smtClean="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61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60947683"/>
                  </a:ext>
                </a:extLst>
              </a:tr>
              <a:tr h="193823">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零用金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346" marR="5346" marT="5346"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38,620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346" marR="5346" marT="534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49439077"/>
                  </a:ext>
                </a:extLst>
              </a:tr>
            </a:tbl>
          </a:graphicData>
        </a:graphic>
      </p:graphicFrame>
      <p:sp>
        <p:nvSpPr>
          <p:cNvPr id="39" name="圓角矩形 38"/>
          <p:cNvSpPr/>
          <p:nvPr/>
        </p:nvSpPr>
        <p:spPr>
          <a:xfrm>
            <a:off x="215678" y="5954362"/>
            <a:ext cx="11770416" cy="742331"/>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r>
              <a:rPr lang="en-US" altLang="zh-TW" sz="2400" b="1" kern="100" dirty="0">
                <a:solidFill>
                  <a:schemeClr val="tx1"/>
                </a:solidFill>
                <a:latin typeface="標楷體" panose="03000509000000000000" pitchFamily="65" charset="-120"/>
                <a:ea typeface="標楷體" panose="03000509000000000000" pitchFamily="65" charset="-120"/>
              </a:rPr>
              <a:t>$500+$3,500+$12,902+$1,500+$5,160+$4,500+$8,119+</a:t>
            </a:r>
            <a:r>
              <a:rPr lang="zh-TW" altLang="en-US" sz="2400" b="1" kern="100" dirty="0">
                <a:solidFill>
                  <a:schemeClr val="tx1"/>
                </a:solidFill>
                <a:latin typeface="標楷體" panose="03000509000000000000" pitchFamily="65" charset="-120"/>
                <a:ea typeface="標楷體" panose="03000509000000000000" pitchFamily="65" charset="-120"/>
              </a:rPr>
              <a:t> </a:t>
            </a:r>
            <a:r>
              <a:rPr lang="en-US" altLang="zh-TW" sz="2400" b="1" kern="100" dirty="0">
                <a:solidFill>
                  <a:schemeClr val="tx1"/>
                </a:solidFill>
                <a:latin typeface="標楷體" panose="03000509000000000000" pitchFamily="65" charset="-120"/>
                <a:ea typeface="標楷體" panose="03000509000000000000" pitchFamily="65" charset="-120"/>
              </a:rPr>
              <a:t>3,000</a:t>
            </a:r>
            <a:r>
              <a:rPr lang="zh-TW" altLang="en-US" sz="2400" b="1" kern="100" dirty="0">
                <a:solidFill>
                  <a:schemeClr val="tx1"/>
                </a:solidFill>
                <a:latin typeface="標楷體" panose="03000509000000000000" pitchFamily="65" charset="-120"/>
                <a:ea typeface="標楷體" panose="03000509000000000000" pitchFamily="65" charset="-120"/>
                <a:cs typeface="Times New Roman" panose="02020603050405020304" pitchFamily="18" charset="0"/>
              </a:rPr>
              <a:t> </a:t>
            </a:r>
            <a:r>
              <a:rPr lang="en-US" altLang="zh-TW" sz="2400" b="1" kern="100" dirty="0">
                <a:solidFill>
                  <a:schemeClr val="tx1"/>
                </a:solidFill>
                <a:latin typeface="標楷體" panose="03000509000000000000" pitchFamily="65" charset="-120"/>
                <a:ea typeface="標楷體" panose="03000509000000000000" pitchFamily="65" charset="-120"/>
                <a:cs typeface="Times New Roman" panose="02020603050405020304" pitchFamily="18" charset="0"/>
              </a:rPr>
              <a:t>=</a:t>
            </a:r>
            <a:r>
              <a:rPr lang="zh-TW" altLang="en-US" sz="2400" b="1" kern="100" dirty="0">
                <a:solidFill>
                  <a:schemeClr val="tx1"/>
                </a:solidFill>
                <a:latin typeface="標楷體" panose="03000509000000000000" pitchFamily="65" charset="-120"/>
                <a:ea typeface="標楷體" panose="03000509000000000000" pitchFamily="65" charset="-120"/>
                <a:cs typeface="Times New Roman" panose="02020603050405020304" pitchFamily="18" charset="0"/>
              </a:rPr>
              <a:t> </a:t>
            </a:r>
            <a:r>
              <a:rPr lang="en-US" altLang="zh-TW" sz="2400" b="1" kern="100" dirty="0">
                <a:solidFill>
                  <a:schemeClr val="tx1"/>
                </a:solidFill>
                <a:latin typeface="標楷體" panose="03000509000000000000" pitchFamily="65" charset="-120"/>
                <a:ea typeface="標楷體" panose="03000509000000000000" pitchFamily="65" charset="-120"/>
                <a:cs typeface="Times New Roman" panose="02020603050405020304" pitchFamily="18" charset="0"/>
              </a:rPr>
              <a:t>$38,681</a:t>
            </a:r>
            <a:endParaRPr lang="zh-TW" altLang="en-US" sz="2400" dirty="0"/>
          </a:p>
          <a:p>
            <a:r>
              <a:rPr lang="en-US" altLang="zh-TW" sz="2400" b="1" kern="100" dirty="0" smtClean="0">
                <a:solidFill>
                  <a:schemeClr val="tx1"/>
                </a:solidFill>
                <a:latin typeface="標楷體" panose="03000509000000000000" pitchFamily="65" charset="-120"/>
                <a:ea typeface="標楷體" panose="03000509000000000000" pitchFamily="65" charset="-120"/>
              </a:rPr>
              <a:t>$50,000 </a:t>
            </a:r>
            <a:r>
              <a:rPr lang="en-US" altLang="zh-TW" sz="2400" b="1" kern="100" dirty="0">
                <a:solidFill>
                  <a:schemeClr val="tx1"/>
                </a:solidFill>
                <a:latin typeface="標楷體" panose="03000509000000000000" pitchFamily="65" charset="-120"/>
                <a:ea typeface="標楷體" panose="03000509000000000000" pitchFamily="65" charset="-120"/>
              </a:rPr>
              <a:t>- $</a:t>
            </a:r>
            <a:r>
              <a:rPr lang="en-US" altLang="zh-TW" sz="2400" b="1" kern="100" dirty="0" smtClean="0">
                <a:solidFill>
                  <a:schemeClr val="tx1"/>
                </a:solidFill>
                <a:latin typeface="標楷體" panose="03000509000000000000" pitchFamily="65" charset="-120"/>
                <a:ea typeface="標楷體" panose="03000509000000000000" pitchFamily="65" charset="-120"/>
              </a:rPr>
              <a:t>11,380</a:t>
            </a:r>
            <a:r>
              <a:rPr lang="zh-TW" altLang="en-US" sz="2400" b="1" kern="100" dirty="0" smtClean="0">
                <a:solidFill>
                  <a:schemeClr val="tx1"/>
                </a:solidFill>
                <a:latin typeface="標楷體" panose="03000509000000000000" pitchFamily="65" charset="-120"/>
                <a:ea typeface="標楷體" panose="03000509000000000000" pitchFamily="65" charset="-120"/>
              </a:rPr>
              <a:t> </a:t>
            </a:r>
            <a:r>
              <a:rPr lang="en-US" altLang="zh-TW" sz="2400" b="1" kern="100" dirty="0" smtClean="0">
                <a:solidFill>
                  <a:schemeClr val="tx1"/>
                </a:solidFill>
                <a:latin typeface="標楷體" panose="03000509000000000000" pitchFamily="65" charset="-120"/>
                <a:ea typeface="標楷體" panose="03000509000000000000" pitchFamily="65" charset="-120"/>
              </a:rPr>
              <a:t>= $38,620</a:t>
            </a:r>
            <a:r>
              <a:rPr lang="zh-TW" altLang="en-US" sz="2400" b="1" kern="100" dirty="0" smtClean="0">
                <a:solidFill>
                  <a:schemeClr val="tx1"/>
                </a:solidFill>
                <a:latin typeface="標楷體" panose="03000509000000000000" pitchFamily="65" charset="-120"/>
                <a:ea typeface="標楷體" panose="03000509000000000000" pitchFamily="65" charset="-120"/>
              </a:rPr>
              <a:t>      </a:t>
            </a:r>
            <a:r>
              <a:rPr lang="en-US" altLang="zh-TW" sz="2400" b="1" kern="100" dirty="0">
                <a:solidFill>
                  <a:schemeClr val="tx1"/>
                </a:solidFill>
                <a:latin typeface="標楷體" panose="03000509000000000000" pitchFamily="65" charset="-120"/>
                <a:ea typeface="標楷體" panose="03000509000000000000" pitchFamily="65" charset="-120"/>
              </a:rPr>
              <a:t>$38,620 </a:t>
            </a:r>
            <a:r>
              <a:rPr lang="en-US" altLang="zh-TW" sz="2400" b="1" kern="100" dirty="0" smtClean="0">
                <a:solidFill>
                  <a:schemeClr val="tx1"/>
                </a:solidFill>
                <a:latin typeface="標楷體" panose="03000509000000000000" pitchFamily="65" charset="-120"/>
                <a:ea typeface="標楷體" panose="03000509000000000000" pitchFamily="65" charset="-120"/>
              </a:rPr>
              <a:t>-</a:t>
            </a:r>
            <a:r>
              <a:rPr lang="zh-TW" altLang="en-US" sz="2400" b="1" kern="100" dirty="0" smtClean="0">
                <a:solidFill>
                  <a:schemeClr val="tx1"/>
                </a:solidFill>
                <a:latin typeface="標楷體" panose="03000509000000000000" pitchFamily="65" charset="-120"/>
                <a:ea typeface="標楷體" panose="03000509000000000000" pitchFamily="65" charset="-120"/>
              </a:rPr>
              <a:t> </a:t>
            </a:r>
            <a:r>
              <a:rPr lang="en-US" altLang="zh-TW" sz="2400" b="1" kern="100" dirty="0" smtClean="0">
                <a:solidFill>
                  <a:schemeClr val="tx1"/>
                </a:solidFill>
                <a:latin typeface="標楷體" panose="03000509000000000000" pitchFamily="65" charset="-120"/>
                <a:ea typeface="標楷體" panose="03000509000000000000" pitchFamily="65" charset="-120"/>
                <a:cs typeface="Times New Roman" panose="02020603050405020304" pitchFamily="18" charset="0"/>
              </a:rPr>
              <a:t>$38,681</a:t>
            </a:r>
            <a:r>
              <a:rPr lang="zh-TW" altLang="en-US" sz="2400" b="1" kern="100" dirty="0" smtClean="0">
                <a:solidFill>
                  <a:schemeClr val="tx1"/>
                </a:solidFill>
                <a:latin typeface="標楷體" panose="03000509000000000000" pitchFamily="65" charset="-120"/>
                <a:ea typeface="標楷體" panose="03000509000000000000" pitchFamily="65" charset="-120"/>
                <a:cs typeface="Times New Roman" panose="02020603050405020304" pitchFamily="18" charset="0"/>
              </a:rPr>
              <a:t> </a:t>
            </a:r>
            <a:r>
              <a:rPr lang="en-US" altLang="zh-TW" sz="2400" b="1" kern="100" dirty="0" smtClean="0">
                <a:solidFill>
                  <a:schemeClr val="tx1"/>
                </a:solidFill>
                <a:latin typeface="標楷體" panose="03000509000000000000" pitchFamily="65" charset="-120"/>
                <a:ea typeface="標楷體" panose="03000509000000000000" pitchFamily="65" charset="-120"/>
                <a:cs typeface="Times New Roman" panose="02020603050405020304" pitchFamily="18" charset="0"/>
              </a:rPr>
              <a:t>=</a:t>
            </a:r>
            <a:r>
              <a:rPr lang="zh-TW" altLang="en-US" sz="2400" b="1" kern="100" dirty="0" smtClean="0">
                <a:solidFill>
                  <a:schemeClr val="tx1"/>
                </a:solidFill>
                <a:latin typeface="標楷體" panose="03000509000000000000" pitchFamily="65" charset="-120"/>
                <a:ea typeface="標楷體" panose="03000509000000000000" pitchFamily="65" charset="-120"/>
                <a:cs typeface="Times New Roman" panose="02020603050405020304" pitchFamily="18" charset="0"/>
              </a:rPr>
              <a:t> </a:t>
            </a:r>
            <a:r>
              <a:rPr lang="en-US" altLang="zh-TW" sz="2400" b="1" kern="100" dirty="0" smtClean="0">
                <a:solidFill>
                  <a:schemeClr val="tx1"/>
                </a:solidFill>
                <a:latin typeface="標楷體" panose="03000509000000000000" pitchFamily="65" charset="-120"/>
                <a:ea typeface="標楷體" panose="03000509000000000000" pitchFamily="65" charset="-120"/>
                <a:cs typeface="Times New Roman" panose="02020603050405020304" pitchFamily="18" charset="0"/>
              </a:rPr>
              <a:t>$61</a:t>
            </a:r>
            <a:endParaRPr lang="en-US" altLang="zh-TW" sz="2400" b="1" kern="100" dirty="0" smtClean="0">
              <a:solidFill>
                <a:schemeClr val="tx1"/>
              </a:solidFill>
              <a:latin typeface="標楷體" panose="03000509000000000000" pitchFamily="65" charset="-120"/>
              <a:ea typeface="標楷體" panose="03000509000000000000" pitchFamily="65" charset="-120"/>
            </a:endParaRPr>
          </a:p>
        </p:txBody>
      </p:sp>
      <p:sp>
        <p:nvSpPr>
          <p:cNvPr id="41" name="圓角矩形 40">
            <a:hlinkClick r:id="rId4" action="ppaction://hlinksldjump"/>
          </p:cNvPr>
          <p:cNvSpPr/>
          <p:nvPr/>
        </p:nvSpPr>
        <p:spPr>
          <a:xfrm>
            <a:off x="4022654" y="2215970"/>
            <a:ext cx="182217" cy="320040"/>
          </a:xfrm>
          <a:prstGeom prst="roundRect">
            <a:avLst/>
          </a:prstGeom>
          <a:solidFill>
            <a:srgbClr val="6699FF">
              <a:alpha val="16863"/>
            </a:srgb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Tree>
    <p:extLst>
      <p:ext uri="{BB962C8B-B14F-4D97-AF65-F5344CB8AC3E}">
        <p14:creationId xmlns:p14="http://schemas.microsoft.com/office/powerpoint/2010/main" val="12786030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1000"/>
                                            <p:tgtEl>
                                              <p:spTgt spid="35"/>
                                            </p:tgtEl>
                                          </p:cBhvr>
                                        </p:animEffect>
                                        <p:anim calcmode="lin" valueType="num">
                                          <p:cBhvr>
                                            <p:cTn id="28" dur="1000" fill="hold"/>
                                            <p:tgtEl>
                                              <p:spTgt spid="35"/>
                                            </p:tgtEl>
                                            <p:attrNameLst>
                                              <p:attrName>ppt_x</p:attrName>
                                            </p:attrNameLst>
                                          </p:cBhvr>
                                          <p:tavLst>
                                            <p:tav tm="0">
                                              <p:val>
                                                <p:strVal val="#ppt_x"/>
                                              </p:val>
                                            </p:tav>
                                            <p:tav tm="100000">
                                              <p:val>
                                                <p:strVal val="#ppt_x"/>
                                              </p:val>
                                            </p:tav>
                                          </p:tavLst>
                                        </p:anim>
                                        <p:anim calcmode="lin" valueType="num">
                                          <p:cBhvr>
                                            <p:cTn id="29" dur="1000" fill="hold"/>
                                            <p:tgtEl>
                                              <p:spTgt spid="35"/>
                                            </p:tgtEl>
                                            <p:attrNameLst>
                                              <p:attrName>ppt_y</p:attrName>
                                            </p:attrNameLst>
                                          </p:cBhvr>
                                          <p:tavLst>
                                            <p:tav tm="0">
                                              <p:val>
                                                <p:strVal val="#ppt_y+.1"/>
                                              </p:val>
                                            </p:tav>
                                            <p:tav tm="100000">
                                              <p:val>
                                                <p:strVal val="#ppt_y"/>
                                              </p:val>
                                            </p:tav>
                                          </p:tavLst>
                                        </p:anim>
                                      </p:childTnLst>
                                    </p:cTn>
                                  </p:par>
                                </p:childTnLst>
                              </p:cTn>
                            </p:par>
                            <p:par>
                              <p:cTn id="30" fill="hold">
                                <p:stCondLst>
                                  <p:cond delay="2750"/>
                                </p:stCondLst>
                                <p:childTnLst>
                                  <p:par>
                                    <p:cTn id="31" presetID="42" presetClass="entr" presetSubtype="0" fill="hold" grpId="0" nodeType="afterEffect">
                                      <p:stCondLst>
                                        <p:cond delay="0"/>
                                      </p:stCondLst>
                                      <p:childTnLst>
                                        <p:set>
                                          <p:cBhvr>
                                            <p:cTn id="32" dur="1" fill="hold">
                                              <p:stCondLst>
                                                <p:cond delay="0"/>
                                              </p:stCondLst>
                                            </p:cTn>
                                            <p:tgtEl>
                                              <p:spTgt spid="37"/>
                                            </p:tgtEl>
                                            <p:attrNameLst>
                                              <p:attrName>style.visibility</p:attrName>
                                            </p:attrNameLst>
                                          </p:cBhvr>
                                          <p:to>
                                            <p:strVal val="visible"/>
                                          </p:to>
                                        </p:set>
                                        <p:animEffect transition="in" filter="fade">
                                          <p:cBhvr>
                                            <p:cTn id="33" dur="1000"/>
                                            <p:tgtEl>
                                              <p:spTgt spid="37"/>
                                            </p:tgtEl>
                                          </p:cBhvr>
                                        </p:animEffect>
                                        <p:anim calcmode="lin" valueType="num">
                                          <p:cBhvr>
                                            <p:cTn id="34" dur="1000" fill="hold"/>
                                            <p:tgtEl>
                                              <p:spTgt spid="37"/>
                                            </p:tgtEl>
                                            <p:attrNameLst>
                                              <p:attrName>ppt_x</p:attrName>
                                            </p:attrNameLst>
                                          </p:cBhvr>
                                          <p:tavLst>
                                            <p:tav tm="0">
                                              <p:val>
                                                <p:strVal val="#ppt_x"/>
                                              </p:val>
                                            </p:tav>
                                            <p:tav tm="100000">
                                              <p:val>
                                                <p:strVal val="#ppt_x"/>
                                              </p:val>
                                            </p:tav>
                                          </p:tavLst>
                                        </p:anim>
                                        <p:anim calcmode="lin" valueType="num">
                                          <p:cBhvr>
                                            <p:cTn id="35" dur="1000" fill="hold"/>
                                            <p:tgtEl>
                                              <p:spTgt spid="37"/>
                                            </p:tgtEl>
                                            <p:attrNameLst>
                                              <p:attrName>ppt_y</p:attrName>
                                            </p:attrNameLst>
                                          </p:cBhvr>
                                          <p:tavLst>
                                            <p:tav tm="0">
                                              <p:val>
                                                <p:strVal val="#ppt_y+.1"/>
                                              </p:val>
                                            </p:tav>
                                            <p:tav tm="100000">
                                              <p:val>
                                                <p:strVal val="#ppt_y"/>
                                              </p:val>
                                            </p:tav>
                                          </p:tavLst>
                                        </p:anim>
                                      </p:childTnLst>
                                    </p:cTn>
                                  </p:par>
                                </p:childTnLst>
                              </p:cTn>
                            </p:par>
                            <p:par>
                              <p:cTn id="36" fill="hold">
                                <p:stCondLst>
                                  <p:cond delay="3750"/>
                                </p:stCondLst>
                                <p:childTnLst>
                                  <p:par>
                                    <p:cTn id="37" presetID="42" presetClass="entr" presetSubtype="0" fill="hold" nodeType="afterEffect">
                                      <p:stCondLst>
                                        <p:cond delay="0"/>
                                      </p:stCondLst>
                                      <p:childTnLst>
                                        <p:set>
                                          <p:cBhvr>
                                            <p:cTn id="38" dur="1" fill="hold">
                                              <p:stCondLst>
                                                <p:cond delay="0"/>
                                              </p:stCondLst>
                                            </p:cTn>
                                            <p:tgtEl>
                                              <p:spTgt spid="40"/>
                                            </p:tgtEl>
                                            <p:attrNameLst>
                                              <p:attrName>style.visibility</p:attrName>
                                            </p:attrNameLst>
                                          </p:cBhvr>
                                          <p:to>
                                            <p:strVal val="visible"/>
                                          </p:to>
                                        </p:set>
                                        <p:animEffect transition="in" filter="fade">
                                          <p:cBhvr>
                                            <p:cTn id="39" dur="1000"/>
                                            <p:tgtEl>
                                              <p:spTgt spid="40"/>
                                            </p:tgtEl>
                                          </p:cBhvr>
                                        </p:animEffect>
                                        <p:anim calcmode="lin" valueType="num">
                                          <p:cBhvr>
                                            <p:cTn id="40" dur="1000" fill="hold"/>
                                            <p:tgtEl>
                                              <p:spTgt spid="40"/>
                                            </p:tgtEl>
                                            <p:attrNameLst>
                                              <p:attrName>ppt_x</p:attrName>
                                            </p:attrNameLst>
                                          </p:cBhvr>
                                          <p:tavLst>
                                            <p:tav tm="0">
                                              <p:val>
                                                <p:strVal val="#ppt_x"/>
                                              </p:val>
                                            </p:tav>
                                            <p:tav tm="100000">
                                              <p:val>
                                                <p:strVal val="#ppt_x"/>
                                              </p:val>
                                            </p:tav>
                                          </p:tavLst>
                                        </p:anim>
                                        <p:anim calcmode="lin" valueType="num">
                                          <p:cBhvr>
                                            <p:cTn id="41" dur="1000" fill="hold"/>
                                            <p:tgtEl>
                                              <p:spTgt spid="40"/>
                                            </p:tgtEl>
                                            <p:attrNameLst>
                                              <p:attrName>ppt_y</p:attrName>
                                            </p:attrNameLst>
                                          </p:cBhvr>
                                          <p:tavLst>
                                            <p:tav tm="0">
                                              <p:val>
                                                <p:strVal val="#ppt_y+.1"/>
                                              </p:val>
                                            </p:tav>
                                            <p:tav tm="100000">
                                              <p:val>
                                                <p:strVal val="#ppt_y"/>
                                              </p:val>
                                            </p:tav>
                                          </p:tavLst>
                                        </p:anim>
                                      </p:childTnLst>
                                    </p:cTn>
                                  </p:par>
                                </p:childTnLst>
                              </p:cTn>
                            </p:par>
                            <p:par>
                              <p:cTn id="42" fill="hold">
                                <p:stCondLst>
                                  <p:cond delay="4750"/>
                                </p:stCondLst>
                                <p:childTnLst>
                                  <p:par>
                                    <p:cTn id="43" presetID="6" presetClass="entr" presetSubtype="16" fill="hold" grpId="0" nodeType="afterEffect">
                                      <p:stCondLst>
                                        <p:cond delay="0"/>
                                      </p:stCondLst>
                                      <p:childTnLst>
                                        <p:set>
                                          <p:cBhvr>
                                            <p:cTn id="44" dur="1" fill="hold">
                                              <p:stCondLst>
                                                <p:cond delay="0"/>
                                              </p:stCondLst>
                                            </p:cTn>
                                            <p:tgtEl>
                                              <p:spTgt spid="41"/>
                                            </p:tgtEl>
                                            <p:attrNameLst>
                                              <p:attrName>style.visibility</p:attrName>
                                            </p:attrNameLst>
                                          </p:cBhvr>
                                          <p:to>
                                            <p:strVal val="visible"/>
                                          </p:to>
                                        </p:set>
                                        <p:animEffect transition="in" filter="circle(in)">
                                          <p:cBhvr>
                                            <p:cTn id="45" dur="2000"/>
                                            <p:tgtEl>
                                              <p:spTgt spid="41"/>
                                            </p:tgtEl>
                                          </p:cBhvr>
                                        </p:animEffect>
                                      </p:childTnLst>
                                    </p:cTn>
                                  </p:par>
                                </p:childTnLst>
                              </p:cTn>
                            </p:par>
                          </p:childTnLst>
                        </p:cTn>
                      </p:par>
                      <p:par>
                        <p:cTn id="46" fill="hold">
                          <p:stCondLst>
                            <p:cond delay="indefinite"/>
                          </p:stCondLst>
                          <p:childTnLst>
                            <p:par>
                              <p:cTn id="47" fill="hold">
                                <p:stCondLst>
                                  <p:cond delay="0"/>
                                </p:stCondLst>
                                <p:childTnLst>
                                  <p:par>
                                    <p:cTn id="48" presetID="42" presetClass="entr" presetSubtype="0" fill="hold" grpId="0" nodeType="clickEffect">
                                      <p:stCondLst>
                                        <p:cond delay="0"/>
                                      </p:stCondLst>
                                      <p:childTnLst>
                                        <p:set>
                                          <p:cBhvr>
                                            <p:cTn id="49" dur="1" fill="hold">
                                              <p:stCondLst>
                                                <p:cond delay="0"/>
                                              </p:stCondLst>
                                            </p:cTn>
                                            <p:tgtEl>
                                              <p:spTgt spid="39"/>
                                            </p:tgtEl>
                                            <p:attrNameLst>
                                              <p:attrName>style.visibility</p:attrName>
                                            </p:attrNameLst>
                                          </p:cBhvr>
                                          <p:to>
                                            <p:strVal val="visible"/>
                                          </p:to>
                                        </p:set>
                                        <p:animEffect transition="in" filter="fade">
                                          <p:cBhvr>
                                            <p:cTn id="50" dur="1000"/>
                                            <p:tgtEl>
                                              <p:spTgt spid="39"/>
                                            </p:tgtEl>
                                          </p:cBhvr>
                                        </p:animEffect>
                                        <p:anim calcmode="lin" valueType="num">
                                          <p:cBhvr>
                                            <p:cTn id="51" dur="1000" fill="hold"/>
                                            <p:tgtEl>
                                              <p:spTgt spid="39"/>
                                            </p:tgtEl>
                                            <p:attrNameLst>
                                              <p:attrName>ppt_x</p:attrName>
                                            </p:attrNameLst>
                                          </p:cBhvr>
                                          <p:tavLst>
                                            <p:tav tm="0">
                                              <p:val>
                                                <p:strVal val="#ppt_x"/>
                                              </p:val>
                                            </p:tav>
                                            <p:tav tm="100000">
                                              <p:val>
                                                <p:strVal val="#ppt_x"/>
                                              </p:val>
                                            </p:tav>
                                          </p:tavLst>
                                        </p:anim>
                                        <p:anim calcmode="lin" valueType="num">
                                          <p:cBhvr>
                                            <p:cTn id="52"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10" presetClass="exit" presetSubtype="0" fill="hold" grpId="1" nodeType="clickEffect">
                                      <p:stCondLst>
                                        <p:cond delay="0"/>
                                      </p:stCondLst>
                                      <p:childTnLst>
                                        <p:animEffect transition="out" filter="fade">
                                          <p:cBhvr>
                                            <p:cTn id="56" dur="500"/>
                                            <p:tgtEl>
                                              <p:spTgt spid="39"/>
                                            </p:tgtEl>
                                          </p:cBhvr>
                                        </p:animEffect>
                                        <p:set>
                                          <p:cBhvr>
                                            <p:cTn id="57" dur="1" fill="hold">
                                              <p:stCondLst>
                                                <p:cond delay="499"/>
                                              </p:stCondLst>
                                            </p:cTn>
                                            <p:tgtEl>
                                              <p:spTgt spid="3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79" grpId="0"/>
          <p:bldP spid="39" grpId="0" animBg="1"/>
          <p:bldP spid="39" grpId="1" animBg="1"/>
          <p:bldP spid="41"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1000"/>
                                            <p:tgtEl>
                                              <p:spTgt spid="35"/>
                                            </p:tgtEl>
                                          </p:cBhvr>
                                        </p:animEffect>
                                        <p:anim calcmode="lin" valueType="num">
                                          <p:cBhvr>
                                            <p:cTn id="28" dur="1000" fill="hold"/>
                                            <p:tgtEl>
                                              <p:spTgt spid="35"/>
                                            </p:tgtEl>
                                            <p:attrNameLst>
                                              <p:attrName>ppt_x</p:attrName>
                                            </p:attrNameLst>
                                          </p:cBhvr>
                                          <p:tavLst>
                                            <p:tav tm="0">
                                              <p:val>
                                                <p:strVal val="#ppt_x"/>
                                              </p:val>
                                            </p:tav>
                                            <p:tav tm="100000">
                                              <p:val>
                                                <p:strVal val="#ppt_x"/>
                                              </p:val>
                                            </p:tav>
                                          </p:tavLst>
                                        </p:anim>
                                        <p:anim calcmode="lin" valueType="num">
                                          <p:cBhvr>
                                            <p:cTn id="29" dur="1000" fill="hold"/>
                                            <p:tgtEl>
                                              <p:spTgt spid="35"/>
                                            </p:tgtEl>
                                            <p:attrNameLst>
                                              <p:attrName>ppt_y</p:attrName>
                                            </p:attrNameLst>
                                          </p:cBhvr>
                                          <p:tavLst>
                                            <p:tav tm="0">
                                              <p:val>
                                                <p:strVal val="#ppt_y+.1"/>
                                              </p:val>
                                            </p:tav>
                                            <p:tav tm="100000">
                                              <p:val>
                                                <p:strVal val="#ppt_y"/>
                                              </p:val>
                                            </p:tav>
                                          </p:tavLst>
                                        </p:anim>
                                      </p:childTnLst>
                                    </p:cTn>
                                  </p:par>
                                </p:childTnLst>
                              </p:cTn>
                            </p:par>
                            <p:par>
                              <p:cTn id="30" fill="hold">
                                <p:stCondLst>
                                  <p:cond delay="2750"/>
                                </p:stCondLst>
                                <p:childTnLst>
                                  <p:par>
                                    <p:cTn id="31" presetID="42" presetClass="entr" presetSubtype="0" fill="hold" grpId="0" nodeType="afterEffect">
                                      <p:stCondLst>
                                        <p:cond delay="0"/>
                                      </p:stCondLst>
                                      <p:childTnLst>
                                        <p:set>
                                          <p:cBhvr>
                                            <p:cTn id="32" dur="1" fill="hold">
                                              <p:stCondLst>
                                                <p:cond delay="0"/>
                                              </p:stCondLst>
                                            </p:cTn>
                                            <p:tgtEl>
                                              <p:spTgt spid="37"/>
                                            </p:tgtEl>
                                            <p:attrNameLst>
                                              <p:attrName>style.visibility</p:attrName>
                                            </p:attrNameLst>
                                          </p:cBhvr>
                                          <p:to>
                                            <p:strVal val="visible"/>
                                          </p:to>
                                        </p:set>
                                        <p:animEffect transition="in" filter="fade">
                                          <p:cBhvr>
                                            <p:cTn id="33" dur="1000"/>
                                            <p:tgtEl>
                                              <p:spTgt spid="37"/>
                                            </p:tgtEl>
                                          </p:cBhvr>
                                        </p:animEffect>
                                        <p:anim calcmode="lin" valueType="num">
                                          <p:cBhvr>
                                            <p:cTn id="34" dur="1000" fill="hold"/>
                                            <p:tgtEl>
                                              <p:spTgt spid="37"/>
                                            </p:tgtEl>
                                            <p:attrNameLst>
                                              <p:attrName>ppt_x</p:attrName>
                                            </p:attrNameLst>
                                          </p:cBhvr>
                                          <p:tavLst>
                                            <p:tav tm="0">
                                              <p:val>
                                                <p:strVal val="#ppt_x"/>
                                              </p:val>
                                            </p:tav>
                                            <p:tav tm="100000">
                                              <p:val>
                                                <p:strVal val="#ppt_x"/>
                                              </p:val>
                                            </p:tav>
                                          </p:tavLst>
                                        </p:anim>
                                        <p:anim calcmode="lin" valueType="num">
                                          <p:cBhvr>
                                            <p:cTn id="35" dur="1000" fill="hold"/>
                                            <p:tgtEl>
                                              <p:spTgt spid="37"/>
                                            </p:tgtEl>
                                            <p:attrNameLst>
                                              <p:attrName>ppt_y</p:attrName>
                                            </p:attrNameLst>
                                          </p:cBhvr>
                                          <p:tavLst>
                                            <p:tav tm="0">
                                              <p:val>
                                                <p:strVal val="#ppt_y+.1"/>
                                              </p:val>
                                            </p:tav>
                                            <p:tav tm="100000">
                                              <p:val>
                                                <p:strVal val="#ppt_y"/>
                                              </p:val>
                                            </p:tav>
                                          </p:tavLst>
                                        </p:anim>
                                      </p:childTnLst>
                                    </p:cTn>
                                  </p:par>
                                </p:childTnLst>
                              </p:cTn>
                            </p:par>
                            <p:par>
                              <p:cTn id="36" fill="hold">
                                <p:stCondLst>
                                  <p:cond delay="3750"/>
                                </p:stCondLst>
                                <p:childTnLst>
                                  <p:par>
                                    <p:cTn id="37" presetID="42" presetClass="entr" presetSubtype="0" fill="hold" nodeType="afterEffect">
                                      <p:stCondLst>
                                        <p:cond delay="0"/>
                                      </p:stCondLst>
                                      <p:childTnLst>
                                        <p:set>
                                          <p:cBhvr>
                                            <p:cTn id="38" dur="1" fill="hold">
                                              <p:stCondLst>
                                                <p:cond delay="0"/>
                                              </p:stCondLst>
                                            </p:cTn>
                                            <p:tgtEl>
                                              <p:spTgt spid="40"/>
                                            </p:tgtEl>
                                            <p:attrNameLst>
                                              <p:attrName>style.visibility</p:attrName>
                                            </p:attrNameLst>
                                          </p:cBhvr>
                                          <p:to>
                                            <p:strVal val="visible"/>
                                          </p:to>
                                        </p:set>
                                        <p:animEffect transition="in" filter="fade">
                                          <p:cBhvr>
                                            <p:cTn id="39" dur="1000"/>
                                            <p:tgtEl>
                                              <p:spTgt spid="40"/>
                                            </p:tgtEl>
                                          </p:cBhvr>
                                        </p:animEffect>
                                        <p:anim calcmode="lin" valueType="num">
                                          <p:cBhvr>
                                            <p:cTn id="40" dur="1000" fill="hold"/>
                                            <p:tgtEl>
                                              <p:spTgt spid="40"/>
                                            </p:tgtEl>
                                            <p:attrNameLst>
                                              <p:attrName>ppt_x</p:attrName>
                                            </p:attrNameLst>
                                          </p:cBhvr>
                                          <p:tavLst>
                                            <p:tav tm="0">
                                              <p:val>
                                                <p:strVal val="#ppt_x"/>
                                              </p:val>
                                            </p:tav>
                                            <p:tav tm="100000">
                                              <p:val>
                                                <p:strVal val="#ppt_x"/>
                                              </p:val>
                                            </p:tav>
                                          </p:tavLst>
                                        </p:anim>
                                        <p:anim calcmode="lin" valueType="num">
                                          <p:cBhvr>
                                            <p:cTn id="41" dur="1000" fill="hold"/>
                                            <p:tgtEl>
                                              <p:spTgt spid="40"/>
                                            </p:tgtEl>
                                            <p:attrNameLst>
                                              <p:attrName>ppt_y</p:attrName>
                                            </p:attrNameLst>
                                          </p:cBhvr>
                                          <p:tavLst>
                                            <p:tav tm="0">
                                              <p:val>
                                                <p:strVal val="#ppt_y+.1"/>
                                              </p:val>
                                            </p:tav>
                                            <p:tav tm="100000">
                                              <p:val>
                                                <p:strVal val="#ppt_y"/>
                                              </p:val>
                                            </p:tav>
                                          </p:tavLst>
                                        </p:anim>
                                      </p:childTnLst>
                                    </p:cTn>
                                  </p:par>
                                </p:childTnLst>
                              </p:cTn>
                            </p:par>
                            <p:par>
                              <p:cTn id="42" fill="hold">
                                <p:stCondLst>
                                  <p:cond delay="4750"/>
                                </p:stCondLst>
                                <p:childTnLst>
                                  <p:par>
                                    <p:cTn id="43" presetID="6" presetClass="entr" presetSubtype="16" fill="hold" grpId="0" nodeType="afterEffect">
                                      <p:stCondLst>
                                        <p:cond delay="0"/>
                                      </p:stCondLst>
                                      <p:childTnLst>
                                        <p:set>
                                          <p:cBhvr>
                                            <p:cTn id="44" dur="1" fill="hold">
                                              <p:stCondLst>
                                                <p:cond delay="0"/>
                                              </p:stCondLst>
                                            </p:cTn>
                                            <p:tgtEl>
                                              <p:spTgt spid="41"/>
                                            </p:tgtEl>
                                            <p:attrNameLst>
                                              <p:attrName>style.visibility</p:attrName>
                                            </p:attrNameLst>
                                          </p:cBhvr>
                                          <p:to>
                                            <p:strVal val="visible"/>
                                          </p:to>
                                        </p:set>
                                        <p:animEffect transition="in" filter="circle(in)">
                                          <p:cBhvr>
                                            <p:cTn id="45" dur="2000"/>
                                            <p:tgtEl>
                                              <p:spTgt spid="41"/>
                                            </p:tgtEl>
                                          </p:cBhvr>
                                        </p:animEffect>
                                      </p:childTnLst>
                                    </p:cTn>
                                  </p:par>
                                </p:childTnLst>
                              </p:cTn>
                            </p:par>
                          </p:childTnLst>
                        </p:cTn>
                      </p:par>
                      <p:par>
                        <p:cTn id="46" fill="hold">
                          <p:stCondLst>
                            <p:cond delay="indefinite"/>
                          </p:stCondLst>
                          <p:childTnLst>
                            <p:par>
                              <p:cTn id="47" fill="hold">
                                <p:stCondLst>
                                  <p:cond delay="0"/>
                                </p:stCondLst>
                                <p:childTnLst>
                                  <p:par>
                                    <p:cTn id="48" presetID="42" presetClass="entr" presetSubtype="0" fill="hold" grpId="0" nodeType="clickEffect">
                                      <p:stCondLst>
                                        <p:cond delay="0"/>
                                      </p:stCondLst>
                                      <p:childTnLst>
                                        <p:set>
                                          <p:cBhvr>
                                            <p:cTn id="49" dur="1" fill="hold">
                                              <p:stCondLst>
                                                <p:cond delay="0"/>
                                              </p:stCondLst>
                                            </p:cTn>
                                            <p:tgtEl>
                                              <p:spTgt spid="39"/>
                                            </p:tgtEl>
                                            <p:attrNameLst>
                                              <p:attrName>style.visibility</p:attrName>
                                            </p:attrNameLst>
                                          </p:cBhvr>
                                          <p:to>
                                            <p:strVal val="visible"/>
                                          </p:to>
                                        </p:set>
                                        <p:animEffect transition="in" filter="fade">
                                          <p:cBhvr>
                                            <p:cTn id="50" dur="1000"/>
                                            <p:tgtEl>
                                              <p:spTgt spid="39"/>
                                            </p:tgtEl>
                                          </p:cBhvr>
                                        </p:animEffect>
                                        <p:anim calcmode="lin" valueType="num">
                                          <p:cBhvr>
                                            <p:cTn id="51" dur="1000" fill="hold"/>
                                            <p:tgtEl>
                                              <p:spTgt spid="39"/>
                                            </p:tgtEl>
                                            <p:attrNameLst>
                                              <p:attrName>ppt_x</p:attrName>
                                            </p:attrNameLst>
                                          </p:cBhvr>
                                          <p:tavLst>
                                            <p:tav tm="0">
                                              <p:val>
                                                <p:strVal val="#ppt_x"/>
                                              </p:val>
                                            </p:tav>
                                            <p:tav tm="100000">
                                              <p:val>
                                                <p:strVal val="#ppt_x"/>
                                              </p:val>
                                            </p:tav>
                                          </p:tavLst>
                                        </p:anim>
                                        <p:anim calcmode="lin" valueType="num">
                                          <p:cBhvr>
                                            <p:cTn id="52"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10" presetClass="exit" presetSubtype="0" fill="hold" grpId="1" nodeType="clickEffect">
                                      <p:stCondLst>
                                        <p:cond delay="0"/>
                                      </p:stCondLst>
                                      <p:childTnLst>
                                        <p:animEffect transition="out" filter="fade">
                                          <p:cBhvr>
                                            <p:cTn id="56" dur="500"/>
                                            <p:tgtEl>
                                              <p:spTgt spid="39"/>
                                            </p:tgtEl>
                                          </p:cBhvr>
                                        </p:animEffect>
                                        <p:set>
                                          <p:cBhvr>
                                            <p:cTn id="57" dur="1" fill="hold">
                                              <p:stCondLst>
                                                <p:cond delay="499"/>
                                              </p:stCondLst>
                                            </p:cTn>
                                            <p:tgtEl>
                                              <p:spTgt spid="3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79" grpId="0"/>
          <p:bldP spid="39" grpId="0" animBg="1"/>
          <p:bldP spid="39" grpId="1" animBg="1"/>
          <p:bldP spid="41" grpId="0" animBg="1"/>
        </p:bldLst>
      </p:timing>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154870" y="892017"/>
            <a:ext cx="11870591" cy="2862322"/>
          </a:xfrm>
          <a:prstGeom prst="rect">
            <a:avLst/>
          </a:prstGeom>
        </p:spPr>
        <p:txBody>
          <a:bodyPr wrap="square">
            <a:spAutoFit/>
          </a:bodyPr>
          <a:lstStyle/>
          <a:p>
            <a:pPr marL="1165225" indent="-1165225"/>
            <a:r>
              <a:rPr lang="zh-TW" altLang="en-US" sz="2000" dirty="0">
                <a:solidFill>
                  <a:schemeClr val="bg1"/>
                </a:solidFill>
                <a:latin typeface="標楷體" panose="03000509000000000000" pitchFamily="65" charset="-120"/>
                <a:ea typeface="標楷體" panose="03000509000000000000" pitchFamily="65" charset="-120"/>
              </a:rPr>
              <a:t>第三題：下列為桃園公司年底應調整事項，完成下列相關分錄並列印日記簿。</a:t>
            </a:r>
          </a:p>
          <a:p>
            <a:pPr marL="265113" indent="-265113"/>
            <a:r>
              <a:rPr lang="en-US" altLang="zh-TW" sz="2000" dirty="0">
                <a:solidFill>
                  <a:schemeClr val="bg1"/>
                </a:solidFill>
                <a:latin typeface="標楷體" panose="03000509000000000000" pitchFamily="65" charset="-120"/>
                <a:ea typeface="標楷體" panose="03000509000000000000" pitchFamily="65" charset="-120"/>
              </a:rPr>
              <a:t>1.	</a:t>
            </a:r>
            <a:r>
              <a:rPr lang="zh-TW" altLang="en-US" sz="2000" dirty="0">
                <a:solidFill>
                  <a:schemeClr val="bg1"/>
                </a:solidFill>
                <a:latin typeface="標楷體" panose="03000509000000000000" pitchFamily="65" charset="-120"/>
                <a:ea typeface="標楷體" panose="03000509000000000000" pitchFamily="65" charset="-120"/>
              </a:rPr>
              <a:t>公司於</a:t>
            </a:r>
            <a:r>
              <a:rPr lang="en-US" altLang="zh-TW" sz="2000" dirty="0">
                <a:solidFill>
                  <a:schemeClr val="bg1"/>
                </a:solidFill>
                <a:latin typeface="標楷體" panose="03000509000000000000" pitchFamily="65" charset="-120"/>
                <a:ea typeface="標楷體" panose="03000509000000000000" pitchFamily="65" charset="-120"/>
              </a:rPr>
              <a:t>107</a:t>
            </a:r>
            <a:r>
              <a:rPr lang="zh-TW" altLang="en-US" sz="2000" dirty="0">
                <a:solidFill>
                  <a:schemeClr val="bg1"/>
                </a:solidFill>
                <a:latin typeface="標楷體" panose="03000509000000000000" pitchFamily="65" charset="-120"/>
                <a:ea typeface="標楷體" panose="03000509000000000000" pitchFamily="65" charset="-120"/>
              </a:rPr>
              <a:t>年</a:t>
            </a:r>
            <a:r>
              <a:rPr lang="en-US" altLang="zh-TW" sz="2000" dirty="0">
                <a:solidFill>
                  <a:schemeClr val="bg1"/>
                </a:solidFill>
                <a:latin typeface="標楷體" panose="03000509000000000000" pitchFamily="65" charset="-120"/>
                <a:ea typeface="標楷體" panose="03000509000000000000" pitchFamily="65" charset="-120"/>
              </a:rPr>
              <a:t>1</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12</a:t>
            </a:r>
            <a:r>
              <a:rPr lang="zh-TW" altLang="en-US" sz="2000" dirty="0">
                <a:solidFill>
                  <a:schemeClr val="bg1"/>
                </a:solidFill>
                <a:latin typeface="標楷體" panose="03000509000000000000" pitchFamily="65" charset="-120"/>
                <a:ea typeface="標楷體" panose="03000509000000000000" pitchFamily="65" charset="-120"/>
              </a:rPr>
              <a:t>日購買土地作為興建辦公大樓之用，於</a:t>
            </a:r>
            <a:r>
              <a:rPr lang="en-US" altLang="zh-TW" sz="2000" dirty="0">
                <a:solidFill>
                  <a:schemeClr val="bg1"/>
                </a:solidFill>
                <a:latin typeface="標楷體" panose="03000509000000000000" pitchFamily="65" charset="-120"/>
                <a:ea typeface="標楷體" panose="03000509000000000000" pitchFamily="65" charset="-120"/>
              </a:rPr>
              <a:t>107</a:t>
            </a:r>
            <a:r>
              <a:rPr lang="zh-TW" altLang="en-US" sz="2000" dirty="0">
                <a:solidFill>
                  <a:schemeClr val="bg1"/>
                </a:solidFill>
                <a:latin typeface="標楷體" panose="03000509000000000000" pitchFamily="65" charset="-120"/>
                <a:ea typeface="標楷體" panose="03000509000000000000" pitchFamily="65" charset="-120"/>
              </a:rPr>
              <a:t>年</a:t>
            </a:r>
            <a:r>
              <a:rPr lang="en-US" altLang="zh-TW" sz="2000" dirty="0">
                <a:solidFill>
                  <a:schemeClr val="bg1"/>
                </a:solidFill>
                <a:latin typeface="標楷體" panose="03000509000000000000" pitchFamily="65" charset="-120"/>
                <a:ea typeface="標楷體" panose="03000509000000000000" pitchFamily="65" charset="-120"/>
              </a:rPr>
              <a:t>9</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30</a:t>
            </a:r>
            <a:r>
              <a:rPr lang="zh-TW" altLang="en-US" sz="2000" dirty="0">
                <a:solidFill>
                  <a:schemeClr val="bg1"/>
                </a:solidFill>
                <a:latin typeface="標楷體" panose="03000509000000000000" pitchFamily="65" charset="-120"/>
                <a:ea typeface="標楷體" panose="03000509000000000000" pitchFamily="65" charset="-120"/>
              </a:rPr>
              <a:t>日完工，相關支出</a:t>
            </a:r>
            <a:r>
              <a:rPr lang="en-US" altLang="zh-TW" sz="2000" dirty="0">
                <a:solidFill>
                  <a:schemeClr val="bg1"/>
                </a:solidFill>
                <a:latin typeface="標楷體" panose="03000509000000000000" pitchFamily="65" charset="-120"/>
                <a:ea typeface="標楷體" panose="03000509000000000000" pitchFamily="65" charset="-120"/>
              </a:rPr>
              <a:t>$12,560,000(</a:t>
            </a:r>
            <a:r>
              <a:rPr lang="zh-TW" altLang="en-US" sz="2000" dirty="0">
                <a:solidFill>
                  <a:schemeClr val="bg1"/>
                </a:solidFill>
                <a:latin typeface="標楷體" panose="03000509000000000000" pitchFamily="65" charset="-120"/>
                <a:ea typeface="標楷體" panose="03000509000000000000" pitchFamily="65" charset="-120"/>
              </a:rPr>
              <a:t>帳列土地成本</a:t>
            </a:r>
            <a:r>
              <a:rPr lang="en-US" altLang="zh-TW" sz="2000" dirty="0">
                <a:solidFill>
                  <a:schemeClr val="bg1"/>
                </a:solidFill>
                <a:latin typeface="標楷體" panose="03000509000000000000" pitchFamily="65" charset="-120"/>
                <a:ea typeface="標楷體" panose="03000509000000000000" pitchFamily="65" charset="-120"/>
              </a:rPr>
              <a:t>)</a:t>
            </a:r>
            <a:r>
              <a:rPr lang="zh-TW" altLang="en-US" sz="2000" dirty="0">
                <a:solidFill>
                  <a:schemeClr val="bg1"/>
                </a:solidFill>
                <a:latin typeface="標楷體" panose="03000509000000000000" pitchFamily="65" charset="-120"/>
                <a:ea typeface="標楷體" panose="03000509000000000000" pitchFamily="65" charset="-120"/>
              </a:rPr>
              <a:t>，包括土地購價</a:t>
            </a:r>
            <a:r>
              <a:rPr lang="en-US" altLang="zh-TW" sz="2000" dirty="0">
                <a:solidFill>
                  <a:schemeClr val="bg1"/>
                </a:solidFill>
                <a:latin typeface="標楷體" panose="03000509000000000000" pitchFamily="65" charset="-120"/>
                <a:ea typeface="標楷體" panose="03000509000000000000" pitchFamily="65" charset="-120"/>
              </a:rPr>
              <a:t>$6,500,000</a:t>
            </a:r>
            <a:r>
              <a:rPr lang="zh-TW" altLang="en-US" sz="2000" dirty="0">
                <a:solidFill>
                  <a:schemeClr val="bg1"/>
                </a:solidFill>
                <a:latin typeface="標楷體" panose="03000509000000000000" pitchFamily="65" charset="-120"/>
                <a:ea typeface="標楷體" panose="03000509000000000000" pitchFamily="65" charset="-120"/>
              </a:rPr>
              <a:t>、整地</a:t>
            </a:r>
            <a:r>
              <a:rPr lang="en-US" altLang="zh-TW" sz="2000" dirty="0">
                <a:solidFill>
                  <a:schemeClr val="bg1"/>
                </a:solidFill>
                <a:latin typeface="標楷體" panose="03000509000000000000" pitchFamily="65" charset="-120"/>
                <a:ea typeface="標楷體" panose="03000509000000000000" pitchFamily="65" charset="-120"/>
              </a:rPr>
              <a:t>$50,000</a:t>
            </a:r>
            <a:r>
              <a:rPr lang="zh-TW" altLang="en-US" sz="2000" dirty="0">
                <a:solidFill>
                  <a:schemeClr val="bg1"/>
                </a:solidFill>
                <a:latin typeface="標楷體" panose="03000509000000000000" pitchFamily="65" charset="-120"/>
                <a:ea typeface="標楷體" panose="03000509000000000000" pitchFamily="65" charset="-120"/>
              </a:rPr>
              <a:t>、工程受益費</a:t>
            </a:r>
            <a:r>
              <a:rPr lang="en-US" altLang="zh-TW" sz="2000" dirty="0">
                <a:solidFill>
                  <a:schemeClr val="bg1"/>
                </a:solidFill>
                <a:latin typeface="標楷體" panose="03000509000000000000" pitchFamily="65" charset="-120"/>
                <a:ea typeface="標楷體" panose="03000509000000000000" pitchFamily="65" charset="-120"/>
              </a:rPr>
              <a:t>$35,000</a:t>
            </a:r>
            <a:r>
              <a:rPr lang="zh-TW" altLang="en-US" sz="2000" dirty="0">
                <a:solidFill>
                  <a:schemeClr val="bg1"/>
                </a:solidFill>
                <a:latin typeface="標楷體" panose="03000509000000000000" pitchFamily="65" charset="-120"/>
                <a:ea typeface="標楷體" panose="03000509000000000000" pitchFamily="65" charset="-120"/>
              </a:rPr>
              <a:t>、拆除土地上的舊建築</a:t>
            </a:r>
            <a:r>
              <a:rPr lang="en-US" altLang="zh-TW" sz="2000" dirty="0">
                <a:solidFill>
                  <a:schemeClr val="bg1"/>
                </a:solidFill>
                <a:latin typeface="標楷體" panose="03000509000000000000" pitchFamily="65" charset="-120"/>
                <a:ea typeface="標楷體" panose="03000509000000000000" pitchFamily="65" charset="-120"/>
              </a:rPr>
              <a:t>$284,000</a:t>
            </a:r>
            <a:r>
              <a:rPr lang="zh-TW" altLang="en-US" sz="2000" dirty="0">
                <a:solidFill>
                  <a:schemeClr val="bg1"/>
                </a:solidFill>
                <a:latin typeface="標楷體" panose="03000509000000000000" pitchFamily="65" charset="-120"/>
                <a:ea typeface="標楷體" panose="03000509000000000000" pitchFamily="65" charset="-120"/>
              </a:rPr>
              <a:t>、拆除土地上的舊建築物殘料收入</a:t>
            </a:r>
            <a:r>
              <a:rPr lang="en-US" altLang="zh-TW" sz="2000" dirty="0">
                <a:solidFill>
                  <a:schemeClr val="bg1"/>
                </a:solidFill>
                <a:latin typeface="標楷體" panose="03000509000000000000" pitchFamily="65" charset="-120"/>
                <a:ea typeface="標楷體" panose="03000509000000000000" pitchFamily="65" charset="-120"/>
              </a:rPr>
              <a:t>$16,000</a:t>
            </a:r>
            <a:r>
              <a:rPr lang="zh-TW" altLang="en-US" sz="2000" dirty="0">
                <a:solidFill>
                  <a:schemeClr val="bg1"/>
                </a:solidFill>
                <a:latin typeface="標楷體" panose="03000509000000000000" pitchFamily="65" charset="-120"/>
                <a:ea typeface="標楷體" panose="03000509000000000000" pitchFamily="65" charset="-120"/>
              </a:rPr>
              <a:t>、圍牆</a:t>
            </a:r>
            <a:r>
              <a:rPr lang="en-US" altLang="zh-TW" sz="2000" dirty="0">
                <a:solidFill>
                  <a:schemeClr val="bg1"/>
                </a:solidFill>
                <a:latin typeface="標楷體" panose="03000509000000000000" pitchFamily="65" charset="-120"/>
                <a:ea typeface="標楷體" panose="03000509000000000000" pitchFamily="65" charset="-120"/>
              </a:rPr>
              <a:t>$75,000</a:t>
            </a:r>
            <a:r>
              <a:rPr lang="zh-TW" altLang="en-US" sz="2000" dirty="0">
                <a:solidFill>
                  <a:schemeClr val="bg1"/>
                </a:solidFill>
                <a:latin typeface="標楷體" panose="03000509000000000000" pitchFamily="65" charset="-120"/>
                <a:ea typeface="標楷體" panose="03000509000000000000" pitchFamily="65" charset="-120"/>
              </a:rPr>
              <a:t>、停車位</a:t>
            </a:r>
            <a:r>
              <a:rPr lang="en-US" altLang="zh-TW" sz="2000" dirty="0">
                <a:solidFill>
                  <a:schemeClr val="bg1"/>
                </a:solidFill>
                <a:latin typeface="標楷體" panose="03000509000000000000" pitchFamily="65" charset="-120"/>
                <a:ea typeface="標楷體" panose="03000509000000000000" pitchFamily="65" charset="-120"/>
              </a:rPr>
              <a:t>$80,000</a:t>
            </a:r>
            <a:r>
              <a:rPr lang="zh-TW" altLang="en-US" sz="2000" dirty="0">
                <a:solidFill>
                  <a:schemeClr val="bg1"/>
                </a:solidFill>
                <a:latin typeface="標楷體" panose="03000509000000000000" pitchFamily="65" charset="-120"/>
                <a:ea typeface="標楷體" panose="03000509000000000000" pitchFamily="65" charset="-120"/>
              </a:rPr>
              <a:t>、庭園造景</a:t>
            </a:r>
            <a:r>
              <a:rPr lang="en-US" altLang="zh-TW" sz="2000" dirty="0">
                <a:solidFill>
                  <a:schemeClr val="bg1"/>
                </a:solidFill>
                <a:latin typeface="標楷體" panose="03000509000000000000" pitchFamily="65" charset="-120"/>
                <a:ea typeface="標楷體" panose="03000509000000000000" pitchFamily="65" charset="-120"/>
              </a:rPr>
              <a:t>120,000</a:t>
            </a:r>
            <a:r>
              <a:rPr lang="zh-TW" altLang="en-US" sz="2000" dirty="0">
                <a:solidFill>
                  <a:schemeClr val="bg1"/>
                </a:solidFill>
                <a:latin typeface="標楷體" panose="03000509000000000000" pitchFamily="65" charset="-120"/>
                <a:ea typeface="標楷體" panose="03000509000000000000" pitchFamily="65" charset="-120"/>
              </a:rPr>
              <a:t>、挖掘地基</a:t>
            </a:r>
            <a:r>
              <a:rPr lang="en-US" altLang="zh-TW" sz="2000" dirty="0">
                <a:solidFill>
                  <a:schemeClr val="bg1"/>
                </a:solidFill>
                <a:latin typeface="標楷體" panose="03000509000000000000" pitchFamily="65" charset="-120"/>
                <a:ea typeface="標楷體" panose="03000509000000000000" pitchFamily="65" charset="-120"/>
              </a:rPr>
              <a:t>$112,000</a:t>
            </a:r>
            <a:r>
              <a:rPr lang="zh-TW" altLang="en-US" sz="2000" dirty="0">
                <a:solidFill>
                  <a:schemeClr val="bg1"/>
                </a:solidFill>
                <a:latin typeface="標楷體" panose="03000509000000000000" pitchFamily="65" charset="-120"/>
                <a:ea typeface="標楷體" panose="03000509000000000000" pitchFamily="65" charset="-120"/>
              </a:rPr>
              <a:t>、新建辦公大樓材料及人工等費用</a:t>
            </a:r>
            <a:r>
              <a:rPr lang="en-US" altLang="zh-TW" sz="2000" dirty="0">
                <a:solidFill>
                  <a:schemeClr val="bg1"/>
                </a:solidFill>
                <a:latin typeface="標楷體" panose="03000509000000000000" pitchFamily="65" charset="-120"/>
                <a:ea typeface="標楷體" panose="03000509000000000000" pitchFamily="65" charset="-120"/>
              </a:rPr>
              <a:t>$5,320,000</a:t>
            </a:r>
            <a:r>
              <a:rPr lang="zh-TW" altLang="en-US" sz="2000" dirty="0">
                <a:solidFill>
                  <a:schemeClr val="bg1"/>
                </a:solidFill>
                <a:latin typeface="標楷體" panose="03000509000000000000" pitchFamily="65" charset="-120"/>
                <a:ea typeface="標楷體" panose="03000509000000000000" pitchFamily="65" charset="-120"/>
              </a:rPr>
              <a:t>。其中辦公大樓耐用年限</a:t>
            </a:r>
            <a:r>
              <a:rPr lang="en-US" altLang="zh-TW" sz="2000" dirty="0">
                <a:solidFill>
                  <a:schemeClr val="bg1"/>
                </a:solidFill>
                <a:latin typeface="標楷體" panose="03000509000000000000" pitchFamily="65" charset="-120"/>
                <a:ea typeface="標楷體" panose="03000509000000000000" pitchFamily="65" charset="-120"/>
              </a:rPr>
              <a:t>40</a:t>
            </a:r>
            <a:r>
              <a:rPr lang="zh-TW" altLang="en-US" sz="2000" dirty="0">
                <a:solidFill>
                  <a:schemeClr val="bg1"/>
                </a:solidFill>
                <a:latin typeface="標楷體" panose="03000509000000000000" pitchFamily="65" charset="-120"/>
                <a:ea typeface="標楷體" panose="03000509000000000000" pitchFamily="65" charset="-120"/>
              </a:rPr>
              <a:t>年，殘值</a:t>
            </a:r>
            <a:r>
              <a:rPr lang="en-US" altLang="zh-TW" sz="2000" dirty="0">
                <a:solidFill>
                  <a:schemeClr val="bg1"/>
                </a:solidFill>
                <a:latin typeface="標楷體" panose="03000509000000000000" pitchFamily="65" charset="-120"/>
                <a:ea typeface="標楷體" panose="03000509000000000000" pitchFamily="65" charset="-120"/>
              </a:rPr>
              <a:t>$20,000</a:t>
            </a:r>
            <a:r>
              <a:rPr lang="zh-TW" altLang="en-US" sz="2000" dirty="0">
                <a:solidFill>
                  <a:schemeClr val="bg1"/>
                </a:solidFill>
                <a:latin typeface="標楷體" panose="03000509000000000000" pitchFamily="65" charset="-120"/>
                <a:ea typeface="標楷體" panose="03000509000000000000" pitchFamily="65" charset="-120"/>
              </a:rPr>
              <a:t>；土地改良物耐用年限</a:t>
            </a:r>
            <a:r>
              <a:rPr lang="en-US" altLang="zh-TW" sz="2000" dirty="0">
                <a:solidFill>
                  <a:schemeClr val="bg1"/>
                </a:solidFill>
                <a:latin typeface="標楷體" panose="03000509000000000000" pitchFamily="65" charset="-120"/>
                <a:ea typeface="標楷體" panose="03000509000000000000" pitchFamily="65" charset="-120"/>
              </a:rPr>
              <a:t>5</a:t>
            </a:r>
            <a:r>
              <a:rPr lang="zh-TW" altLang="en-US" sz="2000" dirty="0">
                <a:solidFill>
                  <a:schemeClr val="bg1"/>
                </a:solidFill>
                <a:latin typeface="標楷體" panose="03000509000000000000" pitchFamily="65" charset="-120"/>
                <a:ea typeface="標楷體" panose="03000509000000000000" pitchFamily="65" charset="-120"/>
              </a:rPr>
              <a:t>年，殘值</a:t>
            </a:r>
            <a:r>
              <a:rPr lang="en-US" altLang="zh-TW" sz="2000" dirty="0">
                <a:solidFill>
                  <a:schemeClr val="bg1"/>
                </a:solidFill>
                <a:latin typeface="標楷體" panose="03000509000000000000" pitchFamily="65" charset="-120"/>
                <a:ea typeface="標楷體" panose="03000509000000000000" pitchFamily="65" charset="-120"/>
              </a:rPr>
              <a:t>$2,000</a:t>
            </a:r>
            <a:r>
              <a:rPr lang="zh-TW" altLang="en-US" sz="2000" dirty="0">
                <a:solidFill>
                  <a:schemeClr val="bg1"/>
                </a:solidFill>
                <a:latin typeface="標楷體" panose="03000509000000000000" pitchFamily="65" charset="-120"/>
                <a:ea typeface="標楷體" panose="03000509000000000000" pitchFamily="65" charset="-120"/>
              </a:rPr>
              <a:t>。請作不動產、廠房及設備成本更正分錄。</a:t>
            </a:r>
          </a:p>
          <a:p>
            <a:pPr marL="265113" indent="-265113"/>
            <a:r>
              <a:rPr lang="en-US" altLang="zh-TW" sz="2000" dirty="0">
                <a:solidFill>
                  <a:schemeClr val="bg1"/>
                </a:solidFill>
                <a:latin typeface="標楷體" panose="03000509000000000000" pitchFamily="65" charset="-120"/>
                <a:ea typeface="標楷體" panose="03000509000000000000" pitchFamily="65" charset="-120"/>
              </a:rPr>
              <a:t>2.	</a:t>
            </a:r>
            <a:r>
              <a:rPr lang="zh-TW" altLang="en-US" sz="2000" dirty="0">
                <a:solidFill>
                  <a:schemeClr val="bg1"/>
                </a:solidFill>
                <a:latin typeface="標楷體" panose="03000509000000000000" pitchFamily="65" charset="-120"/>
                <a:ea typeface="標楷體" panose="03000509000000000000" pitchFamily="65" charset="-120"/>
              </a:rPr>
              <a:t>盤點文具用品尚餘</a:t>
            </a:r>
            <a:r>
              <a:rPr lang="en-US" altLang="zh-TW" sz="2000" dirty="0">
                <a:solidFill>
                  <a:schemeClr val="bg1"/>
                </a:solidFill>
                <a:latin typeface="標楷體" panose="03000509000000000000" pitchFamily="65" charset="-120"/>
                <a:ea typeface="標楷體" panose="03000509000000000000" pitchFamily="65" charset="-120"/>
              </a:rPr>
              <a:t>$3,200</a:t>
            </a:r>
            <a:r>
              <a:rPr lang="zh-TW" altLang="en-US" sz="2000" dirty="0">
                <a:solidFill>
                  <a:schemeClr val="bg1"/>
                </a:solidFill>
                <a:latin typeface="標楷體" panose="03000509000000000000" pitchFamily="65" charset="-120"/>
                <a:ea typeface="標楷體" panose="03000509000000000000" pitchFamily="65" charset="-120"/>
              </a:rPr>
              <a:t>。</a:t>
            </a:r>
          </a:p>
          <a:p>
            <a:pPr marL="265113" indent="-265113"/>
            <a:r>
              <a:rPr lang="en-US" altLang="zh-TW" sz="2000" dirty="0">
                <a:solidFill>
                  <a:schemeClr val="bg1"/>
                </a:solidFill>
                <a:latin typeface="標楷體" panose="03000509000000000000" pitchFamily="65" charset="-120"/>
                <a:ea typeface="標楷體" panose="03000509000000000000" pitchFamily="65" charset="-120"/>
              </a:rPr>
              <a:t>3.	</a:t>
            </a:r>
            <a:r>
              <a:rPr lang="zh-TW" altLang="en-US" sz="2000" dirty="0">
                <a:solidFill>
                  <a:schemeClr val="bg1"/>
                </a:solidFill>
                <a:latin typeface="標楷體" panose="03000509000000000000" pitchFamily="65" charset="-120"/>
                <a:ea typeface="標楷體" panose="03000509000000000000" pitchFamily="65" charset="-120"/>
              </a:rPr>
              <a:t>預付保險費為</a:t>
            </a:r>
            <a:r>
              <a:rPr lang="en-US" altLang="zh-TW" sz="2000" dirty="0">
                <a:solidFill>
                  <a:schemeClr val="bg1"/>
                </a:solidFill>
                <a:latin typeface="標楷體" panose="03000509000000000000" pitchFamily="65" charset="-120"/>
                <a:ea typeface="標楷體" panose="03000509000000000000" pitchFamily="65" charset="-120"/>
              </a:rPr>
              <a:t>106</a:t>
            </a:r>
            <a:r>
              <a:rPr lang="zh-TW" altLang="en-US" sz="2000" dirty="0">
                <a:solidFill>
                  <a:schemeClr val="bg1"/>
                </a:solidFill>
                <a:latin typeface="標楷體" panose="03000509000000000000" pitchFamily="65" charset="-120"/>
                <a:ea typeface="標楷體" panose="03000509000000000000" pitchFamily="65" charset="-120"/>
              </a:rPr>
              <a:t>年</a:t>
            </a:r>
            <a:r>
              <a:rPr lang="en-US" altLang="zh-TW" sz="2000" dirty="0">
                <a:solidFill>
                  <a:schemeClr val="bg1"/>
                </a:solidFill>
                <a:latin typeface="標楷體" panose="03000509000000000000" pitchFamily="65" charset="-120"/>
                <a:ea typeface="標楷體" panose="03000509000000000000" pitchFamily="65" charset="-120"/>
              </a:rPr>
              <a:t>9</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1</a:t>
            </a:r>
            <a:r>
              <a:rPr lang="zh-TW" altLang="en-US" sz="2000" dirty="0">
                <a:solidFill>
                  <a:schemeClr val="bg1"/>
                </a:solidFill>
                <a:latin typeface="標楷體" panose="03000509000000000000" pitchFamily="65" charset="-120"/>
                <a:ea typeface="標楷體" panose="03000509000000000000" pitchFamily="65" charset="-120"/>
              </a:rPr>
              <a:t>日支付</a:t>
            </a:r>
            <a:r>
              <a:rPr lang="en-US" altLang="zh-TW" sz="2000" dirty="0">
                <a:solidFill>
                  <a:schemeClr val="bg1"/>
                </a:solidFill>
                <a:latin typeface="標楷體" panose="03000509000000000000" pitchFamily="65" charset="-120"/>
                <a:ea typeface="標楷體" panose="03000509000000000000" pitchFamily="65" charset="-120"/>
              </a:rPr>
              <a:t>2</a:t>
            </a:r>
            <a:r>
              <a:rPr lang="zh-TW" altLang="en-US" sz="2000" dirty="0">
                <a:solidFill>
                  <a:schemeClr val="bg1"/>
                </a:solidFill>
                <a:latin typeface="標楷體" panose="03000509000000000000" pitchFamily="65" charset="-120"/>
                <a:ea typeface="標楷體" panose="03000509000000000000" pitchFamily="65" charset="-120"/>
              </a:rPr>
              <a:t>年期廠房火險費用。</a:t>
            </a: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73125" y="900719"/>
            <a:ext cx="12289261" cy="5930754"/>
            <a:chOff x="908406" y="1958839"/>
            <a:chExt cx="3484694" cy="4886803"/>
          </a:xfrm>
        </p:grpSpPr>
        <p:sp>
          <p:nvSpPr>
            <p:cNvPr id="16" name="矩形 15"/>
            <p:cNvSpPr/>
            <p:nvPr/>
          </p:nvSpPr>
          <p:spPr>
            <a:xfrm flipH="1">
              <a:off x="908406" y="1995688"/>
              <a:ext cx="3356848"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35" name="群組 34"/>
          <p:cNvGrpSpPr/>
          <p:nvPr/>
        </p:nvGrpSpPr>
        <p:grpSpPr>
          <a:xfrm>
            <a:off x="5895586" y="-209106"/>
            <a:ext cx="5607415" cy="1470676"/>
            <a:chOff x="-14042262" y="1272774"/>
            <a:chExt cx="14667741" cy="732733"/>
          </a:xfrm>
        </p:grpSpPr>
        <p:pic>
          <p:nvPicPr>
            <p:cNvPr id="36"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38" name="文字方塊 37"/>
            <p:cNvSpPr txBox="1"/>
            <p:nvPr/>
          </p:nvSpPr>
          <p:spPr>
            <a:xfrm>
              <a:off x="-10304698" y="1486697"/>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a:t>
              </a:r>
              <a:r>
                <a:rPr lang="zh-TW" altLang="en-US" sz="3200" dirty="0">
                  <a:solidFill>
                    <a:srgbClr val="00EFF1"/>
                  </a:solidFill>
                  <a:latin typeface="標楷體" panose="03000509000000000000" pitchFamily="65" charset="-120"/>
                  <a:ea typeface="標楷體" panose="03000509000000000000" pitchFamily="65" charset="-120"/>
                </a:rPr>
                <a:t>三</a:t>
              </a:r>
              <a:r>
                <a:rPr lang="zh-TW" altLang="en-US" sz="3200" dirty="0" smtClean="0">
                  <a:solidFill>
                    <a:srgbClr val="00EFF1"/>
                  </a:solidFill>
                  <a:latin typeface="標楷體" panose="03000509000000000000" pitchFamily="65" charset="-120"/>
                  <a:ea typeface="標楷體" panose="03000509000000000000" pitchFamily="65" charset="-120"/>
                </a:rPr>
                <a:t>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1)</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graphicFrame>
        <p:nvGraphicFramePr>
          <p:cNvPr id="2" name="表格 1"/>
          <p:cNvGraphicFramePr>
            <a:graphicFrameLocks noGrp="1"/>
          </p:cNvGraphicFramePr>
          <p:nvPr>
            <p:extLst>
              <p:ext uri="{D42A27DB-BD31-4B8C-83A1-F6EECF244321}">
                <p14:modId xmlns:p14="http://schemas.microsoft.com/office/powerpoint/2010/main" val="3788078578"/>
              </p:ext>
            </p:extLst>
          </p:nvPr>
        </p:nvGraphicFramePr>
        <p:xfrm>
          <a:off x="293133" y="3908322"/>
          <a:ext cx="11564570" cy="2822320"/>
        </p:xfrm>
        <a:graphic>
          <a:graphicData uri="http://schemas.openxmlformats.org/drawingml/2006/table">
            <a:tbl>
              <a:tblPr>
                <a:tableStyleId>{5C22544A-7EE6-4342-B048-85BDC9FD1C3A}</a:tableStyleId>
              </a:tblPr>
              <a:tblGrid>
                <a:gridCol w="1797464">
                  <a:extLst>
                    <a:ext uri="{9D8B030D-6E8A-4147-A177-3AD203B41FA5}">
                      <a16:colId xmlns:a16="http://schemas.microsoft.com/office/drawing/2014/main" val="1194746640"/>
                    </a:ext>
                  </a:extLst>
                </a:gridCol>
                <a:gridCol w="4073429">
                  <a:extLst>
                    <a:ext uri="{9D8B030D-6E8A-4147-A177-3AD203B41FA5}">
                      <a16:colId xmlns:a16="http://schemas.microsoft.com/office/drawing/2014/main" val="1132025633"/>
                    </a:ext>
                  </a:extLst>
                </a:gridCol>
                <a:gridCol w="952718">
                  <a:extLst>
                    <a:ext uri="{9D8B030D-6E8A-4147-A177-3AD203B41FA5}">
                      <a16:colId xmlns:a16="http://schemas.microsoft.com/office/drawing/2014/main" val="1729781822"/>
                    </a:ext>
                  </a:extLst>
                </a:gridCol>
                <a:gridCol w="2055797">
                  <a:extLst>
                    <a:ext uri="{9D8B030D-6E8A-4147-A177-3AD203B41FA5}">
                      <a16:colId xmlns:a16="http://schemas.microsoft.com/office/drawing/2014/main" val="555350340"/>
                    </a:ext>
                  </a:extLst>
                </a:gridCol>
                <a:gridCol w="2055797">
                  <a:extLst>
                    <a:ext uri="{9D8B030D-6E8A-4147-A177-3AD203B41FA5}">
                      <a16:colId xmlns:a16="http://schemas.microsoft.com/office/drawing/2014/main" val="1267481963"/>
                    </a:ext>
                  </a:extLst>
                </a:gridCol>
                <a:gridCol w="157343">
                  <a:extLst>
                    <a:ext uri="{9D8B030D-6E8A-4147-A177-3AD203B41FA5}">
                      <a16:colId xmlns:a16="http://schemas.microsoft.com/office/drawing/2014/main" val="4240211763"/>
                    </a:ext>
                  </a:extLst>
                </a:gridCol>
                <a:gridCol w="472022">
                  <a:extLst>
                    <a:ext uri="{9D8B030D-6E8A-4147-A177-3AD203B41FA5}">
                      <a16:colId xmlns:a16="http://schemas.microsoft.com/office/drawing/2014/main" val="2024191530"/>
                    </a:ext>
                  </a:extLst>
                </a:gridCol>
              </a:tblGrid>
              <a:tr h="127976">
                <a:tc>
                  <a:txBody>
                    <a:bodyPr/>
                    <a:lstStyle/>
                    <a:p>
                      <a:pPr algn="l"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107-12-31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土地改良物成本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275,000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75633574"/>
                  </a:ext>
                </a:extLst>
              </a:tr>
              <a:tr h="174054">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房屋及建築成本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5,432,000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79363888"/>
                  </a:ext>
                </a:extLst>
              </a:tr>
              <a:tr h="174054">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土地成本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6,853,000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61482839"/>
                  </a:ext>
                </a:extLst>
              </a:tr>
              <a:tr h="174054">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  土地成本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r>
                        <a:rPr lang="en-US" altLang="zh-TW" sz="1800" u="none" strike="noStrike">
                          <a:solidFill>
                            <a:schemeClr val="bg1"/>
                          </a:solidFill>
                          <a:effectLst/>
                          <a:latin typeface="標楷體" panose="03000509000000000000" pitchFamily="65" charset="-120"/>
                          <a:ea typeface="標楷體" panose="03000509000000000000" pitchFamily="65" charset="-120"/>
                        </a:rPr>
                        <a:t>12,560,000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57738021"/>
                  </a:ext>
                </a:extLst>
              </a:tr>
              <a:tr h="174054">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95526278"/>
                  </a:ext>
                </a:extLst>
              </a:tr>
              <a:tr h="174054">
                <a:tc>
                  <a:txBody>
                    <a:bodyPr/>
                    <a:lstStyle/>
                    <a:p>
                      <a:pPr algn="l" fontAlgn="t"/>
                      <a:r>
                        <a:rPr lang="en-US" altLang="zh-TW" sz="1800" u="none" strike="noStrike">
                          <a:solidFill>
                            <a:schemeClr val="bg1"/>
                          </a:solidFill>
                          <a:effectLst/>
                          <a:latin typeface="標楷體" panose="03000509000000000000" pitchFamily="65" charset="-120"/>
                          <a:ea typeface="標楷體" panose="03000509000000000000" pitchFamily="65" charset="-120"/>
                        </a:rPr>
                        <a:t>107-12-31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文具用品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7,300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51305134"/>
                  </a:ext>
                </a:extLst>
              </a:tr>
              <a:tr h="174054">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  用品盤存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7,300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88511933"/>
                  </a:ext>
                </a:extLst>
              </a:tr>
              <a:tr h="174054">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73785438"/>
                  </a:ext>
                </a:extLst>
              </a:tr>
              <a:tr h="174054">
                <a:tc>
                  <a:txBody>
                    <a:bodyPr/>
                    <a:lstStyle/>
                    <a:p>
                      <a:pPr algn="l" fontAlgn="t"/>
                      <a:r>
                        <a:rPr lang="en-US" altLang="zh-TW" sz="1800" u="none" strike="noStrike">
                          <a:solidFill>
                            <a:schemeClr val="bg1"/>
                          </a:solidFill>
                          <a:effectLst/>
                          <a:latin typeface="標楷體" panose="03000509000000000000" pitchFamily="65" charset="-120"/>
                          <a:ea typeface="標楷體" panose="03000509000000000000" pitchFamily="65" charset="-120"/>
                        </a:rPr>
                        <a:t>107-12-31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保險費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53,760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44750193"/>
                  </a:ext>
                </a:extLst>
              </a:tr>
              <a:tr h="174054">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  預付保險費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53,760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20522736"/>
                  </a:ext>
                </a:extLst>
              </a:tr>
            </a:tbl>
          </a:graphicData>
        </a:graphic>
      </p:graphicFrame>
      <p:sp>
        <p:nvSpPr>
          <p:cNvPr id="39" name="圓角矩形 38"/>
          <p:cNvSpPr/>
          <p:nvPr/>
        </p:nvSpPr>
        <p:spPr>
          <a:xfrm>
            <a:off x="204957" y="5360620"/>
            <a:ext cx="11770416" cy="1289478"/>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r>
              <a:rPr lang="zh-TW" altLang="en-US" sz="2400" b="1" kern="100" dirty="0">
                <a:solidFill>
                  <a:schemeClr val="tx1"/>
                </a:solidFill>
                <a:latin typeface="標楷體" panose="03000509000000000000" pitchFamily="65" charset="-120"/>
                <a:ea typeface="標楷體" panose="03000509000000000000" pitchFamily="65" charset="-120"/>
              </a:rPr>
              <a:t>土地改良物</a:t>
            </a:r>
            <a:r>
              <a:rPr lang="zh-TW" altLang="en-US" sz="2400" b="1" kern="100" dirty="0" smtClean="0">
                <a:solidFill>
                  <a:schemeClr val="tx1"/>
                </a:solidFill>
                <a:latin typeface="標楷體" panose="03000509000000000000" pitchFamily="65" charset="-120"/>
                <a:ea typeface="標楷體" panose="03000509000000000000" pitchFamily="65" charset="-120"/>
              </a:rPr>
              <a:t>成本</a:t>
            </a:r>
            <a:r>
              <a:rPr lang="en-US" altLang="zh-TW" sz="2400" b="1" kern="100" dirty="0" smtClean="0">
                <a:solidFill>
                  <a:schemeClr val="tx1"/>
                </a:solidFill>
                <a:latin typeface="標楷體" panose="03000509000000000000" pitchFamily="65" charset="-120"/>
                <a:ea typeface="標楷體" panose="03000509000000000000" pitchFamily="65" charset="-120"/>
              </a:rPr>
              <a:t>=</a:t>
            </a:r>
            <a:r>
              <a:rPr lang="en-US" altLang="zh-TW" sz="2400" b="1" dirty="0">
                <a:solidFill>
                  <a:schemeClr val="tx1"/>
                </a:solidFill>
                <a:latin typeface="標楷體" panose="03000509000000000000" pitchFamily="65" charset="-120"/>
                <a:ea typeface="標楷體" panose="03000509000000000000" pitchFamily="65" charset="-120"/>
              </a:rPr>
              <a:t>$</a:t>
            </a:r>
            <a:r>
              <a:rPr lang="en-US" altLang="zh-TW" sz="2400" b="1" dirty="0" smtClean="0">
                <a:solidFill>
                  <a:schemeClr val="tx1"/>
                </a:solidFill>
                <a:latin typeface="標楷體" panose="03000509000000000000" pitchFamily="65" charset="-120"/>
                <a:ea typeface="標楷體" panose="03000509000000000000" pitchFamily="65" charset="-120"/>
              </a:rPr>
              <a:t>75,000+$80,000+$120,000=$275,000</a:t>
            </a:r>
            <a:endParaRPr lang="en-US" altLang="zh-TW" sz="2400" b="1" kern="100" dirty="0" smtClean="0">
              <a:solidFill>
                <a:schemeClr val="tx1"/>
              </a:solidFill>
              <a:latin typeface="標楷體" panose="03000509000000000000" pitchFamily="65" charset="-120"/>
              <a:ea typeface="標楷體" panose="03000509000000000000" pitchFamily="65" charset="-120"/>
            </a:endParaRPr>
          </a:p>
          <a:p>
            <a:r>
              <a:rPr lang="zh-TW" altLang="en-US" sz="2400" b="1" kern="100" dirty="0">
                <a:solidFill>
                  <a:schemeClr val="tx1"/>
                </a:solidFill>
                <a:latin typeface="標楷體" panose="03000509000000000000" pitchFamily="65" charset="-120"/>
                <a:ea typeface="標楷體" panose="03000509000000000000" pitchFamily="65" charset="-120"/>
              </a:rPr>
              <a:t>房屋及建築</a:t>
            </a:r>
            <a:r>
              <a:rPr lang="zh-TW" altLang="en-US" sz="2400" b="1" kern="100" dirty="0" smtClean="0">
                <a:solidFill>
                  <a:schemeClr val="tx1"/>
                </a:solidFill>
                <a:latin typeface="標楷體" panose="03000509000000000000" pitchFamily="65" charset="-120"/>
                <a:ea typeface="標楷體" panose="03000509000000000000" pitchFamily="65" charset="-120"/>
              </a:rPr>
              <a:t>成本</a:t>
            </a:r>
            <a:r>
              <a:rPr lang="en-US" altLang="zh-TW" sz="2400" b="1" kern="100" dirty="0" smtClean="0">
                <a:solidFill>
                  <a:schemeClr val="tx1"/>
                </a:solidFill>
                <a:latin typeface="標楷體" panose="03000509000000000000" pitchFamily="65" charset="-120"/>
                <a:ea typeface="標楷體" panose="03000509000000000000" pitchFamily="65" charset="-120"/>
              </a:rPr>
              <a:t>=</a:t>
            </a:r>
            <a:r>
              <a:rPr lang="en-US" altLang="zh-TW" sz="2400" b="1" dirty="0" smtClean="0">
                <a:solidFill>
                  <a:schemeClr val="tx1"/>
                </a:solidFill>
                <a:latin typeface="標楷體" panose="03000509000000000000" pitchFamily="65" charset="-120"/>
                <a:ea typeface="標楷體" panose="03000509000000000000" pitchFamily="65" charset="-120"/>
              </a:rPr>
              <a:t>$112,000+$5,320,000=$5,432,000</a:t>
            </a:r>
            <a:endParaRPr lang="zh-TW" altLang="en-US" sz="2400" b="1" kern="100" dirty="0">
              <a:solidFill>
                <a:schemeClr val="tx1"/>
              </a:solidFill>
              <a:latin typeface="標楷體" panose="03000509000000000000" pitchFamily="65" charset="-120"/>
              <a:ea typeface="標楷體" panose="03000509000000000000" pitchFamily="65" charset="-120"/>
            </a:endParaRPr>
          </a:p>
          <a:p>
            <a:r>
              <a:rPr lang="zh-TW" altLang="en-US" sz="2400" b="1" kern="100" dirty="0" smtClean="0">
                <a:solidFill>
                  <a:schemeClr val="tx1"/>
                </a:solidFill>
                <a:latin typeface="標楷體" panose="03000509000000000000" pitchFamily="65" charset="-120"/>
                <a:ea typeface="標楷體" panose="03000509000000000000" pitchFamily="65" charset="-120"/>
              </a:rPr>
              <a:t>土地成本</a:t>
            </a:r>
            <a:r>
              <a:rPr lang="en-US" altLang="zh-TW" sz="2400" b="1" kern="100" dirty="0" smtClean="0">
                <a:solidFill>
                  <a:schemeClr val="tx1"/>
                </a:solidFill>
                <a:latin typeface="標楷體" panose="03000509000000000000" pitchFamily="65" charset="-120"/>
                <a:ea typeface="標楷體" panose="03000509000000000000" pitchFamily="65" charset="-120"/>
              </a:rPr>
              <a:t>=</a:t>
            </a:r>
            <a:r>
              <a:rPr lang="en-US" altLang="zh-TW" sz="2400" b="1" dirty="0">
                <a:solidFill>
                  <a:schemeClr val="tx1"/>
                </a:solidFill>
                <a:latin typeface="標楷體" panose="03000509000000000000" pitchFamily="65" charset="-120"/>
                <a:ea typeface="標楷體" panose="03000509000000000000" pitchFamily="65" charset="-120"/>
              </a:rPr>
              <a:t>$</a:t>
            </a:r>
            <a:r>
              <a:rPr lang="en-US" altLang="zh-TW" sz="2400" b="1" dirty="0" smtClean="0">
                <a:solidFill>
                  <a:schemeClr val="tx1"/>
                </a:solidFill>
                <a:latin typeface="標楷體" panose="03000509000000000000" pitchFamily="65" charset="-120"/>
                <a:ea typeface="標楷體" panose="03000509000000000000" pitchFamily="65" charset="-120"/>
              </a:rPr>
              <a:t>6,500,000+$50,000+$35,000+$284,000-$16,000=$6,853,000</a:t>
            </a:r>
            <a:endParaRPr lang="en-US" altLang="zh-TW" sz="2400" b="1" kern="100" dirty="0" smtClean="0">
              <a:solidFill>
                <a:schemeClr val="tx1"/>
              </a:solidFill>
              <a:latin typeface="標楷體" panose="03000509000000000000" pitchFamily="65" charset="-120"/>
              <a:ea typeface="標楷體" panose="03000509000000000000" pitchFamily="65" charset="-120"/>
            </a:endParaRPr>
          </a:p>
        </p:txBody>
      </p:sp>
      <p:sp>
        <p:nvSpPr>
          <p:cNvPr id="40" name="圓角矩形 39"/>
          <p:cNvSpPr/>
          <p:nvPr/>
        </p:nvSpPr>
        <p:spPr>
          <a:xfrm>
            <a:off x="1976285" y="3933024"/>
            <a:ext cx="9234802" cy="1289478"/>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r>
              <a:rPr lang="zh-TW" altLang="en-US" sz="2400" b="1" kern="100" dirty="0">
                <a:solidFill>
                  <a:schemeClr val="tx1"/>
                </a:solidFill>
                <a:latin typeface="標楷體" panose="03000509000000000000" pitchFamily="65" charset="-120"/>
                <a:ea typeface="標楷體" panose="03000509000000000000" pitchFamily="65" charset="-120"/>
              </a:rPr>
              <a:t>土地改良物</a:t>
            </a:r>
            <a:r>
              <a:rPr lang="zh-TW" altLang="en-US" sz="2400" b="1" kern="100" dirty="0" smtClean="0">
                <a:solidFill>
                  <a:schemeClr val="tx1"/>
                </a:solidFill>
                <a:latin typeface="標楷體" panose="03000509000000000000" pitchFamily="65" charset="-120"/>
                <a:ea typeface="標楷體" panose="03000509000000000000" pitchFamily="65" charset="-120"/>
              </a:rPr>
              <a:t>成本      </a:t>
            </a:r>
            <a:r>
              <a:rPr lang="en-US" altLang="zh-TW" sz="2400" b="1" dirty="0" smtClean="0">
                <a:solidFill>
                  <a:schemeClr val="tx1"/>
                </a:solidFill>
                <a:latin typeface="標楷體" panose="03000509000000000000" pitchFamily="65" charset="-120"/>
                <a:ea typeface="標楷體" panose="03000509000000000000" pitchFamily="65" charset="-120"/>
              </a:rPr>
              <a:t>$  275,000</a:t>
            </a:r>
            <a:endParaRPr lang="en-US" altLang="zh-TW" sz="2400" b="1" kern="100" dirty="0" smtClean="0">
              <a:solidFill>
                <a:schemeClr val="tx1"/>
              </a:solidFill>
              <a:latin typeface="標楷體" panose="03000509000000000000" pitchFamily="65" charset="-120"/>
              <a:ea typeface="標楷體" panose="03000509000000000000" pitchFamily="65" charset="-120"/>
            </a:endParaRPr>
          </a:p>
          <a:p>
            <a:r>
              <a:rPr lang="zh-TW" altLang="en-US" sz="2400" b="1" kern="100" dirty="0">
                <a:solidFill>
                  <a:schemeClr val="tx1"/>
                </a:solidFill>
                <a:latin typeface="標楷體" panose="03000509000000000000" pitchFamily="65" charset="-120"/>
                <a:ea typeface="標楷體" panose="03000509000000000000" pitchFamily="65" charset="-120"/>
              </a:rPr>
              <a:t>房屋及建築</a:t>
            </a:r>
            <a:r>
              <a:rPr lang="zh-TW" altLang="en-US" sz="2400" b="1" kern="100" dirty="0" smtClean="0">
                <a:solidFill>
                  <a:schemeClr val="tx1"/>
                </a:solidFill>
                <a:latin typeface="標楷體" panose="03000509000000000000" pitchFamily="65" charset="-120"/>
                <a:ea typeface="標楷體" panose="03000509000000000000" pitchFamily="65" charset="-120"/>
              </a:rPr>
              <a:t>成本      </a:t>
            </a:r>
            <a:r>
              <a:rPr lang="en-US" altLang="zh-TW" sz="2400" b="1" dirty="0" smtClean="0">
                <a:solidFill>
                  <a:schemeClr val="tx1"/>
                </a:solidFill>
                <a:latin typeface="標楷體" panose="03000509000000000000" pitchFamily="65" charset="-120"/>
                <a:ea typeface="標楷體" panose="03000509000000000000" pitchFamily="65" charset="-120"/>
              </a:rPr>
              <a:t>$5,432,000</a:t>
            </a:r>
            <a:endParaRPr lang="zh-TW" altLang="en-US" sz="2400" b="1" kern="100" dirty="0">
              <a:solidFill>
                <a:schemeClr val="tx1"/>
              </a:solidFill>
              <a:latin typeface="標楷體" panose="03000509000000000000" pitchFamily="65" charset="-120"/>
              <a:ea typeface="標楷體" panose="03000509000000000000" pitchFamily="65" charset="-120"/>
            </a:endParaRPr>
          </a:p>
          <a:p>
            <a:r>
              <a:rPr lang="zh-TW" altLang="en-US" sz="2400" b="1" kern="100" dirty="0" smtClean="0">
                <a:solidFill>
                  <a:schemeClr val="tx1"/>
                </a:solidFill>
                <a:latin typeface="標楷體" panose="03000509000000000000" pitchFamily="65" charset="-120"/>
                <a:ea typeface="標楷體" panose="03000509000000000000" pitchFamily="65" charset="-120"/>
              </a:rPr>
              <a:t>    土地成本                   </a:t>
            </a:r>
            <a:r>
              <a:rPr lang="en-US" altLang="zh-TW" sz="2400" b="1" dirty="0" smtClean="0">
                <a:solidFill>
                  <a:schemeClr val="tx1"/>
                </a:solidFill>
                <a:latin typeface="標楷體" panose="03000509000000000000" pitchFamily="65" charset="-120"/>
                <a:ea typeface="標楷體" panose="03000509000000000000" pitchFamily="65" charset="-120"/>
              </a:rPr>
              <a:t>$5,707,000</a:t>
            </a:r>
            <a:endParaRPr lang="en-US" altLang="zh-TW" sz="2400" b="1" kern="100" dirty="0" smtClean="0">
              <a:solidFill>
                <a:schemeClr val="tx1"/>
              </a:solidFill>
              <a:latin typeface="標楷體" panose="03000509000000000000" pitchFamily="65" charset="-120"/>
              <a:ea typeface="標楷體" panose="03000509000000000000" pitchFamily="65" charset="-120"/>
            </a:endParaRPr>
          </a:p>
        </p:txBody>
      </p:sp>
      <p:sp>
        <p:nvSpPr>
          <p:cNvPr id="41" name="圓角矩形 40">
            <a:hlinkClick r:id="rId4" action="ppaction://hlinksldjump"/>
          </p:cNvPr>
          <p:cNvSpPr/>
          <p:nvPr/>
        </p:nvSpPr>
        <p:spPr>
          <a:xfrm>
            <a:off x="3550214" y="3130370"/>
            <a:ext cx="182217" cy="320040"/>
          </a:xfrm>
          <a:prstGeom prst="roundRect">
            <a:avLst/>
          </a:prstGeom>
          <a:solidFill>
            <a:srgbClr val="6699FF">
              <a:alpha val="16863"/>
            </a:srgb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43" name="圓角矩形 42"/>
          <p:cNvSpPr/>
          <p:nvPr/>
        </p:nvSpPr>
        <p:spPr>
          <a:xfrm>
            <a:off x="6115298" y="1082975"/>
            <a:ext cx="5333178" cy="1289478"/>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lang="zh-TW" altLang="en-US" sz="2400" b="1" kern="100" dirty="0" smtClean="0">
                <a:solidFill>
                  <a:schemeClr val="tx1"/>
                </a:solidFill>
                <a:latin typeface="標楷體" panose="03000509000000000000" pitchFamily="65" charset="-120"/>
                <a:ea typeface="標楷體" panose="03000509000000000000" pitchFamily="65" charset="-120"/>
              </a:rPr>
              <a:t>用品盤存</a:t>
            </a:r>
            <a:endParaRPr lang="en-US" altLang="zh-TW" sz="2400" b="1" kern="100" dirty="0" smtClean="0">
              <a:solidFill>
                <a:schemeClr val="tx1"/>
              </a:solidFill>
              <a:latin typeface="標楷體" panose="03000509000000000000" pitchFamily="65" charset="-120"/>
              <a:ea typeface="標楷體" panose="03000509000000000000" pitchFamily="65" charset="-120"/>
            </a:endParaRPr>
          </a:p>
          <a:p>
            <a:pPr algn="ctr"/>
            <a:endParaRPr lang="en-US" altLang="zh-TW" sz="2400" b="1" kern="100" dirty="0" smtClean="0">
              <a:solidFill>
                <a:schemeClr val="tx1"/>
              </a:solidFill>
              <a:latin typeface="標楷體" panose="03000509000000000000" pitchFamily="65" charset="-120"/>
              <a:ea typeface="標楷體" panose="03000509000000000000" pitchFamily="65" charset="-120"/>
            </a:endParaRPr>
          </a:p>
          <a:p>
            <a:endParaRPr lang="en-US" altLang="zh-TW" sz="2400" b="1" kern="100" dirty="0" smtClean="0">
              <a:solidFill>
                <a:schemeClr val="tx1"/>
              </a:solidFill>
              <a:latin typeface="標楷體" panose="03000509000000000000" pitchFamily="65" charset="-120"/>
              <a:ea typeface="標楷體" panose="03000509000000000000" pitchFamily="65" charset="-120"/>
            </a:endParaRPr>
          </a:p>
        </p:txBody>
      </p:sp>
      <p:graphicFrame>
        <p:nvGraphicFramePr>
          <p:cNvPr id="3" name="表格 2"/>
          <p:cNvGraphicFramePr>
            <a:graphicFrameLocks noGrp="1"/>
          </p:cNvGraphicFramePr>
          <p:nvPr>
            <p:extLst>
              <p:ext uri="{D42A27DB-BD31-4B8C-83A1-F6EECF244321}">
                <p14:modId xmlns:p14="http://schemas.microsoft.com/office/powerpoint/2010/main" val="819802521"/>
              </p:ext>
            </p:extLst>
          </p:nvPr>
        </p:nvGraphicFramePr>
        <p:xfrm>
          <a:off x="6721816" y="1553165"/>
          <a:ext cx="3950151" cy="914400"/>
        </p:xfrm>
        <a:graphic>
          <a:graphicData uri="http://schemas.openxmlformats.org/drawingml/2006/table">
            <a:tbl>
              <a:tblPr firstRow="1" bandRow="1">
                <a:tableStyleId>{5940675A-B579-460E-94D1-54222C63F5DA}</a:tableStyleId>
              </a:tblPr>
              <a:tblGrid>
                <a:gridCol w="1968951">
                  <a:extLst>
                    <a:ext uri="{9D8B030D-6E8A-4147-A177-3AD203B41FA5}">
                      <a16:colId xmlns:a16="http://schemas.microsoft.com/office/drawing/2014/main" val="3663563249"/>
                    </a:ext>
                  </a:extLst>
                </a:gridCol>
                <a:gridCol w="1981200">
                  <a:extLst>
                    <a:ext uri="{9D8B030D-6E8A-4147-A177-3AD203B41FA5}">
                      <a16:colId xmlns:a16="http://schemas.microsoft.com/office/drawing/2014/main" val="3315827141"/>
                    </a:ext>
                  </a:extLst>
                </a:gridCol>
              </a:tblGrid>
              <a:tr h="370840">
                <a:tc>
                  <a:txBody>
                    <a:bodyPr/>
                    <a:lstStyle/>
                    <a:p>
                      <a:pPr algn="r"/>
                      <a:r>
                        <a:rPr lang="en-US" altLang="zh-TW" sz="2400" dirty="0" smtClean="0"/>
                        <a:t>10,500</a:t>
                      </a:r>
                      <a:endParaRPr lang="zh-TW" altLang="en-US" sz="2400" dirty="0"/>
                    </a:p>
                  </a:txBody>
                  <a:tcPr/>
                </a:tc>
                <a:tc>
                  <a:txBody>
                    <a:bodyPr/>
                    <a:lstStyle/>
                    <a:p>
                      <a:pPr algn="r"/>
                      <a:r>
                        <a:rPr lang="en-US" altLang="zh-TW" sz="2400" b="1" kern="1200" dirty="0" smtClean="0">
                          <a:solidFill>
                            <a:srgbClr val="FF0000"/>
                          </a:solidFill>
                          <a:effectLst>
                            <a:outerShdw blurRad="38100" dist="38100" dir="2700000" algn="tl">
                              <a:srgbClr val="000000">
                                <a:alpha val="43137"/>
                              </a:srgbClr>
                            </a:outerShdw>
                          </a:effectLst>
                          <a:latin typeface="+mn-lt"/>
                          <a:ea typeface="+mn-ea"/>
                          <a:cs typeface="+mn-cs"/>
                        </a:rPr>
                        <a:t>7,300</a:t>
                      </a:r>
                      <a:endParaRPr lang="zh-TW" altLang="en-US" sz="2400" b="1" kern="1200" dirty="0">
                        <a:solidFill>
                          <a:srgbClr val="FF0000"/>
                        </a:solidFill>
                        <a:effectLst>
                          <a:outerShdw blurRad="38100" dist="38100" dir="2700000" algn="tl">
                            <a:srgbClr val="000000">
                              <a:alpha val="43137"/>
                            </a:srgbClr>
                          </a:outerShdw>
                        </a:effectLst>
                        <a:latin typeface="+mn-lt"/>
                        <a:ea typeface="+mn-ea"/>
                        <a:cs typeface="+mn-cs"/>
                      </a:endParaRPr>
                    </a:p>
                  </a:txBody>
                  <a:tcPr/>
                </a:tc>
                <a:extLst>
                  <a:ext uri="{0D108BD9-81ED-4DB2-BD59-A6C34878D82A}">
                    <a16:rowId xmlns:a16="http://schemas.microsoft.com/office/drawing/2014/main" val="3486268859"/>
                  </a:ext>
                </a:extLst>
              </a:tr>
              <a:tr h="370840">
                <a:tc>
                  <a:txBody>
                    <a:bodyPr/>
                    <a:lstStyle/>
                    <a:p>
                      <a:pPr algn="r"/>
                      <a:r>
                        <a:rPr lang="en-US" altLang="zh-TW" sz="2400" kern="1200" dirty="0" smtClean="0">
                          <a:solidFill>
                            <a:schemeClr val="tx1"/>
                          </a:solidFill>
                          <a:latin typeface="+mn-lt"/>
                          <a:ea typeface="+mn-ea"/>
                          <a:cs typeface="+mn-cs"/>
                        </a:rPr>
                        <a:t>3,200</a:t>
                      </a:r>
                      <a:endParaRPr lang="zh-TW" altLang="en-US" sz="2400" kern="1200" dirty="0">
                        <a:solidFill>
                          <a:schemeClr val="tx1"/>
                        </a:solidFill>
                        <a:latin typeface="+mn-lt"/>
                        <a:ea typeface="+mn-ea"/>
                        <a:cs typeface="+mn-cs"/>
                      </a:endParaRPr>
                    </a:p>
                  </a:txBody>
                  <a:tcPr/>
                </a:tc>
                <a:tc>
                  <a:txBody>
                    <a:bodyPr/>
                    <a:lstStyle/>
                    <a:p>
                      <a:endParaRPr lang="zh-TW" altLang="en-US" dirty="0"/>
                    </a:p>
                  </a:txBody>
                  <a:tcPr/>
                </a:tc>
                <a:extLst>
                  <a:ext uri="{0D108BD9-81ED-4DB2-BD59-A6C34878D82A}">
                    <a16:rowId xmlns:a16="http://schemas.microsoft.com/office/drawing/2014/main" val="2335006912"/>
                  </a:ext>
                </a:extLst>
              </a:tr>
            </a:tbl>
          </a:graphicData>
        </a:graphic>
      </p:graphicFrame>
      <p:sp>
        <p:nvSpPr>
          <p:cNvPr id="45" name="圓角矩形 44"/>
          <p:cNvSpPr/>
          <p:nvPr/>
        </p:nvSpPr>
        <p:spPr>
          <a:xfrm>
            <a:off x="393208" y="1099334"/>
            <a:ext cx="5333178" cy="1289478"/>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r>
              <a:rPr lang="en-US" altLang="zh-TW" sz="2400" b="1" kern="100" dirty="0" smtClean="0">
                <a:solidFill>
                  <a:schemeClr val="tx1"/>
                </a:solidFill>
                <a:latin typeface="標楷體" panose="03000509000000000000" pitchFamily="65" charset="-120"/>
                <a:ea typeface="標楷體" panose="03000509000000000000" pitchFamily="65" charset="-120"/>
              </a:rPr>
              <a:t>$89,600/(24-4)=$4,480(</a:t>
            </a:r>
            <a:r>
              <a:rPr lang="zh-TW" altLang="en-US" sz="2400" b="1" kern="100" dirty="0" smtClean="0">
                <a:solidFill>
                  <a:schemeClr val="tx1"/>
                </a:solidFill>
                <a:latin typeface="標楷體" panose="03000509000000000000" pitchFamily="65" charset="-120"/>
                <a:ea typeface="標楷體" panose="03000509000000000000" pitchFamily="65" charset="-120"/>
              </a:rPr>
              <a:t>每月保費</a:t>
            </a:r>
            <a:r>
              <a:rPr lang="en-US" altLang="zh-TW" sz="2400" b="1" kern="100" dirty="0" smtClean="0">
                <a:solidFill>
                  <a:schemeClr val="tx1"/>
                </a:solidFill>
                <a:latin typeface="標楷體" panose="03000509000000000000" pitchFamily="65" charset="-120"/>
                <a:ea typeface="標楷體" panose="03000509000000000000" pitchFamily="65" charset="-120"/>
              </a:rPr>
              <a:t>)</a:t>
            </a:r>
          </a:p>
          <a:p>
            <a:r>
              <a:rPr lang="en-US" altLang="zh-TW" sz="2400" b="1" kern="100" dirty="0" smtClean="0">
                <a:solidFill>
                  <a:schemeClr val="tx1"/>
                </a:solidFill>
                <a:latin typeface="標楷體" panose="03000509000000000000" pitchFamily="65" charset="-120"/>
                <a:ea typeface="標楷體" panose="03000509000000000000" pitchFamily="65" charset="-120"/>
              </a:rPr>
              <a:t>$4,480X12=$53,760(</a:t>
            </a:r>
            <a:r>
              <a:rPr lang="zh-TW" altLang="en-US" sz="2400" b="1" kern="100" dirty="0" smtClean="0">
                <a:solidFill>
                  <a:schemeClr val="tx1"/>
                </a:solidFill>
                <a:latin typeface="標楷體" panose="03000509000000000000" pitchFamily="65" charset="-120"/>
                <a:ea typeface="標楷體" panose="03000509000000000000" pitchFamily="65" charset="-120"/>
              </a:rPr>
              <a:t>調整已過期</a:t>
            </a:r>
            <a:r>
              <a:rPr lang="en-US" altLang="zh-TW" sz="2400" b="1" kern="100" dirty="0" smtClean="0">
                <a:solidFill>
                  <a:schemeClr val="tx1"/>
                </a:solidFill>
                <a:latin typeface="標楷體" panose="03000509000000000000" pitchFamily="65" charset="-120"/>
                <a:ea typeface="標楷體" panose="03000509000000000000" pitchFamily="65" charset="-120"/>
              </a:rPr>
              <a:t>)</a:t>
            </a:r>
          </a:p>
        </p:txBody>
      </p:sp>
      <p:sp>
        <p:nvSpPr>
          <p:cNvPr id="46" name="圓角矩形 45">
            <a:hlinkClick r:id="rId5" action="ppaction://hlinksldjump"/>
          </p:cNvPr>
          <p:cNvSpPr/>
          <p:nvPr/>
        </p:nvSpPr>
        <p:spPr>
          <a:xfrm>
            <a:off x="6325495" y="3360608"/>
            <a:ext cx="182217" cy="320040"/>
          </a:xfrm>
          <a:prstGeom prst="roundRect">
            <a:avLst/>
          </a:prstGeom>
          <a:solidFill>
            <a:srgbClr val="6699FF">
              <a:alpha val="16863"/>
            </a:srgb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47" name="圓角矩形 46">
            <a:hlinkClick r:id="rId4" action="ppaction://hlinksldjump"/>
          </p:cNvPr>
          <p:cNvSpPr/>
          <p:nvPr/>
        </p:nvSpPr>
        <p:spPr>
          <a:xfrm>
            <a:off x="6721816" y="3360608"/>
            <a:ext cx="182217" cy="320040"/>
          </a:xfrm>
          <a:prstGeom prst="roundRect">
            <a:avLst/>
          </a:prstGeom>
          <a:solidFill>
            <a:srgbClr val="6699FF">
              <a:alpha val="16863"/>
            </a:srgb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Tree>
    <p:extLst>
      <p:ext uri="{BB962C8B-B14F-4D97-AF65-F5344CB8AC3E}">
        <p14:creationId xmlns:p14="http://schemas.microsoft.com/office/powerpoint/2010/main" val="12141534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1000"/>
                                            <p:tgtEl>
                                              <p:spTgt spid="35"/>
                                            </p:tgtEl>
                                          </p:cBhvr>
                                        </p:animEffect>
                                        <p:anim calcmode="lin" valueType="num">
                                          <p:cBhvr>
                                            <p:cTn id="28" dur="1000" fill="hold"/>
                                            <p:tgtEl>
                                              <p:spTgt spid="35"/>
                                            </p:tgtEl>
                                            <p:attrNameLst>
                                              <p:attrName>ppt_x</p:attrName>
                                            </p:attrNameLst>
                                          </p:cBhvr>
                                          <p:tavLst>
                                            <p:tav tm="0">
                                              <p:val>
                                                <p:strVal val="#ppt_x"/>
                                              </p:val>
                                            </p:tav>
                                            <p:tav tm="100000">
                                              <p:val>
                                                <p:strVal val="#ppt_x"/>
                                              </p:val>
                                            </p:tav>
                                          </p:tavLst>
                                        </p:anim>
                                        <p:anim calcmode="lin" valueType="num">
                                          <p:cBhvr>
                                            <p:cTn id="29" dur="1000" fill="hold"/>
                                            <p:tgtEl>
                                              <p:spTgt spid="35"/>
                                            </p:tgtEl>
                                            <p:attrNameLst>
                                              <p:attrName>ppt_y</p:attrName>
                                            </p:attrNameLst>
                                          </p:cBhvr>
                                          <p:tavLst>
                                            <p:tav tm="0">
                                              <p:val>
                                                <p:strVal val="#ppt_y+.1"/>
                                              </p:val>
                                            </p:tav>
                                            <p:tav tm="100000">
                                              <p:val>
                                                <p:strVal val="#ppt_y"/>
                                              </p:val>
                                            </p:tav>
                                          </p:tavLst>
                                        </p:anim>
                                      </p:childTnLst>
                                    </p:cTn>
                                  </p:par>
                                </p:childTnLst>
                              </p:cTn>
                            </p:par>
                            <p:par>
                              <p:cTn id="30" fill="hold">
                                <p:stCondLst>
                                  <p:cond delay="2750"/>
                                </p:stCondLst>
                                <p:childTnLst>
                                  <p:par>
                                    <p:cTn id="31" presetID="42" presetClass="entr" presetSubtype="0" fill="hold" grpId="0" nodeType="afterEffect">
                                      <p:stCondLst>
                                        <p:cond delay="0"/>
                                      </p:stCondLst>
                                      <p:childTnLst>
                                        <p:set>
                                          <p:cBhvr>
                                            <p:cTn id="32" dur="1" fill="hold">
                                              <p:stCondLst>
                                                <p:cond delay="0"/>
                                              </p:stCondLst>
                                            </p:cTn>
                                            <p:tgtEl>
                                              <p:spTgt spid="37"/>
                                            </p:tgtEl>
                                            <p:attrNameLst>
                                              <p:attrName>style.visibility</p:attrName>
                                            </p:attrNameLst>
                                          </p:cBhvr>
                                          <p:to>
                                            <p:strVal val="visible"/>
                                          </p:to>
                                        </p:set>
                                        <p:animEffect transition="in" filter="fade">
                                          <p:cBhvr>
                                            <p:cTn id="33" dur="1000"/>
                                            <p:tgtEl>
                                              <p:spTgt spid="37"/>
                                            </p:tgtEl>
                                          </p:cBhvr>
                                        </p:animEffect>
                                        <p:anim calcmode="lin" valueType="num">
                                          <p:cBhvr>
                                            <p:cTn id="34" dur="1000" fill="hold"/>
                                            <p:tgtEl>
                                              <p:spTgt spid="37"/>
                                            </p:tgtEl>
                                            <p:attrNameLst>
                                              <p:attrName>ppt_x</p:attrName>
                                            </p:attrNameLst>
                                          </p:cBhvr>
                                          <p:tavLst>
                                            <p:tav tm="0">
                                              <p:val>
                                                <p:strVal val="#ppt_x"/>
                                              </p:val>
                                            </p:tav>
                                            <p:tav tm="100000">
                                              <p:val>
                                                <p:strVal val="#ppt_x"/>
                                              </p:val>
                                            </p:tav>
                                          </p:tavLst>
                                        </p:anim>
                                        <p:anim calcmode="lin" valueType="num">
                                          <p:cBhvr>
                                            <p:cTn id="35" dur="1000" fill="hold"/>
                                            <p:tgtEl>
                                              <p:spTgt spid="37"/>
                                            </p:tgtEl>
                                            <p:attrNameLst>
                                              <p:attrName>ppt_y</p:attrName>
                                            </p:attrNameLst>
                                          </p:cBhvr>
                                          <p:tavLst>
                                            <p:tav tm="0">
                                              <p:val>
                                                <p:strVal val="#ppt_y+.1"/>
                                              </p:val>
                                            </p:tav>
                                            <p:tav tm="100000">
                                              <p:val>
                                                <p:strVal val="#ppt_y"/>
                                              </p:val>
                                            </p:tav>
                                          </p:tavLst>
                                        </p:anim>
                                      </p:childTnLst>
                                    </p:cTn>
                                  </p:par>
                                </p:childTnLst>
                              </p:cTn>
                            </p:par>
                            <p:par>
                              <p:cTn id="36" fill="hold">
                                <p:stCondLst>
                                  <p:cond delay="3750"/>
                                </p:stCondLst>
                                <p:childTnLst>
                                  <p:par>
                                    <p:cTn id="37" presetID="42" presetClass="entr" presetSubtype="0" fill="hold" nodeType="after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fade">
                                          <p:cBhvr>
                                            <p:cTn id="39" dur="1000"/>
                                            <p:tgtEl>
                                              <p:spTgt spid="2"/>
                                            </p:tgtEl>
                                          </p:cBhvr>
                                        </p:animEffect>
                                        <p:anim calcmode="lin" valueType="num">
                                          <p:cBhvr>
                                            <p:cTn id="40" dur="1000" fill="hold"/>
                                            <p:tgtEl>
                                              <p:spTgt spid="2"/>
                                            </p:tgtEl>
                                            <p:attrNameLst>
                                              <p:attrName>ppt_x</p:attrName>
                                            </p:attrNameLst>
                                          </p:cBhvr>
                                          <p:tavLst>
                                            <p:tav tm="0">
                                              <p:val>
                                                <p:strVal val="#ppt_x"/>
                                              </p:val>
                                            </p:tav>
                                            <p:tav tm="100000">
                                              <p:val>
                                                <p:strVal val="#ppt_x"/>
                                              </p:val>
                                            </p:tav>
                                          </p:tavLst>
                                        </p:anim>
                                        <p:anim calcmode="lin" valueType="num">
                                          <p:cBhvr>
                                            <p:cTn id="41"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42" presetClass="entr" presetSubtype="0" fill="hold" grpId="0" nodeType="clickEffect">
                                      <p:stCondLst>
                                        <p:cond delay="0"/>
                                      </p:stCondLst>
                                      <p:childTnLst>
                                        <p:set>
                                          <p:cBhvr>
                                            <p:cTn id="45" dur="1" fill="hold">
                                              <p:stCondLst>
                                                <p:cond delay="0"/>
                                              </p:stCondLst>
                                            </p:cTn>
                                            <p:tgtEl>
                                              <p:spTgt spid="39"/>
                                            </p:tgtEl>
                                            <p:attrNameLst>
                                              <p:attrName>style.visibility</p:attrName>
                                            </p:attrNameLst>
                                          </p:cBhvr>
                                          <p:to>
                                            <p:strVal val="visible"/>
                                          </p:to>
                                        </p:set>
                                        <p:animEffect transition="in" filter="fade">
                                          <p:cBhvr>
                                            <p:cTn id="46" dur="1000"/>
                                            <p:tgtEl>
                                              <p:spTgt spid="39"/>
                                            </p:tgtEl>
                                          </p:cBhvr>
                                        </p:animEffect>
                                        <p:anim calcmode="lin" valueType="num">
                                          <p:cBhvr>
                                            <p:cTn id="47" dur="1000" fill="hold"/>
                                            <p:tgtEl>
                                              <p:spTgt spid="39"/>
                                            </p:tgtEl>
                                            <p:attrNameLst>
                                              <p:attrName>ppt_x</p:attrName>
                                            </p:attrNameLst>
                                          </p:cBhvr>
                                          <p:tavLst>
                                            <p:tav tm="0">
                                              <p:val>
                                                <p:strVal val="#ppt_x"/>
                                              </p:val>
                                            </p:tav>
                                            <p:tav tm="100000">
                                              <p:val>
                                                <p:strVal val="#ppt_x"/>
                                              </p:val>
                                            </p:tav>
                                          </p:tavLst>
                                        </p:anim>
                                        <p:anim calcmode="lin" valueType="num">
                                          <p:cBhvr>
                                            <p:cTn id="48"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42" presetClass="entr" presetSubtype="0" fill="hold" grpId="0" nodeType="clickEffect">
                                      <p:stCondLst>
                                        <p:cond delay="0"/>
                                      </p:stCondLst>
                                      <p:childTnLst>
                                        <p:set>
                                          <p:cBhvr>
                                            <p:cTn id="52" dur="1" fill="hold">
                                              <p:stCondLst>
                                                <p:cond delay="0"/>
                                              </p:stCondLst>
                                            </p:cTn>
                                            <p:tgtEl>
                                              <p:spTgt spid="40"/>
                                            </p:tgtEl>
                                            <p:attrNameLst>
                                              <p:attrName>style.visibility</p:attrName>
                                            </p:attrNameLst>
                                          </p:cBhvr>
                                          <p:to>
                                            <p:strVal val="visible"/>
                                          </p:to>
                                        </p:set>
                                        <p:animEffect transition="in" filter="fade">
                                          <p:cBhvr>
                                            <p:cTn id="53" dur="1000"/>
                                            <p:tgtEl>
                                              <p:spTgt spid="40"/>
                                            </p:tgtEl>
                                          </p:cBhvr>
                                        </p:animEffect>
                                        <p:anim calcmode="lin" valueType="num">
                                          <p:cBhvr>
                                            <p:cTn id="54" dur="1000" fill="hold"/>
                                            <p:tgtEl>
                                              <p:spTgt spid="40"/>
                                            </p:tgtEl>
                                            <p:attrNameLst>
                                              <p:attrName>ppt_x</p:attrName>
                                            </p:attrNameLst>
                                          </p:cBhvr>
                                          <p:tavLst>
                                            <p:tav tm="0">
                                              <p:val>
                                                <p:strVal val="#ppt_x"/>
                                              </p:val>
                                            </p:tav>
                                            <p:tav tm="100000">
                                              <p:val>
                                                <p:strVal val="#ppt_x"/>
                                              </p:val>
                                            </p:tav>
                                          </p:tavLst>
                                        </p:anim>
                                        <p:anim calcmode="lin" valueType="num">
                                          <p:cBhvr>
                                            <p:cTn id="55"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par>
                        <p:cTn id="56" fill="hold">
                          <p:stCondLst>
                            <p:cond delay="indefinite"/>
                          </p:stCondLst>
                          <p:childTnLst>
                            <p:par>
                              <p:cTn id="57" fill="hold">
                                <p:stCondLst>
                                  <p:cond delay="0"/>
                                </p:stCondLst>
                                <p:childTnLst>
                                  <p:par>
                                    <p:cTn id="58" presetID="10" presetClass="exit" presetSubtype="0" fill="hold" grpId="1" nodeType="clickEffect">
                                      <p:stCondLst>
                                        <p:cond delay="0"/>
                                      </p:stCondLst>
                                      <p:childTnLst>
                                        <p:animEffect transition="out" filter="fade">
                                          <p:cBhvr>
                                            <p:cTn id="59" dur="500"/>
                                            <p:tgtEl>
                                              <p:spTgt spid="39"/>
                                            </p:tgtEl>
                                          </p:cBhvr>
                                        </p:animEffect>
                                        <p:set>
                                          <p:cBhvr>
                                            <p:cTn id="60" dur="1" fill="hold">
                                              <p:stCondLst>
                                                <p:cond delay="499"/>
                                              </p:stCondLst>
                                            </p:cTn>
                                            <p:tgtEl>
                                              <p:spTgt spid="39"/>
                                            </p:tgtEl>
                                            <p:attrNameLst>
                                              <p:attrName>style.visibility</p:attrName>
                                            </p:attrNameLst>
                                          </p:cBhvr>
                                          <p:to>
                                            <p:strVal val="hidden"/>
                                          </p:to>
                                        </p:set>
                                      </p:childTnLst>
                                    </p:cTn>
                                  </p:par>
                                </p:childTnLst>
                              </p:cTn>
                            </p:par>
                            <p:par>
                              <p:cTn id="61" fill="hold">
                                <p:stCondLst>
                                  <p:cond delay="500"/>
                                </p:stCondLst>
                                <p:childTnLst>
                                  <p:par>
                                    <p:cTn id="62" presetID="10" presetClass="exit" presetSubtype="0" fill="hold" grpId="1" nodeType="afterEffect">
                                      <p:stCondLst>
                                        <p:cond delay="0"/>
                                      </p:stCondLst>
                                      <p:childTnLst>
                                        <p:animEffect transition="out" filter="fade">
                                          <p:cBhvr>
                                            <p:cTn id="63" dur="500"/>
                                            <p:tgtEl>
                                              <p:spTgt spid="40"/>
                                            </p:tgtEl>
                                          </p:cBhvr>
                                        </p:animEffect>
                                        <p:set>
                                          <p:cBhvr>
                                            <p:cTn id="64" dur="1" fill="hold">
                                              <p:stCondLst>
                                                <p:cond delay="499"/>
                                              </p:stCondLst>
                                            </p:cTn>
                                            <p:tgtEl>
                                              <p:spTgt spid="40"/>
                                            </p:tgtEl>
                                            <p:attrNameLst>
                                              <p:attrName>style.visibility</p:attrName>
                                            </p:attrNameLst>
                                          </p:cBhvr>
                                          <p:to>
                                            <p:strVal val="hidden"/>
                                          </p:to>
                                        </p:set>
                                      </p:childTnLst>
                                    </p:cTn>
                                  </p:par>
                                </p:childTnLst>
                              </p:cTn>
                            </p:par>
                            <p:par>
                              <p:cTn id="65" fill="hold">
                                <p:stCondLst>
                                  <p:cond delay="1000"/>
                                </p:stCondLst>
                                <p:childTnLst>
                                  <p:par>
                                    <p:cTn id="66" presetID="6" presetClass="entr" presetSubtype="16" fill="hold" grpId="0" nodeType="afterEffect">
                                      <p:stCondLst>
                                        <p:cond delay="0"/>
                                      </p:stCondLst>
                                      <p:childTnLst>
                                        <p:set>
                                          <p:cBhvr>
                                            <p:cTn id="67" dur="1" fill="hold">
                                              <p:stCondLst>
                                                <p:cond delay="0"/>
                                              </p:stCondLst>
                                            </p:cTn>
                                            <p:tgtEl>
                                              <p:spTgt spid="41"/>
                                            </p:tgtEl>
                                            <p:attrNameLst>
                                              <p:attrName>style.visibility</p:attrName>
                                            </p:attrNameLst>
                                          </p:cBhvr>
                                          <p:to>
                                            <p:strVal val="visible"/>
                                          </p:to>
                                        </p:set>
                                        <p:animEffect transition="in" filter="circle(in)">
                                          <p:cBhvr>
                                            <p:cTn id="68" dur="2000"/>
                                            <p:tgtEl>
                                              <p:spTgt spid="41"/>
                                            </p:tgtEl>
                                          </p:cBhvr>
                                        </p:animEffect>
                                      </p:childTnLst>
                                    </p:cTn>
                                  </p:par>
                                </p:childTnLst>
                              </p:cTn>
                            </p:par>
                          </p:childTnLst>
                        </p:cTn>
                      </p:par>
                      <p:par>
                        <p:cTn id="69" fill="hold">
                          <p:stCondLst>
                            <p:cond delay="indefinite"/>
                          </p:stCondLst>
                          <p:childTnLst>
                            <p:par>
                              <p:cTn id="70" fill="hold">
                                <p:stCondLst>
                                  <p:cond delay="0"/>
                                </p:stCondLst>
                                <p:childTnLst>
                                  <p:par>
                                    <p:cTn id="71" presetID="42" presetClass="entr" presetSubtype="0" fill="hold" grpId="0" nodeType="clickEffect">
                                      <p:stCondLst>
                                        <p:cond delay="0"/>
                                      </p:stCondLst>
                                      <p:childTnLst>
                                        <p:set>
                                          <p:cBhvr>
                                            <p:cTn id="72" dur="1" fill="hold">
                                              <p:stCondLst>
                                                <p:cond delay="0"/>
                                              </p:stCondLst>
                                            </p:cTn>
                                            <p:tgtEl>
                                              <p:spTgt spid="43"/>
                                            </p:tgtEl>
                                            <p:attrNameLst>
                                              <p:attrName>style.visibility</p:attrName>
                                            </p:attrNameLst>
                                          </p:cBhvr>
                                          <p:to>
                                            <p:strVal val="visible"/>
                                          </p:to>
                                        </p:set>
                                        <p:animEffect transition="in" filter="fade">
                                          <p:cBhvr>
                                            <p:cTn id="73" dur="1000"/>
                                            <p:tgtEl>
                                              <p:spTgt spid="43"/>
                                            </p:tgtEl>
                                          </p:cBhvr>
                                        </p:animEffect>
                                        <p:anim calcmode="lin" valueType="num">
                                          <p:cBhvr>
                                            <p:cTn id="74" dur="1000" fill="hold"/>
                                            <p:tgtEl>
                                              <p:spTgt spid="43"/>
                                            </p:tgtEl>
                                            <p:attrNameLst>
                                              <p:attrName>ppt_x</p:attrName>
                                            </p:attrNameLst>
                                          </p:cBhvr>
                                          <p:tavLst>
                                            <p:tav tm="0">
                                              <p:val>
                                                <p:strVal val="#ppt_x"/>
                                              </p:val>
                                            </p:tav>
                                            <p:tav tm="100000">
                                              <p:val>
                                                <p:strVal val="#ppt_x"/>
                                              </p:val>
                                            </p:tav>
                                          </p:tavLst>
                                        </p:anim>
                                        <p:anim calcmode="lin" valueType="num">
                                          <p:cBhvr>
                                            <p:cTn id="75" dur="1000" fill="hold"/>
                                            <p:tgtEl>
                                              <p:spTgt spid="43"/>
                                            </p:tgtEl>
                                            <p:attrNameLst>
                                              <p:attrName>ppt_y</p:attrName>
                                            </p:attrNameLst>
                                          </p:cBhvr>
                                          <p:tavLst>
                                            <p:tav tm="0">
                                              <p:val>
                                                <p:strVal val="#ppt_y+.1"/>
                                              </p:val>
                                            </p:tav>
                                            <p:tav tm="100000">
                                              <p:val>
                                                <p:strVal val="#ppt_y"/>
                                              </p:val>
                                            </p:tav>
                                          </p:tavLst>
                                        </p:anim>
                                      </p:childTnLst>
                                    </p:cTn>
                                  </p:par>
                                </p:childTnLst>
                              </p:cTn>
                            </p:par>
                            <p:par>
                              <p:cTn id="76" fill="hold">
                                <p:stCondLst>
                                  <p:cond delay="1000"/>
                                </p:stCondLst>
                                <p:childTnLst>
                                  <p:par>
                                    <p:cTn id="77" presetID="42" presetClass="entr" presetSubtype="0" fill="hold" nodeType="afterEffect">
                                      <p:stCondLst>
                                        <p:cond delay="0"/>
                                      </p:stCondLst>
                                      <p:childTnLst>
                                        <p:set>
                                          <p:cBhvr>
                                            <p:cTn id="78" dur="1" fill="hold">
                                              <p:stCondLst>
                                                <p:cond delay="0"/>
                                              </p:stCondLst>
                                            </p:cTn>
                                            <p:tgtEl>
                                              <p:spTgt spid="3"/>
                                            </p:tgtEl>
                                            <p:attrNameLst>
                                              <p:attrName>style.visibility</p:attrName>
                                            </p:attrNameLst>
                                          </p:cBhvr>
                                          <p:to>
                                            <p:strVal val="visible"/>
                                          </p:to>
                                        </p:set>
                                        <p:animEffect transition="in" filter="fade">
                                          <p:cBhvr>
                                            <p:cTn id="79" dur="1000"/>
                                            <p:tgtEl>
                                              <p:spTgt spid="3"/>
                                            </p:tgtEl>
                                          </p:cBhvr>
                                        </p:animEffect>
                                        <p:anim calcmode="lin" valueType="num">
                                          <p:cBhvr>
                                            <p:cTn id="80" dur="1000" fill="hold"/>
                                            <p:tgtEl>
                                              <p:spTgt spid="3"/>
                                            </p:tgtEl>
                                            <p:attrNameLst>
                                              <p:attrName>ppt_x</p:attrName>
                                            </p:attrNameLst>
                                          </p:cBhvr>
                                          <p:tavLst>
                                            <p:tav tm="0">
                                              <p:val>
                                                <p:strVal val="#ppt_x"/>
                                              </p:val>
                                            </p:tav>
                                            <p:tav tm="100000">
                                              <p:val>
                                                <p:strVal val="#ppt_x"/>
                                              </p:val>
                                            </p:tav>
                                          </p:tavLst>
                                        </p:anim>
                                        <p:anim calcmode="lin" valueType="num">
                                          <p:cBhvr>
                                            <p:cTn id="81"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82" fill="hold">
                          <p:stCondLst>
                            <p:cond delay="indefinite"/>
                          </p:stCondLst>
                          <p:childTnLst>
                            <p:par>
                              <p:cTn id="83" fill="hold">
                                <p:stCondLst>
                                  <p:cond delay="0"/>
                                </p:stCondLst>
                                <p:childTnLst>
                                  <p:par>
                                    <p:cTn id="84" presetID="1" presetClass="exit" presetSubtype="0" fill="hold" grpId="1" nodeType="clickEffect">
                                      <p:stCondLst>
                                        <p:cond delay="0"/>
                                      </p:stCondLst>
                                      <p:childTnLst>
                                        <p:set>
                                          <p:cBhvr>
                                            <p:cTn id="85" dur="1" fill="hold">
                                              <p:stCondLst>
                                                <p:cond delay="0"/>
                                              </p:stCondLst>
                                            </p:cTn>
                                            <p:tgtEl>
                                              <p:spTgt spid="43"/>
                                            </p:tgtEl>
                                            <p:attrNameLst>
                                              <p:attrName>style.visibility</p:attrName>
                                            </p:attrNameLst>
                                          </p:cBhvr>
                                          <p:to>
                                            <p:strVal val="hidden"/>
                                          </p:to>
                                        </p:set>
                                      </p:childTnLst>
                                    </p:cTn>
                                  </p:par>
                                </p:childTnLst>
                              </p:cTn>
                            </p:par>
                            <p:par>
                              <p:cTn id="86" fill="hold">
                                <p:stCondLst>
                                  <p:cond delay="0"/>
                                </p:stCondLst>
                                <p:childTnLst>
                                  <p:par>
                                    <p:cTn id="87" presetID="1" presetClass="exit" presetSubtype="0" fill="hold" nodeType="afterEffect">
                                      <p:stCondLst>
                                        <p:cond delay="0"/>
                                      </p:stCondLst>
                                      <p:childTnLst>
                                        <p:set>
                                          <p:cBhvr>
                                            <p:cTn id="88" dur="1" fill="hold">
                                              <p:stCondLst>
                                                <p:cond delay="0"/>
                                              </p:stCondLst>
                                            </p:cTn>
                                            <p:tgtEl>
                                              <p:spTgt spid="3"/>
                                            </p:tgtEl>
                                            <p:attrNameLst>
                                              <p:attrName>style.visibility</p:attrName>
                                            </p:attrNameLst>
                                          </p:cBhvr>
                                          <p:to>
                                            <p:strVal val="hidden"/>
                                          </p:to>
                                        </p:set>
                                      </p:childTnLst>
                                    </p:cTn>
                                  </p:par>
                                </p:childTnLst>
                              </p:cTn>
                            </p:par>
                            <p:par>
                              <p:cTn id="89" fill="hold">
                                <p:stCondLst>
                                  <p:cond delay="0"/>
                                </p:stCondLst>
                                <p:childTnLst>
                                  <p:par>
                                    <p:cTn id="90" presetID="6" presetClass="entr" presetSubtype="16" fill="hold" grpId="0" nodeType="afterEffect">
                                      <p:stCondLst>
                                        <p:cond delay="0"/>
                                      </p:stCondLst>
                                      <p:childTnLst>
                                        <p:set>
                                          <p:cBhvr>
                                            <p:cTn id="91" dur="1" fill="hold">
                                              <p:stCondLst>
                                                <p:cond delay="0"/>
                                              </p:stCondLst>
                                            </p:cTn>
                                            <p:tgtEl>
                                              <p:spTgt spid="46"/>
                                            </p:tgtEl>
                                            <p:attrNameLst>
                                              <p:attrName>style.visibility</p:attrName>
                                            </p:attrNameLst>
                                          </p:cBhvr>
                                          <p:to>
                                            <p:strVal val="visible"/>
                                          </p:to>
                                        </p:set>
                                        <p:animEffect transition="in" filter="circle(in)">
                                          <p:cBhvr>
                                            <p:cTn id="92" dur="2000"/>
                                            <p:tgtEl>
                                              <p:spTgt spid="46"/>
                                            </p:tgtEl>
                                          </p:cBhvr>
                                        </p:animEffect>
                                      </p:childTnLst>
                                    </p:cTn>
                                  </p:par>
                                </p:childTnLst>
                              </p:cTn>
                            </p:par>
                            <p:par>
                              <p:cTn id="93" fill="hold">
                                <p:stCondLst>
                                  <p:cond delay="2000"/>
                                </p:stCondLst>
                                <p:childTnLst>
                                  <p:par>
                                    <p:cTn id="94" presetID="6" presetClass="entr" presetSubtype="16" fill="hold" grpId="0" nodeType="afterEffect">
                                      <p:stCondLst>
                                        <p:cond delay="0"/>
                                      </p:stCondLst>
                                      <p:childTnLst>
                                        <p:set>
                                          <p:cBhvr>
                                            <p:cTn id="95" dur="1" fill="hold">
                                              <p:stCondLst>
                                                <p:cond delay="0"/>
                                              </p:stCondLst>
                                            </p:cTn>
                                            <p:tgtEl>
                                              <p:spTgt spid="47"/>
                                            </p:tgtEl>
                                            <p:attrNameLst>
                                              <p:attrName>style.visibility</p:attrName>
                                            </p:attrNameLst>
                                          </p:cBhvr>
                                          <p:to>
                                            <p:strVal val="visible"/>
                                          </p:to>
                                        </p:set>
                                        <p:animEffect transition="in" filter="circle(in)">
                                          <p:cBhvr>
                                            <p:cTn id="96" dur="2000"/>
                                            <p:tgtEl>
                                              <p:spTgt spid="47"/>
                                            </p:tgtEl>
                                          </p:cBhvr>
                                        </p:animEffect>
                                      </p:childTnLst>
                                    </p:cTn>
                                  </p:par>
                                </p:childTnLst>
                              </p:cTn>
                            </p:par>
                          </p:childTnLst>
                        </p:cTn>
                      </p:par>
                      <p:par>
                        <p:cTn id="97" fill="hold">
                          <p:stCondLst>
                            <p:cond delay="indefinite"/>
                          </p:stCondLst>
                          <p:childTnLst>
                            <p:par>
                              <p:cTn id="98" fill="hold">
                                <p:stCondLst>
                                  <p:cond delay="0"/>
                                </p:stCondLst>
                                <p:childTnLst>
                                  <p:par>
                                    <p:cTn id="99" presetID="42" presetClass="entr" presetSubtype="0" fill="hold" grpId="0" nodeType="clickEffect">
                                      <p:stCondLst>
                                        <p:cond delay="0"/>
                                      </p:stCondLst>
                                      <p:childTnLst>
                                        <p:set>
                                          <p:cBhvr>
                                            <p:cTn id="100" dur="1" fill="hold">
                                              <p:stCondLst>
                                                <p:cond delay="0"/>
                                              </p:stCondLst>
                                            </p:cTn>
                                            <p:tgtEl>
                                              <p:spTgt spid="45"/>
                                            </p:tgtEl>
                                            <p:attrNameLst>
                                              <p:attrName>style.visibility</p:attrName>
                                            </p:attrNameLst>
                                          </p:cBhvr>
                                          <p:to>
                                            <p:strVal val="visible"/>
                                          </p:to>
                                        </p:set>
                                        <p:animEffect transition="in" filter="fade">
                                          <p:cBhvr>
                                            <p:cTn id="101" dur="1000"/>
                                            <p:tgtEl>
                                              <p:spTgt spid="45"/>
                                            </p:tgtEl>
                                          </p:cBhvr>
                                        </p:animEffect>
                                        <p:anim calcmode="lin" valueType="num">
                                          <p:cBhvr>
                                            <p:cTn id="102" dur="1000" fill="hold"/>
                                            <p:tgtEl>
                                              <p:spTgt spid="45"/>
                                            </p:tgtEl>
                                            <p:attrNameLst>
                                              <p:attrName>ppt_x</p:attrName>
                                            </p:attrNameLst>
                                          </p:cBhvr>
                                          <p:tavLst>
                                            <p:tav tm="0">
                                              <p:val>
                                                <p:strVal val="#ppt_x"/>
                                              </p:val>
                                            </p:tav>
                                            <p:tav tm="100000">
                                              <p:val>
                                                <p:strVal val="#ppt_x"/>
                                              </p:val>
                                            </p:tav>
                                          </p:tavLst>
                                        </p:anim>
                                        <p:anim calcmode="lin" valueType="num">
                                          <p:cBhvr>
                                            <p:cTn id="103"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par>
                        <p:cTn id="104" fill="hold">
                          <p:stCondLst>
                            <p:cond delay="indefinite"/>
                          </p:stCondLst>
                          <p:childTnLst>
                            <p:par>
                              <p:cTn id="105" fill="hold">
                                <p:stCondLst>
                                  <p:cond delay="0"/>
                                </p:stCondLst>
                                <p:childTnLst>
                                  <p:par>
                                    <p:cTn id="106" presetID="1" presetClass="exit" presetSubtype="0" fill="hold" grpId="1" nodeType="clickEffect">
                                      <p:stCondLst>
                                        <p:cond delay="0"/>
                                      </p:stCondLst>
                                      <p:childTnLst>
                                        <p:set>
                                          <p:cBhvr>
                                            <p:cTn id="107" dur="1" fill="hold">
                                              <p:stCondLst>
                                                <p:cond delay="0"/>
                                              </p:stCondLst>
                                            </p:cTn>
                                            <p:tgtEl>
                                              <p:spTgt spid="4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79" grpId="0"/>
          <p:bldP spid="39" grpId="0" animBg="1"/>
          <p:bldP spid="39" grpId="1" animBg="1"/>
          <p:bldP spid="40" grpId="0" animBg="1"/>
          <p:bldP spid="40" grpId="1" animBg="1"/>
          <p:bldP spid="41" grpId="0" animBg="1"/>
          <p:bldP spid="43" grpId="0" animBg="1"/>
          <p:bldP spid="43" grpId="1" animBg="1"/>
          <p:bldP spid="45" grpId="0" animBg="1"/>
          <p:bldP spid="45" grpId="1" animBg="1"/>
          <p:bldP spid="46" grpId="0" animBg="1"/>
          <p:bldP spid="47"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1000"/>
                                            <p:tgtEl>
                                              <p:spTgt spid="35"/>
                                            </p:tgtEl>
                                          </p:cBhvr>
                                        </p:animEffect>
                                        <p:anim calcmode="lin" valueType="num">
                                          <p:cBhvr>
                                            <p:cTn id="28" dur="1000" fill="hold"/>
                                            <p:tgtEl>
                                              <p:spTgt spid="35"/>
                                            </p:tgtEl>
                                            <p:attrNameLst>
                                              <p:attrName>ppt_x</p:attrName>
                                            </p:attrNameLst>
                                          </p:cBhvr>
                                          <p:tavLst>
                                            <p:tav tm="0">
                                              <p:val>
                                                <p:strVal val="#ppt_x"/>
                                              </p:val>
                                            </p:tav>
                                            <p:tav tm="100000">
                                              <p:val>
                                                <p:strVal val="#ppt_x"/>
                                              </p:val>
                                            </p:tav>
                                          </p:tavLst>
                                        </p:anim>
                                        <p:anim calcmode="lin" valueType="num">
                                          <p:cBhvr>
                                            <p:cTn id="29" dur="1000" fill="hold"/>
                                            <p:tgtEl>
                                              <p:spTgt spid="35"/>
                                            </p:tgtEl>
                                            <p:attrNameLst>
                                              <p:attrName>ppt_y</p:attrName>
                                            </p:attrNameLst>
                                          </p:cBhvr>
                                          <p:tavLst>
                                            <p:tav tm="0">
                                              <p:val>
                                                <p:strVal val="#ppt_y+.1"/>
                                              </p:val>
                                            </p:tav>
                                            <p:tav tm="100000">
                                              <p:val>
                                                <p:strVal val="#ppt_y"/>
                                              </p:val>
                                            </p:tav>
                                          </p:tavLst>
                                        </p:anim>
                                      </p:childTnLst>
                                    </p:cTn>
                                  </p:par>
                                </p:childTnLst>
                              </p:cTn>
                            </p:par>
                            <p:par>
                              <p:cTn id="30" fill="hold">
                                <p:stCondLst>
                                  <p:cond delay="2750"/>
                                </p:stCondLst>
                                <p:childTnLst>
                                  <p:par>
                                    <p:cTn id="31" presetID="42" presetClass="entr" presetSubtype="0" fill="hold" grpId="0" nodeType="afterEffect">
                                      <p:stCondLst>
                                        <p:cond delay="0"/>
                                      </p:stCondLst>
                                      <p:childTnLst>
                                        <p:set>
                                          <p:cBhvr>
                                            <p:cTn id="32" dur="1" fill="hold">
                                              <p:stCondLst>
                                                <p:cond delay="0"/>
                                              </p:stCondLst>
                                            </p:cTn>
                                            <p:tgtEl>
                                              <p:spTgt spid="37"/>
                                            </p:tgtEl>
                                            <p:attrNameLst>
                                              <p:attrName>style.visibility</p:attrName>
                                            </p:attrNameLst>
                                          </p:cBhvr>
                                          <p:to>
                                            <p:strVal val="visible"/>
                                          </p:to>
                                        </p:set>
                                        <p:animEffect transition="in" filter="fade">
                                          <p:cBhvr>
                                            <p:cTn id="33" dur="1000"/>
                                            <p:tgtEl>
                                              <p:spTgt spid="37"/>
                                            </p:tgtEl>
                                          </p:cBhvr>
                                        </p:animEffect>
                                        <p:anim calcmode="lin" valueType="num">
                                          <p:cBhvr>
                                            <p:cTn id="34" dur="1000" fill="hold"/>
                                            <p:tgtEl>
                                              <p:spTgt spid="37"/>
                                            </p:tgtEl>
                                            <p:attrNameLst>
                                              <p:attrName>ppt_x</p:attrName>
                                            </p:attrNameLst>
                                          </p:cBhvr>
                                          <p:tavLst>
                                            <p:tav tm="0">
                                              <p:val>
                                                <p:strVal val="#ppt_x"/>
                                              </p:val>
                                            </p:tav>
                                            <p:tav tm="100000">
                                              <p:val>
                                                <p:strVal val="#ppt_x"/>
                                              </p:val>
                                            </p:tav>
                                          </p:tavLst>
                                        </p:anim>
                                        <p:anim calcmode="lin" valueType="num">
                                          <p:cBhvr>
                                            <p:cTn id="35" dur="1000" fill="hold"/>
                                            <p:tgtEl>
                                              <p:spTgt spid="37"/>
                                            </p:tgtEl>
                                            <p:attrNameLst>
                                              <p:attrName>ppt_y</p:attrName>
                                            </p:attrNameLst>
                                          </p:cBhvr>
                                          <p:tavLst>
                                            <p:tav tm="0">
                                              <p:val>
                                                <p:strVal val="#ppt_y+.1"/>
                                              </p:val>
                                            </p:tav>
                                            <p:tav tm="100000">
                                              <p:val>
                                                <p:strVal val="#ppt_y"/>
                                              </p:val>
                                            </p:tav>
                                          </p:tavLst>
                                        </p:anim>
                                      </p:childTnLst>
                                    </p:cTn>
                                  </p:par>
                                </p:childTnLst>
                              </p:cTn>
                            </p:par>
                            <p:par>
                              <p:cTn id="36" fill="hold">
                                <p:stCondLst>
                                  <p:cond delay="3750"/>
                                </p:stCondLst>
                                <p:childTnLst>
                                  <p:par>
                                    <p:cTn id="37" presetID="42" presetClass="entr" presetSubtype="0" fill="hold" nodeType="after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fade">
                                          <p:cBhvr>
                                            <p:cTn id="39" dur="1000"/>
                                            <p:tgtEl>
                                              <p:spTgt spid="2"/>
                                            </p:tgtEl>
                                          </p:cBhvr>
                                        </p:animEffect>
                                        <p:anim calcmode="lin" valueType="num">
                                          <p:cBhvr>
                                            <p:cTn id="40" dur="1000" fill="hold"/>
                                            <p:tgtEl>
                                              <p:spTgt spid="2"/>
                                            </p:tgtEl>
                                            <p:attrNameLst>
                                              <p:attrName>ppt_x</p:attrName>
                                            </p:attrNameLst>
                                          </p:cBhvr>
                                          <p:tavLst>
                                            <p:tav tm="0">
                                              <p:val>
                                                <p:strVal val="#ppt_x"/>
                                              </p:val>
                                            </p:tav>
                                            <p:tav tm="100000">
                                              <p:val>
                                                <p:strVal val="#ppt_x"/>
                                              </p:val>
                                            </p:tav>
                                          </p:tavLst>
                                        </p:anim>
                                        <p:anim calcmode="lin" valueType="num">
                                          <p:cBhvr>
                                            <p:cTn id="41"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42" presetClass="entr" presetSubtype="0" fill="hold" grpId="0" nodeType="clickEffect">
                                      <p:stCondLst>
                                        <p:cond delay="0"/>
                                      </p:stCondLst>
                                      <p:childTnLst>
                                        <p:set>
                                          <p:cBhvr>
                                            <p:cTn id="45" dur="1" fill="hold">
                                              <p:stCondLst>
                                                <p:cond delay="0"/>
                                              </p:stCondLst>
                                            </p:cTn>
                                            <p:tgtEl>
                                              <p:spTgt spid="39"/>
                                            </p:tgtEl>
                                            <p:attrNameLst>
                                              <p:attrName>style.visibility</p:attrName>
                                            </p:attrNameLst>
                                          </p:cBhvr>
                                          <p:to>
                                            <p:strVal val="visible"/>
                                          </p:to>
                                        </p:set>
                                        <p:animEffect transition="in" filter="fade">
                                          <p:cBhvr>
                                            <p:cTn id="46" dur="1000"/>
                                            <p:tgtEl>
                                              <p:spTgt spid="39"/>
                                            </p:tgtEl>
                                          </p:cBhvr>
                                        </p:animEffect>
                                        <p:anim calcmode="lin" valueType="num">
                                          <p:cBhvr>
                                            <p:cTn id="47" dur="1000" fill="hold"/>
                                            <p:tgtEl>
                                              <p:spTgt spid="39"/>
                                            </p:tgtEl>
                                            <p:attrNameLst>
                                              <p:attrName>ppt_x</p:attrName>
                                            </p:attrNameLst>
                                          </p:cBhvr>
                                          <p:tavLst>
                                            <p:tav tm="0">
                                              <p:val>
                                                <p:strVal val="#ppt_x"/>
                                              </p:val>
                                            </p:tav>
                                            <p:tav tm="100000">
                                              <p:val>
                                                <p:strVal val="#ppt_x"/>
                                              </p:val>
                                            </p:tav>
                                          </p:tavLst>
                                        </p:anim>
                                        <p:anim calcmode="lin" valueType="num">
                                          <p:cBhvr>
                                            <p:cTn id="48"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42" presetClass="entr" presetSubtype="0" fill="hold" grpId="0" nodeType="clickEffect">
                                      <p:stCondLst>
                                        <p:cond delay="0"/>
                                      </p:stCondLst>
                                      <p:childTnLst>
                                        <p:set>
                                          <p:cBhvr>
                                            <p:cTn id="52" dur="1" fill="hold">
                                              <p:stCondLst>
                                                <p:cond delay="0"/>
                                              </p:stCondLst>
                                            </p:cTn>
                                            <p:tgtEl>
                                              <p:spTgt spid="40"/>
                                            </p:tgtEl>
                                            <p:attrNameLst>
                                              <p:attrName>style.visibility</p:attrName>
                                            </p:attrNameLst>
                                          </p:cBhvr>
                                          <p:to>
                                            <p:strVal val="visible"/>
                                          </p:to>
                                        </p:set>
                                        <p:animEffect transition="in" filter="fade">
                                          <p:cBhvr>
                                            <p:cTn id="53" dur="1000"/>
                                            <p:tgtEl>
                                              <p:spTgt spid="40"/>
                                            </p:tgtEl>
                                          </p:cBhvr>
                                        </p:animEffect>
                                        <p:anim calcmode="lin" valueType="num">
                                          <p:cBhvr>
                                            <p:cTn id="54" dur="1000" fill="hold"/>
                                            <p:tgtEl>
                                              <p:spTgt spid="40"/>
                                            </p:tgtEl>
                                            <p:attrNameLst>
                                              <p:attrName>ppt_x</p:attrName>
                                            </p:attrNameLst>
                                          </p:cBhvr>
                                          <p:tavLst>
                                            <p:tav tm="0">
                                              <p:val>
                                                <p:strVal val="#ppt_x"/>
                                              </p:val>
                                            </p:tav>
                                            <p:tav tm="100000">
                                              <p:val>
                                                <p:strVal val="#ppt_x"/>
                                              </p:val>
                                            </p:tav>
                                          </p:tavLst>
                                        </p:anim>
                                        <p:anim calcmode="lin" valueType="num">
                                          <p:cBhvr>
                                            <p:cTn id="55"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par>
                        <p:cTn id="56" fill="hold">
                          <p:stCondLst>
                            <p:cond delay="indefinite"/>
                          </p:stCondLst>
                          <p:childTnLst>
                            <p:par>
                              <p:cTn id="57" fill="hold">
                                <p:stCondLst>
                                  <p:cond delay="0"/>
                                </p:stCondLst>
                                <p:childTnLst>
                                  <p:par>
                                    <p:cTn id="58" presetID="10" presetClass="exit" presetSubtype="0" fill="hold" grpId="1" nodeType="clickEffect">
                                      <p:stCondLst>
                                        <p:cond delay="0"/>
                                      </p:stCondLst>
                                      <p:childTnLst>
                                        <p:animEffect transition="out" filter="fade">
                                          <p:cBhvr>
                                            <p:cTn id="59" dur="500"/>
                                            <p:tgtEl>
                                              <p:spTgt spid="39"/>
                                            </p:tgtEl>
                                          </p:cBhvr>
                                        </p:animEffect>
                                        <p:set>
                                          <p:cBhvr>
                                            <p:cTn id="60" dur="1" fill="hold">
                                              <p:stCondLst>
                                                <p:cond delay="499"/>
                                              </p:stCondLst>
                                            </p:cTn>
                                            <p:tgtEl>
                                              <p:spTgt spid="39"/>
                                            </p:tgtEl>
                                            <p:attrNameLst>
                                              <p:attrName>style.visibility</p:attrName>
                                            </p:attrNameLst>
                                          </p:cBhvr>
                                          <p:to>
                                            <p:strVal val="hidden"/>
                                          </p:to>
                                        </p:set>
                                      </p:childTnLst>
                                    </p:cTn>
                                  </p:par>
                                </p:childTnLst>
                              </p:cTn>
                            </p:par>
                            <p:par>
                              <p:cTn id="61" fill="hold">
                                <p:stCondLst>
                                  <p:cond delay="500"/>
                                </p:stCondLst>
                                <p:childTnLst>
                                  <p:par>
                                    <p:cTn id="62" presetID="10" presetClass="exit" presetSubtype="0" fill="hold" grpId="1" nodeType="afterEffect">
                                      <p:stCondLst>
                                        <p:cond delay="0"/>
                                      </p:stCondLst>
                                      <p:childTnLst>
                                        <p:animEffect transition="out" filter="fade">
                                          <p:cBhvr>
                                            <p:cTn id="63" dur="500"/>
                                            <p:tgtEl>
                                              <p:spTgt spid="40"/>
                                            </p:tgtEl>
                                          </p:cBhvr>
                                        </p:animEffect>
                                        <p:set>
                                          <p:cBhvr>
                                            <p:cTn id="64" dur="1" fill="hold">
                                              <p:stCondLst>
                                                <p:cond delay="499"/>
                                              </p:stCondLst>
                                            </p:cTn>
                                            <p:tgtEl>
                                              <p:spTgt spid="40"/>
                                            </p:tgtEl>
                                            <p:attrNameLst>
                                              <p:attrName>style.visibility</p:attrName>
                                            </p:attrNameLst>
                                          </p:cBhvr>
                                          <p:to>
                                            <p:strVal val="hidden"/>
                                          </p:to>
                                        </p:set>
                                      </p:childTnLst>
                                    </p:cTn>
                                  </p:par>
                                </p:childTnLst>
                              </p:cTn>
                            </p:par>
                            <p:par>
                              <p:cTn id="65" fill="hold">
                                <p:stCondLst>
                                  <p:cond delay="1000"/>
                                </p:stCondLst>
                                <p:childTnLst>
                                  <p:par>
                                    <p:cTn id="66" presetID="6" presetClass="entr" presetSubtype="16" fill="hold" grpId="0" nodeType="afterEffect">
                                      <p:stCondLst>
                                        <p:cond delay="0"/>
                                      </p:stCondLst>
                                      <p:childTnLst>
                                        <p:set>
                                          <p:cBhvr>
                                            <p:cTn id="67" dur="1" fill="hold">
                                              <p:stCondLst>
                                                <p:cond delay="0"/>
                                              </p:stCondLst>
                                            </p:cTn>
                                            <p:tgtEl>
                                              <p:spTgt spid="41"/>
                                            </p:tgtEl>
                                            <p:attrNameLst>
                                              <p:attrName>style.visibility</p:attrName>
                                            </p:attrNameLst>
                                          </p:cBhvr>
                                          <p:to>
                                            <p:strVal val="visible"/>
                                          </p:to>
                                        </p:set>
                                        <p:animEffect transition="in" filter="circle(in)">
                                          <p:cBhvr>
                                            <p:cTn id="68" dur="2000"/>
                                            <p:tgtEl>
                                              <p:spTgt spid="41"/>
                                            </p:tgtEl>
                                          </p:cBhvr>
                                        </p:animEffect>
                                      </p:childTnLst>
                                    </p:cTn>
                                  </p:par>
                                </p:childTnLst>
                              </p:cTn>
                            </p:par>
                          </p:childTnLst>
                        </p:cTn>
                      </p:par>
                      <p:par>
                        <p:cTn id="69" fill="hold">
                          <p:stCondLst>
                            <p:cond delay="indefinite"/>
                          </p:stCondLst>
                          <p:childTnLst>
                            <p:par>
                              <p:cTn id="70" fill="hold">
                                <p:stCondLst>
                                  <p:cond delay="0"/>
                                </p:stCondLst>
                                <p:childTnLst>
                                  <p:par>
                                    <p:cTn id="71" presetID="42" presetClass="entr" presetSubtype="0" fill="hold" grpId="0" nodeType="clickEffect">
                                      <p:stCondLst>
                                        <p:cond delay="0"/>
                                      </p:stCondLst>
                                      <p:childTnLst>
                                        <p:set>
                                          <p:cBhvr>
                                            <p:cTn id="72" dur="1" fill="hold">
                                              <p:stCondLst>
                                                <p:cond delay="0"/>
                                              </p:stCondLst>
                                            </p:cTn>
                                            <p:tgtEl>
                                              <p:spTgt spid="43"/>
                                            </p:tgtEl>
                                            <p:attrNameLst>
                                              <p:attrName>style.visibility</p:attrName>
                                            </p:attrNameLst>
                                          </p:cBhvr>
                                          <p:to>
                                            <p:strVal val="visible"/>
                                          </p:to>
                                        </p:set>
                                        <p:animEffect transition="in" filter="fade">
                                          <p:cBhvr>
                                            <p:cTn id="73" dur="1000"/>
                                            <p:tgtEl>
                                              <p:spTgt spid="43"/>
                                            </p:tgtEl>
                                          </p:cBhvr>
                                        </p:animEffect>
                                        <p:anim calcmode="lin" valueType="num">
                                          <p:cBhvr>
                                            <p:cTn id="74" dur="1000" fill="hold"/>
                                            <p:tgtEl>
                                              <p:spTgt spid="43"/>
                                            </p:tgtEl>
                                            <p:attrNameLst>
                                              <p:attrName>ppt_x</p:attrName>
                                            </p:attrNameLst>
                                          </p:cBhvr>
                                          <p:tavLst>
                                            <p:tav tm="0">
                                              <p:val>
                                                <p:strVal val="#ppt_x"/>
                                              </p:val>
                                            </p:tav>
                                            <p:tav tm="100000">
                                              <p:val>
                                                <p:strVal val="#ppt_x"/>
                                              </p:val>
                                            </p:tav>
                                          </p:tavLst>
                                        </p:anim>
                                        <p:anim calcmode="lin" valueType="num">
                                          <p:cBhvr>
                                            <p:cTn id="75" dur="1000" fill="hold"/>
                                            <p:tgtEl>
                                              <p:spTgt spid="43"/>
                                            </p:tgtEl>
                                            <p:attrNameLst>
                                              <p:attrName>ppt_y</p:attrName>
                                            </p:attrNameLst>
                                          </p:cBhvr>
                                          <p:tavLst>
                                            <p:tav tm="0">
                                              <p:val>
                                                <p:strVal val="#ppt_y+.1"/>
                                              </p:val>
                                            </p:tav>
                                            <p:tav tm="100000">
                                              <p:val>
                                                <p:strVal val="#ppt_y"/>
                                              </p:val>
                                            </p:tav>
                                          </p:tavLst>
                                        </p:anim>
                                      </p:childTnLst>
                                    </p:cTn>
                                  </p:par>
                                </p:childTnLst>
                              </p:cTn>
                            </p:par>
                            <p:par>
                              <p:cTn id="76" fill="hold">
                                <p:stCondLst>
                                  <p:cond delay="1000"/>
                                </p:stCondLst>
                                <p:childTnLst>
                                  <p:par>
                                    <p:cTn id="77" presetID="42" presetClass="entr" presetSubtype="0" fill="hold" nodeType="afterEffect">
                                      <p:stCondLst>
                                        <p:cond delay="0"/>
                                      </p:stCondLst>
                                      <p:childTnLst>
                                        <p:set>
                                          <p:cBhvr>
                                            <p:cTn id="78" dur="1" fill="hold">
                                              <p:stCondLst>
                                                <p:cond delay="0"/>
                                              </p:stCondLst>
                                            </p:cTn>
                                            <p:tgtEl>
                                              <p:spTgt spid="3"/>
                                            </p:tgtEl>
                                            <p:attrNameLst>
                                              <p:attrName>style.visibility</p:attrName>
                                            </p:attrNameLst>
                                          </p:cBhvr>
                                          <p:to>
                                            <p:strVal val="visible"/>
                                          </p:to>
                                        </p:set>
                                        <p:animEffect transition="in" filter="fade">
                                          <p:cBhvr>
                                            <p:cTn id="79" dur="1000"/>
                                            <p:tgtEl>
                                              <p:spTgt spid="3"/>
                                            </p:tgtEl>
                                          </p:cBhvr>
                                        </p:animEffect>
                                        <p:anim calcmode="lin" valueType="num">
                                          <p:cBhvr>
                                            <p:cTn id="80" dur="1000" fill="hold"/>
                                            <p:tgtEl>
                                              <p:spTgt spid="3"/>
                                            </p:tgtEl>
                                            <p:attrNameLst>
                                              <p:attrName>ppt_x</p:attrName>
                                            </p:attrNameLst>
                                          </p:cBhvr>
                                          <p:tavLst>
                                            <p:tav tm="0">
                                              <p:val>
                                                <p:strVal val="#ppt_x"/>
                                              </p:val>
                                            </p:tav>
                                            <p:tav tm="100000">
                                              <p:val>
                                                <p:strVal val="#ppt_x"/>
                                              </p:val>
                                            </p:tav>
                                          </p:tavLst>
                                        </p:anim>
                                        <p:anim calcmode="lin" valueType="num">
                                          <p:cBhvr>
                                            <p:cTn id="81"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82" fill="hold">
                          <p:stCondLst>
                            <p:cond delay="indefinite"/>
                          </p:stCondLst>
                          <p:childTnLst>
                            <p:par>
                              <p:cTn id="83" fill="hold">
                                <p:stCondLst>
                                  <p:cond delay="0"/>
                                </p:stCondLst>
                                <p:childTnLst>
                                  <p:par>
                                    <p:cTn id="84" presetID="1" presetClass="exit" presetSubtype="0" fill="hold" grpId="1" nodeType="clickEffect">
                                      <p:stCondLst>
                                        <p:cond delay="0"/>
                                      </p:stCondLst>
                                      <p:childTnLst>
                                        <p:set>
                                          <p:cBhvr>
                                            <p:cTn id="85" dur="1" fill="hold">
                                              <p:stCondLst>
                                                <p:cond delay="0"/>
                                              </p:stCondLst>
                                            </p:cTn>
                                            <p:tgtEl>
                                              <p:spTgt spid="43"/>
                                            </p:tgtEl>
                                            <p:attrNameLst>
                                              <p:attrName>style.visibility</p:attrName>
                                            </p:attrNameLst>
                                          </p:cBhvr>
                                          <p:to>
                                            <p:strVal val="hidden"/>
                                          </p:to>
                                        </p:set>
                                      </p:childTnLst>
                                    </p:cTn>
                                  </p:par>
                                </p:childTnLst>
                              </p:cTn>
                            </p:par>
                            <p:par>
                              <p:cTn id="86" fill="hold">
                                <p:stCondLst>
                                  <p:cond delay="0"/>
                                </p:stCondLst>
                                <p:childTnLst>
                                  <p:par>
                                    <p:cTn id="87" presetID="1" presetClass="exit" presetSubtype="0" fill="hold" nodeType="afterEffect">
                                      <p:stCondLst>
                                        <p:cond delay="0"/>
                                      </p:stCondLst>
                                      <p:childTnLst>
                                        <p:set>
                                          <p:cBhvr>
                                            <p:cTn id="88" dur="1" fill="hold">
                                              <p:stCondLst>
                                                <p:cond delay="0"/>
                                              </p:stCondLst>
                                            </p:cTn>
                                            <p:tgtEl>
                                              <p:spTgt spid="3"/>
                                            </p:tgtEl>
                                            <p:attrNameLst>
                                              <p:attrName>style.visibility</p:attrName>
                                            </p:attrNameLst>
                                          </p:cBhvr>
                                          <p:to>
                                            <p:strVal val="hidden"/>
                                          </p:to>
                                        </p:set>
                                      </p:childTnLst>
                                    </p:cTn>
                                  </p:par>
                                </p:childTnLst>
                              </p:cTn>
                            </p:par>
                            <p:par>
                              <p:cTn id="89" fill="hold">
                                <p:stCondLst>
                                  <p:cond delay="0"/>
                                </p:stCondLst>
                                <p:childTnLst>
                                  <p:par>
                                    <p:cTn id="90" presetID="6" presetClass="entr" presetSubtype="16" fill="hold" grpId="0" nodeType="afterEffect">
                                      <p:stCondLst>
                                        <p:cond delay="0"/>
                                      </p:stCondLst>
                                      <p:childTnLst>
                                        <p:set>
                                          <p:cBhvr>
                                            <p:cTn id="91" dur="1" fill="hold">
                                              <p:stCondLst>
                                                <p:cond delay="0"/>
                                              </p:stCondLst>
                                            </p:cTn>
                                            <p:tgtEl>
                                              <p:spTgt spid="46"/>
                                            </p:tgtEl>
                                            <p:attrNameLst>
                                              <p:attrName>style.visibility</p:attrName>
                                            </p:attrNameLst>
                                          </p:cBhvr>
                                          <p:to>
                                            <p:strVal val="visible"/>
                                          </p:to>
                                        </p:set>
                                        <p:animEffect transition="in" filter="circle(in)">
                                          <p:cBhvr>
                                            <p:cTn id="92" dur="2000"/>
                                            <p:tgtEl>
                                              <p:spTgt spid="46"/>
                                            </p:tgtEl>
                                          </p:cBhvr>
                                        </p:animEffect>
                                      </p:childTnLst>
                                    </p:cTn>
                                  </p:par>
                                </p:childTnLst>
                              </p:cTn>
                            </p:par>
                            <p:par>
                              <p:cTn id="93" fill="hold">
                                <p:stCondLst>
                                  <p:cond delay="2000"/>
                                </p:stCondLst>
                                <p:childTnLst>
                                  <p:par>
                                    <p:cTn id="94" presetID="6" presetClass="entr" presetSubtype="16" fill="hold" grpId="0" nodeType="afterEffect">
                                      <p:stCondLst>
                                        <p:cond delay="0"/>
                                      </p:stCondLst>
                                      <p:childTnLst>
                                        <p:set>
                                          <p:cBhvr>
                                            <p:cTn id="95" dur="1" fill="hold">
                                              <p:stCondLst>
                                                <p:cond delay="0"/>
                                              </p:stCondLst>
                                            </p:cTn>
                                            <p:tgtEl>
                                              <p:spTgt spid="47"/>
                                            </p:tgtEl>
                                            <p:attrNameLst>
                                              <p:attrName>style.visibility</p:attrName>
                                            </p:attrNameLst>
                                          </p:cBhvr>
                                          <p:to>
                                            <p:strVal val="visible"/>
                                          </p:to>
                                        </p:set>
                                        <p:animEffect transition="in" filter="circle(in)">
                                          <p:cBhvr>
                                            <p:cTn id="96" dur="2000"/>
                                            <p:tgtEl>
                                              <p:spTgt spid="47"/>
                                            </p:tgtEl>
                                          </p:cBhvr>
                                        </p:animEffect>
                                      </p:childTnLst>
                                    </p:cTn>
                                  </p:par>
                                </p:childTnLst>
                              </p:cTn>
                            </p:par>
                          </p:childTnLst>
                        </p:cTn>
                      </p:par>
                      <p:par>
                        <p:cTn id="97" fill="hold">
                          <p:stCondLst>
                            <p:cond delay="indefinite"/>
                          </p:stCondLst>
                          <p:childTnLst>
                            <p:par>
                              <p:cTn id="98" fill="hold">
                                <p:stCondLst>
                                  <p:cond delay="0"/>
                                </p:stCondLst>
                                <p:childTnLst>
                                  <p:par>
                                    <p:cTn id="99" presetID="42" presetClass="entr" presetSubtype="0" fill="hold" grpId="0" nodeType="clickEffect">
                                      <p:stCondLst>
                                        <p:cond delay="0"/>
                                      </p:stCondLst>
                                      <p:childTnLst>
                                        <p:set>
                                          <p:cBhvr>
                                            <p:cTn id="100" dur="1" fill="hold">
                                              <p:stCondLst>
                                                <p:cond delay="0"/>
                                              </p:stCondLst>
                                            </p:cTn>
                                            <p:tgtEl>
                                              <p:spTgt spid="45"/>
                                            </p:tgtEl>
                                            <p:attrNameLst>
                                              <p:attrName>style.visibility</p:attrName>
                                            </p:attrNameLst>
                                          </p:cBhvr>
                                          <p:to>
                                            <p:strVal val="visible"/>
                                          </p:to>
                                        </p:set>
                                        <p:animEffect transition="in" filter="fade">
                                          <p:cBhvr>
                                            <p:cTn id="101" dur="1000"/>
                                            <p:tgtEl>
                                              <p:spTgt spid="45"/>
                                            </p:tgtEl>
                                          </p:cBhvr>
                                        </p:animEffect>
                                        <p:anim calcmode="lin" valueType="num">
                                          <p:cBhvr>
                                            <p:cTn id="102" dur="1000" fill="hold"/>
                                            <p:tgtEl>
                                              <p:spTgt spid="45"/>
                                            </p:tgtEl>
                                            <p:attrNameLst>
                                              <p:attrName>ppt_x</p:attrName>
                                            </p:attrNameLst>
                                          </p:cBhvr>
                                          <p:tavLst>
                                            <p:tav tm="0">
                                              <p:val>
                                                <p:strVal val="#ppt_x"/>
                                              </p:val>
                                            </p:tav>
                                            <p:tav tm="100000">
                                              <p:val>
                                                <p:strVal val="#ppt_x"/>
                                              </p:val>
                                            </p:tav>
                                          </p:tavLst>
                                        </p:anim>
                                        <p:anim calcmode="lin" valueType="num">
                                          <p:cBhvr>
                                            <p:cTn id="103"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par>
                        <p:cTn id="104" fill="hold">
                          <p:stCondLst>
                            <p:cond delay="indefinite"/>
                          </p:stCondLst>
                          <p:childTnLst>
                            <p:par>
                              <p:cTn id="105" fill="hold">
                                <p:stCondLst>
                                  <p:cond delay="0"/>
                                </p:stCondLst>
                                <p:childTnLst>
                                  <p:par>
                                    <p:cTn id="106" presetID="1" presetClass="exit" presetSubtype="0" fill="hold" grpId="1" nodeType="clickEffect">
                                      <p:stCondLst>
                                        <p:cond delay="0"/>
                                      </p:stCondLst>
                                      <p:childTnLst>
                                        <p:set>
                                          <p:cBhvr>
                                            <p:cTn id="107" dur="1" fill="hold">
                                              <p:stCondLst>
                                                <p:cond delay="0"/>
                                              </p:stCondLst>
                                            </p:cTn>
                                            <p:tgtEl>
                                              <p:spTgt spid="4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79" grpId="0"/>
          <p:bldP spid="39" grpId="0" animBg="1"/>
          <p:bldP spid="39" grpId="1" animBg="1"/>
          <p:bldP spid="40" grpId="0" animBg="1"/>
          <p:bldP spid="40" grpId="1" animBg="1"/>
          <p:bldP spid="41" grpId="0" animBg="1"/>
          <p:bldP spid="43" grpId="0" animBg="1"/>
          <p:bldP spid="43" grpId="1" animBg="1"/>
          <p:bldP spid="45" grpId="0" animBg="1"/>
          <p:bldP spid="45" grpId="1" animBg="1"/>
          <p:bldP spid="46" grpId="0" animBg="1"/>
          <p:bldP spid="47" grpId="0" animBg="1"/>
        </p:bldLst>
      </p:timing>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154870" y="892017"/>
            <a:ext cx="11870591" cy="1631216"/>
          </a:xfrm>
          <a:prstGeom prst="rect">
            <a:avLst/>
          </a:prstGeom>
        </p:spPr>
        <p:txBody>
          <a:bodyPr wrap="square">
            <a:spAutoFit/>
          </a:bodyPr>
          <a:lstStyle/>
          <a:p>
            <a:pPr marL="265113" indent="-265113"/>
            <a:r>
              <a:rPr lang="en-US" altLang="zh-TW" sz="2000" dirty="0">
                <a:solidFill>
                  <a:schemeClr val="bg1"/>
                </a:solidFill>
                <a:latin typeface="標楷體" panose="03000509000000000000" pitchFamily="65" charset="-120"/>
                <a:ea typeface="標楷體" panose="03000509000000000000" pitchFamily="65" charset="-120"/>
              </a:rPr>
              <a:t>4.	107</a:t>
            </a:r>
            <a:r>
              <a:rPr lang="zh-TW" altLang="en-US" sz="2000" dirty="0">
                <a:solidFill>
                  <a:schemeClr val="bg1"/>
                </a:solidFill>
                <a:latin typeface="標楷體" panose="03000509000000000000" pitchFamily="65" charset="-120"/>
                <a:ea typeface="標楷體" panose="03000509000000000000" pitchFamily="65" charset="-120"/>
              </a:rPr>
              <a:t>年</a:t>
            </a:r>
            <a:r>
              <a:rPr lang="en-US" altLang="zh-TW" sz="2000" dirty="0">
                <a:solidFill>
                  <a:schemeClr val="bg1"/>
                </a:solidFill>
                <a:latin typeface="標楷體" panose="03000509000000000000" pitchFamily="65" charset="-120"/>
                <a:ea typeface="標楷體" panose="03000509000000000000" pitchFamily="65" charset="-120"/>
              </a:rPr>
              <a:t>10</a:t>
            </a:r>
            <a:r>
              <a:rPr lang="zh-TW" altLang="en-US" sz="2000" dirty="0">
                <a:solidFill>
                  <a:schemeClr val="bg1"/>
                </a:solidFill>
                <a:latin typeface="標楷體" panose="03000509000000000000" pitchFamily="65" charset="-120"/>
                <a:ea typeface="標楷體" panose="03000509000000000000" pitchFamily="65" charset="-120"/>
              </a:rPr>
              <a:t>月</a:t>
            </a:r>
            <a:r>
              <a:rPr lang="en-US" altLang="zh-TW" sz="2000" dirty="0">
                <a:solidFill>
                  <a:schemeClr val="bg1"/>
                </a:solidFill>
                <a:latin typeface="標楷體" panose="03000509000000000000" pitchFamily="65" charset="-120"/>
                <a:ea typeface="標楷體" panose="03000509000000000000" pitchFamily="65" charset="-120"/>
              </a:rPr>
              <a:t>15</a:t>
            </a:r>
            <a:r>
              <a:rPr lang="zh-TW" altLang="en-US" sz="2000" dirty="0">
                <a:solidFill>
                  <a:schemeClr val="bg1"/>
                </a:solidFill>
                <a:latin typeface="標楷體" panose="03000509000000000000" pitchFamily="65" charset="-120"/>
                <a:ea typeface="標楷體" panose="03000509000000000000" pitchFamily="65" charset="-120"/>
              </a:rPr>
              <a:t>日向銀行借款</a:t>
            </a:r>
            <a:r>
              <a:rPr lang="en-US" altLang="zh-TW" sz="2000" dirty="0">
                <a:solidFill>
                  <a:schemeClr val="bg1"/>
                </a:solidFill>
                <a:latin typeface="標楷體" panose="03000509000000000000" pitchFamily="65" charset="-120"/>
                <a:ea typeface="標楷體" panose="03000509000000000000" pitchFamily="65" charset="-120"/>
              </a:rPr>
              <a:t>$2,500,000</a:t>
            </a:r>
            <a:r>
              <a:rPr lang="zh-TW" altLang="en-US" sz="2000" dirty="0">
                <a:solidFill>
                  <a:schemeClr val="bg1"/>
                </a:solidFill>
                <a:latin typeface="標楷體" panose="03000509000000000000" pitchFamily="65" charset="-120"/>
                <a:ea typeface="標楷體" panose="03000509000000000000" pitchFamily="65" charset="-120"/>
              </a:rPr>
              <a:t>作為營運週轉金，一年期，利率</a:t>
            </a:r>
            <a:r>
              <a:rPr lang="en-US" altLang="zh-TW" sz="2000" dirty="0">
                <a:solidFill>
                  <a:schemeClr val="bg1"/>
                </a:solidFill>
                <a:latin typeface="標楷體" panose="03000509000000000000" pitchFamily="65" charset="-120"/>
                <a:ea typeface="標楷體" panose="03000509000000000000" pitchFamily="65" charset="-120"/>
              </a:rPr>
              <a:t>1.8%</a:t>
            </a:r>
            <a:r>
              <a:rPr lang="zh-TW" altLang="en-US" sz="2000" dirty="0">
                <a:solidFill>
                  <a:schemeClr val="bg1"/>
                </a:solidFill>
                <a:latin typeface="標楷體" panose="03000509000000000000" pitchFamily="65" charset="-120"/>
                <a:ea typeface="標楷體" panose="03000509000000000000" pitchFamily="65" charset="-120"/>
              </a:rPr>
              <a:t>，每半年付息乙次。</a:t>
            </a:r>
          </a:p>
          <a:p>
            <a:pPr marL="265113" indent="-265113"/>
            <a:r>
              <a:rPr lang="en-US" altLang="zh-TW" sz="2000" dirty="0">
                <a:solidFill>
                  <a:schemeClr val="bg1"/>
                </a:solidFill>
                <a:latin typeface="標楷體" panose="03000509000000000000" pitchFamily="65" charset="-120"/>
                <a:ea typeface="標楷體" panose="03000509000000000000" pitchFamily="65" charset="-120"/>
              </a:rPr>
              <a:t>5.	</a:t>
            </a:r>
            <a:r>
              <a:rPr lang="zh-TW" altLang="en-US" sz="2000" dirty="0">
                <a:solidFill>
                  <a:schemeClr val="bg1"/>
                </a:solidFill>
                <a:latin typeface="標楷體" panose="03000509000000000000" pitchFamily="65" charset="-120"/>
                <a:ea typeface="標楷體" panose="03000509000000000000" pitchFamily="65" charset="-120"/>
              </a:rPr>
              <a:t>認列產品保固負債準備。</a:t>
            </a:r>
          </a:p>
          <a:p>
            <a:pPr marL="265113" indent="-265113"/>
            <a:r>
              <a:rPr lang="en-US" altLang="zh-TW" sz="2000" dirty="0">
                <a:solidFill>
                  <a:schemeClr val="bg1"/>
                </a:solidFill>
                <a:latin typeface="標楷體" panose="03000509000000000000" pitchFamily="65" charset="-120"/>
                <a:ea typeface="標楷體" panose="03000509000000000000" pitchFamily="65" charset="-120"/>
              </a:rPr>
              <a:t>6.	</a:t>
            </a:r>
            <a:r>
              <a:rPr lang="zh-TW" altLang="en-US" sz="2000" dirty="0">
                <a:solidFill>
                  <a:schemeClr val="bg1"/>
                </a:solidFill>
                <a:latin typeface="標楷體" panose="03000509000000000000" pitchFamily="65" charset="-120"/>
                <a:ea typeface="標楷體" panose="03000509000000000000" pitchFamily="65" charset="-120"/>
              </a:rPr>
              <a:t>公司備抵損失之提列係按期末應收帳款餘額以</a:t>
            </a:r>
            <a:r>
              <a:rPr lang="en-US" altLang="zh-TW" sz="2000" dirty="0">
                <a:solidFill>
                  <a:schemeClr val="bg1"/>
                </a:solidFill>
                <a:latin typeface="標楷體" panose="03000509000000000000" pitchFamily="65" charset="-120"/>
                <a:ea typeface="標楷體" panose="03000509000000000000" pitchFamily="65" charset="-120"/>
              </a:rPr>
              <a:t>1%</a:t>
            </a:r>
            <a:r>
              <a:rPr lang="zh-TW" altLang="en-US" sz="2000" dirty="0">
                <a:solidFill>
                  <a:schemeClr val="bg1"/>
                </a:solidFill>
                <a:latin typeface="標楷體" panose="03000509000000000000" pitchFamily="65" charset="-120"/>
                <a:ea typeface="標楷體" panose="03000509000000000000" pitchFamily="65" charset="-120"/>
              </a:rPr>
              <a:t>計提。</a:t>
            </a:r>
          </a:p>
          <a:p>
            <a:pPr marL="265113" indent="-265113"/>
            <a:r>
              <a:rPr lang="en-US" altLang="zh-TW" sz="2000" dirty="0">
                <a:solidFill>
                  <a:schemeClr val="bg1"/>
                </a:solidFill>
                <a:latin typeface="標楷體" panose="03000509000000000000" pitchFamily="65" charset="-120"/>
                <a:ea typeface="標楷體" panose="03000509000000000000" pitchFamily="65" charset="-120"/>
              </a:rPr>
              <a:t>7.	</a:t>
            </a:r>
            <a:r>
              <a:rPr lang="zh-TW" altLang="en-US" sz="2000" dirty="0">
                <a:solidFill>
                  <a:schemeClr val="bg1"/>
                </a:solidFill>
                <a:latin typeface="標楷體" panose="03000509000000000000" pitchFamily="65" charset="-120"/>
                <a:ea typeface="標楷體" panose="03000509000000000000" pitchFamily="65" charset="-120"/>
              </a:rPr>
              <a:t>公司不動產、廠房及設備除運輸設備採直線法及辦公設備採倍數餘額遞減法外，餘均採年數合計法計提折舊，請作不動產、廠房及設備折舊之調整。</a:t>
            </a: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73125" y="900719"/>
            <a:ext cx="12289261" cy="5930754"/>
            <a:chOff x="908406" y="1958839"/>
            <a:chExt cx="3484694" cy="4886803"/>
          </a:xfrm>
        </p:grpSpPr>
        <p:sp>
          <p:nvSpPr>
            <p:cNvPr id="16" name="矩形 15"/>
            <p:cNvSpPr/>
            <p:nvPr/>
          </p:nvSpPr>
          <p:spPr>
            <a:xfrm flipH="1">
              <a:off x="908406" y="1995688"/>
              <a:ext cx="3356848"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35" name="群組 34"/>
          <p:cNvGrpSpPr/>
          <p:nvPr/>
        </p:nvGrpSpPr>
        <p:grpSpPr>
          <a:xfrm>
            <a:off x="5895586" y="-209106"/>
            <a:ext cx="5607415" cy="1470676"/>
            <a:chOff x="-14042262" y="1272774"/>
            <a:chExt cx="14667741" cy="732733"/>
          </a:xfrm>
        </p:grpSpPr>
        <p:pic>
          <p:nvPicPr>
            <p:cNvPr id="36"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38" name="文字方塊 37"/>
            <p:cNvSpPr txBox="1"/>
            <p:nvPr/>
          </p:nvSpPr>
          <p:spPr>
            <a:xfrm>
              <a:off x="-10304698" y="1486697"/>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a:t>
              </a:r>
              <a:r>
                <a:rPr lang="zh-TW" altLang="en-US" sz="3200" dirty="0">
                  <a:solidFill>
                    <a:srgbClr val="00EFF1"/>
                  </a:solidFill>
                  <a:latin typeface="標楷體" panose="03000509000000000000" pitchFamily="65" charset="-120"/>
                  <a:ea typeface="標楷體" panose="03000509000000000000" pitchFamily="65" charset="-120"/>
                </a:rPr>
                <a:t>三</a:t>
              </a:r>
              <a:r>
                <a:rPr lang="zh-TW" altLang="en-US" sz="3200" dirty="0" smtClean="0">
                  <a:solidFill>
                    <a:srgbClr val="00EFF1"/>
                  </a:solidFill>
                  <a:latin typeface="標楷體" panose="03000509000000000000" pitchFamily="65" charset="-120"/>
                  <a:ea typeface="標楷體" panose="03000509000000000000" pitchFamily="65" charset="-120"/>
                </a:rPr>
                <a:t>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2)</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graphicFrame>
        <p:nvGraphicFramePr>
          <p:cNvPr id="3" name="表格 2"/>
          <p:cNvGraphicFramePr>
            <a:graphicFrameLocks noGrp="1"/>
          </p:cNvGraphicFramePr>
          <p:nvPr>
            <p:extLst>
              <p:ext uri="{D42A27DB-BD31-4B8C-83A1-F6EECF244321}">
                <p14:modId xmlns:p14="http://schemas.microsoft.com/office/powerpoint/2010/main" val="574008579"/>
              </p:ext>
            </p:extLst>
          </p:nvPr>
        </p:nvGraphicFramePr>
        <p:xfrm>
          <a:off x="332487" y="2687578"/>
          <a:ext cx="11466241" cy="3951248"/>
        </p:xfrm>
        <a:graphic>
          <a:graphicData uri="http://schemas.openxmlformats.org/drawingml/2006/table">
            <a:tbl>
              <a:tblPr>
                <a:tableStyleId>{5C22544A-7EE6-4342-B048-85BDC9FD1C3A}</a:tableStyleId>
              </a:tblPr>
              <a:tblGrid>
                <a:gridCol w="1782180">
                  <a:extLst>
                    <a:ext uri="{9D8B030D-6E8A-4147-A177-3AD203B41FA5}">
                      <a16:colId xmlns:a16="http://schemas.microsoft.com/office/drawing/2014/main" val="384211402"/>
                    </a:ext>
                  </a:extLst>
                </a:gridCol>
                <a:gridCol w="4038795">
                  <a:extLst>
                    <a:ext uri="{9D8B030D-6E8A-4147-A177-3AD203B41FA5}">
                      <a16:colId xmlns:a16="http://schemas.microsoft.com/office/drawing/2014/main" val="3713227855"/>
                    </a:ext>
                  </a:extLst>
                </a:gridCol>
                <a:gridCol w="944617">
                  <a:extLst>
                    <a:ext uri="{9D8B030D-6E8A-4147-A177-3AD203B41FA5}">
                      <a16:colId xmlns:a16="http://schemas.microsoft.com/office/drawing/2014/main" val="3404545017"/>
                    </a:ext>
                  </a:extLst>
                </a:gridCol>
                <a:gridCol w="2038318">
                  <a:extLst>
                    <a:ext uri="{9D8B030D-6E8A-4147-A177-3AD203B41FA5}">
                      <a16:colId xmlns:a16="http://schemas.microsoft.com/office/drawing/2014/main" val="1538555321"/>
                    </a:ext>
                  </a:extLst>
                </a:gridCol>
                <a:gridCol w="2038318">
                  <a:extLst>
                    <a:ext uri="{9D8B030D-6E8A-4147-A177-3AD203B41FA5}">
                      <a16:colId xmlns:a16="http://schemas.microsoft.com/office/drawing/2014/main" val="2757799568"/>
                    </a:ext>
                  </a:extLst>
                </a:gridCol>
                <a:gridCol w="156004">
                  <a:extLst>
                    <a:ext uri="{9D8B030D-6E8A-4147-A177-3AD203B41FA5}">
                      <a16:colId xmlns:a16="http://schemas.microsoft.com/office/drawing/2014/main" val="1170363560"/>
                    </a:ext>
                  </a:extLst>
                </a:gridCol>
                <a:gridCol w="468009">
                  <a:extLst>
                    <a:ext uri="{9D8B030D-6E8A-4147-A177-3AD203B41FA5}">
                      <a16:colId xmlns:a16="http://schemas.microsoft.com/office/drawing/2014/main" val="2109535404"/>
                    </a:ext>
                  </a:extLst>
                </a:gridCol>
              </a:tblGrid>
              <a:tr h="174054">
                <a:tc>
                  <a:txBody>
                    <a:bodyPr/>
                    <a:lstStyle/>
                    <a:p>
                      <a:pPr algn="l"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107-12-31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利息費用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r>
                        <a:rPr lang="en-US" altLang="zh-TW" sz="1800" u="none" strike="noStrike">
                          <a:solidFill>
                            <a:schemeClr val="bg1"/>
                          </a:solidFill>
                          <a:effectLst/>
                          <a:latin typeface="標楷體" panose="03000509000000000000" pitchFamily="65" charset="-120"/>
                          <a:ea typeface="標楷體" panose="03000509000000000000" pitchFamily="65" charset="-120"/>
                        </a:rPr>
                        <a:t>9,375</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32591152"/>
                  </a:ext>
                </a:extLst>
              </a:tr>
              <a:tr h="174054">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  應付利息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9,375</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32985500"/>
                  </a:ext>
                </a:extLst>
              </a:tr>
              <a:tr h="174054">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42486658"/>
                  </a:ext>
                </a:extLst>
              </a:tr>
              <a:tr h="174054">
                <a:tc>
                  <a:txBody>
                    <a:bodyPr/>
                    <a:lstStyle/>
                    <a:p>
                      <a:pPr algn="l" fontAlgn="t"/>
                      <a:r>
                        <a:rPr lang="en-US" altLang="zh-TW" sz="1800" u="none" strike="noStrike">
                          <a:solidFill>
                            <a:schemeClr val="bg1"/>
                          </a:solidFill>
                          <a:effectLst/>
                          <a:latin typeface="標楷體" panose="03000509000000000000" pitchFamily="65" charset="-120"/>
                          <a:ea typeface="標楷體" panose="03000509000000000000" pitchFamily="65" charset="-120"/>
                        </a:rPr>
                        <a:t>107-12-31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銷貨成本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253,337</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83019537"/>
                  </a:ext>
                </a:extLst>
              </a:tr>
              <a:tr h="174054">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  保固之短期負債準備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253,337</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38848618"/>
                  </a:ext>
                </a:extLst>
              </a:tr>
              <a:tr h="174054">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99565533"/>
                  </a:ext>
                </a:extLst>
              </a:tr>
              <a:tr h="174054">
                <a:tc>
                  <a:txBody>
                    <a:bodyPr/>
                    <a:lstStyle/>
                    <a:p>
                      <a:pPr algn="l" fontAlgn="t"/>
                      <a:r>
                        <a:rPr lang="en-US" altLang="zh-TW" sz="1800" u="none" strike="noStrike">
                          <a:solidFill>
                            <a:schemeClr val="bg1"/>
                          </a:solidFill>
                          <a:effectLst/>
                          <a:latin typeface="標楷體" panose="03000509000000000000" pitchFamily="65" charset="-120"/>
                          <a:ea typeface="標楷體" panose="03000509000000000000" pitchFamily="65" charset="-120"/>
                        </a:rPr>
                        <a:t>107-12-31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預期信用減損損失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274,350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69647253"/>
                  </a:ext>
                </a:extLst>
              </a:tr>
              <a:tr h="174054">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備抵損失</a:t>
                      </a:r>
                      <a:r>
                        <a:rPr lang="en-US" altLang="zh-TW" sz="1800" u="none" strike="noStrike">
                          <a:solidFill>
                            <a:schemeClr val="bg1"/>
                          </a:solidFill>
                          <a:effectLst/>
                          <a:latin typeface="標楷體" panose="03000509000000000000" pitchFamily="65" charset="-120"/>
                          <a:ea typeface="標楷體" panose="03000509000000000000" pitchFamily="65" charset="-120"/>
                        </a:rPr>
                        <a:t>-</a:t>
                      </a:r>
                      <a:r>
                        <a:rPr lang="zh-TW" altLang="en-US" sz="1800" u="none" strike="noStrike">
                          <a:solidFill>
                            <a:schemeClr val="bg1"/>
                          </a:solidFill>
                          <a:effectLst/>
                          <a:latin typeface="標楷體" panose="03000509000000000000" pitchFamily="65" charset="-120"/>
                          <a:ea typeface="標楷體" panose="03000509000000000000" pitchFamily="65" charset="-120"/>
                        </a:rPr>
                        <a:t>應收帳款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274,350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24803850"/>
                  </a:ext>
                </a:extLst>
              </a:tr>
              <a:tr h="174054">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12161619"/>
                  </a:ext>
                </a:extLst>
              </a:tr>
              <a:tr h="174054">
                <a:tc>
                  <a:txBody>
                    <a:bodyPr/>
                    <a:lstStyle/>
                    <a:p>
                      <a:pPr algn="l" fontAlgn="t"/>
                      <a:r>
                        <a:rPr lang="en-US" altLang="zh-TW" sz="1800" u="none" strike="noStrike">
                          <a:solidFill>
                            <a:schemeClr val="bg1"/>
                          </a:solidFill>
                          <a:effectLst/>
                          <a:latin typeface="標楷體" panose="03000509000000000000" pitchFamily="65" charset="-120"/>
                          <a:ea typeface="標楷體" panose="03000509000000000000" pitchFamily="65" charset="-120"/>
                        </a:rPr>
                        <a:t>107-12-31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折舊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702,290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89556836"/>
                  </a:ext>
                </a:extLst>
              </a:tr>
              <a:tr h="174054">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  累計折舊－辦公設備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95,040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84040611"/>
                  </a:ext>
                </a:extLst>
              </a:tr>
              <a:tr h="174054">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  累計折舊－運輸設備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81,000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10965882"/>
                  </a:ext>
                </a:extLst>
              </a:tr>
              <a:tr h="174054">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累計折舊</a:t>
                      </a:r>
                      <a:r>
                        <a:rPr lang="en-US" altLang="zh-TW" sz="1800" u="none" strike="noStrike">
                          <a:solidFill>
                            <a:schemeClr val="bg1"/>
                          </a:solidFill>
                          <a:effectLst/>
                          <a:latin typeface="標楷體" panose="03000509000000000000" pitchFamily="65" charset="-120"/>
                          <a:ea typeface="標楷體" panose="03000509000000000000" pitchFamily="65" charset="-120"/>
                        </a:rPr>
                        <a:t>-</a:t>
                      </a:r>
                      <a:r>
                        <a:rPr lang="zh-TW" altLang="en-US" sz="1800" u="none" strike="noStrike">
                          <a:solidFill>
                            <a:schemeClr val="bg1"/>
                          </a:solidFill>
                          <a:effectLst/>
                          <a:latin typeface="標楷體" panose="03000509000000000000" pitchFamily="65" charset="-120"/>
                          <a:ea typeface="標楷體" panose="03000509000000000000" pitchFamily="65" charset="-120"/>
                        </a:rPr>
                        <a:t>土地改良物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22,750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46287281"/>
                  </a:ext>
                </a:extLst>
              </a:tr>
              <a:tr h="174054">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累計折舊－房屋及建築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7912" marR="7912" marT="791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503,500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7912" marR="7912" marT="791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01012639"/>
                  </a:ext>
                </a:extLst>
              </a:tr>
            </a:tbl>
          </a:graphicData>
        </a:graphic>
      </p:graphicFrame>
      <p:sp>
        <p:nvSpPr>
          <p:cNvPr id="39" name="圓角矩形 38"/>
          <p:cNvSpPr/>
          <p:nvPr/>
        </p:nvSpPr>
        <p:spPr>
          <a:xfrm>
            <a:off x="83586" y="6064285"/>
            <a:ext cx="11580719" cy="620324"/>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r>
              <a:rPr lang="en-US" altLang="zh-TW" sz="2400" b="1" kern="100" dirty="0" smtClean="0">
                <a:solidFill>
                  <a:schemeClr val="tx1"/>
                </a:solidFill>
                <a:latin typeface="+mj-lt"/>
                <a:ea typeface="標楷體" panose="03000509000000000000" pitchFamily="65" charset="-120"/>
              </a:rPr>
              <a:t>$2,500,000 X (1.8/100) X (2.5/12)=$9,375</a:t>
            </a:r>
            <a:r>
              <a:rPr lang="zh-TW" altLang="en-US" sz="2400" b="1" kern="100" dirty="0">
                <a:solidFill>
                  <a:schemeClr val="tx1"/>
                </a:solidFill>
                <a:latin typeface="+mj-lt"/>
                <a:ea typeface="標楷體" panose="03000509000000000000" pitchFamily="65" charset="-120"/>
              </a:rPr>
              <a:t>應付</a:t>
            </a:r>
            <a:r>
              <a:rPr lang="zh-TW" altLang="en-US" sz="2400" b="1" kern="100" dirty="0" smtClean="0">
                <a:solidFill>
                  <a:schemeClr val="tx1"/>
                </a:solidFill>
                <a:latin typeface="+mj-lt"/>
                <a:ea typeface="標楷體" panose="03000509000000000000" pitchFamily="65" charset="-120"/>
              </a:rPr>
              <a:t>利息</a:t>
            </a:r>
            <a:endParaRPr lang="en-US" altLang="zh-TW" sz="2400" b="1" kern="100" dirty="0" smtClean="0">
              <a:solidFill>
                <a:schemeClr val="tx1"/>
              </a:solidFill>
              <a:latin typeface="+mj-lt"/>
              <a:ea typeface="標楷體" panose="03000509000000000000" pitchFamily="65" charset="-120"/>
            </a:endParaRPr>
          </a:p>
        </p:txBody>
      </p:sp>
      <p:sp>
        <p:nvSpPr>
          <p:cNvPr id="40" name="圓角矩形 39"/>
          <p:cNvSpPr/>
          <p:nvPr/>
        </p:nvSpPr>
        <p:spPr>
          <a:xfrm>
            <a:off x="76909" y="5608381"/>
            <a:ext cx="11580719" cy="1087440"/>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r>
              <a:rPr lang="en-US" altLang="zh-TW" sz="2400" b="1" kern="100" dirty="0">
                <a:solidFill>
                  <a:schemeClr val="tx1"/>
                </a:solidFill>
                <a:latin typeface="+mj-lt"/>
                <a:ea typeface="標楷體" panose="03000509000000000000" pitchFamily="65" charset="-120"/>
              </a:rPr>
              <a:t>107</a:t>
            </a:r>
            <a:r>
              <a:rPr lang="zh-TW" altLang="en-US" sz="2400" b="1" kern="100" dirty="0">
                <a:solidFill>
                  <a:schemeClr val="tx1"/>
                </a:solidFill>
                <a:latin typeface="+mj-lt"/>
                <a:ea typeface="標楷體" panose="03000509000000000000" pitchFamily="65" charset="-120"/>
              </a:rPr>
              <a:t>年</a:t>
            </a:r>
            <a:r>
              <a:rPr lang="en-US" altLang="zh-TW" sz="2400" b="1" kern="100" dirty="0">
                <a:solidFill>
                  <a:schemeClr val="tx1"/>
                </a:solidFill>
                <a:latin typeface="+mj-lt"/>
                <a:ea typeface="標楷體" panose="03000509000000000000" pitchFamily="65" charset="-120"/>
              </a:rPr>
              <a:t>10</a:t>
            </a:r>
            <a:r>
              <a:rPr lang="zh-TW" altLang="en-US" sz="2400" b="1" kern="100" dirty="0">
                <a:solidFill>
                  <a:schemeClr val="tx1"/>
                </a:solidFill>
                <a:latin typeface="+mj-lt"/>
                <a:ea typeface="標楷體" panose="03000509000000000000" pitchFamily="65" charset="-120"/>
              </a:rPr>
              <a:t>月底前  銷售量</a:t>
            </a:r>
            <a:r>
              <a:rPr lang="en-US" altLang="zh-TW" sz="2400" b="1" kern="100" dirty="0">
                <a:solidFill>
                  <a:schemeClr val="tx1"/>
                </a:solidFill>
                <a:latin typeface="+mj-lt"/>
                <a:ea typeface="標楷體" panose="03000509000000000000" pitchFamily="65" charset="-120"/>
              </a:rPr>
              <a:t>6,938      ($800X6,938X2%)+($2,500X6,938X0.5%)=$197,733</a:t>
            </a:r>
          </a:p>
          <a:p>
            <a:r>
              <a:rPr lang="en-US" altLang="zh-TW" sz="2400" b="1" kern="100" dirty="0">
                <a:solidFill>
                  <a:schemeClr val="tx1"/>
                </a:solidFill>
                <a:latin typeface="+mj-lt"/>
                <a:ea typeface="標楷體" panose="03000509000000000000" pitchFamily="65" charset="-120"/>
              </a:rPr>
              <a:t>107</a:t>
            </a:r>
            <a:r>
              <a:rPr lang="zh-TW" altLang="en-US" sz="2400" b="1" kern="100" dirty="0">
                <a:solidFill>
                  <a:schemeClr val="tx1"/>
                </a:solidFill>
                <a:latin typeface="+mj-lt"/>
                <a:ea typeface="標楷體" panose="03000509000000000000" pitchFamily="65" charset="-120"/>
              </a:rPr>
              <a:t>年</a:t>
            </a:r>
            <a:r>
              <a:rPr lang="en-US" altLang="zh-TW" sz="2400" b="1" kern="100" dirty="0">
                <a:solidFill>
                  <a:schemeClr val="tx1"/>
                </a:solidFill>
                <a:latin typeface="+mj-lt"/>
                <a:ea typeface="標楷體" panose="03000509000000000000" pitchFamily="65" charset="-120"/>
              </a:rPr>
              <a:t>10</a:t>
            </a:r>
            <a:r>
              <a:rPr lang="zh-TW" altLang="en-US" sz="2400" b="1" kern="100" dirty="0">
                <a:solidFill>
                  <a:schemeClr val="tx1"/>
                </a:solidFill>
                <a:latin typeface="+mj-lt"/>
                <a:ea typeface="標楷體" panose="03000509000000000000" pitchFamily="65" charset="-120"/>
              </a:rPr>
              <a:t>月底後  銷售量</a:t>
            </a:r>
            <a:r>
              <a:rPr lang="en-US" altLang="zh-TW" sz="2400" b="1" kern="100" dirty="0">
                <a:solidFill>
                  <a:schemeClr val="tx1"/>
                </a:solidFill>
                <a:latin typeface="+mj-lt"/>
                <a:ea typeface="標楷體" panose="03000509000000000000" pitchFamily="65" charset="-120"/>
              </a:rPr>
              <a:t>1,951      ($800X1,951X2%)+($2,500X1,951X0.5%)=$</a:t>
            </a:r>
            <a:r>
              <a:rPr lang="zh-TW" altLang="en-US" sz="2400" b="1" kern="100" dirty="0">
                <a:solidFill>
                  <a:schemeClr val="tx1"/>
                </a:solidFill>
                <a:latin typeface="+mj-lt"/>
                <a:ea typeface="標楷體" panose="03000509000000000000" pitchFamily="65" charset="-120"/>
              </a:rPr>
              <a:t>  </a:t>
            </a:r>
            <a:r>
              <a:rPr lang="en-US" altLang="zh-TW" sz="2400" b="1" kern="100" dirty="0">
                <a:solidFill>
                  <a:schemeClr val="tx1"/>
                </a:solidFill>
                <a:latin typeface="+mj-lt"/>
                <a:ea typeface="標楷體" panose="03000509000000000000" pitchFamily="65" charset="-120"/>
              </a:rPr>
              <a:t>55,603.5</a:t>
            </a:r>
          </a:p>
          <a:p>
            <a:r>
              <a:rPr lang="zh-TW" altLang="en-US" sz="2400" b="1" kern="100" dirty="0">
                <a:solidFill>
                  <a:schemeClr val="tx1"/>
                </a:solidFill>
                <a:latin typeface="+mj-lt"/>
                <a:ea typeface="標楷體" panose="03000509000000000000" pitchFamily="65" charset="-120"/>
              </a:rPr>
              <a:t>                                                                                                                               </a:t>
            </a:r>
            <a:r>
              <a:rPr lang="zh-TW" altLang="en-US" sz="2400" b="1" kern="100" dirty="0" smtClean="0">
                <a:solidFill>
                  <a:schemeClr val="tx1"/>
                </a:solidFill>
                <a:latin typeface="+mj-lt"/>
                <a:ea typeface="標楷體" panose="03000509000000000000" pitchFamily="65" charset="-120"/>
              </a:rPr>
              <a:t>       </a:t>
            </a:r>
            <a:r>
              <a:rPr lang="en-US" altLang="zh-TW" sz="2400" b="1" kern="100" dirty="0">
                <a:solidFill>
                  <a:schemeClr val="tx1"/>
                </a:solidFill>
                <a:latin typeface="+mj-lt"/>
                <a:ea typeface="標楷體" panose="03000509000000000000" pitchFamily="65" charset="-120"/>
              </a:rPr>
              <a:t>$253,336.5</a:t>
            </a:r>
          </a:p>
        </p:txBody>
      </p:sp>
      <p:sp>
        <p:nvSpPr>
          <p:cNvPr id="41" name="圓角矩形 40">
            <a:hlinkClick r:id="rId4" action="ppaction://hlinksldjump"/>
          </p:cNvPr>
          <p:cNvSpPr/>
          <p:nvPr/>
        </p:nvSpPr>
        <p:spPr>
          <a:xfrm>
            <a:off x="3255028" y="1271019"/>
            <a:ext cx="182217" cy="320040"/>
          </a:xfrm>
          <a:prstGeom prst="roundRect">
            <a:avLst/>
          </a:prstGeom>
          <a:solidFill>
            <a:srgbClr val="6699FF">
              <a:alpha val="16863"/>
            </a:srgb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42" name="圓角矩形 41"/>
          <p:cNvSpPr/>
          <p:nvPr/>
        </p:nvSpPr>
        <p:spPr>
          <a:xfrm>
            <a:off x="90263" y="5437805"/>
            <a:ext cx="11580719" cy="828405"/>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r>
              <a:rPr lang="zh-TW" altLang="en-US" sz="2400" b="1" kern="100" dirty="0" smtClean="0">
                <a:solidFill>
                  <a:schemeClr val="tx1"/>
                </a:solidFill>
                <a:latin typeface="+mj-lt"/>
                <a:ea typeface="標楷體" panose="03000509000000000000" pitchFamily="65" charset="-120"/>
              </a:rPr>
              <a:t>查系統</a:t>
            </a:r>
            <a:r>
              <a:rPr lang="en-US" altLang="zh-TW" sz="2400" b="1" kern="100" dirty="0">
                <a:solidFill>
                  <a:schemeClr val="tx1"/>
                </a:solidFill>
                <a:latin typeface="+mj-lt"/>
                <a:ea typeface="標楷體" panose="03000509000000000000" pitchFamily="65" charset="-120"/>
              </a:rPr>
              <a:t>$</a:t>
            </a:r>
            <a:r>
              <a:rPr lang="en-US" altLang="zh-TW" sz="2400" b="1" kern="100" dirty="0" smtClean="0">
                <a:solidFill>
                  <a:schemeClr val="tx1"/>
                </a:solidFill>
                <a:latin typeface="+mj-lt"/>
                <a:ea typeface="標楷體" panose="03000509000000000000" pitchFamily="65" charset="-120"/>
              </a:rPr>
              <a:t>10,821,960 </a:t>
            </a:r>
            <a:r>
              <a:rPr lang="en-US" altLang="zh-TW" sz="2400" b="1" kern="100" dirty="0">
                <a:solidFill>
                  <a:schemeClr val="tx1"/>
                </a:solidFill>
                <a:latin typeface="+mj-lt"/>
                <a:ea typeface="標楷體" panose="03000509000000000000" pitchFamily="65" charset="-120"/>
              </a:rPr>
              <a:t>(</a:t>
            </a:r>
            <a:r>
              <a:rPr lang="zh-TW" altLang="en-US" sz="2400" b="1" kern="100" dirty="0" smtClean="0">
                <a:solidFill>
                  <a:schemeClr val="tx1"/>
                </a:solidFill>
                <a:latin typeface="+mj-lt"/>
                <a:ea typeface="標楷體" panose="03000509000000000000" pitchFamily="65" charset="-120"/>
              </a:rPr>
              <a:t>應收帳款</a:t>
            </a:r>
            <a:r>
              <a:rPr lang="en-US" altLang="zh-TW" sz="2400" b="1" kern="100" dirty="0">
                <a:solidFill>
                  <a:schemeClr val="tx1"/>
                </a:solidFill>
                <a:latin typeface="+mj-lt"/>
                <a:ea typeface="標楷體" panose="03000509000000000000" pitchFamily="65" charset="-120"/>
              </a:rPr>
              <a:t>) </a:t>
            </a:r>
            <a:r>
              <a:rPr lang="en-US" altLang="zh-TW" sz="2400" b="1" kern="100" dirty="0" smtClean="0">
                <a:solidFill>
                  <a:schemeClr val="tx1"/>
                </a:solidFill>
                <a:latin typeface="+mj-lt"/>
                <a:ea typeface="標楷體" panose="03000509000000000000" pitchFamily="65" charset="-120"/>
              </a:rPr>
              <a:t>$166,130(</a:t>
            </a:r>
            <a:r>
              <a:rPr lang="zh-TW" altLang="en-US" sz="2400" b="1" kern="100" dirty="0" smtClean="0">
                <a:solidFill>
                  <a:schemeClr val="tx1"/>
                </a:solidFill>
                <a:latin typeface="+mj-lt"/>
                <a:ea typeface="標楷體" panose="03000509000000000000" pitchFamily="65" charset="-120"/>
              </a:rPr>
              <a:t>備抵損失</a:t>
            </a:r>
            <a:r>
              <a:rPr lang="en-US" altLang="zh-TW" sz="2400" b="1" kern="100" dirty="0" smtClean="0">
                <a:solidFill>
                  <a:schemeClr val="tx1"/>
                </a:solidFill>
                <a:latin typeface="+mj-lt"/>
                <a:ea typeface="標楷體" panose="03000509000000000000" pitchFamily="65" charset="-120"/>
              </a:rPr>
              <a:t>-</a:t>
            </a:r>
            <a:r>
              <a:rPr lang="zh-TW" altLang="en-US" sz="2400" b="1" kern="100" dirty="0" smtClean="0">
                <a:solidFill>
                  <a:schemeClr val="tx1"/>
                </a:solidFill>
                <a:latin typeface="+mj-lt"/>
                <a:ea typeface="標楷體" panose="03000509000000000000" pitchFamily="65" charset="-120"/>
              </a:rPr>
              <a:t>借餘</a:t>
            </a:r>
            <a:r>
              <a:rPr lang="en-US" altLang="zh-TW" sz="2400" b="1" kern="100" dirty="0" smtClean="0">
                <a:solidFill>
                  <a:schemeClr val="tx1"/>
                </a:solidFill>
                <a:latin typeface="+mj-lt"/>
                <a:ea typeface="標楷體" panose="03000509000000000000" pitchFamily="65" charset="-120"/>
              </a:rPr>
              <a:t>)</a:t>
            </a:r>
          </a:p>
          <a:p>
            <a:r>
              <a:rPr lang="en-US" altLang="zh-TW" sz="2400" b="1" kern="100" dirty="0">
                <a:solidFill>
                  <a:schemeClr val="tx1"/>
                </a:solidFill>
                <a:latin typeface="+mj-lt"/>
                <a:ea typeface="標楷體" panose="03000509000000000000" pitchFamily="65" charset="-120"/>
              </a:rPr>
              <a:t>$</a:t>
            </a:r>
            <a:r>
              <a:rPr lang="en-US" altLang="zh-TW" sz="2400" b="1" kern="100" dirty="0" smtClean="0">
                <a:solidFill>
                  <a:schemeClr val="tx1"/>
                </a:solidFill>
                <a:latin typeface="+mj-lt"/>
                <a:ea typeface="標楷體" panose="03000509000000000000" pitchFamily="65" charset="-120"/>
              </a:rPr>
              <a:t>10,821,960X1</a:t>
            </a:r>
            <a:r>
              <a:rPr lang="en-US" altLang="zh-TW" sz="2400" b="1" kern="100" dirty="0">
                <a:solidFill>
                  <a:schemeClr val="tx1"/>
                </a:solidFill>
                <a:latin typeface="+mj-lt"/>
                <a:ea typeface="標楷體" panose="03000509000000000000" pitchFamily="65" charset="-120"/>
              </a:rPr>
              <a:t>%+</a:t>
            </a:r>
            <a:r>
              <a:rPr lang="en-US" altLang="zh-TW" sz="2400" b="1" kern="100" dirty="0" smtClean="0">
                <a:solidFill>
                  <a:schemeClr val="tx1"/>
                </a:solidFill>
                <a:latin typeface="+mj-lt"/>
                <a:ea typeface="標楷體" panose="03000509000000000000" pitchFamily="65" charset="-120"/>
              </a:rPr>
              <a:t>166,130=$274,350</a:t>
            </a:r>
            <a:r>
              <a:rPr lang="zh-TW" altLang="en-US" sz="2400" b="1" kern="100" dirty="0">
                <a:solidFill>
                  <a:schemeClr val="tx1"/>
                </a:solidFill>
                <a:latin typeface="+mj-lt"/>
                <a:ea typeface="標楷體" panose="03000509000000000000" pitchFamily="65" charset="-120"/>
              </a:rPr>
              <a:t>預期信用減損損失 </a:t>
            </a:r>
            <a:endParaRPr lang="en-US" altLang="zh-TW" sz="2400" b="1" kern="100" dirty="0" smtClean="0">
              <a:solidFill>
                <a:schemeClr val="tx1"/>
              </a:solidFill>
              <a:latin typeface="+mj-lt"/>
              <a:ea typeface="標楷體" panose="03000509000000000000" pitchFamily="65" charset="-120"/>
            </a:endParaRPr>
          </a:p>
        </p:txBody>
      </p:sp>
      <p:sp>
        <p:nvSpPr>
          <p:cNvPr id="43" name="圓角矩形 42"/>
          <p:cNvSpPr/>
          <p:nvPr/>
        </p:nvSpPr>
        <p:spPr>
          <a:xfrm>
            <a:off x="-17328" y="2677215"/>
            <a:ext cx="11580719" cy="2313256"/>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r>
              <a:rPr lang="zh-TW" altLang="en-US" sz="2400" b="1" kern="100" dirty="0" smtClean="0">
                <a:solidFill>
                  <a:schemeClr val="tx1"/>
                </a:solidFill>
                <a:latin typeface="+mj-lt"/>
                <a:ea typeface="標楷體" panose="03000509000000000000" pitchFamily="65" charset="-120"/>
              </a:rPr>
              <a:t>土地改良物成本</a:t>
            </a:r>
            <a:r>
              <a:rPr lang="en-US" altLang="zh-TW" sz="2400" b="1" kern="100" dirty="0" smtClean="0">
                <a:solidFill>
                  <a:schemeClr val="tx1"/>
                </a:solidFill>
                <a:latin typeface="+mj-lt"/>
                <a:ea typeface="標楷體" panose="03000509000000000000" pitchFamily="65" charset="-120"/>
              </a:rPr>
              <a:t>(9/30)=(275,000-2,000)X(5/15)X(3/12)=22,750</a:t>
            </a:r>
          </a:p>
          <a:p>
            <a:r>
              <a:rPr lang="zh-TW" altLang="en-US" sz="2400" b="1" kern="100" dirty="0">
                <a:solidFill>
                  <a:schemeClr val="tx1"/>
                </a:solidFill>
                <a:latin typeface="+mj-lt"/>
                <a:ea typeface="標楷體" panose="03000509000000000000" pitchFamily="65" charset="-120"/>
              </a:rPr>
              <a:t>房屋及建築</a:t>
            </a:r>
            <a:r>
              <a:rPr lang="zh-TW" altLang="en-US" sz="2400" b="1" kern="100" dirty="0" smtClean="0">
                <a:solidFill>
                  <a:schemeClr val="tx1"/>
                </a:solidFill>
                <a:latin typeface="+mj-lt"/>
                <a:ea typeface="標楷體" panose="03000509000000000000" pitchFamily="65" charset="-120"/>
              </a:rPr>
              <a:t>成本</a:t>
            </a:r>
            <a:r>
              <a:rPr lang="en-US" altLang="zh-TW" sz="2400" b="1" kern="100" dirty="0" smtClean="0">
                <a:solidFill>
                  <a:schemeClr val="tx1"/>
                </a:solidFill>
                <a:latin typeface="+mj-lt"/>
                <a:ea typeface="標楷體" panose="03000509000000000000" pitchFamily="65" charset="-120"/>
              </a:rPr>
              <a:t>(</a:t>
            </a:r>
            <a:r>
              <a:rPr lang="zh-TW" altLang="en-US" sz="2400" b="1" kern="100" dirty="0" smtClean="0">
                <a:solidFill>
                  <a:schemeClr val="tx1"/>
                </a:solidFill>
                <a:latin typeface="+mj-lt"/>
                <a:ea typeface="標楷體" panose="03000509000000000000" pitchFamily="65" charset="-120"/>
              </a:rPr>
              <a:t>原</a:t>
            </a:r>
            <a:r>
              <a:rPr lang="en-US" altLang="zh-TW" sz="2400" b="1" kern="100" dirty="0" smtClean="0">
                <a:solidFill>
                  <a:schemeClr val="tx1"/>
                </a:solidFill>
                <a:latin typeface="+mj-lt"/>
                <a:ea typeface="標楷體" panose="03000509000000000000" pitchFamily="65" charset="-120"/>
              </a:rPr>
              <a:t>)=(12,950,000-200,000)X[((</a:t>
            </a:r>
            <a:r>
              <a:rPr lang="en-US" altLang="zh-TW" sz="2400" b="1" kern="100" dirty="0" err="1" smtClean="0">
                <a:solidFill>
                  <a:schemeClr val="tx1"/>
                </a:solidFill>
                <a:latin typeface="+mj-lt"/>
                <a:ea typeface="標楷體" panose="03000509000000000000" pitchFamily="65" charset="-120"/>
              </a:rPr>
              <a:t>44X</a:t>
            </a:r>
            <a:r>
              <a:rPr lang="en-US" altLang="zh-TW" sz="2400" b="1" kern="100" dirty="0" smtClean="0">
                <a:solidFill>
                  <a:schemeClr val="tx1"/>
                </a:solidFill>
                <a:latin typeface="+mj-lt"/>
                <a:ea typeface="標楷體" panose="03000509000000000000" pitchFamily="65" charset="-120"/>
              </a:rPr>
              <a:t>(9/12))+(</a:t>
            </a:r>
            <a:r>
              <a:rPr lang="en-US" altLang="zh-TW" sz="2400" b="1" kern="100" dirty="0" err="1" smtClean="0">
                <a:solidFill>
                  <a:schemeClr val="tx1"/>
                </a:solidFill>
                <a:latin typeface="+mj-lt"/>
                <a:ea typeface="標楷體" panose="03000509000000000000" pitchFamily="65" charset="-120"/>
              </a:rPr>
              <a:t>43X</a:t>
            </a:r>
            <a:r>
              <a:rPr lang="en-US" altLang="zh-TW" sz="2400" b="1" kern="100" dirty="0" smtClean="0">
                <a:solidFill>
                  <a:schemeClr val="tx1"/>
                </a:solidFill>
                <a:latin typeface="+mj-lt"/>
                <a:ea typeface="標楷體" panose="03000509000000000000" pitchFamily="65" charset="-120"/>
              </a:rPr>
              <a:t>(3/12)))/1,275]=$437,500</a:t>
            </a:r>
          </a:p>
          <a:p>
            <a:r>
              <a:rPr lang="zh-TW" altLang="en-US" sz="2400" b="1" kern="100" dirty="0">
                <a:solidFill>
                  <a:schemeClr val="tx1"/>
                </a:solidFill>
                <a:latin typeface="+mj-lt"/>
                <a:ea typeface="標楷體" panose="03000509000000000000" pitchFamily="65" charset="-120"/>
              </a:rPr>
              <a:t>房屋及建築成本</a:t>
            </a:r>
            <a:r>
              <a:rPr lang="en-US" altLang="zh-TW" sz="2400" b="1" kern="100" dirty="0" smtClean="0">
                <a:solidFill>
                  <a:schemeClr val="tx1"/>
                </a:solidFill>
                <a:latin typeface="+mj-lt"/>
                <a:ea typeface="標楷體" panose="03000509000000000000" pitchFamily="65" charset="-120"/>
              </a:rPr>
              <a:t>(9/30)=(5,432,000-20,000)X[(</a:t>
            </a:r>
            <a:r>
              <a:rPr lang="en-US" altLang="zh-TW" sz="2400" b="1" kern="100" dirty="0" err="1" smtClean="0">
                <a:solidFill>
                  <a:schemeClr val="tx1"/>
                </a:solidFill>
                <a:latin typeface="+mj-lt"/>
                <a:ea typeface="標楷體" panose="03000509000000000000" pitchFamily="65" charset="-120"/>
              </a:rPr>
              <a:t>40X</a:t>
            </a:r>
            <a:r>
              <a:rPr lang="en-US" altLang="zh-TW" sz="2400" b="1" kern="100" dirty="0" smtClean="0">
                <a:solidFill>
                  <a:schemeClr val="tx1"/>
                </a:solidFill>
                <a:latin typeface="+mj-lt"/>
                <a:ea typeface="標楷體" panose="03000509000000000000" pitchFamily="65" charset="-120"/>
              </a:rPr>
              <a:t>(3/12))/820]</a:t>
            </a:r>
            <a:r>
              <a:rPr lang="en-US" altLang="zh-TW" sz="2400" b="1" kern="100" dirty="0">
                <a:solidFill>
                  <a:schemeClr val="tx1"/>
                </a:solidFill>
                <a:latin typeface="+mj-lt"/>
                <a:ea typeface="標楷體" panose="03000509000000000000" pitchFamily="65" charset="-120"/>
              </a:rPr>
              <a:t> </a:t>
            </a:r>
            <a:r>
              <a:rPr lang="en-US" altLang="zh-TW" sz="2400" b="1" kern="100" dirty="0" smtClean="0">
                <a:solidFill>
                  <a:schemeClr val="tx1"/>
                </a:solidFill>
                <a:latin typeface="+mj-lt"/>
                <a:ea typeface="標楷體" panose="03000509000000000000" pitchFamily="65" charset="-120"/>
              </a:rPr>
              <a:t>=$66,000</a:t>
            </a:r>
          </a:p>
          <a:p>
            <a:r>
              <a:rPr lang="zh-TW" altLang="en-US" sz="2400" b="1" kern="100" dirty="0">
                <a:solidFill>
                  <a:schemeClr val="tx1"/>
                </a:solidFill>
                <a:latin typeface="+mj-lt"/>
                <a:ea typeface="標楷體" panose="03000509000000000000" pitchFamily="65" charset="-120"/>
              </a:rPr>
              <a:t>辦公設備</a:t>
            </a:r>
            <a:r>
              <a:rPr lang="zh-TW" altLang="en-US" sz="2400" b="1" kern="100" dirty="0" smtClean="0">
                <a:solidFill>
                  <a:schemeClr val="tx1"/>
                </a:solidFill>
                <a:latin typeface="+mj-lt"/>
                <a:ea typeface="標楷體" panose="03000509000000000000" pitchFamily="65" charset="-120"/>
              </a:rPr>
              <a:t>成本</a:t>
            </a:r>
            <a:r>
              <a:rPr lang="en-US" altLang="zh-TW" sz="2400" b="1" kern="100" dirty="0" smtClean="0">
                <a:solidFill>
                  <a:schemeClr val="tx1"/>
                </a:solidFill>
                <a:latin typeface="+mj-lt"/>
                <a:ea typeface="標楷體" panose="03000509000000000000" pitchFamily="65" charset="-120"/>
              </a:rPr>
              <a:t>=(660,000-422,000)</a:t>
            </a:r>
            <a:r>
              <a:rPr lang="en-US" altLang="zh-TW" sz="2400" b="1" kern="100" dirty="0" err="1" smtClean="0">
                <a:solidFill>
                  <a:schemeClr val="tx1"/>
                </a:solidFill>
                <a:latin typeface="+mj-lt"/>
                <a:ea typeface="標楷體" panose="03000509000000000000" pitchFamily="65" charset="-120"/>
              </a:rPr>
              <a:t>X0.4</a:t>
            </a:r>
            <a:r>
              <a:rPr lang="en-US" altLang="zh-TW" sz="2400" b="1" kern="100" dirty="0" smtClean="0">
                <a:solidFill>
                  <a:schemeClr val="tx1"/>
                </a:solidFill>
                <a:latin typeface="+mj-lt"/>
                <a:ea typeface="標楷體" panose="03000509000000000000" pitchFamily="65" charset="-120"/>
              </a:rPr>
              <a:t>=$95,040</a:t>
            </a:r>
          </a:p>
          <a:p>
            <a:r>
              <a:rPr lang="zh-TW" altLang="en-US" sz="2400" b="1" kern="100" dirty="0">
                <a:solidFill>
                  <a:schemeClr val="tx1"/>
                </a:solidFill>
                <a:latin typeface="+mj-lt"/>
                <a:ea typeface="標楷體" panose="03000509000000000000" pitchFamily="65" charset="-120"/>
              </a:rPr>
              <a:t>運輸設備</a:t>
            </a:r>
            <a:r>
              <a:rPr lang="zh-TW" altLang="en-US" sz="2400" b="1" kern="100" dirty="0" smtClean="0">
                <a:solidFill>
                  <a:schemeClr val="tx1"/>
                </a:solidFill>
                <a:latin typeface="+mj-lt"/>
                <a:ea typeface="標楷體" panose="03000509000000000000" pitchFamily="65" charset="-120"/>
              </a:rPr>
              <a:t>成本</a:t>
            </a:r>
            <a:r>
              <a:rPr lang="en-US" altLang="zh-TW" sz="2400" b="1" kern="100" dirty="0">
                <a:solidFill>
                  <a:schemeClr val="tx1"/>
                </a:solidFill>
                <a:latin typeface="+mj-lt"/>
                <a:ea typeface="標楷體" panose="03000509000000000000" pitchFamily="65" charset="-120"/>
              </a:rPr>
              <a:t>(</a:t>
            </a:r>
            <a:r>
              <a:rPr lang="zh-TW" altLang="en-US" sz="2400" b="1" kern="100" dirty="0">
                <a:solidFill>
                  <a:schemeClr val="tx1"/>
                </a:solidFill>
                <a:latin typeface="+mj-lt"/>
                <a:ea typeface="標楷體" panose="03000509000000000000" pitchFamily="65" charset="-120"/>
              </a:rPr>
              <a:t>原</a:t>
            </a:r>
            <a:r>
              <a:rPr lang="en-US" altLang="zh-TW" sz="2400" b="1" kern="100" dirty="0" smtClean="0">
                <a:solidFill>
                  <a:schemeClr val="tx1"/>
                </a:solidFill>
                <a:latin typeface="+mj-lt"/>
                <a:ea typeface="標楷體" panose="03000509000000000000" pitchFamily="65" charset="-120"/>
              </a:rPr>
              <a:t>)=(750,000-30,000)X(1/10)=$72,000</a:t>
            </a:r>
          </a:p>
          <a:p>
            <a:r>
              <a:rPr lang="zh-TW" altLang="en-US" sz="2400" b="1" kern="100" dirty="0">
                <a:solidFill>
                  <a:schemeClr val="tx1"/>
                </a:solidFill>
                <a:latin typeface="+mj-lt"/>
                <a:ea typeface="標楷體" panose="03000509000000000000" pitchFamily="65" charset="-120"/>
              </a:rPr>
              <a:t>運輸設備成本</a:t>
            </a:r>
            <a:r>
              <a:rPr lang="en-US" altLang="zh-TW" sz="2400" b="1" kern="100" dirty="0" smtClean="0">
                <a:solidFill>
                  <a:schemeClr val="tx1"/>
                </a:solidFill>
                <a:latin typeface="+mj-lt"/>
                <a:ea typeface="標楷體" panose="03000509000000000000" pitchFamily="65" charset="-120"/>
              </a:rPr>
              <a:t>(11/30)=(550,000-10,000)X(1/5)X(1/12)=$9,000</a:t>
            </a:r>
            <a:endParaRPr lang="en-US" altLang="zh-TW" sz="2400" b="1" kern="100" dirty="0">
              <a:solidFill>
                <a:schemeClr val="tx1"/>
              </a:solidFill>
              <a:latin typeface="+mj-lt"/>
              <a:ea typeface="標楷體" panose="03000509000000000000" pitchFamily="65" charset="-120"/>
            </a:endParaRPr>
          </a:p>
        </p:txBody>
      </p:sp>
      <p:sp>
        <p:nvSpPr>
          <p:cNvPr id="44" name="圓角矩形 43">
            <a:hlinkClick r:id="rId5" action="ppaction://hlinkfile"/>
          </p:cNvPr>
          <p:cNvSpPr/>
          <p:nvPr/>
        </p:nvSpPr>
        <p:spPr>
          <a:xfrm>
            <a:off x="6519148" y="1534981"/>
            <a:ext cx="182217" cy="320040"/>
          </a:xfrm>
          <a:prstGeom prst="roundRect">
            <a:avLst/>
          </a:prstGeom>
          <a:solidFill>
            <a:srgbClr val="6699FF">
              <a:alpha val="16863"/>
            </a:srgb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
        <p:nvSpPr>
          <p:cNvPr id="45" name="圓角矩形 44">
            <a:hlinkClick r:id="rId6" action="ppaction://hlinkfile"/>
          </p:cNvPr>
          <p:cNvSpPr/>
          <p:nvPr/>
        </p:nvSpPr>
        <p:spPr>
          <a:xfrm>
            <a:off x="5804477" y="2199907"/>
            <a:ext cx="182217" cy="320040"/>
          </a:xfrm>
          <a:prstGeom prst="roundRect">
            <a:avLst/>
          </a:prstGeom>
          <a:solidFill>
            <a:srgbClr val="6699FF">
              <a:alpha val="16863"/>
            </a:srgb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Tree>
    <p:extLst>
      <p:ext uri="{BB962C8B-B14F-4D97-AF65-F5344CB8AC3E}">
        <p14:creationId xmlns:p14="http://schemas.microsoft.com/office/powerpoint/2010/main" val="22114077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1000"/>
                                            <p:tgtEl>
                                              <p:spTgt spid="35"/>
                                            </p:tgtEl>
                                          </p:cBhvr>
                                        </p:animEffect>
                                        <p:anim calcmode="lin" valueType="num">
                                          <p:cBhvr>
                                            <p:cTn id="28" dur="1000" fill="hold"/>
                                            <p:tgtEl>
                                              <p:spTgt spid="35"/>
                                            </p:tgtEl>
                                            <p:attrNameLst>
                                              <p:attrName>ppt_x</p:attrName>
                                            </p:attrNameLst>
                                          </p:cBhvr>
                                          <p:tavLst>
                                            <p:tav tm="0">
                                              <p:val>
                                                <p:strVal val="#ppt_x"/>
                                              </p:val>
                                            </p:tav>
                                            <p:tav tm="100000">
                                              <p:val>
                                                <p:strVal val="#ppt_x"/>
                                              </p:val>
                                            </p:tav>
                                          </p:tavLst>
                                        </p:anim>
                                        <p:anim calcmode="lin" valueType="num">
                                          <p:cBhvr>
                                            <p:cTn id="29" dur="1000" fill="hold"/>
                                            <p:tgtEl>
                                              <p:spTgt spid="35"/>
                                            </p:tgtEl>
                                            <p:attrNameLst>
                                              <p:attrName>ppt_y</p:attrName>
                                            </p:attrNameLst>
                                          </p:cBhvr>
                                          <p:tavLst>
                                            <p:tav tm="0">
                                              <p:val>
                                                <p:strVal val="#ppt_y+.1"/>
                                              </p:val>
                                            </p:tav>
                                            <p:tav tm="100000">
                                              <p:val>
                                                <p:strVal val="#ppt_y"/>
                                              </p:val>
                                            </p:tav>
                                          </p:tavLst>
                                        </p:anim>
                                      </p:childTnLst>
                                    </p:cTn>
                                  </p:par>
                                </p:childTnLst>
                              </p:cTn>
                            </p:par>
                            <p:par>
                              <p:cTn id="30" fill="hold">
                                <p:stCondLst>
                                  <p:cond delay="2750"/>
                                </p:stCondLst>
                                <p:childTnLst>
                                  <p:par>
                                    <p:cTn id="31" presetID="42" presetClass="entr" presetSubtype="0" fill="hold" grpId="0" nodeType="afterEffect">
                                      <p:stCondLst>
                                        <p:cond delay="0"/>
                                      </p:stCondLst>
                                      <p:childTnLst>
                                        <p:set>
                                          <p:cBhvr>
                                            <p:cTn id="32" dur="1" fill="hold">
                                              <p:stCondLst>
                                                <p:cond delay="0"/>
                                              </p:stCondLst>
                                            </p:cTn>
                                            <p:tgtEl>
                                              <p:spTgt spid="37"/>
                                            </p:tgtEl>
                                            <p:attrNameLst>
                                              <p:attrName>style.visibility</p:attrName>
                                            </p:attrNameLst>
                                          </p:cBhvr>
                                          <p:to>
                                            <p:strVal val="visible"/>
                                          </p:to>
                                        </p:set>
                                        <p:animEffect transition="in" filter="fade">
                                          <p:cBhvr>
                                            <p:cTn id="33" dur="1000"/>
                                            <p:tgtEl>
                                              <p:spTgt spid="37"/>
                                            </p:tgtEl>
                                          </p:cBhvr>
                                        </p:animEffect>
                                        <p:anim calcmode="lin" valueType="num">
                                          <p:cBhvr>
                                            <p:cTn id="34" dur="1000" fill="hold"/>
                                            <p:tgtEl>
                                              <p:spTgt spid="37"/>
                                            </p:tgtEl>
                                            <p:attrNameLst>
                                              <p:attrName>ppt_x</p:attrName>
                                            </p:attrNameLst>
                                          </p:cBhvr>
                                          <p:tavLst>
                                            <p:tav tm="0">
                                              <p:val>
                                                <p:strVal val="#ppt_x"/>
                                              </p:val>
                                            </p:tav>
                                            <p:tav tm="100000">
                                              <p:val>
                                                <p:strVal val="#ppt_x"/>
                                              </p:val>
                                            </p:tav>
                                          </p:tavLst>
                                        </p:anim>
                                        <p:anim calcmode="lin" valueType="num">
                                          <p:cBhvr>
                                            <p:cTn id="35" dur="1000" fill="hold"/>
                                            <p:tgtEl>
                                              <p:spTgt spid="37"/>
                                            </p:tgtEl>
                                            <p:attrNameLst>
                                              <p:attrName>ppt_y</p:attrName>
                                            </p:attrNameLst>
                                          </p:cBhvr>
                                          <p:tavLst>
                                            <p:tav tm="0">
                                              <p:val>
                                                <p:strVal val="#ppt_y+.1"/>
                                              </p:val>
                                            </p:tav>
                                            <p:tav tm="100000">
                                              <p:val>
                                                <p:strVal val="#ppt_y"/>
                                              </p:val>
                                            </p:tav>
                                          </p:tavLst>
                                        </p:anim>
                                      </p:childTnLst>
                                    </p:cTn>
                                  </p:par>
                                </p:childTnLst>
                              </p:cTn>
                            </p:par>
                            <p:par>
                              <p:cTn id="36" fill="hold">
                                <p:stCondLst>
                                  <p:cond delay="3750"/>
                                </p:stCondLst>
                                <p:childTnLst>
                                  <p:par>
                                    <p:cTn id="37" presetID="42" presetClass="entr" presetSubtype="0" fill="hold" nodeType="after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fade">
                                          <p:cBhvr>
                                            <p:cTn id="39" dur="1000"/>
                                            <p:tgtEl>
                                              <p:spTgt spid="3"/>
                                            </p:tgtEl>
                                          </p:cBhvr>
                                        </p:animEffect>
                                        <p:anim calcmode="lin" valueType="num">
                                          <p:cBhvr>
                                            <p:cTn id="40" dur="1000" fill="hold"/>
                                            <p:tgtEl>
                                              <p:spTgt spid="3"/>
                                            </p:tgtEl>
                                            <p:attrNameLst>
                                              <p:attrName>ppt_x</p:attrName>
                                            </p:attrNameLst>
                                          </p:cBhvr>
                                          <p:tavLst>
                                            <p:tav tm="0">
                                              <p:val>
                                                <p:strVal val="#ppt_x"/>
                                              </p:val>
                                            </p:tav>
                                            <p:tav tm="100000">
                                              <p:val>
                                                <p:strVal val="#ppt_x"/>
                                              </p:val>
                                            </p:tav>
                                          </p:tavLst>
                                        </p:anim>
                                        <p:anim calcmode="lin" valueType="num">
                                          <p:cBhvr>
                                            <p:cTn id="41"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42" presetClass="entr" presetSubtype="0" fill="hold" grpId="0" nodeType="clickEffect">
                                      <p:stCondLst>
                                        <p:cond delay="0"/>
                                      </p:stCondLst>
                                      <p:childTnLst>
                                        <p:set>
                                          <p:cBhvr>
                                            <p:cTn id="45" dur="1" fill="hold">
                                              <p:stCondLst>
                                                <p:cond delay="0"/>
                                              </p:stCondLst>
                                            </p:cTn>
                                            <p:tgtEl>
                                              <p:spTgt spid="39"/>
                                            </p:tgtEl>
                                            <p:attrNameLst>
                                              <p:attrName>style.visibility</p:attrName>
                                            </p:attrNameLst>
                                          </p:cBhvr>
                                          <p:to>
                                            <p:strVal val="visible"/>
                                          </p:to>
                                        </p:set>
                                        <p:animEffect transition="in" filter="fade">
                                          <p:cBhvr>
                                            <p:cTn id="46" dur="1000"/>
                                            <p:tgtEl>
                                              <p:spTgt spid="39"/>
                                            </p:tgtEl>
                                          </p:cBhvr>
                                        </p:animEffect>
                                        <p:anim calcmode="lin" valueType="num">
                                          <p:cBhvr>
                                            <p:cTn id="47" dur="1000" fill="hold"/>
                                            <p:tgtEl>
                                              <p:spTgt spid="39"/>
                                            </p:tgtEl>
                                            <p:attrNameLst>
                                              <p:attrName>ppt_x</p:attrName>
                                            </p:attrNameLst>
                                          </p:cBhvr>
                                          <p:tavLst>
                                            <p:tav tm="0">
                                              <p:val>
                                                <p:strVal val="#ppt_x"/>
                                              </p:val>
                                            </p:tav>
                                            <p:tav tm="100000">
                                              <p:val>
                                                <p:strVal val="#ppt_x"/>
                                              </p:val>
                                            </p:tav>
                                          </p:tavLst>
                                        </p:anim>
                                        <p:anim calcmode="lin" valueType="num">
                                          <p:cBhvr>
                                            <p:cTn id="48"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1" presetClass="exit" presetSubtype="0" fill="hold" grpId="1" nodeType="clickEffect">
                                      <p:stCondLst>
                                        <p:cond delay="0"/>
                                      </p:stCondLst>
                                      <p:childTnLst>
                                        <p:set>
                                          <p:cBhvr>
                                            <p:cTn id="52" dur="1" fill="hold">
                                              <p:stCondLst>
                                                <p:cond delay="0"/>
                                              </p:stCondLst>
                                            </p:cTn>
                                            <p:tgtEl>
                                              <p:spTgt spid="39"/>
                                            </p:tgtEl>
                                            <p:attrNameLst>
                                              <p:attrName>style.visibility</p:attrName>
                                            </p:attrNameLst>
                                          </p:cBhvr>
                                          <p:to>
                                            <p:strVal val="hidden"/>
                                          </p:to>
                                        </p:set>
                                      </p:childTnLst>
                                    </p:cTn>
                                  </p:par>
                                </p:childTnLst>
                              </p:cTn>
                            </p:par>
                            <p:par>
                              <p:cTn id="53" fill="hold">
                                <p:stCondLst>
                                  <p:cond delay="0"/>
                                </p:stCondLst>
                                <p:childTnLst>
                                  <p:par>
                                    <p:cTn id="54" presetID="6" presetClass="entr" presetSubtype="16" fill="hold" grpId="0" nodeType="afterEffect">
                                      <p:stCondLst>
                                        <p:cond delay="0"/>
                                      </p:stCondLst>
                                      <p:childTnLst>
                                        <p:set>
                                          <p:cBhvr>
                                            <p:cTn id="55" dur="1" fill="hold">
                                              <p:stCondLst>
                                                <p:cond delay="0"/>
                                              </p:stCondLst>
                                            </p:cTn>
                                            <p:tgtEl>
                                              <p:spTgt spid="41"/>
                                            </p:tgtEl>
                                            <p:attrNameLst>
                                              <p:attrName>style.visibility</p:attrName>
                                            </p:attrNameLst>
                                          </p:cBhvr>
                                          <p:to>
                                            <p:strVal val="visible"/>
                                          </p:to>
                                        </p:set>
                                        <p:animEffect transition="in" filter="circle(in)">
                                          <p:cBhvr>
                                            <p:cTn id="56" dur="2000"/>
                                            <p:tgtEl>
                                              <p:spTgt spid="41"/>
                                            </p:tgtEl>
                                          </p:cBhvr>
                                        </p:animEffect>
                                      </p:childTnLst>
                                    </p:cTn>
                                  </p:par>
                                </p:childTnLst>
                              </p:cTn>
                            </p:par>
                          </p:childTnLst>
                        </p:cTn>
                      </p:par>
                      <p:par>
                        <p:cTn id="57" fill="hold">
                          <p:stCondLst>
                            <p:cond delay="indefinite"/>
                          </p:stCondLst>
                          <p:childTnLst>
                            <p:par>
                              <p:cTn id="58" fill="hold">
                                <p:stCondLst>
                                  <p:cond delay="0"/>
                                </p:stCondLst>
                                <p:childTnLst>
                                  <p:par>
                                    <p:cTn id="59" presetID="42" presetClass="entr" presetSubtype="0" fill="hold" grpId="0" nodeType="clickEffect">
                                      <p:stCondLst>
                                        <p:cond delay="0"/>
                                      </p:stCondLst>
                                      <p:childTnLst>
                                        <p:set>
                                          <p:cBhvr>
                                            <p:cTn id="60" dur="1" fill="hold">
                                              <p:stCondLst>
                                                <p:cond delay="0"/>
                                              </p:stCondLst>
                                            </p:cTn>
                                            <p:tgtEl>
                                              <p:spTgt spid="40"/>
                                            </p:tgtEl>
                                            <p:attrNameLst>
                                              <p:attrName>style.visibility</p:attrName>
                                            </p:attrNameLst>
                                          </p:cBhvr>
                                          <p:to>
                                            <p:strVal val="visible"/>
                                          </p:to>
                                        </p:set>
                                        <p:animEffect transition="in" filter="fade">
                                          <p:cBhvr>
                                            <p:cTn id="61" dur="1000"/>
                                            <p:tgtEl>
                                              <p:spTgt spid="40"/>
                                            </p:tgtEl>
                                          </p:cBhvr>
                                        </p:animEffect>
                                        <p:anim calcmode="lin" valueType="num">
                                          <p:cBhvr>
                                            <p:cTn id="62" dur="1000" fill="hold"/>
                                            <p:tgtEl>
                                              <p:spTgt spid="40"/>
                                            </p:tgtEl>
                                            <p:attrNameLst>
                                              <p:attrName>ppt_x</p:attrName>
                                            </p:attrNameLst>
                                          </p:cBhvr>
                                          <p:tavLst>
                                            <p:tav tm="0">
                                              <p:val>
                                                <p:strVal val="#ppt_x"/>
                                              </p:val>
                                            </p:tav>
                                            <p:tav tm="100000">
                                              <p:val>
                                                <p:strVal val="#ppt_x"/>
                                              </p:val>
                                            </p:tav>
                                          </p:tavLst>
                                        </p:anim>
                                        <p:anim calcmode="lin" valueType="num">
                                          <p:cBhvr>
                                            <p:cTn id="63"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par>
                        <p:cTn id="64" fill="hold">
                          <p:stCondLst>
                            <p:cond delay="indefinite"/>
                          </p:stCondLst>
                          <p:childTnLst>
                            <p:par>
                              <p:cTn id="65" fill="hold">
                                <p:stCondLst>
                                  <p:cond delay="0"/>
                                </p:stCondLst>
                                <p:childTnLst>
                                  <p:par>
                                    <p:cTn id="66" presetID="1" presetClass="exit" presetSubtype="0" fill="hold" grpId="1" nodeType="clickEffect">
                                      <p:stCondLst>
                                        <p:cond delay="0"/>
                                      </p:stCondLst>
                                      <p:childTnLst>
                                        <p:set>
                                          <p:cBhvr>
                                            <p:cTn id="67" dur="1" fill="hold">
                                              <p:stCondLst>
                                                <p:cond delay="0"/>
                                              </p:stCondLst>
                                            </p:cTn>
                                            <p:tgtEl>
                                              <p:spTgt spid="40"/>
                                            </p:tgtEl>
                                            <p:attrNameLst>
                                              <p:attrName>style.visibility</p:attrName>
                                            </p:attrNameLst>
                                          </p:cBhvr>
                                          <p:to>
                                            <p:strVal val="hidden"/>
                                          </p:to>
                                        </p:set>
                                      </p:childTnLst>
                                    </p:cTn>
                                  </p:par>
                                </p:childTnLst>
                              </p:cTn>
                            </p:par>
                            <p:par>
                              <p:cTn id="68" fill="hold">
                                <p:stCondLst>
                                  <p:cond delay="0"/>
                                </p:stCondLst>
                                <p:childTnLst>
                                  <p:par>
                                    <p:cTn id="69" presetID="6" presetClass="entr" presetSubtype="16" fill="hold" grpId="0" nodeType="afterEffect">
                                      <p:stCondLst>
                                        <p:cond delay="0"/>
                                      </p:stCondLst>
                                      <p:childTnLst>
                                        <p:set>
                                          <p:cBhvr>
                                            <p:cTn id="70" dur="1" fill="hold">
                                              <p:stCondLst>
                                                <p:cond delay="0"/>
                                              </p:stCondLst>
                                            </p:cTn>
                                            <p:tgtEl>
                                              <p:spTgt spid="44"/>
                                            </p:tgtEl>
                                            <p:attrNameLst>
                                              <p:attrName>style.visibility</p:attrName>
                                            </p:attrNameLst>
                                          </p:cBhvr>
                                          <p:to>
                                            <p:strVal val="visible"/>
                                          </p:to>
                                        </p:set>
                                        <p:animEffect transition="in" filter="circle(in)">
                                          <p:cBhvr>
                                            <p:cTn id="71" dur="2000"/>
                                            <p:tgtEl>
                                              <p:spTgt spid="44"/>
                                            </p:tgtEl>
                                          </p:cBhvr>
                                        </p:animEffect>
                                      </p:childTnLst>
                                    </p:cTn>
                                  </p:par>
                                </p:childTnLst>
                              </p:cTn>
                            </p:par>
                          </p:childTnLst>
                        </p:cTn>
                      </p:par>
                      <p:par>
                        <p:cTn id="72" fill="hold">
                          <p:stCondLst>
                            <p:cond delay="indefinite"/>
                          </p:stCondLst>
                          <p:childTnLst>
                            <p:par>
                              <p:cTn id="73" fill="hold">
                                <p:stCondLst>
                                  <p:cond delay="0"/>
                                </p:stCondLst>
                                <p:childTnLst>
                                  <p:par>
                                    <p:cTn id="74" presetID="42" presetClass="entr" presetSubtype="0" fill="hold" grpId="0" nodeType="clickEffect">
                                      <p:stCondLst>
                                        <p:cond delay="0"/>
                                      </p:stCondLst>
                                      <p:childTnLst>
                                        <p:set>
                                          <p:cBhvr>
                                            <p:cTn id="75" dur="1" fill="hold">
                                              <p:stCondLst>
                                                <p:cond delay="0"/>
                                              </p:stCondLst>
                                            </p:cTn>
                                            <p:tgtEl>
                                              <p:spTgt spid="42"/>
                                            </p:tgtEl>
                                            <p:attrNameLst>
                                              <p:attrName>style.visibility</p:attrName>
                                            </p:attrNameLst>
                                          </p:cBhvr>
                                          <p:to>
                                            <p:strVal val="visible"/>
                                          </p:to>
                                        </p:set>
                                        <p:animEffect transition="in" filter="fade">
                                          <p:cBhvr>
                                            <p:cTn id="76" dur="1000"/>
                                            <p:tgtEl>
                                              <p:spTgt spid="42"/>
                                            </p:tgtEl>
                                          </p:cBhvr>
                                        </p:animEffect>
                                        <p:anim calcmode="lin" valueType="num">
                                          <p:cBhvr>
                                            <p:cTn id="77" dur="1000" fill="hold"/>
                                            <p:tgtEl>
                                              <p:spTgt spid="42"/>
                                            </p:tgtEl>
                                            <p:attrNameLst>
                                              <p:attrName>ppt_x</p:attrName>
                                            </p:attrNameLst>
                                          </p:cBhvr>
                                          <p:tavLst>
                                            <p:tav tm="0">
                                              <p:val>
                                                <p:strVal val="#ppt_x"/>
                                              </p:val>
                                            </p:tav>
                                            <p:tav tm="100000">
                                              <p:val>
                                                <p:strVal val="#ppt_x"/>
                                              </p:val>
                                            </p:tav>
                                          </p:tavLst>
                                        </p:anim>
                                        <p:anim calcmode="lin" valueType="num">
                                          <p:cBhvr>
                                            <p:cTn id="78" dur="1000" fill="hold"/>
                                            <p:tgtEl>
                                              <p:spTgt spid="42"/>
                                            </p:tgtEl>
                                            <p:attrNameLst>
                                              <p:attrName>ppt_y</p:attrName>
                                            </p:attrNameLst>
                                          </p:cBhvr>
                                          <p:tavLst>
                                            <p:tav tm="0">
                                              <p:val>
                                                <p:strVal val="#ppt_y+.1"/>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1" presetClass="exit" presetSubtype="0" fill="hold" grpId="1" nodeType="clickEffect">
                                      <p:stCondLst>
                                        <p:cond delay="0"/>
                                      </p:stCondLst>
                                      <p:childTnLst>
                                        <p:set>
                                          <p:cBhvr>
                                            <p:cTn id="82" dur="1" fill="hold">
                                              <p:stCondLst>
                                                <p:cond delay="0"/>
                                              </p:stCondLst>
                                            </p:cTn>
                                            <p:tgtEl>
                                              <p:spTgt spid="42"/>
                                            </p:tgtEl>
                                            <p:attrNameLst>
                                              <p:attrName>style.visibility</p:attrName>
                                            </p:attrNameLst>
                                          </p:cBhvr>
                                          <p:to>
                                            <p:strVal val="hidden"/>
                                          </p:to>
                                        </p:set>
                                      </p:childTnLst>
                                    </p:cTn>
                                  </p:par>
                                </p:childTnLst>
                              </p:cTn>
                            </p:par>
                            <p:par>
                              <p:cTn id="83" fill="hold">
                                <p:stCondLst>
                                  <p:cond delay="0"/>
                                </p:stCondLst>
                                <p:childTnLst>
                                  <p:par>
                                    <p:cTn id="84" presetID="6" presetClass="entr" presetSubtype="16" fill="hold" grpId="0" nodeType="afterEffect">
                                      <p:stCondLst>
                                        <p:cond delay="0"/>
                                      </p:stCondLst>
                                      <p:childTnLst>
                                        <p:set>
                                          <p:cBhvr>
                                            <p:cTn id="85" dur="1" fill="hold">
                                              <p:stCondLst>
                                                <p:cond delay="0"/>
                                              </p:stCondLst>
                                            </p:cTn>
                                            <p:tgtEl>
                                              <p:spTgt spid="45"/>
                                            </p:tgtEl>
                                            <p:attrNameLst>
                                              <p:attrName>style.visibility</p:attrName>
                                            </p:attrNameLst>
                                          </p:cBhvr>
                                          <p:to>
                                            <p:strVal val="visible"/>
                                          </p:to>
                                        </p:set>
                                        <p:animEffect transition="in" filter="circle(in)">
                                          <p:cBhvr>
                                            <p:cTn id="86" dur="2000"/>
                                            <p:tgtEl>
                                              <p:spTgt spid="45"/>
                                            </p:tgtEl>
                                          </p:cBhvr>
                                        </p:animEffect>
                                      </p:childTnLst>
                                    </p:cTn>
                                  </p:par>
                                </p:childTnLst>
                              </p:cTn>
                            </p:par>
                          </p:childTnLst>
                        </p:cTn>
                      </p:par>
                      <p:par>
                        <p:cTn id="87" fill="hold">
                          <p:stCondLst>
                            <p:cond delay="indefinite"/>
                          </p:stCondLst>
                          <p:childTnLst>
                            <p:par>
                              <p:cTn id="88" fill="hold">
                                <p:stCondLst>
                                  <p:cond delay="0"/>
                                </p:stCondLst>
                                <p:childTnLst>
                                  <p:par>
                                    <p:cTn id="89" presetID="42" presetClass="entr" presetSubtype="0" fill="hold" grpId="0" nodeType="clickEffect">
                                      <p:stCondLst>
                                        <p:cond delay="0"/>
                                      </p:stCondLst>
                                      <p:childTnLst>
                                        <p:set>
                                          <p:cBhvr>
                                            <p:cTn id="90" dur="1" fill="hold">
                                              <p:stCondLst>
                                                <p:cond delay="0"/>
                                              </p:stCondLst>
                                            </p:cTn>
                                            <p:tgtEl>
                                              <p:spTgt spid="43"/>
                                            </p:tgtEl>
                                            <p:attrNameLst>
                                              <p:attrName>style.visibility</p:attrName>
                                            </p:attrNameLst>
                                          </p:cBhvr>
                                          <p:to>
                                            <p:strVal val="visible"/>
                                          </p:to>
                                        </p:set>
                                        <p:animEffect transition="in" filter="fade">
                                          <p:cBhvr>
                                            <p:cTn id="91" dur="1000"/>
                                            <p:tgtEl>
                                              <p:spTgt spid="43"/>
                                            </p:tgtEl>
                                          </p:cBhvr>
                                        </p:animEffect>
                                        <p:anim calcmode="lin" valueType="num">
                                          <p:cBhvr>
                                            <p:cTn id="92" dur="1000" fill="hold"/>
                                            <p:tgtEl>
                                              <p:spTgt spid="43"/>
                                            </p:tgtEl>
                                            <p:attrNameLst>
                                              <p:attrName>ppt_x</p:attrName>
                                            </p:attrNameLst>
                                          </p:cBhvr>
                                          <p:tavLst>
                                            <p:tav tm="0">
                                              <p:val>
                                                <p:strVal val="#ppt_x"/>
                                              </p:val>
                                            </p:tav>
                                            <p:tav tm="100000">
                                              <p:val>
                                                <p:strVal val="#ppt_x"/>
                                              </p:val>
                                            </p:tav>
                                          </p:tavLst>
                                        </p:anim>
                                        <p:anim calcmode="lin" valueType="num">
                                          <p:cBhvr>
                                            <p:cTn id="93"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par>
                        <p:cTn id="94" fill="hold">
                          <p:stCondLst>
                            <p:cond delay="indefinite"/>
                          </p:stCondLst>
                          <p:childTnLst>
                            <p:par>
                              <p:cTn id="95" fill="hold">
                                <p:stCondLst>
                                  <p:cond delay="0"/>
                                </p:stCondLst>
                                <p:childTnLst>
                                  <p:par>
                                    <p:cTn id="96" presetID="1" presetClass="exit" presetSubtype="0" fill="hold" grpId="1" nodeType="clickEffect">
                                      <p:stCondLst>
                                        <p:cond delay="0"/>
                                      </p:stCondLst>
                                      <p:childTnLst>
                                        <p:set>
                                          <p:cBhvr>
                                            <p:cTn id="97" dur="1" fill="hold">
                                              <p:stCondLst>
                                                <p:cond delay="0"/>
                                              </p:stCondLst>
                                            </p:cTn>
                                            <p:tgtEl>
                                              <p:spTgt spid="4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79" grpId="0"/>
          <p:bldP spid="39" grpId="0" animBg="1"/>
          <p:bldP spid="39" grpId="1" animBg="1"/>
          <p:bldP spid="40" grpId="0" animBg="1"/>
          <p:bldP spid="40" grpId="1" animBg="1"/>
          <p:bldP spid="41" grpId="0" animBg="1"/>
          <p:bldP spid="42" grpId="0" animBg="1"/>
          <p:bldP spid="42" grpId="1" animBg="1"/>
          <p:bldP spid="43" grpId="0" animBg="1"/>
          <p:bldP spid="43" grpId="1" animBg="1"/>
          <p:bldP spid="44" grpId="0" animBg="1"/>
          <p:bldP spid="45" grpId="0" animBg="1"/>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1000"/>
                                            <p:tgtEl>
                                              <p:spTgt spid="35"/>
                                            </p:tgtEl>
                                          </p:cBhvr>
                                        </p:animEffect>
                                        <p:anim calcmode="lin" valueType="num">
                                          <p:cBhvr>
                                            <p:cTn id="28" dur="1000" fill="hold"/>
                                            <p:tgtEl>
                                              <p:spTgt spid="35"/>
                                            </p:tgtEl>
                                            <p:attrNameLst>
                                              <p:attrName>ppt_x</p:attrName>
                                            </p:attrNameLst>
                                          </p:cBhvr>
                                          <p:tavLst>
                                            <p:tav tm="0">
                                              <p:val>
                                                <p:strVal val="#ppt_x"/>
                                              </p:val>
                                            </p:tav>
                                            <p:tav tm="100000">
                                              <p:val>
                                                <p:strVal val="#ppt_x"/>
                                              </p:val>
                                            </p:tav>
                                          </p:tavLst>
                                        </p:anim>
                                        <p:anim calcmode="lin" valueType="num">
                                          <p:cBhvr>
                                            <p:cTn id="29" dur="1000" fill="hold"/>
                                            <p:tgtEl>
                                              <p:spTgt spid="35"/>
                                            </p:tgtEl>
                                            <p:attrNameLst>
                                              <p:attrName>ppt_y</p:attrName>
                                            </p:attrNameLst>
                                          </p:cBhvr>
                                          <p:tavLst>
                                            <p:tav tm="0">
                                              <p:val>
                                                <p:strVal val="#ppt_y+.1"/>
                                              </p:val>
                                            </p:tav>
                                            <p:tav tm="100000">
                                              <p:val>
                                                <p:strVal val="#ppt_y"/>
                                              </p:val>
                                            </p:tav>
                                          </p:tavLst>
                                        </p:anim>
                                      </p:childTnLst>
                                    </p:cTn>
                                  </p:par>
                                </p:childTnLst>
                              </p:cTn>
                            </p:par>
                            <p:par>
                              <p:cTn id="30" fill="hold">
                                <p:stCondLst>
                                  <p:cond delay="2750"/>
                                </p:stCondLst>
                                <p:childTnLst>
                                  <p:par>
                                    <p:cTn id="31" presetID="42" presetClass="entr" presetSubtype="0" fill="hold" grpId="0" nodeType="afterEffect">
                                      <p:stCondLst>
                                        <p:cond delay="0"/>
                                      </p:stCondLst>
                                      <p:childTnLst>
                                        <p:set>
                                          <p:cBhvr>
                                            <p:cTn id="32" dur="1" fill="hold">
                                              <p:stCondLst>
                                                <p:cond delay="0"/>
                                              </p:stCondLst>
                                            </p:cTn>
                                            <p:tgtEl>
                                              <p:spTgt spid="37"/>
                                            </p:tgtEl>
                                            <p:attrNameLst>
                                              <p:attrName>style.visibility</p:attrName>
                                            </p:attrNameLst>
                                          </p:cBhvr>
                                          <p:to>
                                            <p:strVal val="visible"/>
                                          </p:to>
                                        </p:set>
                                        <p:animEffect transition="in" filter="fade">
                                          <p:cBhvr>
                                            <p:cTn id="33" dur="1000"/>
                                            <p:tgtEl>
                                              <p:spTgt spid="37"/>
                                            </p:tgtEl>
                                          </p:cBhvr>
                                        </p:animEffect>
                                        <p:anim calcmode="lin" valueType="num">
                                          <p:cBhvr>
                                            <p:cTn id="34" dur="1000" fill="hold"/>
                                            <p:tgtEl>
                                              <p:spTgt spid="37"/>
                                            </p:tgtEl>
                                            <p:attrNameLst>
                                              <p:attrName>ppt_x</p:attrName>
                                            </p:attrNameLst>
                                          </p:cBhvr>
                                          <p:tavLst>
                                            <p:tav tm="0">
                                              <p:val>
                                                <p:strVal val="#ppt_x"/>
                                              </p:val>
                                            </p:tav>
                                            <p:tav tm="100000">
                                              <p:val>
                                                <p:strVal val="#ppt_x"/>
                                              </p:val>
                                            </p:tav>
                                          </p:tavLst>
                                        </p:anim>
                                        <p:anim calcmode="lin" valueType="num">
                                          <p:cBhvr>
                                            <p:cTn id="35" dur="1000" fill="hold"/>
                                            <p:tgtEl>
                                              <p:spTgt spid="37"/>
                                            </p:tgtEl>
                                            <p:attrNameLst>
                                              <p:attrName>ppt_y</p:attrName>
                                            </p:attrNameLst>
                                          </p:cBhvr>
                                          <p:tavLst>
                                            <p:tav tm="0">
                                              <p:val>
                                                <p:strVal val="#ppt_y+.1"/>
                                              </p:val>
                                            </p:tav>
                                            <p:tav tm="100000">
                                              <p:val>
                                                <p:strVal val="#ppt_y"/>
                                              </p:val>
                                            </p:tav>
                                          </p:tavLst>
                                        </p:anim>
                                      </p:childTnLst>
                                    </p:cTn>
                                  </p:par>
                                </p:childTnLst>
                              </p:cTn>
                            </p:par>
                            <p:par>
                              <p:cTn id="36" fill="hold">
                                <p:stCondLst>
                                  <p:cond delay="3750"/>
                                </p:stCondLst>
                                <p:childTnLst>
                                  <p:par>
                                    <p:cTn id="37" presetID="42" presetClass="entr" presetSubtype="0" fill="hold" nodeType="after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fade">
                                          <p:cBhvr>
                                            <p:cTn id="39" dur="1000"/>
                                            <p:tgtEl>
                                              <p:spTgt spid="3"/>
                                            </p:tgtEl>
                                          </p:cBhvr>
                                        </p:animEffect>
                                        <p:anim calcmode="lin" valueType="num">
                                          <p:cBhvr>
                                            <p:cTn id="40" dur="1000" fill="hold"/>
                                            <p:tgtEl>
                                              <p:spTgt spid="3"/>
                                            </p:tgtEl>
                                            <p:attrNameLst>
                                              <p:attrName>ppt_x</p:attrName>
                                            </p:attrNameLst>
                                          </p:cBhvr>
                                          <p:tavLst>
                                            <p:tav tm="0">
                                              <p:val>
                                                <p:strVal val="#ppt_x"/>
                                              </p:val>
                                            </p:tav>
                                            <p:tav tm="100000">
                                              <p:val>
                                                <p:strVal val="#ppt_x"/>
                                              </p:val>
                                            </p:tav>
                                          </p:tavLst>
                                        </p:anim>
                                        <p:anim calcmode="lin" valueType="num">
                                          <p:cBhvr>
                                            <p:cTn id="41"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42" presetClass="entr" presetSubtype="0" fill="hold" grpId="0" nodeType="clickEffect">
                                      <p:stCondLst>
                                        <p:cond delay="0"/>
                                      </p:stCondLst>
                                      <p:childTnLst>
                                        <p:set>
                                          <p:cBhvr>
                                            <p:cTn id="45" dur="1" fill="hold">
                                              <p:stCondLst>
                                                <p:cond delay="0"/>
                                              </p:stCondLst>
                                            </p:cTn>
                                            <p:tgtEl>
                                              <p:spTgt spid="39"/>
                                            </p:tgtEl>
                                            <p:attrNameLst>
                                              <p:attrName>style.visibility</p:attrName>
                                            </p:attrNameLst>
                                          </p:cBhvr>
                                          <p:to>
                                            <p:strVal val="visible"/>
                                          </p:to>
                                        </p:set>
                                        <p:animEffect transition="in" filter="fade">
                                          <p:cBhvr>
                                            <p:cTn id="46" dur="1000"/>
                                            <p:tgtEl>
                                              <p:spTgt spid="39"/>
                                            </p:tgtEl>
                                          </p:cBhvr>
                                        </p:animEffect>
                                        <p:anim calcmode="lin" valueType="num">
                                          <p:cBhvr>
                                            <p:cTn id="47" dur="1000" fill="hold"/>
                                            <p:tgtEl>
                                              <p:spTgt spid="39"/>
                                            </p:tgtEl>
                                            <p:attrNameLst>
                                              <p:attrName>ppt_x</p:attrName>
                                            </p:attrNameLst>
                                          </p:cBhvr>
                                          <p:tavLst>
                                            <p:tav tm="0">
                                              <p:val>
                                                <p:strVal val="#ppt_x"/>
                                              </p:val>
                                            </p:tav>
                                            <p:tav tm="100000">
                                              <p:val>
                                                <p:strVal val="#ppt_x"/>
                                              </p:val>
                                            </p:tav>
                                          </p:tavLst>
                                        </p:anim>
                                        <p:anim calcmode="lin" valueType="num">
                                          <p:cBhvr>
                                            <p:cTn id="48"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1" presetClass="exit" presetSubtype="0" fill="hold" grpId="1" nodeType="clickEffect">
                                      <p:stCondLst>
                                        <p:cond delay="0"/>
                                      </p:stCondLst>
                                      <p:childTnLst>
                                        <p:set>
                                          <p:cBhvr>
                                            <p:cTn id="52" dur="1" fill="hold">
                                              <p:stCondLst>
                                                <p:cond delay="0"/>
                                              </p:stCondLst>
                                            </p:cTn>
                                            <p:tgtEl>
                                              <p:spTgt spid="39"/>
                                            </p:tgtEl>
                                            <p:attrNameLst>
                                              <p:attrName>style.visibility</p:attrName>
                                            </p:attrNameLst>
                                          </p:cBhvr>
                                          <p:to>
                                            <p:strVal val="hidden"/>
                                          </p:to>
                                        </p:set>
                                      </p:childTnLst>
                                    </p:cTn>
                                  </p:par>
                                </p:childTnLst>
                              </p:cTn>
                            </p:par>
                            <p:par>
                              <p:cTn id="53" fill="hold">
                                <p:stCondLst>
                                  <p:cond delay="0"/>
                                </p:stCondLst>
                                <p:childTnLst>
                                  <p:par>
                                    <p:cTn id="54" presetID="6" presetClass="entr" presetSubtype="16" fill="hold" grpId="0" nodeType="afterEffect">
                                      <p:stCondLst>
                                        <p:cond delay="0"/>
                                      </p:stCondLst>
                                      <p:childTnLst>
                                        <p:set>
                                          <p:cBhvr>
                                            <p:cTn id="55" dur="1" fill="hold">
                                              <p:stCondLst>
                                                <p:cond delay="0"/>
                                              </p:stCondLst>
                                            </p:cTn>
                                            <p:tgtEl>
                                              <p:spTgt spid="41"/>
                                            </p:tgtEl>
                                            <p:attrNameLst>
                                              <p:attrName>style.visibility</p:attrName>
                                            </p:attrNameLst>
                                          </p:cBhvr>
                                          <p:to>
                                            <p:strVal val="visible"/>
                                          </p:to>
                                        </p:set>
                                        <p:animEffect transition="in" filter="circle(in)">
                                          <p:cBhvr>
                                            <p:cTn id="56" dur="2000"/>
                                            <p:tgtEl>
                                              <p:spTgt spid="41"/>
                                            </p:tgtEl>
                                          </p:cBhvr>
                                        </p:animEffect>
                                      </p:childTnLst>
                                    </p:cTn>
                                  </p:par>
                                </p:childTnLst>
                              </p:cTn>
                            </p:par>
                          </p:childTnLst>
                        </p:cTn>
                      </p:par>
                      <p:par>
                        <p:cTn id="57" fill="hold">
                          <p:stCondLst>
                            <p:cond delay="indefinite"/>
                          </p:stCondLst>
                          <p:childTnLst>
                            <p:par>
                              <p:cTn id="58" fill="hold">
                                <p:stCondLst>
                                  <p:cond delay="0"/>
                                </p:stCondLst>
                                <p:childTnLst>
                                  <p:par>
                                    <p:cTn id="59" presetID="42" presetClass="entr" presetSubtype="0" fill="hold" grpId="0" nodeType="clickEffect">
                                      <p:stCondLst>
                                        <p:cond delay="0"/>
                                      </p:stCondLst>
                                      <p:childTnLst>
                                        <p:set>
                                          <p:cBhvr>
                                            <p:cTn id="60" dur="1" fill="hold">
                                              <p:stCondLst>
                                                <p:cond delay="0"/>
                                              </p:stCondLst>
                                            </p:cTn>
                                            <p:tgtEl>
                                              <p:spTgt spid="40"/>
                                            </p:tgtEl>
                                            <p:attrNameLst>
                                              <p:attrName>style.visibility</p:attrName>
                                            </p:attrNameLst>
                                          </p:cBhvr>
                                          <p:to>
                                            <p:strVal val="visible"/>
                                          </p:to>
                                        </p:set>
                                        <p:animEffect transition="in" filter="fade">
                                          <p:cBhvr>
                                            <p:cTn id="61" dur="1000"/>
                                            <p:tgtEl>
                                              <p:spTgt spid="40"/>
                                            </p:tgtEl>
                                          </p:cBhvr>
                                        </p:animEffect>
                                        <p:anim calcmode="lin" valueType="num">
                                          <p:cBhvr>
                                            <p:cTn id="62" dur="1000" fill="hold"/>
                                            <p:tgtEl>
                                              <p:spTgt spid="40"/>
                                            </p:tgtEl>
                                            <p:attrNameLst>
                                              <p:attrName>ppt_x</p:attrName>
                                            </p:attrNameLst>
                                          </p:cBhvr>
                                          <p:tavLst>
                                            <p:tav tm="0">
                                              <p:val>
                                                <p:strVal val="#ppt_x"/>
                                              </p:val>
                                            </p:tav>
                                            <p:tav tm="100000">
                                              <p:val>
                                                <p:strVal val="#ppt_x"/>
                                              </p:val>
                                            </p:tav>
                                          </p:tavLst>
                                        </p:anim>
                                        <p:anim calcmode="lin" valueType="num">
                                          <p:cBhvr>
                                            <p:cTn id="63"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par>
                        <p:cTn id="64" fill="hold">
                          <p:stCondLst>
                            <p:cond delay="indefinite"/>
                          </p:stCondLst>
                          <p:childTnLst>
                            <p:par>
                              <p:cTn id="65" fill="hold">
                                <p:stCondLst>
                                  <p:cond delay="0"/>
                                </p:stCondLst>
                                <p:childTnLst>
                                  <p:par>
                                    <p:cTn id="66" presetID="1" presetClass="exit" presetSubtype="0" fill="hold" grpId="1" nodeType="clickEffect">
                                      <p:stCondLst>
                                        <p:cond delay="0"/>
                                      </p:stCondLst>
                                      <p:childTnLst>
                                        <p:set>
                                          <p:cBhvr>
                                            <p:cTn id="67" dur="1" fill="hold">
                                              <p:stCondLst>
                                                <p:cond delay="0"/>
                                              </p:stCondLst>
                                            </p:cTn>
                                            <p:tgtEl>
                                              <p:spTgt spid="40"/>
                                            </p:tgtEl>
                                            <p:attrNameLst>
                                              <p:attrName>style.visibility</p:attrName>
                                            </p:attrNameLst>
                                          </p:cBhvr>
                                          <p:to>
                                            <p:strVal val="hidden"/>
                                          </p:to>
                                        </p:set>
                                      </p:childTnLst>
                                    </p:cTn>
                                  </p:par>
                                </p:childTnLst>
                              </p:cTn>
                            </p:par>
                            <p:par>
                              <p:cTn id="68" fill="hold">
                                <p:stCondLst>
                                  <p:cond delay="0"/>
                                </p:stCondLst>
                                <p:childTnLst>
                                  <p:par>
                                    <p:cTn id="69" presetID="6" presetClass="entr" presetSubtype="16" fill="hold" grpId="0" nodeType="afterEffect">
                                      <p:stCondLst>
                                        <p:cond delay="0"/>
                                      </p:stCondLst>
                                      <p:childTnLst>
                                        <p:set>
                                          <p:cBhvr>
                                            <p:cTn id="70" dur="1" fill="hold">
                                              <p:stCondLst>
                                                <p:cond delay="0"/>
                                              </p:stCondLst>
                                            </p:cTn>
                                            <p:tgtEl>
                                              <p:spTgt spid="44"/>
                                            </p:tgtEl>
                                            <p:attrNameLst>
                                              <p:attrName>style.visibility</p:attrName>
                                            </p:attrNameLst>
                                          </p:cBhvr>
                                          <p:to>
                                            <p:strVal val="visible"/>
                                          </p:to>
                                        </p:set>
                                        <p:animEffect transition="in" filter="circle(in)">
                                          <p:cBhvr>
                                            <p:cTn id="71" dur="2000"/>
                                            <p:tgtEl>
                                              <p:spTgt spid="44"/>
                                            </p:tgtEl>
                                          </p:cBhvr>
                                        </p:animEffect>
                                      </p:childTnLst>
                                    </p:cTn>
                                  </p:par>
                                </p:childTnLst>
                              </p:cTn>
                            </p:par>
                          </p:childTnLst>
                        </p:cTn>
                      </p:par>
                      <p:par>
                        <p:cTn id="72" fill="hold">
                          <p:stCondLst>
                            <p:cond delay="indefinite"/>
                          </p:stCondLst>
                          <p:childTnLst>
                            <p:par>
                              <p:cTn id="73" fill="hold">
                                <p:stCondLst>
                                  <p:cond delay="0"/>
                                </p:stCondLst>
                                <p:childTnLst>
                                  <p:par>
                                    <p:cTn id="74" presetID="42" presetClass="entr" presetSubtype="0" fill="hold" grpId="0" nodeType="clickEffect">
                                      <p:stCondLst>
                                        <p:cond delay="0"/>
                                      </p:stCondLst>
                                      <p:childTnLst>
                                        <p:set>
                                          <p:cBhvr>
                                            <p:cTn id="75" dur="1" fill="hold">
                                              <p:stCondLst>
                                                <p:cond delay="0"/>
                                              </p:stCondLst>
                                            </p:cTn>
                                            <p:tgtEl>
                                              <p:spTgt spid="42"/>
                                            </p:tgtEl>
                                            <p:attrNameLst>
                                              <p:attrName>style.visibility</p:attrName>
                                            </p:attrNameLst>
                                          </p:cBhvr>
                                          <p:to>
                                            <p:strVal val="visible"/>
                                          </p:to>
                                        </p:set>
                                        <p:animEffect transition="in" filter="fade">
                                          <p:cBhvr>
                                            <p:cTn id="76" dur="1000"/>
                                            <p:tgtEl>
                                              <p:spTgt spid="42"/>
                                            </p:tgtEl>
                                          </p:cBhvr>
                                        </p:animEffect>
                                        <p:anim calcmode="lin" valueType="num">
                                          <p:cBhvr>
                                            <p:cTn id="77" dur="1000" fill="hold"/>
                                            <p:tgtEl>
                                              <p:spTgt spid="42"/>
                                            </p:tgtEl>
                                            <p:attrNameLst>
                                              <p:attrName>ppt_x</p:attrName>
                                            </p:attrNameLst>
                                          </p:cBhvr>
                                          <p:tavLst>
                                            <p:tav tm="0">
                                              <p:val>
                                                <p:strVal val="#ppt_x"/>
                                              </p:val>
                                            </p:tav>
                                            <p:tav tm="100000">
                                              <p:val>
                                                <p:strVal val="#ppt_x"/>
                                              </p:val>
                                            </p:tav>
                                          </p:tavLst>
                                        </p:anim>
                                        <p:anim calcmode="lin" valueType="num">
                                          <p:cBhvr>
                                            <p:cTn id="78" dur="1000" fill="hold"/>
                                            <p:tgtEl>
                                              <p:spTgt spid="42"/>
                                            </p:tgtEl>
                                            <p:attrNameLst>
                                              <p:attrName>ppt_y</p:attrName>
                                            </p:attrNameLst>
                                          </p:cBhvr>
                                          <p:tavLst>
                                            <p:tav tm="0">
                                              <p:val>
                                                <p:strVal val="#ppt_y+.1"/>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1" presetClass="exit" presetSubtype="0" fill="hold" grpId="1" nodeType="clickEffect">
                                      <p:stCondLst>
                                        <p:cond delay="0"/>
                                      </p:stCondLst>
                                      <p:childTnLst>
                                        <p:set>
                                          <p:cBhvr>
                                            <p:cTn id="82" dur="1" fill="hold">
                                              <p:stCondLst>
                                                <p:cond delay="0"/>
                                              </p:stCondLst>
                                            </p:cTn>
                                            <p:tgtEl>
                                              <p:spTgt spid="42"/>
                                            </p:tgtEl>
                                            <p:attrNameLst>
                                              <p:attrName>style.visibility</p:attrName>
                                            </p:attrNameLst>
                                          </p:cBhvr>
                                          <p:to>
                                            <p:strVal val="hidden"/>
                                          </p:to>
                                        </p:set>
                                      </p:childTnLst>
                                    </p:cTn>
                                  </p:par>
                                </p:childTnLst>
                              </p:cTn>
                            </p:par>
                            <p:par>
                              <p:cTn id="83" fill="hold">
                                <p:stCondLst>
                                  <p:cond delay="0"/>
                                </p:stCondLst>
                                <p:childTnLst>
                                  <p:par>
                                    <p:cTn id="84" presetID="6" presetClass="entr" presetSubtype="16" fill="hold" grpId="0" nodeType="afterEffect">
                                      <p:stCondLst>
                                        <p:cond delay="0"/>
                                      </p:stCondLst>
                                      <p:childTnLst>
                                        <p:set>
                                          <p:cBhvr>
                                            <p:cTn id="85" dur="1" fill="hold">
                                              <p:stCondLst>
                                                <p:cond delay="0"/>
                                              </p:stCondLst>
                                            </p:cTn>
                                            <p:tgtEl>
                                              <p:spTgt spid="45"/>
                                            </p:tgtEl>
                                            <p:attrNameLst>
                                              <p:attrName>style.visibility</p:attrName>
                                            </p:attrNameLst>
                                          </p:cBhvr>
                                          <p:to>
                                            <p:strVal val="visible"/>
                                          </p:to>
                                        </p:set>
                                        <p:animEffect transition="in" filter="circle(in)">
                                          <p:cBhvr>
                                            <p:cTn id="86" dur="2000"/>
                                            <p:tgtEl>
                                              <p:spTgt spid="45"/>
                                            </p:tgtEl>
                                          </p:cBhvr>
                                        </p:animEffect>
                                      </p:childTnLst>
                                    </p:cTn>
                                  </p:par>
                                </p:childTnLst>
                              </p:cTn>
                            </p:par>
                          </p:childTnLst>
                        </p:cTn>
                      </p:par>
                      <p:par>
                        <p:cTn id="87" fill="hold">
                          <p:stCondLst>
                            <p:cond delay="indefinite"/>
                          </p:stCondLst>
                          <p:childTnLst>
                            <p:par>
                              <p:cTn id="88" fill="hold">
                                <p:stCondLst>
                                  <p:cond delay="0"/>
                                </p:stCondLst>
                                <p:childTnLst>
                                  <p:par>
                                    <p:cTn id="89" presetID="42" presetClass="entr" presetSubtype="0" fill="hold" grpId="0" nodeType="clickEffect">
                                      <p:stCondLst>
                                        <p:cond delay="0"/>
                                      </p:stCondLst>
                                      <p:childTnLst>
                                        <p:set>
                                          <p:cBhvr>
                                            <p:cTn id="90" dur="1" fill="hold">
                                              <p:stCondLst>
                                                <p:cond delay="0"/>
                                              </p:stCondLst>
                                            </p:cTn>
                                            <p:tgtEl>
                                              <p:spTgt spid="43"/>
                                            </p:tgtEl>
                                            <p:attrNameLst>
                                              <p:attrName>style.visibility</p:attrName>
                                            </p:attrNameLst>
                                          </p:cBhvr>
                                          <p:to>
                                            <p:strVal val="visible"/>
                                          </p:to>
                                        </p:set>
                                        <p:animEffect transition="in" filter="fade">
                                          <p:cBhvr>
                                            <p:cTn id="91" dur="1000"/>
                                            <p:tgtEl>
                                              <p:spTgt spid="43"/>
                                            </p:tgtEl>
                                          </p:cBhvr>
                                        </p:animEffect>
                                        <p:anim calcmode="lin" valueType="num">
                                          <p:cBhvr>
                                            <p:cTn id="92" dur="1000" fill="hold"/>
                                            <p:tgtEl>
                                              <p:spTgt spid="43"/>
                                            </p:tgtEl>
                                            <p:attrNameLst>
                                              <p:attrName>ppt_x</p:attrName>
                                            </p:attrNameLst>
                                          </p:cBhvr>
                                          <p:tavLst>
                                            <p:tav tm="0">
                                              <p:val>
                                                <p:strVal val="#ppt_x"/>
                                              </p:val>
                                            </p:tav>
                                            <p:tav tm="100000">
                                              <p:val>
                                                <p:strVal val="#ppt_x"/>
                                              </p:val>
                                            </p:tav>
                                          </p:tavLst>
                                        </p:anim>
                                        <p:anim calcmode="lin" valueType="num">
                                          <p:cBhvr>
                                            <p:cTn id="93"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par>
                        <p:cTn id="94" fill="hold">
                          <p:stCondLst>
                            <p:cond delay="indefinite"/>
                          </p:stCondLst>
                          <p:childTnLst>
                            <p:par>
                              <p:cTn id="95" fill="hold">
                                <p:stCondLst>
                                  <p:cond delay="0"/>
                                </p:stCondLst>
                                <p:childTnLst>
                                  <p:par>
                                    <p:cTn id="96" presetID="1" presetClass="exit" presetSubtype="0" fill="hold" grpId="1" nodeType="clickEffect">
                                      <p:stCondLst>
                                        <p:cond delay="0"/>
                                      </p:stCondLst>
                                      <p:childTnLst>
                                        <p:set>
                                          <p:cBhvr>
                                            <p:cTn id="97" dur="1" fill="hold">
                                              <p:stCondLst>
                                                <p:cond delay="0"/>
                                              </p:stCondLst>
                                            </p:cTn>
                                            <p:tgtEl>
                                              <p:spTgt spid="4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79" grpId="0"/>
          <p:bldP spid="39" grpId="0" animBg="1"/>
          <p:bldP spid="39" grpId="1" animBg="1"/>
          <p:bldP spid="40" grpId="0" animBg="1"/>
          <p:bldP spid="40" grpId="1" animBg="1"/>
          <p:bldP spid="41" grpId="0" animBg="1"/>
          <p:bldP spid="42" grpId="0" animBg="1"/>
          <p:bldP spid="42" grpId="1" animBg="1"/>
          <p:bldP spid="43" grpId="0" animBg="1"/>
          <p:bldP spid="43" grpId="1" animBg="1"/>
          <p:bldP spid="44" grpId="0" animBg="1"/>
          <p:bldP spid="45" grpId="0" animBg="1"/>
        </p:bldLst>
      </p:timing>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 name="组合 53"/>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5"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0" name="图片 69"/>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1" name="矩形 70"/>
          <p:cNvSpPr/>
          <p:nvPr/>
        </p:nvSpPr>
        <p:spPr>
          <a:xfrm>
            <a:off x="968027" y="131973"/>
            <a:ext cx="3262432" cy="830997"/>
          </a:xfrm>
          <a:prstGeom prst="rect">
            <a:avLst/>
          </a:prstGeom>
        </p:spPr>
        <p:txBody>
          <a:bodyPr wrap="none">
            <a:spAutoFit/>
          </a:bodyPr>
          <a:lstStyle/>
          <a:p>
            <a:r>
              <a:rPr lang="zh-TW" altLang="en-US" sz="4800" b="1" dirty="0" smtClean="0">
                <a:solidFill>
                  <a:schemeClr val="bg1"/>
                </a:solidFill>
                <a:latin typeface="標楷體" panose="03000509000000000000" pitchFamily="65" charset="-120"/>
                <a:ea typeface="標楷體" panose="03000509000000000000" pitchFamily="65" charset="-120"/>
              </a:rPr>
              <a:t>經歷與著作</a:t>
            </a:r>
            <a:endParaRPr lang="zh-TW" altLang="en-US" sz="4800" b="1" dirty="0">
              <a:solidFill>
                <a:schemeClr val="bg1"/>
              </a:solidFill>
              <a:latin typeface="標楷體" panose="03000509000000000000" pitchFamily="65" charset="-120"/>
              <a:ea typeface="標楷體" panose="03000509000000000000" pitchFamily="65" charset="-120"/>
            </a:endParaRPr>
          </a:p>
        </p:txBody>
      </p:sp>
      <p:grpSp>
        <p:nvGrpSpPr>
          <p:cNvPr id="72" name="组合 71"/>
          <p:cNvGrpSpPr/>
          <p:nvPr/>
        </p:nvGrpSpPr>
        <p:grpSpPr>
          <a:xfrm>
            <a:off x="-552934" y="-209107"/>
            <a:ext cx="1281598" cy="1230792"/>
            <a:chOff x="3613150" y="1047750"/>
            <a:chExt cx="4965700" cy="4768850"/>
          </a:xfrm>
          <a:solidFill>
            <a:srgbClr val="FFFFFF">
              <a:alpha val="15000"/>
            </a:srgbClr>
          </a:solidFill>
        </p:grpSpPr>
        <p:sp>
          <p:nvSpPr>
            <p:cNvPr id="73"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2" name="矩形 51">
            <a:extLst>
              <a:ext uri="{FF2B5EF4-FFF2-40B4-BE49-F238E27FC236}">
                <a16:creationId xmlns:a16="http://schemas.microsoft.com/office/drawing/2014/main" id="{518BF177-2461-4695-AC45-675948EF20B3}"/>
              </a:ext>
            </a:extLst>
          </p:cNvPr>
          <p:cNvSpPr/>
          <p:nvPr/>
        </p:nvSpPr>
        <p:spPr>
          <a:xfrm>
            <a:off x="220611" y="2062965"/>
            <a:ext cx="6537579" cy="4478149"/>
          </a:xfrm>
          <a:prstGeom prst="rect">
            <a:avLst/>
          </a:prstGeom>
        </p:spPr>
        <p:txBody>
          <a:bodyPr wrap="square">
            <a:spAutoFit/>
          </a:bodyPr>
          <a:lstStyle/>
          <a:p>
            <a:pPr marL="457200" indent="-457200">
              <a:lnSpc>
                <a:spcPts val="3000"/>
              </a:lnSpc>
              <a:spcAft>
                <a:spcPts val="1200"/>
              </a:spcAft>
              <a:buFont typeface="Wingdings" panose="05000000000000000000" pitchFamily="2" charset="2"/>
              <a:buChar char="Ø"/>
            </a:pPr>
            <a:r>
              <a:rPr lang="zh-TW" altLang="en-US" sz="2800" dirty="0">
                <a:solidFill>
                  <a:schemeClr val="bg1"/>
                </a:solidFill>
                <a:latin typeface="標楷體" panose="03000509000000000000" pitchFamily="65" charset="-120"/>
                <a:ea typeface="標楷體" panose="03000509000000000000" pitchFamily="65" charset="-120"/>
              </a:rPr>
              <a:t>全國商業類技藝競賽</a:t>
            </a:r>
            <a:r>
              <a:rPr lang="zh-TW" altLang="en-US" sz="2800" dirty="0">
                <a:solidFill>
                  <a:srgbClr val="00EFF1"/>
                </a:solidFill>
                <a:latin typeface="標楷體" panose="03000509000000000000" pitchFamily="65" charset="-120"/>
                <a:ea typeface="標楷體" panose="03000509000000000000" pitchFamily="65" charset="-120"/>
              </a:rPr>
              <a:t>會計資訊</a:t>
            </a:r>
            <a:r>
              <a:rPr lang="zh-TW" altLang="en-US" sz="2800" dirty="0">
                <a:solidFill>
                  <a:schemeClr val="bg1"/>
                </a:solidFill>
                <a:latin typeface="標楷體" panose="03000509000000000000" pitchFamily="65" charset="-120"/>
                <a:ea typeface="標楷體" panose="03000509000000000000" pitchFamily="65" charset="-120"/>
              </a:rPr>
              <a:t>職</a:t>
            </a:r>
            <a:r>
              <a:rPr lang="zh-TW" altLang="en-US" sz="2800" dirty="0" smtClean="0">
                <a:solidFill>
                  <a:schemeClr val="bg1"/>
                </a:solidFill>
                <a:latin typeface="標楷體" panose="03000509000000000000" pitchFamily="65" charset="-120"/>
                <a:ea typeface="標楷體" panose="03000509000000000000" pitchFamily="65" charset="-120"/>
              </a:rPr>
              <a:t>種</a:t>
            </a:r>
            <a:endParaRPr lang="en-US" altLang="zh-TW" sz="2800" dirty="0" smtClean="0">
              <a:solidFill>
                <a:schemeClr val="bg1"/>
              </a:solidFill>
              <a:latin typeface="標楷體" panose="03000509000000000000" pitchFamily="65" charset="-120"/>
              <a:ea typeface="標楷體" panose="03000509000000000000" pitchFamily="65" charset="-120"/>
            </a:endParaRPr>
          </a:p>
          <a:p>
            <a:pPr marL="914400" lvl="1" indent="-457200">
              <a:lnSpc>
                <a:spcPts val="3000"/>
              </a:lnSpc>
              <a:spcAft>
                <a:spcPts val="1200"/>
              </a:spcAft>
              <a:buFont typeface="Wingdings" panose="05000000000000000000" pitchFamily="2" charset="2"/>
              <a:buChar char="p"/>
            </a:pPr>
            <a:r>
              <a:rPr lang="zh-TW" altLang="en-US" sz="2800" dirty="0" smtClean="0">
                <a:solidFill>
                  <a:schemeClr val="bg1"/>
                </a:solidFill>
                <a:latin typeface="標楷體" panose="03000509000000000000" pitchFamily="65" charset="-120"/>
                <a:ea typeface="標楷體" panose="03000509000000000000" pitchFamily="65" charset="-120"/>
              </a:rPr>
              <a:t>競賽方式</a:t>
            </a:r>
            <a:r>
              <a:rPr lang="zh-TW" altLang="en-US" sz="2800" dirty="0" smtClean="0">
                <a:solidFill>
                  <a:srgbClr val="00EFF1"/>
                </a:solidFill>
                <a:latin typeface="標楷體" panose="03000509000000000000" pitchFamily="65" charset="-120"/>
                <a:ea typeface="標楷體" panose="03000509000000000000" pitchFamily="65" charset="-120"/>
              </a:rPr>
              <a:t>原創教師</a:t>
            </a:r>
            <a:r>
              <a:rPr lang="en-US" altLang="zh-TW" sz="2800" dirty="0" smtClean="0">
                <a:solidFill>
                  <a:srgbClr val="00EFF1"/>
                </a:solidFill>
                <a:latin typeface="標楷體" panose="03000509000000000000" pitchFamily="65" charset="-120"/>
                <a:ea typeface="標楷體" panose="03000509000000000000" pitchFamily="65" charset="-120"/>
              </a:rPr>
              <a:t>(92</a:t>
            </a:r>
            <a:r>
              <a:rPr lang="zh-TW" altLang="en-US" sz="2800" dirty="0" smtClean="0">
                <a:solidFill>
                  <a:srgbClr val="00EFF1"/>
                </a:solidFill>
                <a:latin typeface="標楷體" panose="03000509000000000000" pitchFamily="65" charset="-120"/>
                <a:ea typeface="標楷體" panose="03000509000000000000" pitchFamily="65" charset="-120"/>
              </a:rPr>
              <a:t>年</a:t>
            </a:r>
            <a:r>
              <a:rPr lang="en-US" altLang="zh-TW" sz="2800" dirty="0" smtClean="0">
                <a:solidFill>
                  <a:srgbClr val="00EFF1"/>
                </a:solidFill>
                <a:latin typeface="標楷體" panose="03000509000000000000" pitchFamily="65" charset="-120"/>
                <a:ea typeface="標楷體" panose="03000509000000000000" pitchFamily="65" charset="-120"/>
              </a:rPr>
              <a:t>)</a:t>
            </a:r>
          </a:p>
          <a:p>
            <a:pPr marL="914400" lvl="1" indent="-457200">
              <a:lnSpc>
                <a:spcPts val="3000"/>
              </a:lnSpc>
              <a:spcAft>
                <a:spcPts val="1200"/>
              </a:spcAft>
              <a:buFont typeface="Wingdings" panose="05000000000000000000" pitchFamily="2" charset="2"/>
              <a:buChar char="p"/>
            </a:pPr>
            <a:r>
              <a:rPr lang="zh-TW" altLang="en-US" sz="2800" dirty="0" smtClean="0">
                <a:solidFill>
                  <a:schemeClr val="bg1"/>
                </a:solidFill>
                <a:latin typeface="標楷體" panose="03000509000000000000" pitchFamily="65" charset="-120"/>
                <a:ea typeface="標楷體" panose="03000509000000000000" pitchFamily="65" charset="-120"/>
              </a:rPr>
              <a:t>競賽</a:t>
            </a:r>
            <a:r>
              <a:rPr lang="zh-TW" altLang="en-US" sz="2800" dirty="0" smtClean="0">
                <a:solidFill>
                  <a:srgbClr val="00EFF1"/>
                </a:solidFill>
                <a:latin typeface="標楷體" panose="03000509000000000000" pitchFamily="65" charset="-120"/>
                <a:ea typeface="標楷體" panose="03000509000000000000" pitchFamily="65" charset="-120"/>
              </a:rPr>
              <a:t>閱卷委員</a:t>
            </a:r>
            <a:r>
              <a:rPr lang="en-US" altLang="zh-TW" sz="2800" dirty="0" smtClean="0">
                <a:solidFill>
                  <a:srgbClr val="00EFF1"/>
                </a:solidFill>
                <a:latin typeface="標楷體" panose="03000509000000000000" pitchFamily="65" charset="-120"/>
                <a:ea typeface="標楷體" panose="03000509000000000000" pitchFamily="65" charset="-120"/>
              </a:rPr>
              <a:t>(92~94</a:t>
            </a:r>
            <a:r>
              <a:rPr lang="zh-TW" altLang="en-US" sz="2800" dirty="0" smtClean="0">
                <a:solidFill>
                  <a:srgbClr val="00EFF1"/>
                </a:solidFill>
                <a:latin typeface="標楷體" panose="03000509000000000000" pitchFamily="65" charset="-120"/>
                <a:ea typeface="標楷體" panose="03000509000000000000" pitchFamily="65" charset="-120"/>
              </a:rPr>
              <a:t>年、</a:t>
            </a:r>
            <a:r>
              <a:rPr lang="en-US" altLang="zh-TW" sz="2800" dirty="0" smtClean="0">
                <a:solidFill>
                  <a:srgbClr val="00EFF1"/>
                </a:solidFill>
                <a:latin typeface="標楷體" panose="03000509000000000000" pitchFamily="65" charset="-120"/>
                <a:ea typeface="標楷體" panose="03000509000000000000" pitchFamily="65" charset="-120"/>
              </a:rPr>
              <a:t>99~100</a:t>
            </a:r>
            <a:r>
              <a:rPr lang="zh-TW" altLang="en-US" sz="2800" dirty="0" smtClean="0">
                <a:solidFill>
                  <a:srgbClr val="00EFF1"/>
                </a:solidFill>
                <a:latin typeface="標楷體" panose="03000509000000000000" pitchFamily="65" charset="-120"/>
                <a:ea typeface="標楷體" panose="03000509000000000000" pitchFamily="65" charset="-120"/>
              </a:rPr>
              <a:t>年、</a:t>
            </a:r>
            <a:r>
              <a:rPr lang="en-US" altLang="zh-TW" sz="2800" dirty="0" smtClean="0">
                <a:solidFill>
                  <a:srgbClr val="00EFF1"/>
                </a:solidFill>
                <a:latin typeface="標楷體" panose="03000509000000000000" pitchFamily="65" charset="-120"/>
                <a:ea typeface="標楷體" panose="03000509000000000000" pitchFamily="65" charset="-120"/>
              </a:rPr>
              <a:t>102~106</a:t>
            </a:r>
            <a:r>
              <a:rPr lang="zh-TW" altLang="en-US" sz="2800" dirty="0" smtClean="0">
                <a:solidFill>
                  <a:srgbClr val="00EFF1"/>
                </a:solidFill>
                <a:latin typeface="標楷體" panose="03000509000000000000" pitchFamily="65" charset="-120"/>
                <a:ea typeface="標楷體" panose="03000509000000000000" pitchFamily="65" charset="-120"/>
              </a:rPr>
              <a:t>年</a:t>
            </a:r>
            <a:r>
              <a:rPr lang="en-US" altLang="zh-TW" sz="2800" dirty="0" smtClean="0">
                <a:solidFill>
                  <a:srgbClr val="00EFF1"/>
                </a:solidFill>
                <a:latin typeface="標楷體" panose="03000509000000000000" pitchFamily="65" charset="-120"/>
                <a:ea typeface="標楷體" panose="03000509000000000000" pitchFamily="65" charset="-120"/>
              </a:rPr>
              <a:t>)</a:t>
            </a:r>
            <a:endParaRPr lang="zh-TW" altLang="en-US" sz="2800" dirty="0">
              <a:solidFill>
                <a:srgbClr val="00EFF1"/>
              </a:solidFill>
              <a:latin typeface="標楷體" panose="03000509000000000000" pitchFamily="65" charset="-120"/>
              <a:ea typeface="標楷體" panose="03000509000000000000" pitchFamily="65" charset="-120"/>
            </a:endParaRPr>
          </a:p>
          <a:p>
            <a:pPr marL="457200" indent="-457200">
              <a:lnSpc>
                <a:spcPts val="3000"/>
              </a:lnSpc>
              <a:spcAft>
                <a:spcPts val="1200"/>
              </a:spcAft>
              <a:buFont typeface="Wingdings" panose="05000000000000000000" pitchFamily="2" charset="2"/>
              <a:buChar char="Ø"/>
            </a:pPr>
            <a:r>
              <a:rPr lang="zh-TW" altLang="en-US" sz="2800" dirty="0" smtClean="0">
                <a:solidFill>
                  <a:schemeClr val="bg1"/>
                </a:solidFill>
                <a:latin typeface="標楷體" panose="03000509000000000000" pitchFamily="65" charset="-120"/>
                <a:ea typeface="標楷體" panose="03000509000000000000" pitchFamily="65" charset="-120"/>
              </a:rPr>
              <a:t>技術士技能檢定會計事務</a:t>
            </a:r>
            <a:r>
              <a:rPr lang="en-US" altLang="zh-TW" sz="2800" dirty="0" smtClean="0">
                <a:solidFill>
                  <a:schemeClr val="bg1"/>
                </a:solidFill>
                <a:latin typeface="標楷體" panose="03000509000000000000" pitchFamily="65" charset="-120"/>
                <a:ea typeface="標楷體" panose="03000509000000000000" pitchFamily="65" charset="-120"/>
              </a:rPr>
              <a:t>-</a:t>
            </a:r>
            <a:r>
              <a:rPr lang="zh-TW" altLang="en-US" sz="2800" dirty="0" smtClean="0">
                <a:solidFill>
                  <a:schemeClr val="bg1"/>
                </a:solidFill>
                <a:latin typeface="標楷體" panose="03000509000000000000" pitchFamily="65" charset="-120"/>
                <a:ea typeface="標楷體" panose="03000509000000000000" pitchFamily="65" charset="-120"/>
              </a:rPr>
              <a:t>資訊項職類</a:t>
            </a:r>
            <a:endParaRPr lang="en-US" altLang="zh-TW" sz="2800" dirty="0" smtClean="0">
              <a:solidFill>
                <a:schemeClr val="bg1"/>
              </a:solidFill>
              <a:latin typeface="標楷體" panose="03000509000000000000" pitchFamily="65" charset="-120"/>
              <a:ea typeface="標楷體" panose="03000509000000000000" pitchFamily="65" charset="-120"/>
            </a:endParaRPr>
          </a:p>
          <a:p>
            <a:pPr marL="914400" lvl="1" indent="-457200">
              <a:lnSpc>
                <a:spcPts val="3000"/>
              </a:lnSpc>
              <a:spcAft>
                <a:spcPts val="1200"/>
              </a:spcAft>
              <a:buFont typeface="Wingdings" panose="05000000000000000000" pitchFamily="2" charset="2"/>
              <a:buChar char="p"/>
            </a:pPr>
            <a:r>
              <a:rPr lang="zh-TW" altLang="en-US" sz="2800" dirty="0" smtClean="0">
                <a:solidFill>
                  <a:schemeClr val="bg1"/>
                </a:solidFill>
                <a:latin typeface="標楷體" panose="03000509000000000000" pitchFamily="65" charset="-120"/>
                <a:ea typeface="標楷體" panose="03000509000000000000" pitchFamily="65" charset="-120"/>
              </a:rPr>
              <a:t>乙</a:t>
            </a:r>
            <a:r>
              <a:rPr lang="en-US" altLang="zh-TW" sz="2800" dirty="0">
                <a:solidFill>
                  <a:schemeClr val="bg1"/>
                </a:solidFill>
                <a:latin typeface="標楷體" panose="03000509000000000000" pitchFamily="65" charset="-120"/>
                <a:ea typeface="標楷體" panose="03000509000000000000" pitchFamily="65" charset="-120"/>
              </a:rPr>
              <a:t>(</a:t>
            </a:r>
            <a:r>
              <a:rPr lang="en-US" altLang="zh-TW" sz="2800" dirty="0" smtClean="0">
                <a:solidFill>
                  <a:schemeClr val="bg1"/>
                </a:solidFill>
                <a:latin typeface="標楷體" panose="03000509000000000000" pitchFamily="65" charset="-120"/>
                <a:ea typeface="標楷體" panose="03000509000000000000" pitchFamily="65" charset="-120"/>
              </a:rPr>
              <a:t>103</a:t>
            </a:r>
            <a:r>
              <a:rPr lang="zh-TW" altLang="en-US" sz="2800" dirty="0" smtClean="0">
                <a:solidFill>
                  <a:schemeClr val="bg1"/>
                </a:solidFill>
                <a:latin typeface="標楷體" panose="03000509000000000000" pitchFamily="65" charset="-120"/>
                <a:ea typeface="標楷體" panose="03000509000000000000" pitchFamily="65" charset="-120"/>
              </a:rPr>
              <a:t>年</a:t>
            </a:r>
            <a:r>
              <a:rPr lang="en-US" altLang="zh-TW" sz="2800" dirty="0">
                <a:solidFill>
                  <a:schemeClr val="bg1"/>
                </a:solidFill>
                <a:latin typeface="標楷體" panose="03000509000000000000" pitchFamily="65" charset="-120"/>
                <a:ea typeface="標楷體" panose="03000509000000000000" pitchFamily="65" charset="-120"/>
              </a:rPr>
              <a:t>)</a:t>
            </a:r>
            <a:r>
              <a:rPr lang="zh-TW" altLang="en-US" sz="2800" dirty="0" smtClean="0">
                <a:solidFill>
                  <a:schemeClr val="bg1"/>
                </a:solidFill>
                <a:latin typeface="標楷體" panose="03000509000000000000" pitchFamily="65" charset="-120"/>
                <a:ea typeface="標楷體" panose="03000509000000000000" pitchFamily="65" charset="-120"/>
              </a:rPr>
              <a:t>丙</a:t>
            </a:r>
            <a:r>
              <a:rPr lang="en-US" altLang="zh-TW" sz="2800" dirty="0" smtClean="0">
                <a:solidFill>
                  <a:schemeClr val="bg1"/>
                </a:solidFill>
                <a:latin typeface="標楷體" panose="03000509000000000000" pitchFamily="65" charset="-120"/>
                <a:ea typeface="標楷體" panose="03000509000000000000" pitchFamily="65" charset="-120"/>
              </a:rPr>
              <a:t>(100</a:t>
            </a:r>
            <a:r>
              <a:rPr lang="zh-TW" altLang="en-US" sz="2800" dirty="0" smtClean="0">
                <a:solidFill>
                  <a:schemeClr val="bg1"/>
                </a:solidFill>
                <a:latin typeface="標楷體" panose="03000509000000000000" pitchFamily="65" charset="-120"/>
                <a:ea typeface="標楷體" panose="03000509000000000000" pitchFamily="65" charset="-120"/>
              </a:rPr>
              <a:t>年</a:t>
            </a:r>
            <a:r>
              <a:rPr lang="en-US" altLang="zh-TW" sz="2800" dirty="0" smtClean="0">
                <a:solidFill>
                  <a:schemeClr val="bg1"/>
                </a:solidFill>
                <a:latin typeface="標楷體" panose="03000509000000000000" pitchFamily="65" charset="-120"/>
                <a:ea typeface="標楷體" panose="03000509000000000000" pitchFamily="65" charset="-120"/>
              </a:rPr>
              <a:t>)</a:t>
            </a:r>
            <a:r>
              <a:rPr lang="zh-TW" altLang="en-US" sz="2800" dirty="0" smtClean="0">
                <a:solidFill>
                  <a:schemeClr val="bg1"/>
                </a:solidFill>
                <a:latin typeface="標楷體" panose="03000509000000000000" pitchFamily="65" charset="-120"/>
                <a:ea typeface="標楷體" panose="03000509000000000000" pitchFamily="65" charset="-120"/>
              </a:rPr>
              <a:t>級</a:t>
            </a:r>
            <a:r>
              <a:rPr lang="zh-TW" altLang="en-US" sz="2800" dirty="0">
                <a:solidFill>
                  <a:schemeClr val="bg1"/>
                </a:solidFill>
                <a:latin typeface="標楷體" panose="03000509000000000000" pitchFamily="65" charset="-120"/>
                <a:ea typeface="標楷體" panose="03000509000000000000" pitchFamily="65" charset="-120"/>
              </a:rPr>
              <a:t>檢定方式</a:t>
            </a:r>
            <a:r>
              <a:rPr lang="zh-TW" altLang="en-US" sz="2800" dirty="0">
                <a:solidFill>
                  <a:srgbClr val="00EFF1"/>
                </a:solidFill>
                <a:latin typeface="標楷體" panose="03000509000000000000" pitchFamily="65" charset="-120"/>
                <a:ea typeface="標楷體" panose="03000509000000000000" pitchFamily="65" charset="-120"/>
              </a:rPr>
              <a:t>原創教師</a:t>
            </a:r>
            <a:endParaRPr lang="en-US" altLang="zh-TW" sz="2800" dirty="0">
              <a:solidFill>
                <a:srgbClr val="00EFF1"/>
              </a:solidFill>
              <a:latin typeface="標楷體" panose="03000509000000000000" pitchFamily="65" charset="-120"/>
              <a:ea typeface="標楷體" panose="03000509000000000000" pitchFamily="65" charset="-120"/>
            </a:endParaRPr>
          </a:p>
          <a:p>
            <a:pPr marL="914400" lvl="1" indent="-457200">
              <a:lnSpc>
                <a:spcPts val="3000"/>
              </a:lnSpc>
              <a:spcAft>
                <a:spcPts val="1200"/>
              </a:spcAft>
              <a:buFont typeface="Wingdings" panose="05000000000000000000" pitchFamily="2" charset="2"/>
              <a:buChar char="p"/>
            </a:pPr>
            <a:r>
              <a:rPr lang="zh-TW" altLang="en-US" sz="2800" dirty="0">
                <a:solidFill>
                  <a:schemeClr val="bg1"/>
                </a:solidFill>
                <a:latin typeface="標楷體" panose="03000509000000000000" pitchFamily="65" charset="-120"/>
                <a:ea typeface="標楷體" panose="03000509000000000000" pitchFamily="65" charset="-120"/>
              </a:rPr>
              <a:t>乙丙級</a:t>
            </a:r>
            <a:r>
              <a:rPr lang="zh-TW" altLang="en-US" sz="2800" dirty="0" smtClean="0">
                <a:solidFill>
                  <a:schemeClr val="bg1"/>
                </a:solidFill>
                <a:latin typeface="標楷體" panose="03000509000000000000" pitchFamily="65" charset="-120"/>
                <a:ea typeface="標楷體" panose="03000509000000000000" pitchFamily="65" charset="-120"/>
              </a:rPr>
              <a:t>檢定題目</a:t>
            </a:r>
            <a:r>
              <a:rPr lang="zh-TW" altLang="en-US" sz="2800" dirty="0">
                <a:solidFill>
                  <a:srgbClr val="00EFF1"/>
                </a:solidFill>
                <a:latin typeface="標楷體" panose="03000509000000000000" pitchFamily="65" charset="-120"/>
                <a:ea typeface="標楷體" panose="03000509000000000000" pitchFamily="65" charset="-120"/>
              </a:rPr>
              <a:t>原創命題</a:t>
            </a:r>
            <a:r>
              <a:rPr lang="zh-TW" altLang="en-US" sz="2800" dirty="0" smtClean="0">
                <a:solidFill>
                  <a:srgbClr val="00EFF1"/>
                </a:solidFill>
                <a:latin typeface="標楷體" panose="03000509000000000000" pitchFamily="65" charset="-120"/>
                <a:ea typeface="標楷體" panose="03000509000000000000" pitchFamily="65" charset="-120"/>
              </a:rPr>
              <a:t>委員</a:t>
            </a:r>
            <a:endParaRPr lang="en-US" altLang="zh-TW" sz="2800" dirty="0" smtClean="0">
              <a:solidFill>
                <a:srgbClr val="00EFF1"/>
              </a:solidFill>
              <a:latin typeface="標楷體" panose="03000509000000000000" pitchFamily="65" charset="-120"/>
              <a:ea typeface="標楷體" panose="03000509000000000000" pitchFamily="65" charset="-120"/>
            </a:endParaRPr>
          </a:p>
          <a:p>
            <a:pPr marL="914400" lvl="1" indent="-457200">
              <a:lnSpc>
                <a:spcPts val="3000"/>
              </a:lnSpc>
              <a:spcAft>
                <a:spcPts val="1200"/>
              </a:spcAft>
              <a:buFont typeface="Wingdings" panose="05000000000000000000" pitchFamily="2" charset="2"/>
              <a:buChar char="p"/>
            </a:pPr>
            <a:r>
              <a:rPr lang="zh-TW" altLang="en-US" sz="2800" dirty="0">
                <a:solidFill>
                  <a:schemeClr val="bg1"/>
                </a:solidFill>
                <a:latin typeface="標楷體" panose="03000509000000000000" pitchFamily="65" charset="-120"/>
                <a:ea typeface="標楷體" panose="03000509000000000000" pitchFamily="65" charset="-120"/>
              </a:rPr>
              <a:t>乙丙級</a:t>
            </a:r>
            <a:r>
              <a:rPr lang="zh-TW" altLang="en-US" sz="2800" dirty="0" smtClean="0">
                <a:solidFill>
                  <a:schemeClr val="bg1"/>
                </a:solidFill>
                <a:latin typeface="標楷體" panose="03000509000000000000" pitchFamily="65" charset="-120"/>
                <a:ea typeface="標楷體" panose="03000509000000000000" pitchFamily="65" charset="-120"/>
              </a:rPr>
              <a:t>檢定</a:t>
            </a:r>
            <a:r>
              <a:rPr lang="zh-TW" altLang="en-US" sz="2800" dirty="0" smtClean="0">
                <a:solidFill>
                  <a:srgbClr val="00EFF1"/>
                </a:solidFill>
                <a:latin typeface="標楷體" panose="03000509000000000000" pitchFamily="65" charset="-120"/>
                <a:ea typeface="標楷體" panose="03000509000000000000" pitchFamily="65" charset="-120"/>
              </a:rPr>
              <a:t>監評委員</a:t>
            </a:r>
            <a:endParaRPr lang="en-US" altLang="zh-CN" sz="2800" dirty="0">
              <a:solidFill>
                <a:schemeClr val="bg1"/>
              </a:solidFill>
              <a:latin typeface="標楷體" panose="03000509000000000000" pitchFamily="65" charset="-120"/>
              <a:ea typeface="標楷體" panose="03000509000000000000" pitchFamily="65" charset="-120"/>
            </a:endParaRPr>
          </a:p>
        </p:txBody>
      </p:sp>
      <p:grpSp>
        <p:nvGrpSpPr>
          <p:cNvPr id="3" name="群組 2"/>
          <p:cNvGrpSpPr/>
          <p:nvPr/>
        </p:nvGrpSpPr>
        <p:grpSpPr>
          <a:xfrm>
            <a:off x="-83463" y="665231"/>
            <a:ext cx="1629171" cy="1632496"/>
            <a:chOff x="976242" y="935100"/>
            <a:chExt cx="1629171" cy="1632496"/>
          </a:xfrm>
        </p:grpSpPr>
        <p:pic>
          <p:nvPicPr>
            <p:cNvPr id="28" name="图片 69"/>
            <p:cNvPicPr>
              <a:picLocks noChangeAspect="1"/>
            </p:cNvPicPr>
            <p:nvPr/>
          </p:nvPicPr>
          <p:blipFill>
            <a:blip r:embed="rId2"/>
            <a:srcRect/>
            <a:stretch>
              <a:fillRect/>
            </a:stretch>
          </p:blipFill>
          <p:spPr>
            <a:xfrm>
              <a:off x="976242" y="935100"/>
              <a:ext cx="1629171" cy="163249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2" name="文字方塊 1"/>
            <p:cNvSpPr txBox="1"/>
            <p:nvPr/>
          </p:nvSpPr>
          <p:spPr>
            <a:xfrm>
              <a:off x="1245945" y="1410664"/>
              <a:ext cx="1089764" cy="584775"/>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經</a:t>
              </a:r>
              <a:r>
                <a:rPr lang="zh-TW" altLang="en-US" sz="3200" dirty="0">
                  <a:solidFill>
                    <a:srgbClr val="00EFF1"/>
                  </a:solidFill>
                  <a:latin typeface="標楷體" panose="03000509000000000000" pitchFamily="65" charset="-120"/>
                  <a:ea typeface="標楷體" panose="03000509000000000000" pitchFamily="65" charset="-120"/>
                </a:rPr>
                <a:t>歷</a:t>
              </a:r>
            </a:p>
          </p:txBody>
        </p:sp>
      </p:grpSp>
      <p:grpSp>
        <p:nvGrpSpPr>
          <p:cNvPr id="31" name="群組 30"/>
          <p:cNvGrpSpPr/>
          <p:nvPr/>
        </p:nvGrpSpPr>
        <p:grpSpPr>
          <a:xfrm>
            <a:off x="6588689" y="618484"/>
            <a:ext cx="1629171" cy="1632496"/>
            <a:chOff x="976242" y="935100"/>
            <a:chExt cx="1629171" cy="1632496"/>
          </a:xfrm>
        </p:grpSpPr>
        <p:pic>
          <p:nvPicPr>
            <p:cNvPr id="32" name="图片 69"/>
            <p:cNvPicPr>
              <a:picLocks noChangeAspect="1"/>
            </p:cNvPicPr>
            <p:nvPr/>
          </p:nvPicPr>
          <p:blipFill>
            <a:blip r:embed="rId2"/>
            <a:srcRect/>
            <a:stretch>
              <a:fillRect/>
            </a:stretch>
          </p:blipFill>
          <p:spPr>
            <a:xfrm>
              <a:off x="976242" y="935100"/>
              <a:ext cx="1629171" cy="163249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33" name="文字方塊 32"/>
            <p:cNvSpPr txBox="1"/>
            <p:nvPr/>
          </p:nvSpPr>
          <p:spPr>
            <a:xfrm>
              <a:off x="1245945" y="1410664"/>
              <a:ext cx="1089764" cy="584775"/>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著作</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sp>
        <p:nvSpPr>
          <p:cNvPr id="5" name="文字方塊 4"/>
          <p:cNvSpPr txBox="1"/>
          <p:nvPr/>
        </p:nvSpPr>
        <p:spPr>
          <a:xfrm>
            <a:off x="6858392" y="2106391"/>
            <a:ext cx="3946977" cy="4247317"/>
          </a:xfrm>
          <a:prstGeom prst="rect">
            <a:avLst/>
          </a:prstGeom>
          <a:noFill/>
        </p:spPr>
        <p:txBody>
          <a:bodyPr wrap="square" rtlCol="0">
            <a:spAutoFit/>
          </a:bodyPr>
          <a:lstStyle/>
          <a:p>
            <a:pPr marL="457200" indent="-457200">
              <a:lnSpc>
                <a:spcPts val="3000"/>
              </a:lnSpc>
              <a:spcAft>
                <a:spcPts val="1200"/>
              </a:spcAft>
              <a:buFont typeface="Wingdings" panose="05000000000000000000" pitchFamily="2" charset="2"/>
              <a:buChar char="Ø"/>
            </a:pPr>
            <a:r>
              <a:rPr lang="en-US" altLang="zh-TW" sz="2800" dirty="0">
                <a:solidFill>
                  <a:schemeClr val="bg1"/>
                </a:solidFill>
                <a:latin typeface="標楷體" panose="03000509000000000000" pitchFamily="65" charset="-120"/>
                <a:ea typeface="標楷體" panose="03000509000000000000" pitchFamily="65" charset="-120"/>
              </a:rPr>
              <a:t>103</a:t>
            </a:r>
            <a:r>
              <a:rPr lang="zh-TW" altLang="en-US" sz="2800" dirty="0">
                <a:solidFill>
                  <a:schemeClr val="bg1"/>
                </a:solidFill>
                <a:latin typeface="標楷體" panose="03000509000000000000" pitchFamily="65" charset="-120"/>
                <a:ea typeface="標楷體" panose="03000509000000000000" pitchFamily="65" charset="-120"/>
              </a:rPr>
              <a:t>微調課</a:t>
            </a:r>
            <a:r>
              <a:rPr lang="zh-TW" altLang="en-US" sz="2800" dirty="0" smtClean="0">
                <a:solidFill>
                  <a:schemeClr val="bg1"/>
                </a:solidFill>
                <a:latin typeface="標楷體" panose="03000509000000000000" pitchFamily="65" charset="-120"/>
                <a:ea typeface="標楷體" panose="03000509000000000000" pitchFamily="65" charset="-120"/>
              </a:rPr>
              <a:t>綱</a:t>
            </a:r>
            <a:endParaRPr lang="en-US" altLang="zh-TW" sz="2800" dirty="0" smtClean="0">
              <a:solidFill>
                <a:schemeClr val="bg1"/>
              </a:solidFill>
              <a:latin typeface="標楷體" panose="03000509000000000000" pitchFamily="65" charset="-120"/>
              <a:ea typeface="標楷體" panose="03000509000000000000" pitchFamily="65" charset="-120"/>
            </a:endParaRPr>
          </a:p>
          <a:p>
            <a:pPr marL="914400" lvl="1" indent="-457200">
              <a:lnSpc>
                <a:spcPts val="3000"/>
              </a:lnSpc>
              <a:spcAft>
                <a:spcPts val="1200"/>
              </a:spcAft>
              <a:buFont typeface="Wingdings" panose="05000000000000000000" pitchFamily="2" charset="2"/>
              <a:buChar char="p"/>
            </a:pPr>
            <a:r>
              <a:rPr lang="zh-TW" altLang="en-US" sz="2800" dirty="0">
                <a:solidFill>
                  <a:schemeClr val="bg1"/>
                </a:solidFill>
                <a:latin typeface="標楷體" panose="03000509000000000000" pitchFamily="65" charset="-120"/>
                <a:ea typeface="標楷體" panose="03000509000000000000" pitchFamily="65" charset="-120"/>
              </a:rPr>
              <a:t>會計學</a:t>
            </a:r>
            <a:r>
              <a:rPr lang="en-US" altLang="zh-TW" sz="2800" dirty="0" smtClean="0">
                <a:solidFill>
                  <a:schemeClr val="bg1"/>
                </a:solidFill>
                <a:latin typeface="標楷體" panose="03000509000000000000" pitchFamily="65" charset="-120"/>
                <a:ea typeface="標楷體" panose="03000509000000000000" pitchFamily="65" charset="-120"/>
              </a:rPr>
              <a:t>Ⅰ(</a:t>
            </a:r>
            <a:r>
              <a:rPr lang="zh-TW" altLang="en-US" sz="2800" dirty="0">
                <a:solidFill>
                  <a:schemeClr val="bg1"/>
                </a:solidFill>
                <a:latin typeface="標楷體" panose="03000509000000000000" pitchFamily="65" charset="-120"/>
                <a:ea typeface="標楷體" panose="03000509000000000000" pitchFamily="65" charset="-120"/>
              </a:rPr>
              <a:t>信樺</a:t>
            </a:r>
            <a:r>
              <a:rPr lang="en-US" altLang="zh-TW" sz="2800" dirty="0">
                <a:solidFill>
                  <a:schemeClr val="bg1"/>
                </a:solidFill>
                <a:latin typeface="標楷體" panose="03000509000000000000" pitchFamily="65" charset="-120"/>
                <a:ea typeface="標楷體" panose="03000509000000000000" pitchFamily="65" charset="-120"/>
              </a:rPr>
              <a:t>)</a:t>
            </a:r>
            <a:endParaRPr lang="en-US" altLang="zh-TW" sz="2800" dirty="0" smtClean="0">
              <a:solidFill>
                <a:schemeClr val="bg1"/>
              </a:solidFill>
              <a:latin typeface="標楷體" panose="03000509000000000000" pitchFamily="65" charset="-120"/>
              <a:ea typeface="標楷體" panose="03000509000000000000" pitchFamily="65" charset="-120"/>
            </a:endParaRPr>
          </a:p>
          <a:p>
            <a:pPr marL="914400" lvl="1" indent="-457200">
              <a:lnSpc>
                <a:spcPts val="3000"/>
              </a:lnSpc>
              <a:spcAft>
                <a:spcPts val="1200"/>
              </a:spcAft>
              <a:buFont typeface="Wingdings" panose="05000000000000000000" pitchFamily="2" charset="2"/>
              <a:buChar char="p"/>
            </a:pPr>
            <a:r>
              <a:rPr lang="zh-TW" altLang="en-US" sz="2800" dirty="0">
                <a:solidFill>
                  <a:schemeClr val="bg1"/>
                </a:solidFill>
                <a:latin typeface="標楷體" panose="03000509000000000000" pitchFamily="65" charset="-120"/>
                <a:ea typeface="標楷體" panose="03000509000000000000" pitchFamily="65" charset="-120"/>
              </a:rPr>
              <a:t>會計學</a:t>
            </a:r>
            <a:r>
              <a:rPr lang="en-US" altLang="zh-TW" sz="2800" dirty="0" smtClean="0">
                <a:solidFill>
                  <a:schemeClr val="bg1"/>
                </a:solidFill>
                <a:latin typeface="標楷體" panose="03000509000000000000" pitchFamily="65" charset="-120"/>
                <a:ea typeface="標楷體" panose="03000509000000000000" pitchFamily="65" charset="-120"/>
              </a:rPr>
              <a:t>Ⅱ(</a:t>
            </a:r>
            <a:r>
              <a:rPr lang="zh-TW" altLang="en-US" sz="2800" dirty="0">
                <a:solidFill>
                  <a:schemeClr val="bg1"/>
                </a:solidFill>
                <a:latin typeface="標楷體" panose="03000509000000000000" pitchFamily="65" charset="-120"/>
                <a:ea typeface="標楷體" panose="03000509000000000000" pitchFamily="65" charset="-120"/>
              </a:rPr>
              <a:t>信樺</a:t>
            </a:r>
            <a:r>
              <a:rPr lang="en-US" altLang="zh-TW" sz="2800" dirty="0">
                <a:solidFill>
                  <a:schemeClr val="bg1"/>
                </a:solidFill>
                <a:latin typeface="標楷體" panose="03000509000000000000" pitchFamily="65" charset="-120"/>
                <a:ea typeface="標楷體" panose="03000509000000000000" pitchFamily="65" charset="-120"/>
              </a:rPr>
              <a:t>)</a:t>
            </a:r>
            <a:endParaRPr lang="en-US" altLang="zh-TW" sz="2800" dirty="0" smtClean="0">
              <a:solidFill>
                <a:schemeClr val="bg1"/>
              </a:solidFill>
              <a:latin typeface="標楷體" panose="03000509000000000000" pitchFamily="65" charset="-120"/>
              <a:ea typeface="標楷體" panose="03000509000000000000" pitchFamily="65" charset="-120"/>
            </a:endParaRPr>
          </a:p>
          <a:p>
            <a:pPr marL="914400" lvl="1" indent="-457200">
              <a:lnSpc>
                <a:spcPts val="3000"/>
              </a:lnSpc>
              <a:spcAft>
                <a:spcPts val="1200"/>
              </a:spcAft>
              <a:buFont typeface="Wingdings" panose="05000000000000000000" pitchFamily="2" charset="2"/>
              <a:buChar char="p"/>
            </a:pPr>
            <a:r>
              <a:rPr lang="zh-TW" altLang="en-US" sz="2800" dirty="0">
                <a:solidFill>
                  <a:schemeClr val="bg1"/>
                </a:solidFill>
                <a:latin typeface="標楷體" panose="03000509000000000000" pitchFamily="65" charset="-120"/>
                <a:ea typeface="標楷體" panose="03000509000000000000" pitchFamily="65" charset="-120"/>
              </a:rPr>
              <a:t>會計學</a:t>
            </a:r>
            <a:r>
              <a:rPr lang="en-US" altLang="zh-TW" sz="2800" dirty="0" smtClean="0">
                <a:solidFill>
                  <a:schemeClr val="bg1"/>
                </a:solidFill>
                <a:latin typeface="標楷體" panose="03000509000000000000" pitchFamily="65" charset="-120"/>
                <a:ea typeface="標楷體" panose="03000509000000000000" pitchFamily="65" charset="-120"/>
              </a:rPr>
              <a:t>Ⅲ(</a:t>
            </a:r>
            <a:r>
              <a:rPr lang="zh-TW" altLang="en-US" sz="2800" dirty="0">
                <a:solidFill>
                  <a:schemeClr val="bg1"/>
                </a:solidFill>
                <a:latin typeface="標楷體" panose="03000509000000000000" pitchFamily="65" charset="-120"/>
                <a:ea typeface="標楷體" panose="03000509000000000000" pitchFamily="65" charset="-120"/>
              </a:rPr>
              <a:t>信樺</a:t>
            </a:r>
            <a:r>
              <a:rPr lang="en-US" altLang="zh-TW" sz="2800" dirty="0">
                <a:solidFill>
                  <a:schemeClr val="bg1"/>
                </a:solidFill>
                <a:latin typeface="標楷體" panose="03000509000000000000" pitchFamily="65" charset="-120"/>
                <a:ea typeface="標楷體" panose="03000509000000000000" pitchFamily="65" charset="-120"/>
              </a:rPr>
              <a:t>)</a:t>
            </a:r>
            <a:endParaRPr lang="en-US" altLang="zh-TW" sz="2800" dirty="0" smtClean="0">
              <a:solidFill>
                <a:schemeClr val="bg1"/>
              </a:solidFill>
              <a:latin typeface="標楷體" panose="03000509000000000000" pitchFamily="65" charset="-120"/>
              <a:ea typeface="標楷體" panose="03000509000000000000" pitchFamily="65" charset="-120"/>
            </a:endParaRPr>
          </a:p>
          <a:p>
            <a:pPr marL="914400" lvl="1" indent="-457200">
              <a:lnSpc>
                <a:spcPts val="3000"/>
              </a:lnSpc>
              <a:spcAft>
                <a:spcPts val="1200"/>
              </a:spcAft>
              <a:buFont typeface="Wingdings" panose="05000000000000000000" pitchFamily="2" charset="2"/>
              <a:buChar char="p"/>
            </a:pPr>
            <a:r>
              <a:rPr lang="zh-TW" altLang="en-US" sz="2800" dirty="0">
                <a:solidFill>
                  <a:schemeClr val="bg1"/>
                </a:solidFill>
                <a:latin typeface="標楷體" panose="03000509000000000000" pitchFamily="65" charset="-120"/>
                <a:ea typeface="標楷體" panose="03000509000000000000" pitchFamily="65" charset="-120"/>
              </a:rPr>
              <a:t>會計學</a:t>
            </a:r>
            <a:r>
              <a:rPr lang="en-US" altLang="zh-TW" sz="2800" dirty="0" smtClean="0">
                <a:solidFill>
                  <a:schemeClr val="bg1"/>
                </a:solidFill>
                <a:latin typeface="標楷體" panose="03000509000000000000" pitchFamily="65" charset="-120"/>
                <a:ea typeface="標楷體" panose="03000509000000000000" pitchFamily="65" charset="-120"/>
              </a:rPr>
              <a:t>Ⅳ(</a:t>
            </a:r>
            <a:r>
              <a:rPr lang="zh-TW" altLang="en-US" sz="2800" dirty="0">
                <a:solidFill>
                  <a:schemeClr val="bg1"/>
                </a:solidFill>
                <a:latin typeface="標楷體" panose="03000509000000000000" pitchFamily="65" charset="-120"/>
                <a:ea typeface="標楷體" panose="03000509000000000000" pitchFamily="65" charset="-120"/>
              </a:rPr>
              <a:t>信樺</a:t>
            </a:r>
            <a:r>
              <a:rPr lang="en-US" altLang="zh-TW" sz="2800" dirty="0" smtClean="0">
                <a:solidFill>
                  <a:schemeClr val="bg1"/>
                </a:solidFill>
                <a:latin typeface="標楷體" panose="03000509000000000000" pitchFamily="65" charset="-120"/>
                <a:ea typeface="標楷體" panose="03000509000000000000" pitchFamily="65" charset="-120"/>
              </a:rPr>
              <a:t>)</a:t>
            </a:r>
          </a:p>
          <a:p>
            <a:pPr lvl="1" indent="-457200">
              <a:lnSpc>
                <a:spcPts val="3000"/>
              </a:lnSpc>
              <a:spcAft>
                <a:spcPts val="1200"/>
              </a:spcAft>
              <a:buFont typeface="Wingdings" panose="05000000000000000000" pitchFamily="2" charset="2"/>
              <a:buChar char="Ø"/>
            </a:pPr>
            <a:r>
              <a:rPr lang="en-US" altLang="zh-TW" sz="2800" dirty="0" smtClean="0">
                <a:solidFill>
                  <a:schemeClr val="bg1"/>
                </a:solidFill>
                <a:latin typeface="標楷體" panose="03000509000000000000" pitchFamily="65" charset="-120"/>
                <a:ea typeface="標楷體" panose="03000509000000000000" pitchFamily="65" charset="-120"/>
              </a:rPr>
              <a:t>108</a:t>
            </a:r>
            <a:r>
              <a:rPr lang="zh-TW" altLang="en-US" sz="2800" dirty="0" smtClean="0">
                <a:solidFill>
                  <a:schemeClr val="bg1"/>
                </a:solidFill>
                <a:latin typeface="標楷體" panose="03000509000000000000" pitchFamily="65" charset="-120"/>
                <a:ea typeface="標楷體" panose="03000509000000000000" pitchFamily="65" charset="-120"/>
              </a:rPr>
              <a:t>課</a:t>
            </a:r>
            <a:r>
              <a:rPr lang="zh-TW" altLang="en-US" sz="2800" dirty="0">
                <a:solidFill>
                  <a:schemeClr val="bg1"/>
                </a:solidFill>
                <a:latin typeface="標楷體" panose="03000509000000000000" pitchFamily="65" charset="-120"/>
                <a:ea typeface="標楷體" panose="03000509000000000000" pitchFamily="65" charset="-120"/>
              </a:rPr>
              <a:t>綱</a:t>
            </a:r>
            <a:endParaRPr lang="en-US" altLang="zh-TW" sz="2800" dirty="0">
              <a:solidFill>
                <a:schemeClr val="bg1"/>
              </a:solidFill>
              <a:latin typeface="標楷體" panose="03000509000000000000" pitchFamily="65" charset="-120"/>
              <a:ea typeface="標楷體" panose="03000509000000000000" pitchFamily="65" charset="-120"/>
            </a:endParaRPr>
          </a:p>
          <a:p>
            <a:pPr marL="914400" lvl="1" indent="-457200">
              <a:lnSpc>
                <a:spcPts val="3000"/>
              </a:lnSpc>
              <a:spcAft>
                <a:spcPts val="1200"/>
              </a:spcAft>
              <a:buFont typeface="Wingdings" panose="05000000000000000000" pitchFamily="2" charset="2"/>
              <a:buChar char="p"/>
            </a:pPr>
            <a:r>
              <a:rPr lang="zh-TW" altLang="en-US" sz="2800" dirty="0">
                <a:solidFill>
                  <a:schemeClr val="bg1"/>
                </a:solidFill>
                <a:latin typeface="標楷體" panose="03000509000000000000" pitchFamily="65" charset="-120"/>
                <a:ea typeface="標楷體" panose="03000509000000000000" pitchFamily="65" charset="-120"/>
              </a:rPr>
              <a:t>會計學</a:t>
            </a:r>
            <a:r>
              <a:rPr lang="en-US" altLang="zh-TW" sz="2800" dirty="0" smtClean="0">
                <a:solidFill>
                  <a:schemeClr val="bg1"/>
                </a:solidFill>
                <a:latin typeface="標楷體" panose="03000509000000000000" pitchFamily="65" charset="-120"/>
                <a:ea typeface="標楷體" panose="03000509000000000000" pitchFamily="65" charset="-120"/>
              </a:rPr>
              <a:t>Ⅰ(</a:t>
            </a:r>
            <a:r>
              <a:rPr lang="zh-TW" altLang="en-US" sz="2800" dirty="0">
                <a:solidFill>
                  <a:schemeClr val="bg1"/>
                </a:solidFill>
                <a:latin typeface="標楷體" panose="03000509000000000000" pitchFamily="65" charset="-120"/>
                <a:ea typeface="標楷體" panose="03000509000000000000" pitchFamily="65" charset="-120"/>
              </a:rPr>
              <a:t>信樺</a:t>
            </a:r>
            <a:r>
              <a:rPr lang="en-US" altLang="zh-TW" sz="2800" dirty="0">
                <a:solidFill>
                  <a:schemeClr val="bg1"/>
                </a:solidFill>
                <a:latin typeface="標楷體" panose="03000509000000000000" pitchFamily="65" charset="-120"/>
                <a:ea typeface="標楷體" panose="03000509000000000000" pitchFamily="65" charset="-120"/>
              </a:rPr>
              <a:t>)</a:t>
            </a:r>
          </a:p>
          <a:p>
            <a:pPr marL="914400" lvl="1" indent="-457200">
              <a:lnSpc>
                <a:spcPts val="3000"/>
              </a:lnSpc>
              <a:spcAft>
                <a:spcPts val="1200"/>
              </a:spcAft>
              <a:buFont typeface="Wingdings" panose="05000000000000000000" pitchFamily="2" charset="2"/>
              <a:buChar char="p"/>
            </a:pPr>
            <a:r>
              <a:rPr lang="zh-TW" altLang="en-US" sz="2800" dirty="0">
                <a:solidFill>
                  <a:schemeClr val="bg1"/>
                </a:solidFill>
                <a:latin typeface="標楷體" panose="03000509000000000000" pitchFamily="65" charset="-120"/>
                <a:ea typeface="標楷體" panose="03000509000000000000" pitchFamily="65" charset="-120"/>
              </a:rPr>
              <a:t>會計學</a:t>
            </a:r>
            <a:r>
              <a:rPr lang="en-US" altLang="zh-TW" sz="2800" dirty="0" smtClean="0">
                <a:solidFill>
                  <a:schemeClr val="bg1"/>
                </a:solidFill>
                <a:latin typeface="標楷體" panose="03000509000000000000" pitchFamily="65" charset="-120"/>
                <a:ea typeface="標楷體" panose="03000509000000000000" pitchFamily="65" charset="-120"/>
              </a:rPr>
              <a:t>Ⅱ(</a:t>
            </a:r>
            <a:r>
              <a:rPr lang="zh-TW" altLang="en-US" sz="2800" dirty="0" smtClean="0">
                <a:solidFill>
                  <a:schemeClr val="bg1"/>
                </a:solidFill>
                <a:latin typeface="標楷體" panose="03000509000000000000" pitchFamily="65" charset="-120"/>
                <a:ea typeface="標楷體" panose="03000509000000000000" pitchFamily="65" charset="-120"/>
              </a:rPr>
              <a:t>信樺</a:t>
            </a:r>
            <a:r>
              <a:rPr lang="en-US" altLang="zh-TW" sz="2800" dirty="0" smtClean="0">
                <a:solidFill>
                  <a:schemeClr val="bg1"/>
                </a:solidFill>
                <a:latin typeface="標楷體" panose="03000509000000000000" pitchFamily="65" charset="-120"/>
                <a:ea typeface="標楷體" panose="03000509000000000000" pitchFamily="65" charset="-120"/>
              </a:rPr>
              <a:t>)</a:t>
            </a:r>
            <a:endParaRPr lang="zh-TW" altLang="en-US" sz="2800" dirty="0">
              <a:solidFill>
                <a:schemeClr val="bg1"/>
              </a:solidFill>
              <a:latin typeface="標楷體" panose="03000509000000000000" pitchFamily="65" charset="-120"/>
              <a:ea typeface="標楷體" panose="03000509000000000000" pitchFamily="65" charset="-120"/>
            </a:endParaRPr>
          </a:p>
        </p:txBody>
      </p:sp>
    </p:spTree>
    <p:extLst>
      <p:ext uri="{BB962C8B-B14F-4D97-AF65-F5344CB8AC3E}">
        <p14:creationId xmlns:p14="http://schemas.microsoft.com/office/powerpoint/2010/main" val="27392252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72"/>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72"/>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72"/>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0"/>
                                            </p:tgtEl>
                                            <p:attrNameLst>
                                              <p:attrName>style.visibility</p:attrName>
                                            </p:attrNameLst>
                                          </p:cBhvr>
                                          <p:to>
                                            <p:strVal val="visible"/>
                                          </p:to>
                                        </p:set>
                                        <p:anim calcmode="lin" valueType="num" p14:bounceEnd="12000">
                                          <p:cBhvr additive="base">
                                            <p:cTn id="13" dur="500" fill="hold"/>
                                            <p:tgtEl>
                                              <p:spTgt spid="70"/>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0"/>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0"/>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1"/>
                                            </p:tgtEl>
                                            <p:attrNameLst>
                                              <p:attrName>style.visibility</p:attrName>
                                            </p:attrNameLst>
                                          </p:cBhvr>
                                          <p:to>
                                            <p:strVal val="visible"/>
                                          </p:to>
                                        </p:set>
                                        <p:animEffect transition="in" filter="wipe(left)">
                                          <p:cBhvr>
                                            <p:cTn id="19" dur="500"/>
                                            <p:tgtEl>
                                              <p:spTgt spid="71"/>
                                            </p:tgtEl>
                                          </p:cBhvr>
                                        </p:animEffect>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nodeType="click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fade">
                                          <p:cBhvr>
                                            <p:cTn id="24" dur="1000"/>
                                            <p:tgtEl>
                                              <p:spTgt spid="3"/>
                                            </p:tgtEl>
                                          </p:cBhvr>
                                        </p:animEffect>
                                        <p:anim calcmode="lin" valueType="num">
                                          <p:cBhvr>
                                            <p:cTn id="25" dur="1000" fill="hold"/>
                                            <p:tgtEl>
                                              <p:spTgt spid="3"/>
                                            </p:tgtEl>
                                            <p:attrNameLst>
                                              <p:attrName>ppt_x</p:attrName>
                                            </p:attrNameLst>
                                          </p:cBhvr>
                                          <p:tavLst>
                                            <p:tav tm="0">
                                              <p:val>
                                                <p:strVal val="#ppt_x"/>
                                              </p:val>
                                            </p:tav>
                                            <p:tav tm="100000">
                                              <p:val>
                                                <p:strVal val="#ppt_x"/>
                                              </p:val>
                                            </p:tav>
                                          </p:tavLst>
                                        </p:anim>
                                        <p:anim calcmode="lin" valueType="num">
                                          <p:cBhvr>
                                            <p:cTn id="26" dur="1000" fill="hold"/>
                                            <p:tgtEl>
                                              <p:spTgt spid="3"/>
                                            </p:tgtEl>
                                            <p:attrNameLst>
                                              <p:attrName>ppt_y</p:attrName>
                                            </p:attrNameLst>
                                          </p:cBhvr>
                                          <p:tavLst>
                                            <p:tav tm="0">
                                              <p:val>
                                                <p:strVal val="#ppt_y+.1"/>
                                              </p:val>
                                            </p:tav>
                                            <p:tav tm="100000">
                                              <p:val>
                                                <p:strVal val="#ppt_y"/>
                                              </p:val>
                                            </p:tav>
                                          </p:tavLst>
                                        </p:anim>
                                      </p:childTnLst>
                                    </p:cTn>
                                  </p:par>
                                </p:childTnLst>
                              </p:cTn>
                            </p:par>
                            <p:par>
                              <p:cTn id="27" fill="hold">
                                <p:stCondLst>
                                  <p:cond delay="1000"/>
                                </p:stCondLst>
                                <p:childTnLst>
                                  <p:par>
                                    <p:cTn id="28" presetID="42" presetClass="entr" presetSubtype="0" fill="hold" grpId="0" nodeType="afterEffect">
                                      <p:stCondLst>
                                        <p:cond delay="0"/>
                                      </p:stCondLst>
                                      <p:childTnLst>
                                        <p:set>
                                          <p:cBhvr>
                                            <p:cTn id="29" dur="1" fill="hold">
                                              <p:stCondLst>
                                                <p:cond delay="0"/>
                                              </p:stCondLst>
                                            </p:cTn>
                                            <p:tgtEl>
                                              <p:spTgt spid="52">
                                                <p:txEl>
                                                  <p:pRg st="0" end="0"/>
                                                </p:txEl>
                                              </p:spTgt>
                                            </p:tgtEl>
                                            <p:attrNameLst>
                                              <p:attrName>style.visibility</p:attrName>
                                            </p:attrNameLst>
                                          </p:cBhvr>
                                          <p:to>
                                            <p:strVal val="visible"/>
                                          </p:to>
                                        </p:set>
                                        <p:animEffect transition="in" filter="fade">
                                          <p:cBhvr>
                                            <p:cTn id="30" dur="1000"/>
                                            <p:tgtEl>
                                              <p:spTgt spid="52">
                                                <p:txEl>
                                                  <p:pRg st="0" end="0"/>
                                                </p:txEl>
                                              </p:spTgt>
                                            </p:tgtEl>
                                          </p:cBhvr>
                                        </p:animEffect>
                                        <p:anim calcmode="lin" valueType="num">
                                          <p:cBhvr>
                                            <p:cTn id="31" dur="1000" fill="hold"/>
                                            <p:tgtEl>
                                              <p:spTgt spid="52">
                                                <p:txEl>
                                                  <p:pRg st="0" end="0"/>
                                                </p:txEl>
                                              </p:spTgt>
                                            </p:tgtEl>
                                            <p:attrNameLst>
                                              <p:attrName>ppt_x</p:attrName>
                                            </p:attrNameLst>
                                          </p:cBhvr>
                                          <p:tavLst>
                                            <p:tav tm="0">
                                              <p:val>
                                                <p:strVal val="#ppt_x"/>
                                              </p:val>
                                            </p:tav>
                                            <p:tav tm="100000">
                                              <p:val>
                                                <p:strVal val="#ppt_x"/>
                                              </p:val>
                                            </p:tav>
                                          </p:tavLst>
                                        </p:anim>
                                        <p:anim calcmode="lin" valueType="num">
                                          <p:cBhvr>
                                            <p:cTn id="32" dur="1000" fill="hold"/>
                                            <p:tgtEl>
                                              <p:spTgt spid="52">
                                                <p:txEl>
                                                  <p:pRg st="0" end="0"/>
                                                </p:txEl>
                                              </p:spTgt>
                                            </p:tgtEl>
                                            <p:attrNameLst>
                                              <p:attrName>ppt_y</p:attrName>
                                            </p:attrNameLst>
                                          </p:cBhvr>
                                          <p:tavLst>
                                            <p:tav tm="0">
                                              <p:val>
                                                <p:strVal val="#ppt_y+.1"/>
                                              </p:val>
                                            </p:tav>
                                            <p:tav tm="100000">
                                              <p:val>
                                                <p:strVal val="#ppt_y"/>
                                              </p:val>
                                            </p:tav>
                                          </p:tavLst>
                                        </p:anim>
                                      </p:childTnLst>
                                    </p:cTn>
                                  </p:par>
                                </p:childTnLst>
                              </p:cTn>
                            </p:par>
                            <p:par>
                              <p:cTn id="33" fill="hold">
                                <p:stCondLst>
                                  <p:cond delay="2000"/>
                                </p:stCondLst>
                                <p:childTnLst>
                                  <p:par>
                                    <p:cTn id="34" presetID="42" presetClass="entr" presetSubtype="0" fill="hold" grpId="0" nodeType="afterEffect">
                                      <p:stCondLst>
                                        <p:cond delay="0"/>
                                      </p:stCondLst>
                                      <p:childTnLst>
                                        <p:set>
                                          <p:cBhvr>
                                            <p:cTn id="35" dur="1" fill="hold">
                                              <p:stCondLst>
                                                <p:cond delay="0"/>
                                              </p:stCondLst>
                                            </p:cTn>
                                            <p:tgtEl>
                                              <p:spTgt spid="52">
                                                <p:txEl>
                                                  <p:pRg st="1" end="1"/>
                                                </p:txEl>
                                              </p:spTgt>
                                            </p:tgtEl>
                                            <p:attrNameLst>
                                              <p:attrName>style.visibility</p:attrName>
                                            </p:attrNameLst>
                                          </p:cBhvr>
                                          <p:to>
                                            <p:strVal val="visible"/>
                                          </p:to>
                                        </p:set>
                                        <p:animEffect transition="in" filter="fade">
                                          <p:cBhvr>
                                            <p:cTn id="36" dur="1000"/>
                                            <p:tgtEl>
                                              <p:spTgt spid="52">
                                                <p:txEl>
                                                  <p:pRg st="1" end="1"/>
                                                </p:txEl>
                                              </p:spTgt>
                                            </p:tgtEl>
                                          </p:cBhvr>
                                        </p:animEffect>
                                        <p:anim calcmode="lin" valueType="num">
                                          <p:cBhvr>
                                            <p:cTn id="37" dur="1000" fill="hold"/>
                                            <p:tgtEl>
                                              <p:spTgt spid="52">
                                                <p:txEl>
                                                  <p:pRg st="1" end="1"/>
                                                </p:txEl>
                                              </p:spTgt>
                                            </p:tgtEl>
                                            <p:attrNameLst>
                                              <p:attrName>ppt_x</p:attrName>
                                            </p:attrNameLst>
                                          </p:cBhvr>
                                          <p:tavLst>
                                            <p:tav tm="0">
                                              <p:val>
                                                <p:strVal val="#ppt_x"/>
                                              </p:val>
                                            </p:tav>
                                            <p:tav tm="100000">
                                              <p:val>
                                                <p:strVal val="#ppt_x"/>
                                              </p:val>
                                            </p:tav>
                                          </p:tavLst>
                                        </p:anim>
                                        <p:anim calcmode="lin" valueType="num">
                                          <p:cBhvr>
                                            <p:cTn id="38" dur="1000" fill="hold"/>
                                            <p:tgtEl>
                                              <p:spTgt spid="52">
                                                <p:txEl>
                                                  <p:pRg st="1" end="1"/>
                                                </p:txEl>
                                              </p:spTgt>
                                            </p:tgtEl>
                                            <p:attrNameLst>
                                              <p:attrName>ppt_y</p:attrName>
                                            </p:attrNameLst>
                                          </p:cBhvr>
                                          <p:tavLst>
                                            <p:tav tm="0">
                                              <p:val>
                                                <p:strVal val="#ppt_y+.1"/>
                                              </p:val>
                                            </p:tav>
                                            <p:tav tm="100000">
                                              <p:val>
                                                <p:strVal val="#ppt_y"/>
                                              </p:val>
                                            </p:tav>
                                          </p:tavLst>
                                        </p:anim>
                                      </p:childTnLst>
                                    </p:cTn>
                                  </p:par>
                                </p:childTnLst>
                              </p:cTn>
                            </p:par>
                            <p:par>
                              <p:cTn id="39" fill="hold">
                                <p:stCondLst>
                                  <p:cond delay="3000"/>
                                </p:stCondLst>
                                <p:childTnLst>
                                  <p:par>
                                    <p:cTn id="40" presetID="42" presetClass="entr" presetSubtype="0" fill="hold" grpId="0" nodeType="afterEffect">
                                      <p:stCondLst>
                                        <p:cond delay="0"/>
                                      </p:stCondLst>
                                      <p:childTnLst>
                                        <p:set>
                                          <p:cBhvr>
                                            <p:cTn id="41" dur="1" fill="hold">
                                              <p:stCondLst>
                                                <p:cond delay="0"/>
                                              </p:stCondLst>
                                            </p:cTn>
                                            <p:tgtEl>
                                              <p:spTgt spid="52">
                                                <p:txEl>
                                                  <p:pRg st="2" end="2"/>
                                                </p:txEl>
                                              </p:spTgt>
                                            </p:tgtEl>
                                            <p:attrNameLst>
                                              <p:attrName>style.visibility</p:attrName>
                                            </p:attrNameLst>
                                          </p:cBhvr>
                                          <p:to>
                                            <p:strVal val="visible"/>
                                          </p:to>
                                        </p:set>
                                        <p:animEffect transition="in" filter="fade">
                                          <p:cBhvr>
                                            <p:cTn id="42" dur="1000"/>
                                            <p:tgtEl>
                                              <p:spTgt spid="52">
                                                <p:txEl>
                                                  <p:pRg st="2" end="2"/>
                                                </p:txEl>
                                              </p:spTgt>
                                            </p:tgtEl>
                                          </p:cBhvr>
                                        </p:animEffect>
                                        <p:anim calcmode="lin" valueType="num">
                                          <p:cBhvr>
                                            <p:cTn id="43" dur="1000" fill="hold"/>
                                            <p:tgtEl>
                                              <p:spTgt spid="52">
                                                <p:txEl>
                                                  <p:pRg st="2" end="2"/>
                                                </p:txEl>
                                              </p:spTgt>
                                            </p:tgtEl>
                                            <p:attrNameLst>
                                              <p:attrName>ppt_x</p:attrName>
                                            </p:attrNameLst>
                                          </p:cBhvr>
                                          <p:tavLst>
                                            <p:tav tm="0">
                                              <p:val>
                                                <p:strVal val="#ppt_x"/>
                                              </p:val>
                                            </p:tav>
                                            <p:tav tm="100000">
                                              <p:val>
                                                <p:strVal val="#ppt_x"/>
                                              </p:val>
                                            </p:tav>
                                          </p:tavLst>
                                        </p:anim>
                                        <p:anim calcmode="lin" valueType="num">
                                          <p:cBhvr>
                                            <p:cTn id="44" dur="1000" fill="hold"/>
                                            <p:tgtEl>
                                              <p:spTgt spid="52">
                                                <p:txEl>
                                                  <p:pRg st="2" end="2"/>
                                                </p:txEl>
                                              </p:spTgt>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grpId="0" nodeType="afterEffect">
                                      <p:stCondLst>
                                        <p:cond delay="0"/>
                                      </p:stCondLst>
                                      <p:childTnLst>
                                        <p:set>
                                          <p:cBhvr>
                                            <p:cTn id="47" dur="1" fill="hold">
                                              <p:stCondLst>
                                                <p:cond delay="0"/>
                                              </p:stCondLst>
                                            </p:cTn>
                                            <p:tgtEl>
                                              <p:spTgt spid="52">
                                                <p:txEl>
                                                  <p:pRg st="3" end="3"/>
                                                </p:txEl>
                                              </p:spTgt>
                                            </p:tgtEl>
                                            <p:attrNameLst>
                                              <p:attrName>style.visibility</p:attrName>
                                            </p:attrNameLst>
                                          </p:cBhvr>
                                          <p:to>
                                            <p:strVal val="visible"/>
                                          </p:to>
                                        </p:set>
                                        <p:animEffect transition="in" filter="fade">
                                          <p:cBhvr>
                                            <p:cTn id="48" dur="1000"/>
                                            <p:tgtEl>
                                              <p:spTgt spid="52">
                                                <p:txEl>
                                                  <p:pRg st="3" end="3"/>
                                                </p:txEl>
                                              </p:spTgt>
                                            </p:tgtEl>
                                          </p:cBhvr>
                                        </p:animEffect>
                                        <p:anim calcmode="lin" valueType="num">
                                          <p:cBhvr>
                                            <p:cTn id="49" dur="1000" fill="hold"/>
                                            <p:tgtEl>
                                              <p:spTgt spid="52">
                                                <p:txEl>
                                                  <p:pRg st="3" end="3"/>
                                                </p:txEl>
                                              </p:spTgt>
                                            </p:tgtEl>
                                            <p:attrNameLst>
                                              <p:attrName>ppt_x</p:attrName>
                                            </p:attrNameLst>
                                          </p:cBhvr>
                                          <p:tavLst>
                                            <p:tav tm="0">
                                              <p:val>
                                                <p:strVal val="#ppt_x"/>
                                              </p:val>
                                            </p:tav>
                                            <p:tav tm="100000">
                                              <p:val>
                                                <p:strVal val="#ppt_x"/>
                                              </p:val>
                                            </p:tav>
                                          </p:tavLst>
                                        </p:anim>
                                        <p:anim calcmode="lin" valueType="num">
                                          <p:cBhvr>
                                            <p:cTn id="50" dur="1000" fill="hold"/>
                                            <p:tgtEl>
                                              <p:spTgt spid="52">
                                                <p:txEl>
                                                  <p:pRg st="3" end="3"/>
                                                </p:txEl>
                                              </p:spTgt>
                                            </p:tgtEl>
                                            <p:attrNameLst>
                                              <p:attrName>ppt_y</p:attrName>
                                            </p:attrNameLst>
                                          </p:cBhvr>
                                          <p:tavLst>
                                            <p:tav tm="0">
                                              <p:val>
                                                <p:strVal val="#ppt_y+.1"/>
                                              </p:val>
                                            </p:tav>
                                            <p:tav tm="100000">
                                              <p:val>
                                                <p:strVal val="#ppt_y"/>
                                              </p:val>
                                            </p:tav>
                                          </p:tavLst>
                                        </p:anim>
                                      </p:childTnLst>
                                    </p:cTn>
                                  </p:par>
                                </p:childTnLst>
                              </p:cTn>
                            </p:par>
                            <p:par>
                              <p:cTn id="51" fill="hold">
                                <p:stCondLst>
                                  <p:cond delay="5000"/>
                                </p:stCondLst>
                                <p:childTnLst>
                                  <p:par>
                                    <p:cTn id="52" presetID="42" presetClass="entr" presetSubtype="0" fill="hold" grpId="0" nodeType="afterEffect">
                                      <p:stCondLst>
                                        <p:cond delay="0"/>
                                      </p:stCondLst>
                                      <p:childTnLst>
                                        <p:set>
                                          <p:cBhvr>
                                            <p:cTn id="53" dur="1" fill="hold">
                                              <p:stCondLst>
                                                <p:cond delay="0"/>
                                              </p:stCondLst>
                                            </p:cTn>
                                            <p:tgtEl>
                                              <p:spTgt spid="52">
                                                <p:txEl>
                                                  <p:pRg st="4" end="4"/>
                                                </p:txEl>
                                              </p:spTgt>
                                            </p:tgtEl>
                                            <p:attrNameLst>
                                              <p:attrName>style.visibility</p:attrName>
                                            </p:attrNameLst>
                                          </p:cBhvr>
                                          <p:to>
                                            <p:strVal val="visible"/>
                                          </p:to>
                                        </p:set>
                                        <p:animEffect transition="in" filter="fade">
                                          <p:cBhvr>
                                            <p:cTn id="54" dur="1000"/>
                                            <p:tgtEl>
                                              <p:spTgt spid="52">
                                                <p:txEl>
                                                  <p:pRg st="4" end="4"/>
                                                </p:txEl>
                                              </p:spTgt>
                                            </p:tgtEl>
                                          </p:cBhvr>
                                        </p:animEffect>
                                        <p:anim calcmode="lin" valueType="num">
                                          <p:cBhvr>
                                            <p:cTn id="55" dur="1000" fill="hold"/>
                                            <p:tgtEl>
                                              <p:spTgt spid="52">
                                                <p:txEl>
                                                  <p:pRg st="4" end="4"/>
                                                </p:txEl>
                                              </p:spTgt>
                                            </p:tgtEl>
                                            <p:attrNameLst>
                                              <p:attrName>ppt_x</p:attrName>
                                            </p:attrNameLst>
                                          </p:cBhvr>
                                          <p:tavLst>
                                            <p:tav tm="0">
                                              <p:val>
                                                <p:strVal val="#ppt_x"/>
                                              </p:val>
                                            </p:tav>
                                            <p:tav tm="100000">
                                              <p:val>
                                                <p:strVal val="#ppt_x"/>
                                              </p:val>
                                            </p:tav>
                                          </p:tavLst>
                                        </p:anim>
                                        <p:anim calcmode="lin" valueType="num">
                                          <p:cBhvr>
                                            <p:cTn id="56" dur="1000" fill="hold"/>
                                            <p:tgtEl>
                                              <p:spTgt spid="52">
                                                <p:txEl>
                                                  <p:pRg st="4" end="4"/>
                                                </p:txEl>
                                              </p:spTgt>
                                            </p:tgtEl>
                                            <p:attrNameLst>
                                              <p:attrName>ppt_y</p:attrName>
                                            </p:attrNameLst>
                                          </p:cBhvr>
                                          <p:tavLst>
                                            <p:tav tm="0">
                                              <p:val>
                                                <p:strVal val="#ppt_y+.1"/>
                                              </p:val>
                                            </p:tav>
                                            <p:tav tm="100000">
                                              <p:val>
                                                <p:strVal val="#ppt_y"/>
                                              </p:val>
                                            </p:tav>
                                          </p:tavLst>
                                        </p:anim>
                                      </p:childTnLst>
                                    </p:cTn>
                                  </p:par>
                                </p:childTnLst>
                              </p:cTn>
                            </p:par>
                            <p:par>
                              <p:cTn id="57" fill="hold">
                                <p:stCondLst>
                                  <p:cond delay="6000"/>
                                </p:stCondLst>
                                <p:childTnLst>
                                  <p:par>
                                    <p:cTn id="58" presetID="42" presetClass="entr" presetSubtype="0" fill="hold" grpId="0" nodeType="afterEffect">
                                      <p:stCondLst>
                                        <p:cond delay="0"/>
                                      </p:stCondLst>
                                      <p:childTnLst>
                                        <p:set>
                                          <p:cBhvr>
                                            <p:cTn id="59" dur="1" fill="hold">
                                              <p:stCondLst>
                                                <p:cond delay="0"/>
                                              </p:stCondLst>
                                            </p:cTn>
                                            <p:tgtEl>
                                              <p:spTgt spid="52">
                                                <p:txEl>
                                                  <p:pRg st="5" end="5"/>
                                                </p:txEl>
                                              </p:spTgt>
                                            </p:tgtEl>
                                            <p:attrNameLst>
                                              <p:attrName>style.visibility</p:attrName>
                                            </p:attrNameLst>
                                          </p:cBhvr>
                                          <p:to>
                                            <p:strVal val="visible"/>
                                          </p:to>
                                        </p:set>
                                        <p:animEffect transition="in" filter="fade">
                                          <p:cBhvr>
                                            <p:cTn id="60" dur="1000"/>
                                            <p:tgtEl>
                                              <p:spTgt spid="52">
                                                <p:txEl>
                                                  <p:pRg st="5" end="5"/>
                                                </p:txEl>
                                              </p:spTgt>
                                            </p:tgtEl>
                                          </p:cBhvr>
                                        </p:animEffect>
                                        <p:anim calcmode="lin" valueType="num">
                                          <p:cBhvr>
                                            <p:cTn id="61" dur="1000" fill="hold"/>
                                            <p:tgtEl>
                                              <p:spTgt spid="52">
                                                <p:txEl>
                                                  <p:pRg st="5" end="5"/>
                                                </p:txEl>
                                              </p:spTgt>
                                            </p:tgtEl>
                                            <p:attrNameLst>
                                              <p:attrName>ppt_x</p:attrName>
                                            </p:attrNameLst>
                                          </p:cBhvr>
                                          <p:tavLst>
                                            <p:tav tm="0">
                                              <p:val>
                                                <p:strVal val="#ppt_x"/>
                                              </p:val>
                                            </p:tav>
                                            <p:tav tm="100000">
                                              <p:val>
                                                <p:strVal val="#ppt_x"/>
                                              </p:val>
                                            </p:tav>
                                          </p:tavLst>
                                        </p:anim>
                                        <p:anim calcmode="lin" valueType="num">
                                          <p:cBhvr>
                                            <p:cTn id="62" dur="1000" fill="hold"/>
                                            <p:tgtEl>
                                              <p:spTgt spid="52">
                                                <p:txEl>
                                                  <p:pRg st="5" end="5"/>
                                                </p:txEl>
                                              </p:spTgt>
                                            </p:tgtEl>
                                            <p:attrNameLst>
                                              <p:attrName>ppt_y</p:attrName>
                                            </p:attrNameLst>
                                          </p:cBhvr>
                                          <p:tavLst>
                                            <p:tav tm="0">
                                              <p:val>
                                                <p:strVal val="#ppt_y+.1"/>
                                              </p:val>
                                            </p:tav>
                                            <p:tav tm="100000">
                                              <p:val>
                                                <p:strVal val="#ppt_y"/>
                                              </p:val>
                                            </p:tav>
                                          </p:tavLst>
                                        </p:anim>
                                      </p:childTnLst>
                                    </p:cTn>
                                  </p:par>
                                </p:childTnLst>
                              </p:cTn>
                            </p:par>
                            <p:par>
                              <p:cTn id="63" fill="hold">
                                <p:stCondLst>
                                  <p:cond delay="7000"/>
                                </p:stCondLst>
                                <p:childTnLst>
                                  <p:par>
                                    <p:cTn id="64" presetID="42" presetClass="entr" presetSubtype="0" fill="hold" grpId="0" nodeType="afterEffect">
                                      <p:stCondLst>
                                        <p:cond delay="0"/>
                                      </p:stCondLst>
                                      <p:childTnLst>
                                        <p:set>
                                          <p:cBhvr>
                                            <p:cTn id="65" dur="1" fill="hold">
                                              <p:stCondLst>
                                                <p:cond delay="0"/>
                                              </p:stCondLst>
                                            </p:cTn>
                                            <p:tgtEl>
                                              <p:spTgt spid="52">
                                                <p:txEl>
                                                  <p:pRg st="6" end="6"/>
                                                </p:txEl>
                                              </p:spTgt>
                                            </p:tgtEl>
                                            <p:attrNameLst>
                                              <p:attrName>style.visibility</p:attrName>
                                            </p:attrNameLst>
                                          </p:cBhvr>
                                          <p:to>
                                            <p:strVal val="visible"/>
                                          </p:to>
                                        </p:set>
                                        <p:animEffect transition="in" filter="fade">
                                          <p:cBhvr>
                                            <p:cTn id="66" dur="1000"/>
                                            <p:tgtEl>
                                              <p:spTgt spid="52">
                                                <p:txEl>
                                                  <p:pRg st="6" end="6"/>
                                                </p:txEl>
                                              </p:spTgt>
                                            </p:tgtEl>
                                          </p:cBhvr>
                                        </p:animEffect>
                                        <p:anim calcmode="lin" valueType="num">
                                          <p:cBhvr>
                                            <p:cTn id="67" dur="1000" fill="hold"/>
                                            <p:tgtEl>
                                              <p:spTgt spid="52">
                                                <p:txEl>
                                                  <p:pRg st="6" end="6"/>
                                                </p:txEl>
                                              </p:spTgt>
                                            </p:tgtEl>
                                            <p:attrNameLst>
                                              <p:attrName>ppt_x</p:attrName>
                                            </p:attrNameLst>
                                          </p:cBhvr>
                                          <p:tavLst>
                                            <p:tav tm="0">
                                              <p:val>
                                                <p:strVal val="#ppt_x"/>
                                              </p:val>
                                            </p:tav>
                                            <p:tav tm="100000">
                                              <p:val>
                                                <p:strVal val="#ppt_x"/>
                                              </p:val>
                                            </p:tav>
                                          </p:tavLst>
                                        </p:anim>
                                        <p:anim calcmode="lin" valueType="num">
                                          <p:cBhvr>
                                            <p:cTn id="68" dur="1000" fill="hold"/>
                                            <p:tgtEl>
                                              <p:spTgt spid="52">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42" presetClass="entr" presetSubtype="0" fill="hold" nodeType="clickEffect">
                                      <p:stCondLst>
                                        <p:cond delay="0"/>
                                      </p:stCondLst>
                                      <p:childTnLst>
                                        <p:set>
                                          <p:cBhvr>
                                            <p:cTn id="72" dur="1" fill="hold">
                                              <p:stCondLst>
                                                <p:cond delay="0"/>
                                              </p:stCondLst>
                                            </p:cTn>
                                            <p:tgtEl>
                                              <p:spTgt spid="31"/>
                                            </p:tgtEl>
                                            <p:attrNameLst>
                                              <p:attrName>style.visibility</p:attrName>
                                            </p:attrNameLst>
                                          </p:cBhvr>
                                          <p:to>
                                            <p:strVal val="visible"/>
                                          </p:to>
                                        </p:set>
                                        <p:animEffect transition="in" filter="fade">
                                          <p:cBhvr>
                                            <p:cTn id="73" dur="1000"/>
                                            <p:tgtEl>
                                              <p:spTgt spid="31"/>
                                            </p:tgtEl>
                                          </p:cBhvr>
                                        </p:animEffect>
                                        <p:anim calcmode="lin" valueType="num">
                                          <p:cBhvr>
                                            <p:cTn id="74" dur="1000" fill="hold"/>
                                            <p:tgtEl>
                                              <p:spTgt spid="31"/>
                                            </p:tgtEl>
                                            <p:attrNameLst>
                                              <p:attrName>ppt_x</p:attrName>
                                            </p:attrNameLst>
                                          </p:cBhvr>
                                          <p:tavLst>
                                            <p:tav tm="0">
                                              <p:val>
                                                <p:strVal val="#ppt_x"/>
                                              </p:val>
                                            </p:tav>
                                            <p:tav tm="100000">
                                              <p:val>
                                                <p:strVal val="#ppt_x"/>
                                              </p:val>
                                            </p:tav>
                                          </p:tavLst>
                                        </p:anim>
                                        <p:anim calcmode="lin" valueType="num">
                                          <p:cBhvr>
                                            <p:cTn id="75" dur="1000" fill="hold"/>
                                            <p:tgtEl>
                                              <p:spTgt spid="31"/>
                                            </p:tgtEl>
                                            <p:attrNameLst>
                                              <p:attrName>ppt_y</p:attrName>
                                            </p:attrNameLst>
                                          </p:cBhvr>
                                          <p:tavLst>
                                            <p:tav tm="0">
                                              <p:val>
                                                <p:strVal val="#ppt_y+.1"/>
                                              </p:val>
                                            </p:tav>
                                            <p:tav tm="100000">
                                              <p:val>
                                                <p:strVal val="#ppt_y"/>
                                              </p:val>
                                            </p:tav>
                                          </p:tavLst>
                                        </p:anim>
                                      </p:childTnLst>
                                    </p:cTn>
                                  </p:par>
                                </p:childTnLst>
                              </p:cTn>
                            </p:par>
                            <p:par>
                              <p:cTn id="76" fill="hold">
                                <p:stCondLst>
                                  <p:cond delay="1000"/>
                                </p:stCondLst>
                                <p:childTnLst>
                                  <p:par>
                                    <p:cTn id="77" presetID="42" presetClass="entr" presetSubtype="0" fill="hold" grpId="0" nodeType="afterEffect">
                                      <p:stCondLst>
                                        <p:cond delay="0"/>
                                      </p:stCondLst>
                                      <p:iterate type="wd">
                                        <p:tmPct val="10000"/>
                                      </p:iterate>
                                      <p:childTnLst>
                                        <p:set>
                                          <p:cBhvr>
                                            <p:cTn id="78" dur="1" fill="hold">
                                              <p:stCondLst>
                                                <p:cond delay="0"/>
                                              </p:stCondLst>
                                            </p:cTn>
                                            <p:tgtEl>
                                              <p:spTgt spid="5">
                                                <p:txEl>
                                                  <p:pRg st="0" end="0"/>
                                                </p:txEl>
                                              </p:spTgt>
                                            </p:tgtEl>
                                            <p:attrNameLst>
                                              <p:attrName>style.visibility</p:attrName>
                                            </p:attrNameLst>
                                          </p:cBhvr>
                                          <p:to>
                                            <p:strVal val="visible"/>
                                          </p:to>
                                        </p:set>
                                        <p:animEffect transition="in" filter="fade">
                                          <p:cBhvr>
                                            <p:cTn id="79" dur="1000"/>
                                            <p:tgtEl>
                                              <p:spTgt spid="5">
                                                <p:txEl>
                                                  <p:pRg st="0" end="0"/>
                                                </p:txEl>
                                              </p:spTgt>
                                            </p:tgtEl>
                                          </p:cBhvr>
                                        </p:animEffect>
                                        <p:anim calcmode="lin" valueType="num">
                                          <p:cBhvr>
                                            <p:cTn id="80"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81" dur="1000" fill="hold"/>
                                            <p:tgtEl>
                                              <p:spTgt spid="5">
                                                <p:txEl>
                                                  <p:pRg st="0" end="0"/>
                                                </p:txEl>
                                              </p:spTgt>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iterate type="wd">
                                        <p:tmPct val="10000"/>
                                      </p:iterate>
                                      <p:childTnLst>
                                        <p:set>
                                          <p:cBhvr>
                                            <p:cTn id="83" dur="1" fill="hold">
                                              <p:stCondLst>
                                                <p:cond delay="0"/>
                                              </p:stCondLst>
                                            </p:cTn>
                                            <p:tgtEl>
                                              <p:spTgt spid="5">
                                                <p:txEl>
                                                  <p:pRg st="1" end="1"/>
                                                </p:txEl>
                                              </p:spTgt>
                                            </p:tgtEl>
                                            <p:attrNameLst>
                                              <p:attrName>style.visibility</p:attrName>
                                            </p:attrNameLst>
                                          </p:cBhvr>
                                          <p:to>
                                            <p:strVal val="visible"/>
                                          </p:to>
                                        </p:set>
                                        <p:animEffect transition="in" filter="fade">
                                          <p:cBhvr>
                                            <p:cTn id="84" dur="1000"/>
                                            <p:tgtEl>
                                              <p:spTgt spid="5">
                                                <p:txEl>
                                                  <p:pRg st="1" end="1"/>
                                                </p:txEl>
                                              </p:spTgt>
                                            </p:tgtEl>
                                          </p:cBhvr>
                                        </p:animEffect>
                                        <p:anim calcmode="lin" valueType="num">
                                          <p:cBhvr>
                                            <p:cTn id="85"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86" dur="1000" fill="hold"/>
                                            <p:tgtEl>
                                              <p:spTgt spid="5">
                                                <p:txEl>
                                                  <p:pRg st="1" end="1"/>
                                                </p:txEl>
                                              </p:spTgt>
                                            </p:tgtEl>
                                            <p:attrNameLst>
                                              <p:attrName>ppt_y</p:attrName>
                                            </p:attrNameLst>
                                          </p:cBhvr>
                                          <p:tavLst>
                                            <p:tav tm="0">
                                              <p:val>
                                                <p:strVal val="#ppt_y+.1"/>
                                              </p:val>
                                            </p:tav>
                                            <p:tav tm="100000">
                                              <p:val>
                                                <p:strVal val="#ppt_y"/>
                                              </p:val>
                                            </p:tav>
                                          </p:tavLst>
                                        </p:anim>
                                      </p:childTnLst>
                                    </p:cTn>
                                  </p:par>
                                  <p:par>
                                    <p:cTn id="87" presetID="42" presetClass="entr" presetSubtype="0" fill="hold" grpId="0" nodeType="withEffect">
                                      <p:stCondLst>
                                        <p:cond delay="0"/>
                                      </p:stCondLst>
                                      <p:iterate type="wd">
                                        <p:tmPct val="10000"/>
                                      </p:iterate>
                                      <p:childTnLst>
                                        <p:set>
                                          <p:cBhvr>
                                            <p:cTn id="88" dur="1" fill="hold">
                                              <p:stCondLst>
                                                <p:cond delay="0"/>
                                              </p:stCondLst>
                                            </p:cTn>
                                            <p:tgtEl>
                                              <p:spTgt spid="5">
                                                <p:txEl>
                                                  <p:pRg st="2" end="2"/>
                                                </p:txEl>
                                              </p:spTgt>
                                            </p:tgtEl>
                                            <p:attrNameLst>
                                              <p:attrName>style.visibility</p:attrName>
                                            </p:attrNameLst>
                                          </p:cBhvr>
                                          <p:to>
                                            <p:strVal val="visible"/>
                                          </p:to>
                                        </p:set>
                                        <p:animEffect transition="in" filter="fade">
                                          <p:cBhvr>
                                            <p:cTn id="89" dur="1000"/>
                                            <p:tgtEl>
                                              <p:spTgt spid="5">
                                                <p:txEl>
                                                  <p:pRg st="2" end="2"/>
                                                </p:txEl>
                                              </p:spTgt>
                                            </p:tgtEl>
                                          </p:cBhvr>
                                        </p:animEffect>
                                        <p:anim calcmode="lin" valueType="num">
                                          <p:cBhvr>
                                            <p:cTn id="90"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91" dur="1000" fill="hold"/>
                                            <p:tgtEl>
                                              <p:spTgt spid="5">
                                                <p:txEl>
                                                  <p:pRg st="2" end="2"/>
                                                </p:txEl>
                                              </p:spTgt>
                                            </p:tgtEl>
                                            <p:attrNameLst>
                                              <p:attrName>ppt_y</p:attrName>
                                            </p:attrNameLst>
                                          </p:cBhvr>
                                          <p:tavLst>
                                            <p:tav tm="0">
                                              <p:val>
                                                <p:strVal val="#ppt_y+.1"/>
                                              </p:val>
                                            </p:tav>
                                            <p:tav tm="100000">
                                              <p:val>
                                                <p:strVal val="#ppt_y"/>
                                              </p:val>
                                            </p:tav>
                                          </p:tavLst>
                                        </p:anim>
                                      </p:childTnLst>
                                    </p:cTn>
                                  </p:par>
                                  <p:par>
                                    <p:cTn id="92" presetID="42" presetClass="entr" presetSubtype="0" fill="hold" grpId="0" nodeType="withEffect">
                                      <p:stCondLst>
                                        <p:cond delay="0"/>
                                      </p:stCondLst>
                                      <p:iterate type="wd">
                                        <p:tmPct val="10000"/>
                                      </p:iterate>
                                      <p:childTnLst>
                                        <p:set>
                                          <p:cBhvr>
                                            <p:cTn id="93" dur="1" fill="hold">
                                              <p:stCondLst>
                                                <p:cond delay="0"/>
                                              </p:stCondLst>
                                            </p:cTn>
                                            <p:tgtEl>
                                              <p:spTgt spid="5">
                                                <p:txEl>
                                                  <p:pRg st="3" end="3"/>
                                                </p:txEl>
                                              </p:spTgt>
                                            </p:tgtEl>
                                            <p:attrNameLst>
                                              <p:attrName>style.visibility</p:attrName>
                                            </p:attrNameLst>
                                          </p:cBhvr>
                                          <p:to>
                                            <p:strVal val="visible"/>
                                          </p:to>
                                        </p:set>
                                        <p:animEffect transition="in" filter="fade">
                                          <p:cBhvr>
                                            <p:cTn id="94" dur="1000"/>
                                            <p:tgtEl>
                                              <p:spTgt spid="5">
                                                <p:txEl>
                                                  <p:pRg st="3" end="3"/>
                                                </p:txEl>
                                              </p:spTgt>
                                            </p:tgtEl>
                                          </p:cBhvr>
                                        </p:animEffect>
                                        <p:anim calcmode="lin" valueType="num">
                                          <p:cBhvr>
                                            <p:cTn id="95"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p:cTn id="96" dur="1000" fill="hold"/>
                                            <p:tgtEl>
                                              <p:spTgt spid="5">
                                                <p:txEl>
                                                  <p:pRg st="3" end="3"/>
                                                </p:txEl>
                                              </p:spTgt>
                                            </p:tgtEl>
                                            <p:attrNameLst>
                                              <p:attrName>ppt_y</p:attrName>
                                            </p:attrNameLst>
                                          </p:cBhvr>
                                          <p:tavLst>
                                            <p:tav tm="0">
                                              <p:val>
                                                <p:strVal val="#ppt_y+.1"/>
                                              </p:val>
                                            </p:tav>
                                            <p:tav tm="100000">
                                              <p:val>
                                                <p:strVal val="#ppt_y"/>
                                              </p:val>
                                            </p:tav>
                                          </p:tavLst>
                                        </p:anim>
                                      </p:childTnLst>
                                    </p:cTn>
                                  </p:par>
                                  <p:par>
                                    <p:cTn id="97" presetID="42" presetClass="entr" presetSubtype="0" fill="hold" grpId="0" nodeType="withEffect">
                                      <p:stCondLst>
                                        <p:cond delay="0"/>
                                      </p:stCondLst>
                                      <p:iterate type="wd">
                                        <p:tmPct val="10000"/>
                                      </p:iterate>
                                      <p:childTnLst>
                                        <p:set>
                                          <p:cBhvr>
                                            <p:cTn id="98" dur="1" fill="hold">
                                              <p:stCondLst>
                                                <p:cond delay="0"/>
                                              </p:stCondLst>
                                            </p:cTn>
                                            <p:tgtEl>
                                              <p:spTgt spid="5">
                                                <p:txEl>
                                                  <p:pRg st="4" end="4"/>
                                                </p:txEl>
                                              </p:spTgt>
                                            </p:tgtEl>
                                            <p:attrNameLst>
                                              <p:attrName>style.visibility</p:attrName>
                                            </p:attrNameLst>
                                          </p:cBhvr>
                                          <p:to>
                                            <p:strVal val="visible"/>
                                          </p:to>
                                        </p:set>
                                        <p:animEffect transition="in" filter="fade">
                                          <p:cBhvr>
                                            <p:cTn id="99" dur="1000"/>
                                            <p:tgtEl>
                                              <p:spTgt spid="5">
                                                <p:txEl>
                                                  <p:pRg st="4" end="4"/>
                                                </p:txEl>
                                              </p:spTgt>
                                            </p:tgtEl>
                                          </p:cBhvr>
                                        </p:animEffect>
                                        <p:anim calcmode="lin" valueType="num">
                                          <p:cBhvr>
                                            <p:cTn id="100" dur="1000" fill="hold"/>
                                            <p:tgtEl>
                                              <p:spTgt spid="5">
                                                <p:txEl>
                                                  <p:pRg st="4" end="4"/>
                                                </p:txEl>
                                              </p:spTgt>
                                            </p:tgtEl>
                                            <p:attrNameLst>
                                              <p:attrName>ppt_x</p:attrName>
                                            </p:attrNameLst>
                                          </p:cBhvr>
                                          <p:tavLst>
                                            <p:tav tm="0">
                                              <p:val>
                                                <p:strVal val="#ppt_x"/>
                                              </p:val>
                                            </p:tav>
                                            <p:tav tm="100000">
                                              <p:val>
                                                <p:strVal val="#ppt_x"/>
                                              </p:val>
                                            </p:tav>
                                          </p:tavLst>
                                        </p:anim>
                                        <p:anim calcmode="lin" valueType="num">
                                          <p:cBhvr>
                                            <p:cTn id="101" dur="1000" fill="hold"/>
                                            <p:tgtEl>
                                              <p:spTgt spid="5">
                                                <p:txEl>
                                                  <p:pRg st="4" end="4"/>
                                                </p:txEl>
                                              </p:spTgt>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iterate type="wd">
                                        <p:tmPct val="10000"/>
                                      </p:iterate>
                                      <p:childTnLst>
                                        <p:set>
                                          <p:cBhvr>
                                            <p:cTn id="103" dur="1" fill="hold">
                                              <p:stCondLst>
                                                <p:cond delay="0"/>
                                              </p:stCondLst>
                                            </p:cTn>
                                            <p:tgtEl>
                                              <p:spTgt spid="5">
                                                <p:txEl>
                                                  <p:pRg st="5" end="5"/>
                                                </p:txEl>
                                              </p:spTgt>
                                            </p:tgtEl>
                                            <p:attrNameLst>
                                              <p:attrName>style.visibility</p:attrName>
                                            </p:attrNameLst>
                                          </p:cBhvr>
                                          <p:to>
                                            <p:strVal val="visible"/>
                                          </p:to>
                                        </p:set>
                                        <p:animEffect transition="in" filter="fade">
                                          <p:cBhvr>
                                            <p:cTn id="104" dur="1000"/>
                                            <p:tgtEl>
                                              <p:spTgt spid="5">
                                                <p:txEl>
                                                  <p:pRg st="5" end="5"/>
                                                </p:txEl>
                                              </p:spTgt>
                                            </p:tgtEl>
                                          </p:cBhvr>
                                        </p:animEffect>
                                        <p:anim calcmode="lin" valueType="num">
                                          <p:cBhvr>
                                            <p:cTn id="105" dur="1000" fill="hold"/>
                                            <p:tgtEl>
                                              <p:spTgt spid="5">
                                                <p:txEl>
                                                  <p:pRg st="5" end="5"/>
                                                </p:txEl>
                                              </p:spTgt>
                                            </p:tgtEl>
                                            <p:attrNameLst>
                                              <p:attrName>ppt_x</p:attrName>
                                            </p:attrNameLst>
                                          </p:cBhvr>
                                          <p:tavLst>
                                            <p:tav tm="0">
                                              <p:val>
                                                <p:strVal val="#ppt_x"/>
                                              </p:val>
                                            </p:tav>
                                            <p:tav tm="100000">
                                              <p:val>
                                                <p:strVal val="#ppt_x"/>
                                              </p:val>
                                            </p:tav>
                                          </p:tavLst>
                                        </p:anim>
                                        <p:anim calcmode="lin" valueType="num">
                                          <p:cBhvr>
                                            <p:cTn id="106" dur="1000" fill="hold"/>
                                            <p:tgtEl>
                                              <p:spTgt spid="5">
                                                <p:txEl>
                                                  <p:pRg st="5" end="5"/>
                                                </p:txEl>
                                              </p:spTgt>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iterate type="wd">
                                        <p:tmPct val="10000"/>
                                      </p:iterate>
                                      <p:childTnLst>
                                        <p:set>
                                          <p:cBhvr>
                                            <p:cTn id="108" dur="1" fill="hold">
                                              <p:stCondLst>
                                                <p:cond delay="0"/>
                                              </p:stCondLst>
                                            </p:cTn>
                                            <p:tgtEl>
                                              <p:spTgt spid="5">
                                                <p:txEl>
                                                  <p:pRg st="6" end="6"/>
                                                </p:txEl>
                                              </p:spTgt>
                                            </p:tgtEl>
                                            <p:attrNameLst>
                                              <p:attrName>style.visibility</p:attrName>
                                            </p:attrNameLst>
                                          </p:cBhvr>
                                          <p:to>
                                            <p:strVal val="visible"/>
                                          </p:to>
                                        </p:set>
                                        <p:animEffect transition="in" filter="fade">
                                          <p:cBhvr>
                                            <p:cTn id="109" dur="1000"/>
                                            <p:tgtEl>
                                              <p:spTgt spid="5">
                                                <p:txEl>
                                                  <p:pRg st="6" end="6"/>
                                                </p:txEl>
                                              </p:spTgt>
                                            </p:tgtEl>
                                          </p:cBhvr>
                                        </p:animEffect>
                                        <p:anim calcmode="lin" valueType="num">
                                          <p:cBhvr>
                                            <p:cTn id="110" dur="1000" fill="hold"/>
                                            <p:tgtEl>
                                              <p:spTgt spid="5">
                                                <p:txEl>
                                                  <p:pRg st="6" end="6"/>
                                                </p:txEl>
                                              </p:spTgt>
                                            </p:tgtEl>
                                            <p:attrNameLst>
                                              <p:attrName>ppt_x</p:attrName>
                                            </p:attrNameLst>
                                          </p:cBhvr>
                                          <p:tavLst>
                                            <p:tav tm="0">
                                              <p:val>
                                                <p:strVal val="#ppt_x"/>
                                              </p:val>
                                            </p:tav>
                                            <p:tav tm="100000">
                                              <p:val>
                                                <p:strVal val="#ppt_x"/>
                                              </p:val>
                                            </p:tav>
                                          </p:tavLst>
                                        </p:anim>
                                        <p:anim calcmode="lin" valueType="num">
                                          <p:cBhvr>
                                            <p:cTn id="111" dur="1000" fill="hold"/>
                                            <p:tgtEl>
                                              <p:spTgt spid="5">
                                                <p:txEl>
                                                  <p:pRg st="6" end="6"/>
                                                </p:txEl>
                                              </p:spTgt>
                                            </p:tgtEl>
                                            <p:attrNameLst>
                                              <p:attrName>ppt_y</p:attrName>
                                            </p:attrNameLst>
                                          </p:cBhvr>
                                          <p:tavLst>
                                            <p:tav tm="0">
                                              <p:val>
                                                <p:strVal val="#ppt_y+.1"/>
                                              </p:val>
                                            </p:tav>
                                            <p:tav tm="100000">
                                              <p:val>
                                                <p:strVal val="#ppt_y"/>
                                              </p:val>
                                            </p:tav>
                                          </p:tavLst>
                                        </p:anim>
                                      </p:childTnLst>
                                    </p:cTn>
                                  </p:par>
                                  <p:par>
                                    <p:cTn id="112" presetID="42" presetClass="entr" presetSubtype="0" fill="hold" grpId="0" nodeType="withEffect">
                                      <p:stCondLst>
                                        <p:cond delay="0"/>
                                      </p:stCondLst>
                                      <p:iterate type="wd">
                                        <p:tmPct val="10000"/>
                                      </p:iterate>
                                      <p:childTnLst>
                                        <p:set>
                                          <p:cBhvr>
                                            <p:cTn id="113" dur="1" fill="hold">
                                              <p:stCondLst>
                                                <p:cond delay="0"/>
                                              </p:stCondLst>
                                            </p:cTn>
                                            <p:tgtEl>
                                              <p:spTgt spid="5">
                                                <p:txEl>
                                                  <p:pRg st="7" end="7"/>
                                                </p:txEl>
                                              </p:spTgt>
                                            </p:tgtEl>
                                            <p:attrNameLst>
                                              <p:attrName>style.visibility</p:attrName>
                                            </p:attrNameLst>
                                          </p:cBhvr>
                                          <p:to>
                                            <p:strVal val="visible"/>
                                          </p:to>
                                        </p:set>
                                        <p:animEffect transition="in" filter="fade">
                                          <p:cBhvr>
                                            <p:cTn id="114" dur="1000"/>
                                            <p:tgtEl>
                                              <p:spTgt spid="5">
                                                <p:txEl>
                                                  <p:pRg st="7" end="7"/>
                                                </p:txEl>
                                              </p:spTgt>
                                            </p:tgtEl>
                                          </p:cBhvr>
                                        </p:animEffect>
                                        <p:anim calcmode="lin" valueType="num">
                                          <p:cBhvr>
                                            <p:cTn id="115" dur="1000" fill="hold"/>
                                            <p:tgtEl>
                                              <p:spTgt spid="5">
                                                <p:txEl>
                                                  <p:pRg st="7" end="7"/>
                                                </p:txEl>
                                              </p:spTgt>
                                            </p:tgtEl>
                                            <p:attrNameLst>
                                              <p:attrName>ppt_x</p:attrName>
                                            </p:attrNameLst>
                                          </p:cBhvr>
                                          <p:tavLst>
                                            <p:tav tm="0">
                                              <p:val>
                                                <p:strVal val="#ppt_x"/>
                                              </p:val>
                                            </p:tav>
                                            <p:tav tm="100000">
                                              <p:val>
                                                <p:strVal val="#ppt_x"/>
                                              </p:val>
                                            </p:tav>
                                          </p:tavLst>
                                        </p:anim>
                                        <p:anim calcmode="lin" valueType="num">
                                          <p:cBhvr>
                                            <p:cTn id="116" dur="1000" fill="hold"/>
                                            <p:tgtEl>
                                              <p:spTgt spid="5">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p:bldP spid="52" grpId="0" build="p"/>
          <p:bldP spid="5" grpId="0" build="allAtOnce"/>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72"/>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72"/>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72"/>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0"/>
                                            </p:tgtEl>
                                            <p:attrNameLst>
                                              <p:attrName>style.visibility</p:attrName>
                                            </p:attrNameLst>
                                          </p:cBhvr>
                                          <p:to>
                                            <p:strVal val="visible"/>
                                          </p:to>
                                        </p:set>
                                        <p:anim calcmode="lin" valueType="num">
                                          <p:cBhvr additive="base">
                                            <p:cTn id="13" dur="500" fill="hold"/>
                                            <p:tgtEl>
                                              <p:spTgt spid="70"/>
                                            </p:tgtEl>
                                            <p:attrNameLst>
                                              <p:attrName>ppt_x</p:attrName>
                                            </p:attrNameLst>
                                          </p:cBhvr>
                                          <p:tavLst>
                                            <p:tav tm="0">
                                              <p:val>
                                                <p:strVal val="0-#ppt_w/2"/>
                                              </p:val>
                                            </p:tav>
                                            <p:tav tm="100000">
                                              <p:val>
                                                <p:strVal val="#ppt_x"/>
                                              </p:val>
                                            </p:tav>
                                          </p:tavLst>
                                        </p:anim>
                                        <p:anim calcmode="lin" valueType="num">
                                          <p:cBhvr additive="base">
                                            <p:cTn id="14" dur="500" fill="hold"/>
                                            <p:tgtEl>
                                              <p:spTgt spid="70"/>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0"/>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1"/>
                                            </p:tgtEl>
                                            <p:attrNameLst>
                                              <p:attrName>style.visibility</p:attrName>
                                            </p:attrNameLst>
                                          </p:cBhvr>
                                          <p:to>
                                            <p:strVal val="visible"/>
                                          </p:to>
                                        </p:set>
                                        <p:animEffect transition="in" filter="wipe(left)">
                                          <p:cBhvr>
                                            <p:cTn id="19" dur="500"/>
                                            <p:tgtEl>
                                              <p:spTgt spid="71"/>
                                            </p:tgtEl>
                                          </p:cBhvr>
                                        </p:animEffect>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nodeType="click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fade">
                                          <p:cBhvr>
                                            <p:cTn id="24" dur="1000"/>
                                            <p:tgtEl>
                                              <p:spTgt spid="3"/>
                                            </p:tgtEl>
                                          </p:cBhvr>
                                        </p:animEffect>
                                        <p:anim calcmode="lin" valueType="num">
                                          <p:cBhvr>
                                            <p:cTn id="25" dur="1000" fill="hold"/>
                                            <p:tgtEl>
                                              <p:spTgt spid="3"/>
                                            </p:tgtEl>
                                            <p:attrNameLst>
                                              <p:attrName>ppt_x</p:attrName>
                                            </p:attrNameLst>
                                          </p:cBhvr>
                                          <p:tavLst>
                                            <p:tav tm="0">
                                              <p:val>
                                                <p:strVal val="#ppt_x"/>
                                              </p:val>
                                            </p:tav>
                                            <p:tav tm="100000">
                                              <p:val>
                                                <p:strVal val="#ppt_x"/>
                                              </p:val>
                                            </p:tav>
                                          </p:tavLst>
                                        </p:anim>
                                        <p:anim calcmode="lin" valueType="num">
                                          <p:cBhvr>
                                            <p:cTn id="26" dur="1000" fill="hold"/>
                                            <p:tgtEl>
                                              <p:spTgt spid="3"/>
                                            </p:tgtEl>
                                            <p:attrNameLst>
                                              <p:attrName>ppt_y</p:attrName>
                                            </p:attrNameLst>
                                          </p:cBhvr>
                                          <p:tavLst>
                                            <p:tav tm="0">
                                              <p:val>
                                                <p:strVal val="#ppt_y+.1"/>
                                              </p:val>
                                            </p:tav>
                                            <p:tav tm="100000">
                                              <p:val>
                                                <p:strVal val="#ppt_y"/>
                                              </p:val>
                                            </p:tav>
                                          </p:tavLst>
                                        </p:anim>
                                      </p:childTnLst>
                                    </p:cTn>
                                  </p:par>
                                </p:childTnLst>
                              </p:cTn>
                            </p:par>
                            <p:par>
                              <p:cTn id="27" fill="hold">
                                <p:stCondLst>
                                  <p:cond delay="1000"/>
                                </p:stCondLst>
                                <p:childTnLst>
                                  <p:par>
                                    <p:cTn id="28" presetID="42" presetClass="entr" presetSubtype="0" fill="hold" grpId="0" nodeType="afterEffect">
                                      <p:stCondLst>
                                        <p:cond delay="0"/>
                                      </p:stCondLst>
                                      <p:childTnLst>
                                        <p:set>
                                          <p:cBhvr>
                                            <p:cTn id="29" dur="1" fill="hold">
                                              <p:stCondLst>
                                                <p:cond delay="0"/>
                                              </p:stCondLst>
                                            </p:cTn>
                                            <p:tgtEl>
                                              <p:spTgt spid="52">
                                                <p:txEl>
                                                  <p:pRg st="0" end="0"/>
                                                </p:txEl>
                                              </p:spTgt>
                                            </p:tgtEl>
                                            <p:attrNameLst>
                                              <p:attrName>style.visibility</p:attrName>
                                            </p:attrNameLst>
                                          </p:cBhvr>
                                          <p:to>
                                            <p:strVal val="visible"/>
                                          </p:to>
                                        </p:set>
                                        <p:animEffect transition="in" filter="fade">
                                          <p:cBhvr>
                                            <p:cTn id="30" dur="1000"/>
                                            <p:tgtEl>
                                              <p:spTgt spid="52">
                                                <p:txEl>
                                                  <p:pRg st="0" end="0"/>
                                                </p:txEl>
                                              </p:spTgt>
                                            </p:tgtEl>
                                          </p:cBhvr>
                                        </p:animEffect>
                                        <p:anim calcmode="lin" valueType="num">
                                          <p:cBhvr>
                                            <p:cTn id="31" dur="1000" fill="hold"/>
                                            <p:tgtEl>
                                              <p:spTgt spid="52">
                                                <p:txEl>
                                                  <p:pRg st="0" end="0"/>
                                                </p:txEl>
                                              </p:spTgt>
                                            </p:tgtEl>
                                            <p:attrNameLst>
                                              <p:attrName>ppt_x</p:attrName>
                                            </p:attrNameLst>
                                          </p:cBhvr>
                                          <p:tavLst>
                                            <p:tav tm="0">
                                              <p:val>
                                                <p:strVal val="#ppt_x"/>
                                              </p:val>
                                            </p:tav>
                                            <p:tav tm="100000">
                                              <p:val>
                                                <p:strVal val="#ppt_x"/>
                                              </p:val>
                                            </p:tav>
                                          </p:tavLst>
                                        </p:anim>
                                        <p:anim calcmode="lin" valueType="num">
                                          <p:cBhvr>
                                            <p:cTn id="32" dur="1000" fill="hold"/>
                                            <p:tgtEl>
                                              <p:spTgt spid="52">
                                                <p:txEl>
                                                  <p:pRg st="0" end="0"/>
                                                </p:txEl>
                                              </p:spTgt>
                                            </p:tgtEl>
                                            <p:attrNameLst>
                                              <p:attrName>ppt_y</p:attrName>
                                            </p:attrNameLst>
                                          </p:cBhvr>
                                          <p:tavLst>
                                            <p:tav tm="0">
                                              <p:val>
                                                <p:strVal val="#ppt_y+.1"/>
                                              </p:val>
                                            </p:tav>
                                            <p:tav tm="100000">
                                              <p:val>
                                                <p:strVal val="#ppt_y"/>
                                              </p:val>
                                            </p:tav>
                                          </p:tavLst>
                                        </p:anim>
                                      </p:childTnLst>
                                    </p:cTn>
                                  </p:par>
                                </p:childTnLst>
                              </p:cTn>
                            </p:par>
                            <p:par>
                              <p:cTn id="33" fill="hold">
                                <p:stCondLst>
                                  <p:cond delay="2000"/>
                                </p:stCondLst>
                                <p:childTnLst>
                                  <p:par>
                                    <p:cTn id="34" presetID="42" presetClass="entr" presetSubtype="0" fill="hold" grpId="0" nodeType="afterEffect">
                                      <p:stCondLst>
                                        <p:cond delay="0"/>
                                      </p:stCondLst>
                                      <p:childTnLst>
                                        <p:set>
                                          <p:cBhvr>
                                            <p:cTn id="35" dur="1" fill="hold">
                                              <p:stCondLst>
                                                <p:cond delay="0"/>
                                              </p:stCondLst>
                                            </p:cTn>
                                            <p:tgtEl>
                                              <p:spTgt spid="52">
                                                <p:txEl>
                                                  <p:pRg st="1" end="1"/>
                                                </p:txEl>
                                              </p:spTgt>
                                            </p:tgtEl>
                                            <p:attrNameLst>
                                              <p:attrName>style.visibility</p:attrName>
                                            </p:attrNameLst>
                                          </p:cBhvr>
                                          <p:to>
                                            <p:strVal val="visible"/>
                                          </p:to>
                                        </p:set>
                                        <p:animEffect transition="in" filter="fade">
                                          <p:cBhvr>
                                            <p:cTn id="36" dur="1000"/>
                                            <p:tgtEl>
                                              <p:spTgt spid="52">
                                                <p:txEl>
                                                  <p:pRg st="1" end="1"/>
                                                </p:txEl>
                                              </p:spTgt>
                                            </p:tgtEl>
                                          </p:cBhvr>
                                        </p:animEffect>
                                        <p:anim calcmode="lin" valueType="num">
                                          <p:cBhvr>
                                            <p:cTn id="37" dur="1000" fill="hold"/>
                                            <p:tgtEl>
                                              <p:spTgt spid="52">
                                                <p:txEl>
                                                  <p:pRg st="1" end="1"/>
                                                </p:txEl>
                                              </p:spTgt>
                                            </p:tgtEl>
                                            <p:attrNameLst>
                                              <p:attrName>ppt_x</p:attrName>
                                            </p:attrNameLst>
                                          </p:cBhvr>
                                          <p:tavLst>
                                            <p:tav tm="0">
                                              <p:val>
                                                <p:strVal val="#ppt_x"/>
                                              </p:val>
                                            </p:tav>
                                            <p:tav tm="100000">
                                              <p:val>
                                                <p:strVal val="#ppt_x"/>
                                              </p:val>
                                            </p:tav>
                                          </p:tavLst>
                                        </p:anim>
                                        <p:anim calcmode="lin" valueType="num">
                                          <p:cBhvr>
                                            <p:cTn id="38" dur="1000" fill="hold"/>
                                            <p:tgtEl>
                                              <p:spTgt spid="52">
                                                <p:txEl>
                                                  <p:pRg st="1" end="1"/>
                                                </p:txEl>
                                              </p:spTgt>
                                            </p:tgtEl>
                                            <p:attrNameLst>
                                              <p:attrName>ppt_y</p:attrName>
                                            </p:attrNameLst>
                                          </p:cBhvr>
                                          <p:tavLst>
                                            <p:tav tm="0">
                                              <p:val>
                                                <p:strVal val="#ppt_y+.1"/>
                                              </p:val>
                                            </p:tav>
                                            <p:tav tm="100000">
                                              <p:val>
                                                <p:strVal val="#ppt_y"/>
                                              </p:val>
                                            </p:tav>
                                          </p:tavLst>
                                        </p:anim>
                                      </p:childTnLst>
                                    </p:cTn>
                                  </p:par>
                                </p:childTnLst>
                              </p:cTn>
                            </p:par>
                            <p:par>
                              <p:cTn id="39" fill="hold">
                                <p:stCondLst>
                                  <p:cond delay="3000"/>
                                </p:stCondLst>
                                <p:childTnLst>
                                  <p:par>
                                    <p:cTn id="40" presetID="42" presetClass="entr" presetSubtype="0" fill="hold" grpId="0" nodeType="afterEffect">
                                      <p:stCondLst>
                                        <p:cond delay="0"/>
                                      </p:stCondLst>
                                      <p:childTnLst>
                                        <p:set>
                                          <p:cBhvr>
                                            <p:cTn id="41" dur="1" fill="hold">
                                              <p:stCondLst>
                                                <p:cond delay="0"/>
                                              </p:stCondLst>
                                            </p:cTn>
                                            <p:tgtEl>
                                              <p:spTgt spid="52">
                                                <p:txEl>
                                                  <p:pRg st="2" end="2"/>
                                                </p:txEl>
                                              </p:spTgt>
                                            </p:tgtEl>
                                            <p:attrNameLst>
                                              <p:attrName>style.visibility</p:attrName>
                                            </p:attrNameLst>
                                          </p:cBhvr>
                                          <p:to>
                                            <p:strVal val="visible"/>
                                          </p:to>
                                        </p:set>
                                        <p:animEffect transition="in" filter="fade">
                                          <p:cBhvr>
                                            <p:cTn id="42" dur="1000"/>
                                            <p:tgtEl>
                                              <p:spTgt spid="52">
                                                <p:txEl>
                                                  <p:pRg st="2" end="2"/>
                                                </p:txEl>
                                              </p:spTgt>
                                            </p:tgtEl>
                                          </p:cBhvr>
                                        </p:animEffect>
                                        <p:anim calcmode="lin" valueType="num">
                                          <p:cBhvr>
                                            <p:cTn id="43" dur="1000" fill="hold"/>
                                            <p:tgtEl>
                                              <p:spTgt spid="52">
                                                <p:txEl>
                                                  <p:pRg st="2" end="2"/>
                                                </p:txEl>
                                              </p:spTgt>
                                            </p:tgtEl>
                                            <p:attrNameLst>
                                              <p:attrName>ppt_x</p:attrName>
                                            </p:attrNameLst>
                                          </p:cBhvr>
                                          <p:tavLst>
                                            <p:tav tm="0">
                                              <p:val>
                                                <p:strVal val="#ppt_x"/>
                                              </p:val>
                                            </p:tav>
                                            <p:tav tm="100000">
                                              <p:val>
                                                <p:strVal val="#ppt_x"/>
                                              </p:val>
                                            </p:tav>
                                          </p:tavLst>
                                        </p:anim>
                                        <p:anim calcmode="lin" valueType="num">
                                          <p:cBhvr>
                                            <p:cTn id="44" dur="1000" fill="hold"/>
                                            <p:tgtEl>
                                              <p:spTgt spid="52">
                                                <p:txEl>
                                                  <p:pRg st="2" end="2"/>
                                                </p:txEl>
                                              </p:spTgt>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grpId="0" nodeType="afterEffect">
                                      <p:stCondLst>
                                        <p:cond delay="0"/>
                                      </p:stCondLst>
                                      <p:childTnLst>
                                        <p:set>
                                          <p:cBhvr>
                                            <p:cTn id="47" dur="1" fill="hold">
                                              <p:stCondLst>
                                                <p:cond delay="0"/>
                                              </p:stCondLst>
                                            </p:cTn>
                                            <p:tgtEl>
                                              <p:spTgt spid="52">
                                                <p:txEl>
                                                  <p:pRg st="3" end="3"/>
                                                </p:txEl>
                                              </p:spTgt>
                                            </p:tgtEl>
                                            <p:attrNameLst>
                                              <p:attrName>style.visibility</p:attrName>
                                            </p:attrNameLst>
                                          </p:cBhvr>
                                          <p:to>
                                            <p:strVal val="visible"/>
                                          </p:to>
                                        </p:set>
                                        <p:animEffect transition="in" filter="fade">
                                          <p:cBhvr>
                                            <p:cTn id="48" dur="1000"/>
                                            <p:tgtEl>
                                              <p:spTgt spid="52">
                                                <p:txEl>
                                                  <p:pRg st="3" end="3"/>
                                                </p:txEl>
                                              </p:spTgt>
                                            </p:tgtEl>
                                          </p:cBhvr>
                                        </p:animEffect>
                                        <p:anim calcmode="lin" valueType="num">
                                          <p:cBhvr>
                                            <p:cTn id="49" dur="1000" fill="hold"/>
                                            <p:tgtEl>
                                              <p:spTgt spid="52">
                                                <p:txEl>
                                                  <p:pRg st="3" end="3"/>
                                                </p:txEl>
                                              </p:spTgt>
                                            </p:tgtEl>
                                            <p:attrNameLst>
                                              <p:attrName>ppt_x</p:attrName>
                                            </p:attrNameLst>
                                          </p:cBhvr>
                                          <p:tavLst>
                                            <p:tav tm="0">
                                              <p:val>
                                                <p:strVal val="#ppt_x"/>
                                              </p:val>
                                            </p:tav>
                                            <p:tav tm="100000">
                                              <p:val>
                                                <p:strVal val="#ppt_x"/>
                                              </p:val>
                                            </p:tav>
                                          </p:tavLst>
                                        </p:anim>
                                        <p:anim calcmode="lin" valueType="num">
                                          <p:cBhvr>
                                            <p:cTn id="50" dur="1000" fill="hold"/>
                                            <p:tgtEl>
                                              <p:spTgt spid="52">
                                                <p:txEl>
                                                  <p:pRg st="3" end="3"/>
                                                </p:txEl>
                                              </p:spTgt>
                                            </p:tgtEl>
                                            <p:attrNameLst>
                                              <p:attrName>ppt_y</p:attrName>
                                            </p:attrNameLst>
                                          </p:cBhvr>
                                          <p:tavLst>
                                            <p:tav tm="0">
                                              <p:val>
                                                <p:strVal val="#ppt_y+.1"/>
                                              </p:val>
                                            </p:tav>
                                            <p:tav tm="100000">
                                              <p:val>
                                                <p:strVal val="#ppt_y"/>
                                              </p:val>
                                            </p:tav>
                                          </p:tavLst>
                                        </p:anim>
                                      </p:childTnLst>
                                    </p:cTn>
                                  </p:par>
                                </p:childTnLst>
                              </p:cTn>
                            </p:par>
                            <p:par>
                              <p:cTn id="51" fill="hold">
                                <p:stCondLst>
                                  <p:cond delay="5000"/>
                                </p:stCondLst>
                                <p:childTnLst>
                                  <p:par>
                                    <p:cTn id="52" presetID="42" presetClass="entr" presetSubtype="0" fill="hold" grpId="0" nodeType="afterEffect">
                                      <p:stCondLst>
                                        <p:cond delay="0"/>
                                      </p:stCondLst>
                                      <p:childTnLst>
                                        <p:set>
                                          <p:cBhvr>
                                            <p:cTn id="53" dur="1" fill="hold">
                                              <p:stCondLst>
                                                <p:cond delay="0"/>
                                              </p:stCondLst>
                                            </p:cTn>
                                            <p:tgtEl>
                                              <p:spTgt spid="52">
                                                <p:txEl>
                                                  <p:pRg st="4" end="4"/>
                                                </p:txEl>
                                              </p:spTgt>
                                            </p:tgtEl>
                                            <p:attrNameLst>
                                              <p:attrName>style.visibility</p:attrName>
                                            </p:attrNameLst>
                                          </p:cBhvr>
                                          <p:to>
                                            <p:strVal val="visible"/>
                                          </p:to>
                                        </p:set>
                                        <p:animEffect transition="in" filter="fade">
                                          <p:cBhvr>
                                            <p:cTn id="54" dur="1000"/>
                                            <p:tgtEl>
                                              <p:spTgt spid="52">
                                                <p:txEl>
                                                  <p:pRg st="4" end="4"/>
                                                </p:txEl>
                                              </p:spTgt>
                                            </p:tgtEl>
                                          </p:cBhvr>
                                        </p:animEffect>
                                        <p:anim calcmode="lin" valueType="num">
                                          <p:cBhvr>
                                            <p:cTn id="55" dur="1000" fill="hold"/>
                                            <p:tgtEl>
                                              <p:spTgt spid="52">
                                                <p:txEl>
                                                  <p:pRg st="4" end="4"/>
                                                </p:txEl>
                                              </p:spTgt>
                                            </p:tgtEl>
                                            <p:attrNameLst>
                                              <p:attrName>ppt_x</p:attrName>
                                            </p:attrNameLst>
                                          </p:cBhvr>
                                          <p:tavLst>
                                            <p:tav tm="0">
                                              <p:val>
                                                <p:strVal val="#ppt_x"/>
                                              </p:val>
                                            </p:tav>
                                            <p:tav tm="100000">
                                              <p:val>
                                                <p:strVal val="#ppt_x"/>
                                              </p:val>
                                            </p:tav>
                                          </p:tavLst>
                                        </p:anim>
                                        <p:anim calcmode="lin" valueType="num">
                                          <p:cBhvr>
                                            <p:cTn id="56" dur="1000" fill="hold"/>
                                            <p:tgtEl>
                                              <p:spTgt spid="52">
                                                <p:txEl>
                                                  <p:pRg st="4" end="4"/>
                                                </p:txEl>
                                              </p:spTgt>
                                            </p:tgtEl>
                                            <p:attrNameLst>
                                              <p:attrName>ppt_y</p:attrName>
                                            </p:attrNameLst>
                                          </p:cBhvr>
                                          <p:tavLst>
                                            <p:tav tm="0">
                                              <p:val>
                                                <p:strVal val="#ppt_y+.1"/>
                                              </p:val>
                                            </p:tav>
                                            <p:tav tm="100000">
                                              <p:val>
                                                <p:strVal val="#ppt_y"/>
                                              </p:val>
                                            </p:tav>
                                          </p:tavLst>
                                        </p:anim>
                                      </p:childTnLst>
                                    </p:cTn>
                                  </p:par>
                                </p:childTnLst>
                              </p:cTn>
                            </p:par>
                            <p:par>
                              <p:cTn id="57" fill="hold">
                                <p:stCondLst>
                                  <p:cond delay="6000"/>
                                </p:stCondLst>
                                <p:childTnLst>
                                  <p:par>
                                    <p:cTn id="58" presetID="42" presetClass="entr" presetSubtype="0" fill="hold" grpId="0" nodeType="afterEffect">
                                      <p:stCondLst>
                                        <p:cond delay="0"/>
                                      </p:stCondLst>
                                      <p:childTnLst>
                                        <p:set>
                                          <p:cBhvr>
                                            <p:cTn id="59" dur="1" fill="hold">
                                              <p:stCondLst>
                                                <p:cond delay="0"/>
                                              </p:stCondLst>
                                            </p:cTn>
                                            <p:tgtEl>
                                              <p:spTgt spid="52">
                                                <p:txEl>
                                                  <p:pRg st="5" end="5"/>
                                                </p:txEl>
                                              </p:spTgt>
                                            </p:tgtEl>
                                            <p:attrNameLst>
                                              <p:attrName>style.visibility</p:attrName>
                                            </p:attrNameLst>
                                          </p:cBhvr>
                                          <p:to>
                                            <p:strVal val="visible"/>
                                          </p:to>
                                        </p:set>
                                        <p:animEffect transition="in" filter="fade">
                                          <p:cBhvr>
                                            <p:cTn id="60" dur="1000"/>
                                            <p:tgtEl>
                                              <p:spTgt spid="52">
                                                <p:txEl>
                                                  <p:pRg st="5" end="5"/>
                                                </p:txEl>
                                              </p:spTgt>
                                            </p:tgtEl>
                                          </p:cBhvr>
                                        </p:animEffect>
                                        <p:anim calcmode="lin" valueType="num">
                                          <p:cBhvr>
                                            <p:cTn id="61" dur="1000" fill="hold"/>
                                            <p:tgtEl>
                                              <p:spTgt spid="52">
                                                <p:txEl>
                                                  <p:pRg st="5" end="5"/>
                                                </p:txEl>
                                              </p:spTgt>
                                            </p:tgtEl>
                                            <p:attrNameLst>
                                              <p:attrName>ppt_x</p:attrName>
                                            </p:attrNameLst>
                                          </p:cBhvr>
                                          <p:tavLst>
                                            <p:tav tm="0">
                                              <p:val>
                                                <p:strVal val="#ppt_x"/>
                                              </p:val>
                                            </p:tav>
                                            <p:tav tm="100000">
                                              <p:val>
                                                <p:strVal val="#ppt_x"/>
                                              </p:val>
                                            </p:tav>
                                          </p:tavLst>
                                        </p:anim>
                                        <p:anim calcmode="lin" valueType="num">
                                          <p:cBhvr>
                                            <p:cTn id="62" dur="1000" fill="hold"/>
                                            <p:tgtEl>
                                              <p:spTgt spid="52">
                                                <p:txEl>
                                                  <p:pRg st="5" end="5"/>
                                                </p:txEl>
                                              </p:spTgt>
                                            </p:tgtEl>
                                            <p:attrNameLst>
                                              <p:attrName>ppt_y</p:attrName>
                                            </p:attrNameLst>
                                          </p:cBhvr>
                                          <p:tavLst>
                                            <p:tav tm="0">
                                              <p:val>
                                                <p:strVal val="#ppt_y+.1"/>
                                              </p:val>
                                            </p:tav>
                                            <p:tav tm="100000">
                                              <p:val>
                                                <p:strVal val="#ppt_y"/>
                                              </p:val>
                                            </p:tav>
                                          </p:tavLst>
                                        </p:anim>
                                      </p:childTnLst>
                                    </p:cTn>
                                  </p:par>
                                </p:childTnLst>
                              </p:cTn>
                            </p:par>
                            <p:par>
                              <p:cTn id="63" fill="hold">
                                <p:stCondLst>
                                  <p:cond delay="7000"/>
                                </p:stCondLst>
                                <p:childTnLst>
                                  <p:par>
                                    <p:cTn id="64" presetID="42" presetClass="entr" presetSubtype="0" fill="hold" grpId="0" nodeType="afterEffect">
                                      <p:stCondLst>
                                        <p:cond delay="0"/>
                                      </p:stCondLst>
                                      <p:childTnLst>
                                        <p:set>
                                          <p:cBhvr>
                                            <p:cTn id="65" dur="1" fill="hold">
                                              <p:stCondLst>
                                                <p:cond delay="0"/>
                                              </p:stCondLst>
                                            </p:cTn>
                                            <p:tgtEl>
                                              <p:spTgt spid="52">
                                                <p:txEl>
                                                  <p:pRg st="6" end="6"/>
                                                </p:txEl>
                                              </p:spTgt>
                                            </p:tgtEl>
                                            <p:attrNameLst>
                                              <p:attrName>style.visibility</p:attrName>
                                            </p:attrNameLst>
                                          </p:cBhvr>
                                          <p:to>
                                            <p:strVal val="visible"/>
                                          </p:to>
                                        </p:set>
                                        <p:animEffect transition="in" filter="fade">
                                          <p:cBhvr>
                                            <p:cTn id="66" dur="1000"/>
                                            <p:tgtEl>
                                              <p:spTgt spid="52">
                                                <p:txEl>
                                                  <p:pRg st="6" end="6"/>
                                                </p:txEl>
                                              </p:spTgt>
                                            </p:tgtEl>
                                          </p:cBhvr>
                                        </p:animEffect>
                                        <p:anim calcmode="lin" valueType="num">
                                          <p:cBhvr>
                                            <p:cTn id="67" dur="1000" fill="hold"/>
                                            <p:tgtEl>
                                              <p:spTgt spid="52">
                                                <p:txEl>
                                                  <p:pRg st="6" end="6"/>
                                                </p:txEl>
                                              </p:spTgt>
                                            </p:tgtEl>
                                            <p:attrNameLst>
                                              <p:attrName>ppt_x</p:attrName>
                                            </p:attrNameLst>
                                          </p:cBhvr>
                                          <p:tavLst>
                                            <p:tav tm="0">
                                              <p:val>
                                                <p:strVal val="#ppt_x"/>
                                              </p:val>
                                            </p:tav>
                                            <p:tav tm="100000">
                                              <p:val>
                                                <p:strVal val="#ppt_x"/>
                                              </p:val>
                                            </p:tav>
                                          </p:tavLst>
                                        </p:anim>
                                        <p:anim calcmode="lin" valueType="num">
                                          <p:cBhvr>
                                            <p:cTn id="68" dur="1000" fill="hold"/>
                                            <p:tgtEl>
                                              <p:spTgt spid="52">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42" presetClass="entr" presetSubtype="0" fill="hold" nodeType="clickEffect">
                                      <p:stCondLst>
                                        <p:cond delay="0"/>
                                      </p:stCondLst>
                                      <p:childTnLst>
                                        <p:set>
                                          <p:cBhvr>
                                            <p:cTn id="72" dur="1" fill="hold">
                                              <p:stCondLst>
                                                <p:cond delay="0"/>
                                              </p:stCondLst>
                                            </p:cTn>
                                            <p:tgtEl>
                                              <p:spTgt spid="31"/>
                                            </p:tgtEl>
                                            <p:attrNameLst>
                                              <p:attrName>style.visibility</p:attrName>
                                            </p:attrNameLst>
                                          </p:cBhvr>
                                          <p:to>
                                            <p:strVal val="visible"/>
                                          </p:to>
                                        </p:set>
                                        <p:animEffect transition="in" filter="fade">
                                          <p:cBhvr>
                                            <p:cTn id="73" dur="1000"/>
                                            <p:tgtEl>
                                              <p:spTgt spid="31"/>
                                            </p:tgtEl>
                                          </p:cBhvr>
                                        </p:animEffect>
                                        <p:anim calcmode="lin" valueType="num">
                                          <p:cBhvr>
                                            <p:cTn id="74" dur="1000" fill="hold"/>
                                            <p:tgtEl>
                                              <p:spTgt spid="31"/>
                                            </p:tgtEl>
                                            <p:attrNameLst>
                                              <p:attrName>ppt_x</p:attrName>
                                            </p:attrNameLst>
                                          </p:cBhvr>
                                          <p:tavLst>
                                            <p:tav tm="0">
                                              <p:val>
                                                <p:strVal val="#ppt_x"/>
                                              </p:val>
                                            </p:tav>
                                            <p:tav tm="100000">
                                              <p:val>
                                                <p:strVal val="#ppt_x"/>
                                              </p:val>
                                            </p:tav>
                                          </p:tavLst>
                                        </p:anim>
                                        <p:anim calcmode="lin" valueType="num">
                                          <p:cBhvr>
                                            <p:cTn id="75" dur="1000" fill="hold"/>
                                            <p:tgtEl>
                                              <p:spTgt spid="31"/>
                                            </p:tgtEl>
                                            <p:attrNameLst>
                                              <p:attrName>ppt_y</p:attrName>
                                            </p:attrNameLst>
                                          </p:cBhvr>
                                          <p:tavLst>
                                            <p:tav tm="0">
                                              <p:val>
                                                <p:strVal val="#ppt_y+.1"/>
                                              </p:val>
                                            </p:tav>
                                            <p:tav tm="100000">
                                              <p:val>
                                                <p:strVal val="#ppt_y"/>
                                              </p:val>
                                            </p:tav>
                                          </p:tavLst>
                                        </p:anim>
                                      </p:childTnLst>
                                    </p:cTn>
                                  </p:par>
                                </p:childTnLst>
                              </p:cTn>
                            </p:par>
                            <p:par>
                              <p:cTn id="76" fill="hold">
                                <p:stCondLst>
                                  <p:cond delay="1000"/>
                                </p:stCondLst>
                                <p:childTnLst>
                                  <p:par>
                                    <p:cTn id="77" presetID="42" presetClass="entr" presetSubtype="0" fill="hold" grpId="0" nodeType="afterEffect">
                                      <p:stCondLst>
                                        <p:cond delay="0"/>
                                      </p:stCondLst>
                                      <p:iterate type="wd">
                                        <p:tmPct val="10000"/>
                                      </p:iterate>
                                      <p:childTnLst>
                                        <p:set>
                                          <p:cBhvr>
                                            <p:cTn id="78" dur="1" fill="hold">
                                              <p:stCondLst>
                                                <p:cond delay="0"/>
                                              </p:stCondLst>
                                            </p:cTn>
                                            <p:tgtEl>
                                              <p:spTgt spid="5">
                                                <p:txEl>
                                                  <p:pRg st="0" end="0"/>
                                                </p:txEl>
                                              </p:spTgt>
                                            </p:tgtEl>
                                            <p:attrNameLst>
                                              <p:attrName>style.visibility</p:attrName>
                                            </p:attrNameLst>
                                          </p:cBhvr>
                                          <p:to>
                                            <p:strVal val="visible"/>
                                          </p:to>
                                        </p:set>
                                        <p:animEffect transition="in" filter="fade">
                                          <p:cBhvr>
                                            <p:cTn id="79" dur="1000"/>
                                            <p:tgtEl>
                                              <p:spTgt spid="5">
                                                <p:txEl>
                                                  <p:pRg st="0" end="0"/>
                                                </p:txEl>
                                              </p:spTgt>
                                            </p:tgtEl>
                                          </p:cBhvr>
                                        </p:animEffect>
                                        <p:anim calcmode="lin" valueType="num">
                                          <p:cBhvr>
                                            <p:cTn id="80" dur="1000" fill="hold"/>
                                            <p:tgtEl>
                                              <p:spTgt spid="5">
                                                <p:txEl>
                                                  <p:pRg st="0" end="0"/>
                                                </p:txEl>
                                              </p:spTgt>
                                            </p:tgtEl>
                                            <p:attrNameLst>
                                              <p:attrName>ppt_x</p:attrName>
                                            </p:attrNameLst>
                                          </p:cBhvr>
                                          <p:tavLst>
                                            <p:tav tm="0">
                                              <p:val>
                                                <p:strVal val="#ppt_x"/>
                                              </p:val>
                                            </p:tav>
                                            <p:tav tm="100000">
                                              <p:val>
                                                <p:strVal val="#ppt_x"/>
                                              </p:val>
                                            </p:tav>
                                          </p:tavLst>
                                        </p:anim>
                                        <p:anim calcmode="lin" valueType="num">
                                          <p:cBhvr>
                                            <p:cTn id="81" dur="1000" fill="hold"/>
                                            <p:tgtEl>
                                              <p:spTgt spid="5">
                                                <p:txEl>
                                                  <p:pRg st="0" end="0"/>
                                                </p:txEl>
                                              </p:spTgt>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iterate type="wd">
                                        <p:tmPct val="10000"/>
                                      </p:iterate>
                                      <p:childTnLst>
                                        <p:set>
                                          <p:cBhvr>
                                            <p:cTn id="83" dur="1" fill="hold">
                                              <p:stCondLst>
                                                <p:cond delay="0"/>
                                              </p:stCondLst>
                                            </p:cTn>
                                            <p:tgtEl>
                                              <p:spTgt spid="5">
                                                <p:txEl>
                                                  <p:pRg st="1" end="1"/>
                                                </p:txEl>
                                              </p:spTgt>
                                            </p:tgtEl>
                                            <p:attrNameLst>
                                              <p:attrName>style.visibility</p:attrName>
                                            </p:attrNameLst>
                                          </p:cBhvr>
                                          <p:to>
                                            <p:strVal val="visible"/>
                                          </p:to>
                                        </p:set>
                                        <p:animEffect transition="in" filter="fade">
                                          <p:cBhvr>
                                            <p:cTn id="84" dur="1000"/>
                                            <p:tgtEl>
                                              <p:spTgt spid="5">
                                                <p:txEl>
                                                  <p:pRg st="1" end="1"/>
                                                </p:txEl>
                                              </p:spTgt>
                                            </p:tgtEl>
                                          </p:cBhvr>
                                        </p:animEffect>
                                        <p:anim calcmode="lin" valueType="num">
                                          <p:cBhvr>
                                            <p:cTn id="85" dur="1000" fill="hold"/>
                                            <p:tgtEl>
                                              <p:spTgt spid="5">
                                                <p:txEl>
                                                  <p:pRg st="1" end="1"/>
                                                </p:txEl>
                                              </p:spTgt>
                                            </p:tgtEl>
                                            <p:attrNameLst>
                                              <p:attrName>ppt_x</p:attrName>
                                            </p:attrNameLst>
                                          </p:cBhvr>
                                          <p:tavLst>
                                            <p:tav tm="0">
                                              <p:val>
                                                <p:strVal val="#ppt_x"/>
                                              </p:val>
                                            </p:tav>
                                            <p:tav tm="100000">
                                              <p:val>
                                                <p:strVal val="#ppt_x"/>
                                              </p:val>
                                            </p:tav>
                                          </p:tavLst>
                                        </p:anim>
                                        <p:anim calcmode="lin" valueType="num">
                                          <p:cBhvr>
                                            <p:cTn id="86" dur="1000" fill="hold"/>
                                            <p:tgtEl>
                                              <p:spTgt spid="5">
                                                <p:txEl>
                                                  <p:pRg st="1" end="1"/>
                                                </p:txEl>
                                              </p:spTgt>
                                            </p:tgtEl>
                                            <p:attrNameLst>
                                              <p:attrName>ppt_y</p:attrName>
                                            </p:attrNameLst>
                                          </p:cBhvr>
                                          <p:tavLst>
                                            <p:tav tm="0">
                                              <p:val>
                                                <p:strVal val="#ppt_y+.1"/>
                                              </p:val>
                                            </p:tav>
                                            <p:tav tm="100000">
                                              <p:val>
                                                <p:strVal val="#ppt_y"/>
                                              </p:val>
                                            </p:tav>
                                          </p:tavLst>
                                        </p:anim>
                                      </p:childTnLst>
                                    </p:cTn>
                                  </p:par>
                                  <p:par>
                                    <p:cTn id="87" presetID="42" presetClass="entr" presetSubtype="0" fill="hold" grpId="0" nodeType="withEffect">
                                      <p:stCondLst>
                                        <p:cond delay="0"/>
                                      </p:stCondLst>
                                      <p:iterate type="wd">
                                        <p:tmPct val="10000"/>
                                      </p:iterate>
                                      <p:childTnLst>
                                        <p:set>
                                          <p:cBhvr>
                                            <p:cTn id="88" dur="1" fill="hold">
                                              <p:stCondLst>
                                                <p:cond delay="0"/>
                                              </p:stCondLst>
                                            </p:cTn>
                                            <p:tgtEl>
                                              <p:spTgt spid="5">
                                                <p:txEl>
                                                  <p:pRg st="2" end="2"/>
                                                </p:txEl>
                                              </p:spTgt>
                                            </p:tgtEl>
                                            <p:attrNameLst>
                                              <p:attrName>style.visibility</p:attrName>
                                            </p:attrNameLst>
                                          </p:cBhvr>
                                          <p:to>
                                            <p:strVal val="visible"/>
                                          </p:to>
                                        </p:set>
                                        <p:animEffect transition="in" filter="fade">
                                          <p:cBhvr>
                                            <p:cTn id="89" dur="1000"/>
                                            <p:tgtEl>
                                              <p:spTgt spid="5">
                                                <p:txEl>
                                                  <p:pRg st="2" end="2"/>
                                                </p:txEl>
                                              </p:spTgt>
                                            </p:tgtEl>
                                          </p:cBhvr>
                                        </p:animEffect>
                                        <p:anim calcmode="lin" valueType="num">
                                          <p:cBhvr>
                                            <p:cTn id="90" dur="1000" fill="hold"/>
                                            <p:tgtEl>
                                              <p:spTgt spid="5">
                                                <p:txEl>
                                                  <p:pRg st="2" end="2"/>
                                                </p:txEl>
                                              </p:spTgt>
                                            </p:tgtEl>
                                            <p:attrNameLst>
                                              <p:attrName>ppt_x</p:attrName>
                                            </p:attrNameLst>
                                          </p:cBhvr>
                                          <p:tavLst>
                                            <p:tav tm="0">
                                              <p:val>
                                                <p:strVal val="#ppt_x"/>
                                              </p:val>
                                            </p:tav>
                                            <p:tav tm="100000">
                                              <p:val>
                                                <p:strVal val="#ppt_x"/>
                                              </p:val>
                                            </p:tav>
                                          </p:tavLst>
                                        </p:anim>
                                        <p:anim calcmode="lin" valueType="num">
                                          <p:cBhvr>
                                            <p:cTn id="91" dur="1000" fill="hold"/>
                                            <p:tgtEl>
                                              <p:spTgt spid="5">
                                                <p:txEl>
                                                  <p:pRg st="2" end="2"/>
                                                </p:txEl>
                                              </p:spTgt>
                                            </p:tgtEl>
                                            <p:attrNameLst>
                                              <p:attrName>ppt_y</p:attrName>
                                            </p:attrNameLst>
                                          </p:cBhvr>
                                          <p:tavLst>
                                            <p:tav tm="0">
                                              <p:val>
                                                <p:strVal val="#ppt_y+.1"/>
                                              </p:val>
                                            </p:tav>
                                            <p:tav tm="100000">
                                              <p:val>
                                                <p:strVal val="#ppt_y"/>
                                              </p:val>
                                            </p:tav>
                                          </p:tavLst>
                                        </p:anim>
                                      </p:childTnLst>
                                    </p:cTn>
                                  </p:par>
                                  <p:par>
                                    <p:cTn id="92" presetID="42" presetClass="entr" presetSubtype="0" fill="hold" grpId="0" nodeType="withEffect">
                                      <p:stCondLst>
                                        <p:cond delay="0"/>
                                      </p:stCondLst>
                                      <p:iterate type="wd">
                                        <p:tmPct val="10000"/>
                                      </p:iterate>
                                      <p:childTnLst>
                                        <p:set>
                                          <p:cBhvr>
                                            <p:cTn id="93" dur="1" fill="hold">
                                              <p:stCondLst>
                                                <p:cond delay="0"/>
                                              </p:stCondLst>
                                            </p:cTn>
                                            <p:tgtEl>
                                              <p:spTgt spid="5">
                                                <p:txEl>
                                                  <p:pRg st="3" end="3"/>
                                                </p:txEl>
                                              </p:spTgt>
                                            </p:tgtEl>
                                            <p:attrNameLst>
                                              <p:attrName>style.visibility</p:attrName>
                                            </p:attrNameLst>
                                          </p:cBhvr>
                                          <p:to>
                                            <p:strVal val="visible"/>
                                          </p:to>
                                        </p:set>
                                        <p:animEffect transition="in" filter="fade">
                                          <p:cBhvr>
                                            <p:cTn id="94" dur="1000"/>
                                            <p:tgtEl>
                                              <p:spTgt spid="5">
                                                <p:txEl>
                                                  <p:pRg st="3" end="3"/>
                                                </p:txEl>
                                              </p:spTgt>
                                            </p:tgtEl>
                                          </p:cBhvr>
                                        </p:animEffect>
                                        <p:anim calcmode="lin" valueType="num">
                                          <p:cBhvr>
                                            <p:cTn id="95" dur="1000" fill="hold"/>
                                            <p:tgtEl>
                                              <p:spTgt spid="5">
                                                <p:txEl>
                                                  <p:pRg st="3" end="3"/>
                                                </p:txEl>
                                              </p:spTgt>
                                            </p:tgtEl>
                                            <p:attrNameLst>
                                              <p:attrName>ppt_x</p:attrName>
                                            </p:attrNameLst>
                                          </p:cBhvr>
                                          <p:tavLst>
                                            <p:tav tm="0">
                                              <p:val>
                                                <p:strVal val="#ppt_x"/>
                                              </p:val>
                                            </p:tav>
                                            <p:tav tm="100000">
                                              <p:val>
                                                <p:strVal val="#ppt_x"/>
                                              </p:val>
                                            </p:tav>
                                          </p:tavLst>
                                        </p:anim>
                                        <p:anim calcmode="lin" valueType="num">
                                          <p:cBhvr>
                                            <p:cTn id="96" dur="1000" fill="hold"/>
                                            <p:tgtEl>
                                              <p:spTgt spid="5">
                                                <p:txEl>
                                                  <p:pRg st="3" end="3"/>
                                                </p:txEl>
                                              </p:spTgt>
                                            </p:tgtEl>
                                            <p:attrNameLst>
                                              <p:attrName>ppt_y</p:attrName>
                                            </p:attrNameLst>
                                          </p:cBhvr>
                                          <p:tavLst>
                                            <p:tav tm="0">
                                              <p:val>
                                                <p:strVal val="#ppt_y+.1"/>
                                              </p:val>
                                            </p:tav>
                                            <p:tav tm="100000">
                                              <p:val>
                                                <p:strVal val="#ppt_y"/>
                                              </p:val>
                                            </p:tav>
                                          </p:tavLst>
                                        </p:anim>
                                      </p:childTnLst>
                                    </p:cTn>
                                  </p:par>
                                  <p:par>
                                    <p:cTn id="97" presetID="42" presetClass="entr" presetSubtype="0" fill="hold" grpId="0" nodeType="withEffect">
                                      <p:stCondLst>
                                        <p:cond delay="0"/>
                                      </p:stCondLst>
                                      <p:iterate type="wd">
                                        <p:tmPct val="10000"/>
                                      </p:iterate>
                                      <p:childTnLst>
                                        <p:set>
                                          <p:cBhvr>
                                            <p:cTn id="98" dur="1" fill="hold">
                                              <p:stCondLst>
                                                <p:cond delay="0"/>
                                              </p:stCondLst>
                                            </p:cTn>
                                            <p:tgtEl>
                                              <p:spTgt spid="5">
                                                <p:txEl>
                                                  <p:pRg st="4" end="4"/>
                                                </p:txEl>
                                              </p:spTgt>
                                            </p:tgtEl>
                                            <p:attrNameLst>
                                              <p:attrName>style.visibility</p:attrName>
                                            </p:attrNameLst>
                                          </p:cBhvr>
                                          <p:to>
                                            <p:strVal val="visible"/>
                                          </p:to>
                                        </p:set>
                                        <p:animEffect transition="in" filter="fade">
                                          <p:cBhvr>
                                            <p:cTn id="99" dur="1000"/>
                                            <p:tgtEl>
                                              <p:spTgt spid="5">
                                                <p:txEl>
                                                  <p:pRg st="4" end="4"/>
                                                </p:txEl>
                                              </p:spTgt>
                                            </p:tgtEl>
                                          </p:cBhvr>
                                        </p:animEffect>
                                        <p:anim calcmode="lin" valueType="num">
                                          <p:cBhvr>
                                            <p:cTn id="100" dur="1000" fill="hold"/>
                                            <p:tgtEl>
                                              <p:spTgt spid="5">
                                                <p:txEl>
                                                  <p:pRg st="4" end="4"/>
                                                </p:txEl>
                                              </p:spTgt>
                                            </p:tgtEl>
                                            <p:attrNameLst>
                                              <p:attrName>ppt_x</p:attrName>
                                            </p:attrNameLst>
                                          </p:cBhvr>
                                          <p:tavLst>
                                            <p:tav tm="0">
                                              <p:val>
                                                <p:strVal val="#ppt_x"/>
                                              </p:val>
                                            </p:tav>
                                            <p:tav tm="100000">
                                              <p:val>
                                                <p:strVal val="#ppt_x"/>
                                              </p:val>
                                            </p:tav>
                                          </p:tavLst>
                                        </p:anim>
                                        <p:anim calcmode="lin" valueType="num">
                                          <p:cBhvr>
                                            <p:cTn id="101" dur="1000" fill="hold"/>
                                            <p:tgtEl>
                                              <p:spTgt spid="5">
                                                <p:txEl>
                                                  <p:pRg st="4" end="4"/>
                                                </p:txEl>
                                              </p:spTgt>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iterate type="wd">
                                        <p:tmPct val="10000"/>
                                      </p:iterate>
                                      <p:childTnLst>
                                        <p:set>
                                          <p:cBhvr>
                                            <p:cTn id="103" dur="1" fill="hold">
                                              <p:stCondLst>
                                                <p:cond delay="0"/>
                                              </p:stCondLst>
                                            </p:cTn>
                                            <p:tgtEl>
                                              <p:spTgt spid="5">
                                                <p:txEl>
                                                  <p:pRg st="5" end="5"/>
                                                </p:txEl>
                                              </p:spTgt>
                                            </p:tgtEl>
                                            <p:attrNameLst>
                                              <p:attrName>style.visibility</p:attrName>
                                            </p:attrNameLst>
                                          </p:cBhvr>
                                          <p:to>
                                            <p:strVal val="visible"/>
                                          </p:to>
                                        </p:set>
                                        <p:animEffect transition="in" filter="fade">
                                          <p:cBhvr>
                                            <p:cTn id="104" dur="1000"/>
                                            <p:tgtEl>
                                              <p:spTgt spid="5">
                                                <p:txEl>
                                                  <p:pRg st="5" end="5"/>
                                                </p:txEl>
                                              </p:spTgt>
                                            </p:tgtEl>
                                          </p:cBhvr>
                                        </p:animEffect>
                                        <p:anim calcmode="lin" valueType="num">
                                          <p:cBhvr>
                                            <p:cTn id="105" dur="1000" fill="hold"/>
                                            <p:tgtEl>
                                              <p:spTgt spid="5">
                                                <p:txEl>
                                                  <p:pRg st="5" end="5"/>
                                                </p:txEl>
                                              </p:spTgt>
                                            </p:tgtEl>
                                            <p:attrNameLst>
                                              <p:attrName>ppt_x</p:attrName>
                                            </p:attrNameLst>
                                          </p:cBhvr>
                                          <p:tavLst>
                                            <p:tav tm="0">
                                              <p:val>
                                                <p:strVal val="#ppt_x"/>
                                              </p:val>
                                            </p:tav>
                                            <p:tav tm="100000">
                                              <p:val>
                                                <p:strVal val="#ppt_x"/>
                                              </p:val>
                                            </p:tav>
                                          </p:tavLst>
                                        </p:anim>
                                        <p:anim calcmode="lin" valueType="num">
                                          <p:cBhvr>
                                            <p:cTn id="106" dur="1000" fill="hold"/>
                                            <p:tgtEl>
                                              <p:spTgt spid="5">
                                                <p:txEl>
                                                  <p:pRg st="5" end="5"/>
                                                </p:txEl>
                                              </p:spTgt>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iterate type="wd">
                                        <p:tmPct val="10000"/>
                                      </p:iterate>
                                      <p:childTnLst>
                                        <p:set>
                                          <p:cBhvr>
                                            <p:cTn id="108" dur="1" fill="hold">
                                              <p:stCondLst>
                                                <p:cond delay="0"/>
                                              </p:stCondLst>
                                            </p:cTn>
                                            <p:tgtEl>
                                              <p:spTgt spid="5">
                                                <p:txEl>
                                                  <p:pRg st="6" end="6"/>
                                                </p:txEl>
                                              </p:spTgt>
                                            </p:tgtEl>
                                            <p:attrNameLst>
                                              <p:attrName>style.visibility</p:attrName>
                                            </p:attrNameLst>
                                          </p:cBhvr>
                                          <p:to>
                                            <p:strVal val="visible"/>
                                          </p:to>
                                        </p:set>
                                        <p:animEffect transition="in" filter="fade">
                                          <p:cBhvr>
                                            <p:cTn id="109" dur="1000"/>
                                            <p:tgtEl>
                                              <p:spTgt spid="5">
                                                <p:txEl>
                                                  <p:pRg st="6" end="6"/>
                                                </p:txEl>
                                              </p:spTgt>
                                            </p:tgtEl>
                                          </p:cBhvr>
                                        </p:animEffect>
                                        <p:anim calcmode="lin" valueType="num">
                                          <p:cBhvr>
                                            <p:cTn id="110" dur="1000" fill="hold"/>
                                            <p:tgtEl>
                                              <p:spTgt spid="5">
                                                <p:txEl>
                                                  <p:pRg st="6" end="6"/>
                                                </p:txEl>
                                              </p:spTgt>
                                            </p:tgtEl>
                                            <p:attrNameLst>
                                              <p:attrName>ppt_x</p:attrName>
                                            </p:attrNameLst>
                                          </p:cBhvr>
                                          <p:tavLst>
                                            <p:tav tm="0">
                                              <p:val>
                                                <p:strVal val="#ppt_x"/>
                                              </p:val>
                                            </p:tav>
                                            <p:tav tm="100000">
                                              <p:val>
                                                <p:strVal val="#ppt_x"/>
                                              </p:val>
                                            </p:tav>
                                          </p:tavLst>
                                        </p:anim>
                                        <p:anim calcmode="lin" valueType="num">
                                          <p:cBhvr>
                                            <p:cTn id="111" dur="1000" fill="hold"/>
                                            <p:tgtEl>
                                              <p:spTgt spid="5">
                                                <p:txEl>
                                                  <p:pRg st="6" end="6"/>
                                                </p:txEl>
                                              </p:spTgt>
                                            </p:tgtEl>
                                            <p:attrNameLst>
                                              <p:attrName>ppt_y</p:attrName>
                                            </p:attrNameLst>
                                          </p:cBhvr>
                                          <p:tavLst>
                                            <p:tav tm="0">
                                              <p:val>
                                                <p:strVal val="#ppt_y+.1"/>
                                              </p:val>
                                            </p:tav>
                                            <p:tav tm="100000">
                                              <p:val>
                                                <p:strVal val="#ppt_y"/>
                                              </p:val>
                                            </p:tav>
                                          </p:tavLst>
                                        </p:anim>
                                      </p:childTnLst>
                                    </p:cTn>
                                  </p:par>
                                  <p:par>
                                    <p:cTn id="112" presetID="42" presetClass="entr" presetSubtype="0" fill="hold" grpId="0" nodeType="withEffect">
                                      <p:stCondLst>
                                        <p:cond delay="0"/>
                                      </p:stCondLst>
                                      <p:iterate type="wd">
                                        <p:tmPct val="10000"/>
                                      </p:iterate>
                                      <p:childTnLst>
                                        <p:set>
                                          <p:cBhvr>
                                            <p:cTn id="113" dur="1" fill="hold">
                                              <p:stCondLst>
                                                <p:cond delay="0"/>
                                              </p:stCondLst>
                                            </p:cTn>
                                            <p:tgtEl>
                                              <p:spTgt spid="5">
                                                <p:txEl>
                                                  <p:pRg st="7" end="7"/>
                                                </p:txEl>
                                              </p:spTgt>
                                            </p:tgtEl>
                                            <p:attrNameLst>
                                              <p:attrName>style.visibility</p:attrName>
                                            </p:attrNameLst>
                                          </p:cBhvr>
                                          <p:to>
                                            <p:strVal val="visible"/>
                                          </p:to>
                                        </p:set>
                                        <p:animEffect transition="in" filter="fade">
                                          <p:cBhvr>
                                            <p:cTn id="114" dur="1000"/>
                                            <p:tgtEl>
                                              <p:spTgt spid="5">
                                                <p:txEl>
                                                  <p:pRg st="7" end="7"/>
                                                </p:txEl>
                                              </p:spTgt>
                                            </p:tgtEl>
                                          </p:cBhvr>
                                        </p:animEffect>
                                        <p:anim calcmode="lin" valueType="num">
                                          <p:cBhvr>
                                            <p:cTn id="115" dur="1000" fill="hold"/>
                                            <p:tgtEl>
                                              <p:spTgt spid="5">
                                                <p:txEl>
                                                  <p:pRg st="7" end="7"/>
                                                </p:txEl>
                                              </p:spTgt>
                                            </p:tgtEl>
                                            <p:attrNameLst>
                                              <p:attrName>ppt_x</p:attrName>
                                            </p:attrNameLst>
                                          </p:cBhvr>
                                          <p:tavLst>
                                            <p:tav tm="0">
                                              <p:val>
                                                <p:strVal val="#ppt_x"/>
                                              </p:val>
                                            </p:tav>
                                            <p:tav tm="100000">
                                              <p:val>
                                                <p:strVal val="#ppt_x"/>
                                              </p:val>
                                            </p:tav>
                                          </p:tavLst>
                                        </p:anim>
                                        <p:anim calcmode="lin" valueType="num">
                                          <p:cBhvr>
                                            <p:cTn id="116" dur="1000" fill="hold"/>
                                            <p:tgtEl>
                                              <p:spTgt spid="5">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p:bldP spid="52" grpId="0" build="p"/>
          <p:bldP spid="5" grpId="0" build="allAtOnce"/>
        </p:bldLst>
      </p:timing>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154870" y="892017"/>
            <a:ext cx="11870591" cy="1200329"/>
          </a:xfrm>
          <a:prstGeom prst="rect">
            <a:avLst/>
          </a:prstGeom>
        </p:spPr>
        <p:txBody>
          <a:bodyPr wrap="square">
            <a:spAutoFit/>
          </a:bodyPr>
          <a:lstStyle/>
          <a:p>
            <a:pPr marL="354013" indent="-354013"/>
            <a:r>
              <a:rPr lang="en-US" altLang="zh-TW" sz="2400" dirty="0">
                <a:solidFill>
                  <a:schemeClr val="bg1"/>
                </a:solidFill>
                <a:latin typeface="標楷體" panose="03000509000000000000" pitchFamily="65" charset="-120"/>
                <a:ea typeface="標楷體" panose="03000509000000000000" pitchFamily="65" charset="-120"/>
              </a:rPr>
              <a:t>8.	107</a:t>
            </a:r>
            <a:r>
              <a:rPr lang="zh-TW" altLang="en-US" sz="2400" dirty="0">
                <a:solidFill>
                  <a:schemeClr val="bg1"/>
                </a:solidFill>
                <a:latin typeface="標楷體" panose="03000509000000000000" pitchFamily="65" charset="-120"/>
                <a:ea typeface="標楷體" panose="03000509000000000000" pitchFamily="65" charset="-120"/>
              </a:rPr>
              <a:t>年</a:t>
            </a:r>
            <a:r>
              <a:rPr lang="en-US" altLang="zh-TW" sz="2400" dirty="0">
                <a:solidFill>
                  <a:schemeClr val="bg1"/>
                </a:solidFill>
                <a:latin typeface="標楷體" panose="03000509000000000000" pitchFamily="65" charset="-120"/>
                <a:ea typeface="標楷體" panose="03000509000000000000" pitchFamily="65" charset="-120"/>
              </a:rPr>
              <a:t>12</a:t>
            </a:r>
            <a:r>
              <a:rPr lang="zh-TW" altLang="en-US" sz="2400" dirty="0">
                <a:solidFill>
                  <a:schemeClr val="bg1"/>
                </a:solidFill>
                <a:latin typeface="標楷體" panose="03000509000000000000" pitchFamily="65" charset="-120"/>
                <a:ea typeface="標楷體" panose="03000509000000000000" pitchFamily="65" charset="-120"/>
              </a:rPr>
              <a:t>月</a:t>
            </a:r>
            <a:r>
              <a:rPr lang="en-US" altLang="zh-TW" sz="2400" dirty="0">
                <a:solidFill>
                  <a:schemeClr val="bg1"/>
                </a:solidFill>
                <a:latin typeface="標楷體" panose="03000509000000000000" pitchFamily="65" charset="-120"/>
                <a:ea typeface="標楷體" panose="03000509000000000000" pitchFamily="65" charset="-120"/>
              </a:rPr>
              <a:t>31</a:t>
            </a:r>
            <a:r>
              <a:rPr lang="zh-TW" altLang="en-US" sz="2400" dirty="0">
                <a:solidFill>
                  <a:schemeClr val="bg1"/>
                </a:solidFill>
                <a:latin typeface="標楷體" panose="03000509000000000000" pitchFamily="65" charset="-120"/>
                <a:ea typeface="標楷體" panose="03000509000000000000" pitchFamily="65" charset="-120"/>
              </a:rPr>
              <a:t>北埔公司股票之公允價值為每股</a:t>
            </a:r>
            <a:r>
              <a:rPr lang="en-US" altLang="zh-TW" sz="2400" dirty="0">
                <a:solidFill>
                  <a:schemeClr val="bg1"/>
                </a:solidFill>
                <a:latin typeface="標楷體" panose="03000509000000000000" pitchFamily="65" charset="-120"/>
                <a:ea typeface="標楷體" panose="03000509000000000000" pitchFamily="65" charset="-120"/>
              </a:rPr>
              <a:t>$31.2</a:t>
            </a:r>
            <a:r>
              <a:rPr lang="zh-TW" altLang="en-US" sz="2400" dirty="0">
                <a:solidFill>
                  <a:schemeClr val="bg1"/>
                </a:solidFill>
                <a:latin typeface="標楷體" panose="03000509000000000000" pitchFamily="65" charset="-120"/>
                <a:ea typeface="標楷體" panose="03000509000000000000" pitchFamily="65" charset="-120"/>
              </a:rPr>
              <a:t>。淡水公司股票之公允價值為每股</a:t>
            </a:r>
            <a:r>
              <a:rPr lang="en-US" altLang="zh-TW" sz="2400" dirty="0">
                <a:solidFill>
                  <a:schemeClr val="bg1"/>
                </a:solidFill>
                <a:latin typeface="標楷體" panose="03000509000000000000" pitchFamily="65" charset="-120"/>
                <a:ea typeface="標楷體" panose="03000509000000000000" pitchFamily="65" charset="-120"/>
              </a:rPr>
              <a:t>$51</a:t>
            </a:r>
            <a:r>
              <a:rPr lang="zh-TW" altLang="en-US" sz="2400" dirty="0">
                <a:solidFill>
                  <a:schemeClr val="bg1"/>
                </a:solidFill>
                <a:latin typeface="標楷體" panose="03000509000000000000" pitchFamily="65" charset="-120"/>
                <a:ea typeface="標楷體" panose="03000509000000000000" pitchFamily="65" charset="-120"/>
              </a:rPr>
              <a:t>，</a:t>
            </a:r>
            <a:r>
              <a:rPr lang="en-US" altLang="zh-TW" sz="2400" dirty="0">
                <a:solidFill>
                  <a:schemeClr val="bg1"/>
                </a:solidFill>
                <a:latin typeface="標楷體" panose="03000509000000000000" pitchFamily="65" charset="-120"/>
                <a:ea typeface="標楷體" panose="03000509000000000000" pitchFamily="65" charset="-120"/>
              </a:rPr>
              <a:t>107</a:t>
            </a:r>
            <a:r>
              <a:rPr lang="zh-TW" altLang="en-US" sz="2400" dirty="0">
                <a:solidFill>
                  <a:schemeClr val="bg1"/>
                </a:solidFill>
                <a:latin typeface="標楷體" panose="03000509000000000000" pitchFamily="65" charset="-120"/>
                <a:ea typeface="標楷體" panose="03000509000000000000" pitchFamily="65" charset="-120"/>
              </a:rPr>
              <a:t>年度本期淨利</a:t>
            </a:r>
            <a:r>
              <a:rPr lang="en-US" altLang="zh-TW" sz="2400" dirty="0">
                <a:solidFill>
                  <a:schemeClr val="bg1"/>
                </a:solidFill>
                <a:latin typeface="標楷體" panose="03000509000000000000" pitchFamily="65" charset="-120"/>
                <a:ea typeface="標楷體" panose="03000509000000000000" pitchFamily="65" charset="-120"/>
              </a:rPr>
              <a:t>$1,084,000</a:t>
            </a:r>
            <a:r>
              <a:rPr lang="zh-TW" altLang="en-US" sz="2400" dirty="0">
                <a:solidFill>
                  <a:schemeClr val="bg1"/>
                </a:solidFill>
                <a:latin typeface="標楷體" panose="03000509000000000000" pitchFamily="65" charset="-120"/>
                <a:ea typeface="標楷體" panose="03000509000000000000" pitchFamily="65" charset="-120"/>
              </a:rPr>
              <a:t>。</a:t>
            </a:r>
          </a:p>
          <a:p>
            <a:pPr marL="354013" indent="-354013"/>
            <a:r>
              <a:rPr lang="en-US" altLang="zh-TW" sz="2400" dirty="0">
                <a:solidFill>
                  <a:schemeClr val="bg1"/>
                </a:solidFill>
                <a:latin typeface="標楷體" panose="03000509000000000000" pitchFamily="65" charset="-120"/>
                <a:ea typeface="標楷體" panose="03000509000000000000" pitchFamily="65" charset="-120"/>
              </a:rPr>
              <a:t>9.	</a:t>
            </a:r>
            <a:r>
              <a:rPr lang="zh-TW" altLang="en-US" sz="2400" dirty="0">
                <a:solidFill>
                  <a:schemeClr val="bg1"/>
                </a:solidFill>
                <a:latin typeface="標楷體" panose="03000509000000000000" pitchFamily="65" charset="-120"/>
                <a:ea typeface="標楷體" panose="03000509000000000000" pitchFamily="65" charset="-120"/>
              </a:rPr>
              <a:t>認列應收票據貼現負債利息費用。</a:t>
            </a: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73125" y="900719"/>
            <a:ext cx="12289261" cy="5930754"/>
            <a:chOff x="908406" y="1958839"/>
            <a:chExt cx="3484694" cy="4886803"/>
          </a:xfrm>
        </p:grpSpPr>
        <p:sp>
          <p:nvSpPr>
            <p:cNvPr id="16" name="矩形 15"/>
            <p:cNvSpPr/>
            <p:nvPr/>
          </p:nvSpPr>
          <p:spPr>
            <a:xfrm flipH="1">
              <a:off x="908406" y="1995688"/>
              <a:ext cx="3356848"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35" name="群組 34"/>
          <p:cNvGrpSpPr/>
          <p:nvPr/>
        </p:nvGrpSpPr>
        <p:grpSpPr>
          <a:xfrm>
            <a:off x="5895586" y="-209106"/>
            <a:ext cx="5607415" cy="1470676"/>
            <a:chOff x="-14042262" y="1272774"/>
            <a:chExt cx="14667741" cy="732733"/>
          </a:xfrm>
        </p:grpSpPr>
        <p:pic>
          <p:nvPicPr>
            <p:cNvPr id="36"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38" name="文字方塊 37"/>
            <p:cNvSpPr txBox="1"/>
            <p:nvPr/>
          </p:nvSpPr>
          <p:spPr>
            <a:xfrm>
              <a:off x="-10304698" y="1486697"/>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a:t>
              </a:r>
              <a:r>
                <a:rPr lang="zh-TW" altLang="en-US" sz="3200" dirty="0">
                  <a:solidFill>
                    <a:srgbClr val="00EFF1"/>
                  </a:solidFill>
                  <a:latin typeface="標楷體" panose="03000509000000000000" pitchFamily="65" charset="-120"/>
                  <a:ea typeface="標楷體" panose="03000509000000000000" pitchFamily="65" charset="-120"/>
                </a:rPr>
                <a:t>三</a:t>
              </a:r>
              <a:r>
                <a:rPr lang="zh-TW" altLang="en-US" sz="3200" dirty="0" smtClean="0">
                  <a:solidFill>
                    <a:srgbClr val="00EFF1"/>
                  </a:solidFill>
                  <a:latin typeface="標楷體" panose="03000509000000000000" pitchFamily="65" charset="-120"/>
                  <a:ea typeface="標楷體" panose="03000509000000000000" pitchFamily="65" charset="-120"/>
                </a:rPr>
                <a:t>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3)</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graphicFrame>
        <p:nvGraphicFramePr>
          <p:cNvPr id="2" name="表格 1"/>
          <p:cNvGraphicFramePr>
            <a:graphicFrameLocks noGrp="1"/>
          </p:cNvGraphicFramePr>
          <p:nvPr>
            <p:extLst>
              <p:ext uri="{D42A27DB-BD31-4B8C-83A1-F6EECF244321}">
                <p14:modId xmlns:p14="http://schemas.microsoft.com/office/powerpoint/2010/main" val="3628328982"/>
              </p:ext>
            </p:extLst>
          </p:nvPr>
        </p:nvGraphicFramePr>
        <p:xfrm>
          <a:off x="268573" y="2175287"/>
          <a:ext cx="11594069" cy="1986915"/>
        </p:xfrm>
        <a:graphic>
          <a:graphicData uri="http://schemas.openxmlformats.org/drawingml/2006/table">
            <a:tbl>
              <a:tblPr>
                <a:tableStyleId>{5C22544A-7EE6-4342-B048-85BDC9FD1C3A}</a:tableStyleId>
              </a:tblPr>
              <a:tblGrid>
                <a:gridCol w="1296488">
                  <a:extLst>
                    <a:ext uri="{9D8B030D-6E8A-4147-A177-3AD203B41FA5}">
                      <a16:colId xmlns:a16="http://schemas.microsoft.com/office/drawing/2014/main" val="2949760281"/>
                    </a:ext>
                  </a:extLst>
                </a:gridCol>
                <a:gridCol w="6684486">
                  <a:extLst>
                    <a:ext uri="{9D8B030D-6E8A-4147-A177-3AD203B41FA5}">
                      <a16:colId xmlns:a16="http://schemas.microsoft.com/office/drawing/2014/main" val="1515712555"/>
                    </a:ext>
                  </a:extLst>
                </a:gridCol>
                <a:gridCol w="359655">
                  <a:extLst>
                    <a:ext uri="{9D8B030D-6E8A-4147-A177-3AD203B41FA5}">
                      <a16:colId xmlns:a16="http://schemas.microsoft.com/office/drawing/2014/main" val="1861622443"/>
                    </a:ext>
                  </a:extLst>
                </a:gridCol>
                <a:gridCol w="1242221">
                  <a:extLst>
                    <a:ext uri="{9D8B030D-6E8A-4147-A177-3AD203B41FA5}">
                      <a16:colId xmlns:a16="http://schemas.microsoft.com/office/drawing/2014/main" val="469599063"/>
                    </a:ext>
                  </a:extLst>
                </a:gridCol>
                <a:gridCol w="1380247">
                  <a:extLst>
                    <a:ext uri="{9D8B030D-6E8A-4147-A177-3AD203B41FA5}">
                      <a16:colId xmlns:a16="http://schemas.microsoft.com/office/drawing/2014/main" val="3515324879"/>
                    </a:ext>
                  </a:extLst>
                </a:gridCol>
                <a:gridCol w="157743">
                  <a:extLst>
                    <a:ext uri="{9D8B030D-6E8A-4147-A177-3AD203B41FA5}">
                      <a16:colId xmlns:a16="http://schemas.microsoft.com/office/drawing/2014/main" val="1529784021"/>
                    </a:ext>
                  </a:extLst>
                </a:gridCol>
                <a:gridCol w="473229">
                  <a:extLst>
                    <a:ext uri="{9D8B030D-6E8A-4147-A177-3AD203B41FA5}">
                      <a16:colId xmlns:a16="http://schemas.microsoft.com/office/drawing/2014/main" val="3223438288"/>
                    </a:ext>
                  </a:extLst>
                </a:gridCol>
              </a:tblGrid>
              <a:tr h="209550">
                <a:tc>
                  <a:txBody>
                    <a:bodyPr/>
                    <a:lstStyle/>
                    <a:p>
                      <a:pPr algn="l"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107-12-31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透過損益按公允價值衡量之金融資產損失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r>
                        <a:rPr lang="en-US" altLang="zh-TW" sz="1800" u="none" strike="noStrike">
                          <a:solidFill>
                            <a:schemeClr val="bg1"/>
                          </a:solidFill>
                          <a:effectLst/>
                          <a:latin typeface="標楷體" panose="03000509000000000000" pitchFamily="65" charset="-120"/>
                          <a:ea typeface="標楷體" panose="03000509000000000000" pitchFamily="65" charset="-120"/>
                        </a:rPr>
                        <a:t>198,411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31969215"/>
                  </a:ext>
                </a:extLst>
              </a:tr>
              <a:tr h="209550">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採用權益法之投資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r>
                        <a:rPr lang="en-US" altLang="zh-TW" sz="1800" u="none" strike="noStrike">
                          <a:solidFill>
                            <a:schemeClr val="bg1"/>
                          </a:solidFill>
                          <a:effectLst/>
                          <a:latin typeface="標楷體" panose="03000509000000000000" pitchFamily="65" charset="-120"/>
                          <a:ea typeface="標楷體" panose="03000509000000000000" pitchFamily="65" charset="-120"/>
                        </a:rPr>
                        <a:t>325,200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87169351"/>
                  </a:ext>
                </a:extLst>
              </a:tr>
              <a:tr h="209550">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  採用權益法認列利益之份額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r>
                        <a:rPr lang="en-US" altLang="zh-TW" sz="1800" u="none" strike="noStrike">
                          <a:solidFill>
                            <a:schemeClr val="bg1"/>
                          </a:solidFill>
                          <a:effectLst/>
                          <a:latin typeface="標楷體" panose="03000509000000000000" pitchFamily="65" charset="-120"/>
                          <a:ea typeface="標楷體" panose="03000509000000000000" pitchFamily="65" charset="-120"/>
                        </a:rPr>
                        <a:t>325,200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47884502"/>
                  </a:ext>
                </a:extLst>
              </a:tr>
              <a:tr h="209550">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  指定為透過損益按公允價值衡量之金融資產評價調整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r>
                        <a:rPr lang="en-US" altLang="zh-TW" sz="1800" u="none" strike="noStrike">
                          <a:solidFill>
                            <a:schemeClr val="bg1"/>
                          </a:solidFill>
                          <a:effectLst/>
                          <a:latin typeface="標楷體" panose="03000509000000000000" pitchFamily="65" charset="-120"/>
                          <a:ea typeface="標楷體" panose="03000509000000000000" pitchFamily="65" charset="-120"/>
                        </a:rPr>
                        <a:t>198,411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8073691"/>
                  </a:ext>
                </a:extLst>
              </a:tr>
              <a:tr h="209550">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52368648"/>
                  </a:ext>
                </a:extLst>
              </a:tr>
              <a:tr h="209550">
                <a:tc>
                  <a:txBody>
                    <a:bodyPr/>
                    <a:lstStyle/>
                    <a:p>
                      <a:pPr algn="l" fontAlgn="t"/>
                      <a:r>
                        <a:rPr lang="en-US" altLang="zh-TW" sz="1800" u="none" strike="noStrike">
                          <a:solidFill>
                            <a:schemeClr val="bg1"/>
                          </a:solidFill>
                          <a:effectLst/>
                          <a:latin typeface="標楷體" panose="03000509000000000000" pitchFamily="65" charset="-120"/>
                          <a:ea typeface="標楷體" panose="03000509000000000000" pitchFamily="65" charset="-120"/>
                        </a:rPr>
                        <a:t>107-12-31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利息費用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r>
                        <a:rPr lang="en-US" altLang="zh-TW" sz="1800" u="none" strike="noStrike">
                          <a:solidFill>
                            <a:schemeClr val="bg1"/>
                          </a:solidFill>
                          <a:effectLst/>
                          <a:latin typeface="標楷體" panose="03000509000000000000" pitchFamily="65" charset="-120"/>
                          <a:ea typeface="標楷體" panose="03000509000000000000" pitchFamily="65" charset="-120"/>
                        </a:rPr>
                        <a:t>159</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02385782"/>
                  </a:ext>
                </a:extLst>
              </a:tr>
              <a:tr h="209550">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  應收票據貼現負債折價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159</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24109923"/>
                  </a:ext>
                </a:extLst>
              </a:tr>
            </a:tbl>
          </a:graphicData>
        </a:graphic>
      </p:graphicFrame>
      <p:sp>
        <p:nvSpPr>
          <p:cNvPr id="39" name="圓角矩形 38"/>
          <p:cNvSpPr/>
          <p:nvPr/>
        </p:nvSpPr>
        <p:spPr>
          <a:xfrm>
            <a:off x="293134" y="4409093"/>
            <a:ext cx="11580719" cy="1719635"/>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r>
              <a:rPr lang="en-US" altLang="zh-TW" sz="2400" b="1" kern="100" dirty="0">
                <a:solidFill>
                  <a:schemeClr val="tx1"/>
                </a:solidFill>
                <a:latin typeface="+mj-lt"/>
                <a:ea typeface="標楷體" panose="03000509000000000000" pitchFamily="65" charset="-120"/>
              </a:rPr>
              <a:t>$</a:t>
            </a:r>
            <a:r>
              <a:rPr lang="en-US" altLang="zh-TW" sz="2400" b="1" kern="100" dirty="0" err="1" smtClean="0">
                <a:solidFill>
                  <a:schemeClr val="tx1"/>
                </a:solidFill>
                <a:latin typeface="+mj-lt"/>
                <a:ea typeface="標楷體" panose="03000509000000000000" pitchFamily="65" charset="-120"/>
              </a:rPr>
              <a:t>1,084,000x30</a:t>
            </a:r>
            <a:r>
              <a:rPr lang="en-US" altLang="zh-TW" sz="2400" b="1" kern="100" dirty="0" smtClean="0">
                <a:solidFill>
                  <a:schemeClr val="tx1"/>
                </a:solidFill>
                <a:latin typeface="+mj-lt"/>
                <a:ea typeface="標楷體" panose="03000509000000000000" pitchFamily="65" charset="-120"/>
              </a:rPr>
              <a:t>%=$325,200</a:t>
            </a:r>
            <a:r>
              <a:rPr lang="zh-TW" altLang="en-US" sz="2400" b="1" dirty="0">
                <a:solidFill>
                  <a:schemeClr val="tx1"/>
                </a:solidFill>
                <a:latin typeface="標楷體" panose="03000509000000000000" pitchFamily="65" charset="-120"/>
                <a:ea typeface="標楷體" panose="03000509000000000000" pitchFamily="65" charset="-120"/>
              </a:rPr>
              <a:t>採用權益法之投資                        </a:t>
            </a:r>
          </a:p>
          <a:p>
            <a:r>
              <a:rPr lang="en-US" altLang="zh-TW" sz="2400" b="1" kern="100" dirty="0" err="1" smtClean="0">
                <a:solidFill>
                  <a:schemeClr val="tx1"/>
                </a:solidFill>
                <a:latin typeface="+mj-lt"/>
                <a:ea typeface="標楷體" panose="03000509000000000000" pitchFamily="65" charset="-120"/>
              </a:rPr>
              <a:t>66,000x66,000X</a:t>
            </a:r>
            <a:r>
              <a:rPr lang="en-US" altLang="zh-TW" sz="2400" b="1" kern="100" dirty="0" smtClean="0">
                <a:solidFill>
                  <a:schemeClr val="tx1"/>
                </a:solidFill>
                <a:latin typeface="+mj-lt"/>
                <a:ea typeface="標楷體" panose="03000509000000000000" pitchFamily="65" charset="-120"/>
              </a:rPr>
              <a:t>(0.5/10)-5,000=64,300</a:t>
            </a:r>
            <a:r>
              <a:rPr lang="zh-TW" altLang="en-US" sz="2400" b="1" kern="100" dirty="0" smtClean="0">
                <a:solidFill>
                  <a:schemeClr val="tx1"/>
                </a:solidFill>
                <a:latin typeface="+mj-lt"/>
                <a:ea typeface="標楷體" panose="03000509000000000000" pitchFamily="65" charset="-120"/>
              </a:rPr>
              <a:t>股</a:t>
            </a:r>
            <a:r>
              <a:rPr lang="en-US" altLang="zh-TW" sz="2400" b="1" kern="100" dirty="0" smtClean="0">
                <a:solidFill>
                  <a:schemeClr val="tx1"/>
                </a:solidFill>
                <a:latin typeface="+mj-lt"/>
                <a:ea typeface="標楷體" panose="03000509000000000000" pitchFamily="65" charset="-120"/>
              </a:rPr>
              <a:t>(</a:t>
            </a:r>
            <a:r>
              <a:rPr lang="zh-TW" altLang="en-US" sz="2400" b="1" kern="100" dirty="0" smtClean="0">
                <a:solidFill>
                  <a:schemeClr val="tx1"/>
                </a:solidFill>
                <a:latin typeface="+mj-lt"/>
                <a:ea typeface="標楷體" panose="03000509000000000000" pitchFamily="65" charset="-120"/>
              </a:rPr>
              <a:t>透過損益</a:t>
            </a:r>
            <a:r>
              <a:rPr lang="en-US" altLang="zh-TW" sz="2400" b="1" kern="100" dirty="0" smtClean="0">
                <a:solidFill>
                  <a:schemeClr val="tx1"/>
                </a:solidFill>
                <a:latin typeface="+mj-lt"/>
                <a:ea typeface="標楷體" panose="03000509000000000000" pitchFamily="65" charset="-120"/>
              </a:rPr>
              <a:t>)</a:t>
            </a:r>
          </a:p>
          <a:p>
            <a:r>
              <a:rPr lang="en-US" altLang="zh-TW" sz="2400" b="1" kern="100" dirty="0">
                <a:solidFill>
                  <a:schemeClr val="tx1"/>
                </a:solidFill>
                <a:latin typeface="+mj-lt"/>
                <a:ea typeface="標楷體" panose="03000509000000000000" pitchFamily="65" charset="-120"/>
              </a:rPr>
              <a:t>$</a:t>
            </a:r>
            <a:r>
              <a:rPr lang="en-US" altLang="zh-TW" sz="2400" b="1" kern="100" dirty="0" err="1" smtClean="0">
                <a:solidFill>
                  <a:schemeClr val="tx1"/>
                </a:solidFill>
                <a:latin typeface="+mj-lt"/>
                <a:ea typeface="標楷體" panose="03000509000000000000" pitchFamily="65" charset="-120"/>
              </a:rPr>
              <a:t>31.2X64,300</a:t>
            </a:r>
            <a:r>
              <a:rPr lang="en-US" altLang="zh-TW" sz="2400" b="1" kern="100" dirty="0" smtClean="0">
                <a:solidFill>
                  <a:schemeClr val="tx1"/>
                </a:solidFill>
                <a:latin typeface="+mj-lt"/>
                <a:ea typeface="標楷體" panose="03000509000000000000" pitchFamily="65" charset="-120"/>
              </a:rPr>
              <a:t>=2,006,160(</a:t>
            </a:r>
            <a:r>
              <a:rPr lang="zh-TW" altLang="en-US" sz="2400" b="1" kern="100" dirty="0" smtClean="0">
                <a:solidFill>
                  <a:schemeClr val="tx1"/>
                </a:solidFill>
                <a:latin typeface="+mj-lt"/>
                <a:ea typeface="標楷體" panose="03000509000000000000" pitchFamily="65" charset="-120"/>
              </a:rPr>
              <a:t>公允價值</a:t>
            </a:r>
            <a:r>
              <a:rPr lang="en-US" altLang="zh-TW" sz="2400" b="1" kern="100" dirty="0" smtClean="0">
                <a:solidFill>
                  <a:schemeClr val="tx1"/>
                </a:solidFill>
                <a:latin typeface="+mj-lt"/>
                <a:ea typeface="標楷體" panose="03000509000000000000" pitchFamily="65" charset="-120"/>
              </a:rPr>
              <a:t>)</a:t>
            </a:r>
            <a:endParaRPr lang="en-US" altLang="zh-TW" sz="2400" b="1" kern="100" dirty="0">
              <a:solidFill>
                <a:schemeClr val="tx1"/>
              </a:solidFill>
              <a:latin typeface="+mj-lt"/>
              <a:ea typeface="標楷體" panose="03000509000000000000" pitchFamily="65" charset="-120"/>
            </a:endParaRPr>
          </a:p>
          <a:p>
            <a:r>
              <a:rPr lang="en-US" altLang="zh-TW" sz="2400" b="1" kern="100" dirty="0" smtClean="0">
                <a:solidFill>
                  <a:schemeClr val="tx1"/>
                </a:solidFill>
                <a:latin typeface="+mj-lt"/>
                <a:ea typeface="標楷體" panose="03000509000000000000" pitchFamily="65" charset="-120"/>
              </a:rPr>
              <a:t>2,112,714+91,857=$2,204,571(</a:t>
            </a:r>
            <a:r>
              <a:rPr lang="zh-TW" altLang="en-US" sz="2400" b="1" kern="100" dirty="0" smtClean="0">
                <a:solidFill>
                  <a:schemeClr val="tx1"/>
                </a:solidFill>
                <a:latin typeface="+mj-lt"/>
                <a:ea typeface="標楷體" panose="03000509000000000000" pitchFamily="65" charset="-120"/>
              </a:rPr>
              <a:t>帳面</a:t>
            </a:r>
            <a:r>
              <a:rPr lang="en-US" altLang="zh-TW" sz="2400" b="1" kern="100" dirty="0" smtClean="0">
                <a:solidFill>
                  <a:schemeClr val="tx1"/>
                </a:solidFill>
                <a:latin typeface="+mj-lt"/>
                <a:ea typeface="標楷體" panose="03000509000000000000" pitchFamily="65" charset="-120"/>
              </a:rPr>
              <a:t>)      </a:t>
            </a:r>
            <a:r>
              <a:rPr lang="zh-TW" altLang="en-US" sz="2400" b="1" kern="100" dirty="0" smtClean="0">
                <a:solidFill>
                  <a:schemeClr val="tx1"/>
                </a:solidFill>
                <a:latin typeface="+mj-lt"/>
                <a:ea typeface="標楷體" panose="03000509000000000000" pitchFamily="65" charset="-120"/>
              </a:rPr>
              <a:t>評價</a:t>
            </a:r>
            <a:r>
              <a:rPr lang="zh-TW" altLang="en-US" sz="2400" b="1" kern="100" dirty="0">
                <a:solidFill>
                  <a:schemeClr val="tx1"/>
                </a:solidFill>
                <a:latin typeface="+mj-lt"/>
                <a:ea typeface="標楷體" panose="03000509000000000000" pitchFamily="65" charset="-120"/>
              </a:rPr>
              <a:t>調整 </a:t>
            </a:r>
            <a:r>
              <a:rPr lang="en-US" altLang="zh-TW" sz="2400" b="1" kern="100" dirty="0" smtClean="0">
                <a:solidFill>
                  <a:schemeClr val="tx1"/>
                </a:solidFill>
                <a:latin typeface="+mj-lt"/>
                <a:ea typeface="標楷體" panose="03000509000000000000" pitchFamily="65" charset="-120"/>
              </a:rPr>
              <a:t>$198,411</a:t>
            </a:r>
            <a:endParaRPr lang="en-US" altLang="zh-TW" sz="2400" b="1" kern="100" dirty="0" smtClean="0">
              <a:solidFill>
                <a:schemeClr val="tx1"/>
              </a:solidFill>
              <a:latin typeface="+mj-lt"/>
              <a:ea typeface="標楷體" panose="03000509000000000000" pitchFamily="65" charset="-120"/>
            </a:endParaRPr>
          </a:p>
        </p:txBody>
      </p:sp>
      <p:sp>
        <p:nvSpPr>
          <p:cNvPr id="40" name="圓角矩形 39"/>
          <p:cNvSpPr/>
          <p:nvPr/>
        </p:nvSpPr>
        <p:spPr>
          <a:xfrm>
            <a:off x="279192" y="4189488"/>
            <a:ext cx="11580719" cy="659837"/>
          </a:xfrm>
          <a:prstGeom prst="roundRect">
            <a:avLst/>
          </a:prstGeom>
        </p:spPr>
        <p:style>
          <a:lnRef idx="1">
            <a:schemeClr val="accent4"/>
          </a:lnRef>
          <a:fillRef idx="2">
            <a:schemeClr val="accent4"/>
          </a:fillRef>
          <a:effectRef idx="1">
            <a:schemeClr val="accent4"/>
          </a:effectRef>
          <a:fontRef idx="minor">
            <a:schemeClr val="dk1"/>
          </a:fontRef>
        </p:style>
        <p:txBody>
          <a:bodyPr rtlCol="0" anchor="ctr"/>
          <a:lstStyle/>
          <a:p>
            <a:r>
              <a:rPr lang="en-US" altLang="zh-TW" sz="2400" b="1" kern="100" dirty="0" smtClean="0">
                <a:solidFill>
                  <a:schemeClr val="tx1"/>
                </a:solidFill>
                <a:latin typeface="+mj-lt"/>
                <a:ea typeface="標楷體" panose="03000509000000000000" pitchFamily="65" charset="-120"/>
              </a:rPr>
              <a:t>($212/</a:t>
            </a:r>
            <a:r>
              <a:rPr lang="en-US" altLang="zh-TW" sz="2400" b="1" kern="100" dirty="0" smtClean="0">
                <a:solidFill>
                  <a:schemeClr val="tx1"/>
                </a:solidFill>
                <a:latin typeface="+mj-lt"/>
                <a:ea typeface="標楷體" panose="03000509000000000000" pitchFamily="65" charset="-120"/>
              </a:rPr>
              <a:t>2)</a:t>
            </a:r>
            <a:r>
              <a:rPr lang="en-US" altLang="zh-TW" sz="2400" b="1" kern="100" dirty="0" err="1" smtClean="0">
                <a:solidFill>
                  <a:schemeClr val="tx1"/>
                </a:solidFill>
                <a:latin typeface="+mj-lt"/>
                <a:ea typeface="標楷體" panose="03000509000000000000" pitchFamily="65" charset="-120"/>
              </a:rPr>
              <a:t>X1.5</a:t>
            </a:r>
            <a:r>
              <a:rPr lang="en-US" altLang="zh-TW" sz="2400" b="1" kern="100" dirty="0" smtClean="0">
                <a:solidFill>
                  <a:schemeClr val="tx1"/>
                </a:solidFill>
                <a:latin typeface="+mj-lt"/>
                <a:ea typeface="標楷體" panose="03000509000000000000" pitchFamily="65" charset="-120"/>
              </a:rPr>
              <a:t>=$159</a:t>
            </a:r>
            <a:endParaRPr lang="en-US" altLang="zh-TW" sz="2400" b="1" kern="100" dirty="0" smtClean="0">
              <a:solidFill>
                <a:schemeClr val="tx1"/>
              </a:solidFill>
              <a:latin typeface="+mj-lt"/>
              <a:ea typeface="標楷體" panose="03000509000000000000" pitchFamily="65" charset="-120"/>
            </a:endParaRPr>
          </a:p>
        </p:txBody>
      </p:sp>
      <p:sp>
        <p:nvSpPr>
          <p:cNvPr id="41" name="圓角矩形 40">
            <a:hlinkClick r:id="rId4" action="ppaction://hlinkfile"/>
          </p:cNvPr>
          <p:cNvSpPr/>
          <p:nvPr/>
        </p:nvSpPr>
        <p:spPr>
          <a:xfrm>
            <a:off x="5513308" y="1332161"/>
            <a:ext cx="182217" cy="320040"/>
          </a:xfrm>
          <a:prstGeom prst="roundRect">
            <a:avLst/>
          </a:prstGeom>
          <a:solidFill>
            <a:srgbClr val="6699FF">
              <a:alpha val="16863"/>
            </a:srgb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Tree>
    <p:extLst>
      <p:ext uri="{BB962C8B-B14F-4D97-AF65-F5344CB8AC3E}">
        <p14:creationId xmlns:p14="http://schemas.microsoft.com/office/powerpoint/2010/main" val="41272320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mc:Choice xmlns:p14="http://schemas.microsoft.com/office/powerpoint/2010/main"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1000"/>
                                            <p:tgtEl>
                                              <p:spTgt spid="35"/>
                                            </p:tgtEl>
                                          </p:cBhvr>
                                        </p:animEffect>
                                        <p:anim calcmode="lin" valueType="num">
                                          <p:cBhvr>
                                            <p:cTn id="28" dur="1000" fill="hold"/>
                                            <p:tgtEl>
                                              <p:spTgt spid="35"/>
                                            </p:tgtEl>
                                            <p:attrNameLst>
                                              <p:attrName>ppt_x</p:attrName>
                                            </p:attrNameLst>
                                          </p:cBhvr>
                                          <p:tavLst>
                                            <p:tav tm="0">
                                              <p:val>
                                                <p:strVal val="#ppt_x"/>
                                              </p:val>
                                            </p:tav>
                                            <p:tav tm="100000">
                                              <p:val>
                                                <p:strVal val="#ppt_x"/>
                                              </p:val>
                                            </p:tav>
                                          </p:tavLst>
                                        </p:anim>
                                        <p:anim calcmode="lin" valueType="num">
                                          <p:cBhvr>
                                            <p:cTn id="29" dur="1000" fill="hold"/>
                                            <p:tgtEl>
                                              <p:spTgt spid="35"/>
                                            </p:tgtEl>
                                            <p:attrNameLst>
                                              <p:attrName>ppt_y</p:attrName>
                                            </p:attrNameLst>
                                          </p:cBhvr>
                                          <p:tavLst>
                                            <p:tav tm="0">
                                              <p:val>
                                                <p:strVal val="#ppt_y+.1"/>
                                              </p:val>
                                            </p:tav>
                                            <p:tav tm="100000">
                                              <p:val>
                                                <p:strVal val="#ppt_y"/>
                                              </p:val>
                                            </p:tav>
                                          </p:tavLst>
                                        </p:anim>
                                      </p:childTnLst>
                                    </p:cTn>
                                  </p:par>
                                </p:childTnLst>
                              </p:cTn>
                            </p:par>
                            <p:par>
                              <p:cTn id="30" fill="hold">
                                <p:stCondLst>
                                  <p:cond delay="2750"/>
                                </p:stCondLst>
                                <p:childTnLst>
                                  <p:par>
                                    <p:cTn id="31" presetID="6" presetClass="entr" presetSubtype="16" fill="hold" grpId="0" nodeType="afterEffect">
                                      <p:stCondLst>
                                        <p:cond delay="0"/>
                                      </p:stCondLst>
                                      <p:childTnLst>
                                        <p:set>
                                          <p:cBhvr>
                                            <p:cTn id="32" dur="1" fill="hold">
                                              <p:stCondLst>
                                                <p:cond delay="0"/>
                                              </p:stCondLst>
                                            </p:cTn>
                                            <p:tgtEl>
                                              <p:spTgt spid="41"/>
                                            </p:tgtEl>
                                            <p:attrNameLst>
                                              <p:attrName>style.visibility</p:attrName>
                                            </p:attrNameLst>
                                          </p:cBhvr>
                                          <p:to>
                                            <p:strVal val="visible"/>
                                          </p:to>
                                        </p:set>
                                        <p:animEffect transition="in" filter="circle(in)">
                                          <p:cBhvr>
                                            <p:cTn id="33" dur="2000"/>
                                            <p:tgtEl>
                                              <p:spTgt spid="41"/>
                                            </p:tgtEl>
                                          </p:cBhvr>
                                        </p:animEffect>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grpId="0" nodeType="clickEffect">
                                      <p:stCondLst>
                                        <p:cond delay="0"/>
                                      </p:stCondLst>
                                      <p:childTnLst>
                                        <p:set>
                                          <p:cBhvr>
                                            <p:cTn id="37" dur="1" fill="hold">
                                              <p:stCondLst>
                                                <p:cond delay="0"/>
                                              </p:stCondLst>
                                            </p:cTn>
                                            <p:tgtEl>
                                              <p:spTgt spid="39"/>
                                            </p:tgtEl>
                                            <p:attrNameLst>
                                              <p:attrName>style.visibility</p:attrName>
                                            </p:attrNameLst>
                                          </p:cBhvr>
                                          <p:to>
                                            <p:strVal val="visible"/>
                                          </p:to>
                                        </p:set>
                                        <p:animEffect transition="in" filter="fade">
                                          <p:cBhvr>
                                            <p:cTn id="38" dur="1000"/>
                                            <p:tgtEl>
                                              <p:spTgt spid="39"/>
                                            </p:tgtEl>
                                          </p:cBhvr>
                                        </p:animEffect>
                                        <p:anim calcmode="lin" valueType="num">
                                          <p:cBhvr>
                                            <p:cTn id="39" dur="1000" fill="hold"/>
                                            <p:tgtEl>
                                              <p:spTgt spid="39"/>
                                            </p:tgtEl>
                                            <p:attrNameLst>
                                              <p:attrName>ppt_x</p:attrName>
                                            </p:attrNameLst>
                                          </p:cBhvr>
                                          <p:tavLst>
                                            <p:tav tm="0">
                                              <p:val>
                                                <p:strVal val="#ppt_x"/>
                                              </p:val>
                                            </p:tav>
                                            <p:tav tm="100000">
                                              <p:val>
                                                <p:strVal val="#ppt_x"/>
                                              </p:val>
                                            </p:tav>
                                          </p:tavLst>
                                        </p:anim>
                                        <p:anim calcmode="lin" valueType="num">
                                          <p:cBhvr>
                                            <p:cTn id="40"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1" presetClass="exit" presetSubtype="0" fill="hold" grpId="1" nodeType="clickEffect">
                                      <p:stCondLst>
                                        <p:cond delay="0"/>
                                      </p:stCondLst>
                                      <p:childTnLst>
                                        <p:set>
                                          <p:cBhvr>
                                            <p:cTn id="44" dur="1" fill="hold">
                                              <p:stCondLst>
                                                <p:cond delay="0"/>
                                              </p:stCondLst>
                                            </p:cTn>
                                            <p:tgtEl>
                                              <p:spTgt spid="39"/>
                                            </p:tgtEl>
                                            <p:attrNameLst>
                                              <p:attrName>style.visibility</p:attrName>
                                            </p:attrNameLst>
                                          </p:cBhvr>
                                          <p:to>
                                            <p:strVal val="hidden"/>
                                          </p:to>
                                        </p:set>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40"/>
                                            </p:tgtEl>
                                            <p:attrNameLst>
                                              <p:attrName>style.visibility</p:attrName>
                                            </p:attrNameLst>
                                          </p:cBhvr>
                                          <p:to>
                                            <p:strVal val="visible"/>
                                          </p:to>
                                        </p:set>
                                        <p:animEffect transition="in" filter="fade">
                                          <p:cBhvr>
                                            <p:cTn id="49" dur="1000"/>
                                            <p:tgtEl>
                                              <p:spTgt spid="40"/>
                                            </p:tgtEl>
                                          </p:cBhvr>
                                        </p:animEffect>
                                        <p:anim calcmode="lin" valueType="num">
                                          <p:cBhvr>
                                            <p:cTn id="50" dur="1000" fill="hold"/>
                                            <p:tgtEl>
                                              <p:spTgt spid="40"/>
                                            </p:tgtEl>
                                            <p:attrNameLst>
                                              <p:attrName>ppt_x</p:attrName>
                                            </p:attrNameLst>
                                          </p:cBhvr>
                                          <p:tavLst>
                                            <p:tav tm="0">
                                              <p:val>
                                                <p:strVal val="#ppt_x"/>
                                              </p:val>
                                            </p:tav>
                                            <p:tav tm="100000">
                                              <p:val>
                                                <p:strVal val="#ppt_x"/>
                                              </p:val>
                                            </p:tav>
                                          </p:tavLst>
                                        </p:anim>
                                        <p:anim calcmode="lin" valueType="num">
                                          <p:cBhvr>
                                            <p:cTn id="51"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1" presetClass="exit" presetSubtype="0" fill="hold" grpId="1" nodeType="clickEffect">
                                      <p:stCondLst>
                                        <p:cond delay="0"/>
                                      </p:stCondLst>
                                      <p:childTnLst>
                                        <p:set>
                                          <p:cBhvr>
                                            <p:cTn id="55" dur="1" fill="hold">
                                              <p:stCondLst>
                                                <p:cond delay="0"/>
                                              </p:stCondLst>
                                            </p:cTn>
                                            <p:tgtEl>
                                              <p:spTgt spid="4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39" grpId="0" animBg="1"/>
          <p:bldP spid="39" grpId="1" animBg="1"/>
          <p:bldP spid="40" grpId="0" animBg="1"/>
          <p:bldP spid="40" grpId="1" animBg="1"/>
          <p:bldP spid="41" grpId="0" animBg="1"/>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1000"/>
                                            <p:tgtEl>
                                              <p:spTgt spid="35"/>
                                            </p:tgtEl>
                                          </p:cBhvr>
                                        </p:animEffect>
                                        <p:anim calcmode="lin" valueType="num">
                                          <p:cBhvr>
                                            <p:cTn id="28" dur="1000" fill="hold"/>
                                            <p:tgtEl>
                                              <p:spTgt spid="35"/>
                                            </p:tgtEl>
                                            <p:attrNameLst>
                                              <p:attrName>ppt_x</p:attrName>
                                            </p:attrNameLst>
                                          </p:cBhvr>
                                          <p:tavLst>
                                            <p:tav tm="0">
                                              <p:val>
                                                <p:strVal val="#ppt_x"/>
                                              </p:val>
                                            </p:tav>
                                            <p:tav tm="100000">
                                              <p:val>
                                                <p:strVal val="#ppt_x"/>
                                              </p:val>
                                            </p:tav>
                                          </p:tavLst>
                                        </p:anim>
                                        <p:anim calcmode="lin" valueType="num">
                                          <p:cBhvr>
                                            <p:cTn id="29" dur="1000" fill="hold"/>
                                            <p:tgtEl>
                                              <p:spTgt spid="35"/>
                                            </p:tgtEl>
                                            <p:attrNameLst>
                                              <p:attrName>ppt_y</p:attrName>
                                            </p:attrNameLst>
                                          </p:cBhvr>
                                          <p:tavLst>
                                            <p:tav tm="0">
                                              <p:val>
                                                <p:strVal val="#ppt_y+.1"/>
                                              </p:val>
                                            </p:tav>
                                            <p:tav tm="100000">
                                              <p:val>
                                                <p:strVal val="#ppt_y"/>
                                              </p:val>
                                            </p:tav>
                                          </p:tavLst>
                                        </p:anim>
                                      </p:childTnLst>
                                    </p:cTn>
                                  </p:par>
                                </p:childTnLst>
                              </p:cTn>
                            </p:par>
                            <p:par>
                              <p:cTn id="30" fill="hold">
                                <p:stCondLst>
                                  <p:cond delay="2750"/>
                                </p:stCondLst>
                                <p:childTnLst>
                                  <p:par>
                                    <p:cTn id="31" presetID="6" presetClass="entr" presetSubtype="16" fill="hold" grpId="0" nodeType="afterEffect">
                                      <p:stCondLst>
                                        <p:cond delay="0"/>
                                      </p:stCondLst>
                                      <p:childTnLst>
                                        <p:set>
                                          <p:cBhvr>
                                            <p:cTn id="32" dur="1" fill="hold">
                                              <p:stCondLst>
                                                <p:cond delay="0"/>
                                              </p:stCondLst>
                                            </p:cTn>
                                            <p:tgtEl>
                                              <p:spTgt spid="41"/>
                                            </p:tgtEl>
                                            <p:attrNameLst>
                                              <p:attrName>style.visibility</p:attrName>
                                            </p:attrNameLst>
                                          </p:cBhvr>
                                          <p:to>
                                            <p:strVal val="visible"/>
                                          </p:to>
                                        </p:set>
                                        <p:animEffect transition="in" filter="circle(in)">
                                          <p:cBhvr>
                                            <p:cTn id="33" dur="2000"/>
                                            <p:tgtEl>
                                              <p:spTgt spid="41"/>
                                            </p:tgtEl>
                                          </p:cBhvr>
                                        </p:animEffect>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grpId="0" nodeType="clickEffect">
                                      <p:stCondLst>
                                        <p:cond delay="0"/>
                                      </p:stCondLst>
                                      <p:childTnLst>
                                        <p:set>
                                          <p:cBhvr>
                                            <p:cTn id="37" dur="1" fill="hold">
                                              <p:stCondLst>
                                                <p:cond delay="0"/>
                                              </p:stCondLst>
                                            </p:cTn>
                                            <p:tgtEl>
                                              <p:spTgt spid="39"/>
                                            </p:tgtEl>
                                            <p:attrNameLst>
                                              <p:attrName>style.visibility</p:attrName>
                                            </p:attrNameLst>
                                          </p:cBhvr>
                                          <p:to>
                                            <p:strVal val="visible"/>
                                          </p:to>
                                        </p:set>
                                        <p:animEffect transition="in" filter="fade">
                                          <p:cBhvr>
                                            <p:cTn id="38" dur="1000"/>
                                            <p:tgtEl>
                                              <p:spTgt spid="39"/>
                                            </p:tgtEl>
                                          </p:cBhvr>
                                        </p:animEffect>
                                        <p:anim calcmode="lin" valueType="num">
                                          <p:cBhvr>
                                            <p:cTn id="39" dur="1000" fill="hold"/>
                                            <p:tgtEl>
                                              <p:spTgt spid="39"/>
                                            </p:tgtEl>
                                            <p:attrNameLst>
                                              <p:attrName>ppt_x</p:attrName>
                                            </p:attrNameLst>
                                          </p:cBhvr>
                                          <p:tavLst>
                                            <p:tav tm="0">
                                              <p:val>
                                                <p:strVal val="#ppt_x"/>
                                              </p:val>
                                            </p:tav>
                                            <p:tav tm="100000">
                                              <p:val>
                                                <p:strVal val="#ppt_x"/>
                                              </p:val>
                                            </p:tav>
                                          </p:tavLst>
                                        </p:anim>
                                        <p:anim calcmode="lin" valueType="num">
                                          <p:cBhvr>
                                            <p:cTn id="40"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1" presetClass="exit" presetSubtype="0" fill="hold" grpId="1" nodeType="clickEffect">
                                      <p:stCondLst>
                                        <p:cond delay="0"/>
                                      </p:stCondLst>
                                      <p:childTnLst>
                                        <p:set>
                                          <p:cBhvr>
                                            <p:cTn id="44" dur="1" fill="hold">
                                              <p:stCondLst>
                                                <p:cond delay="0"/>
                                              </p:stCondLst>
                                            </p:cTn>
                                            <p:tgtEl>
                                              <p:spTgt spid="39"/>
                                            </p:tgtEl>
                                            <p:attrNameLst>
                                              <p:attrName>style.visibility</p:attrName>
                                            </p:attrNameLst>
                                          </p:cBhvr>
                                          <p:to>
                                            <p:strVal val="hidden"/>
                                          </p:to>
                                        </p:set>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40"/>
                                            </p:tgtEl>
                                            <p:attrNameLst>
                                              <p:attrName>style.visibility</p:attrName>
                                            </p:attrNameLst>
                                          </p:cBhvr>
                                          <p:to>
                                            <p:strVal val="visible"/>
                                          </p:to>
                                        </p:set>
                                        <p:animEffect transition="in" filter="fade">
                                          <p:cBhvr>
                                            <p:cTn id="49" dur="1000"/>
                                            <p:tgtEl>
                                              <p:spTgt spid="40"/>
                                            </p:tgtEl>
                                          </p:cBhvr>
                                        </p:animEffect>
                                        <p:anim calcmode="lin" valueType="num">
                                          <p:cBhvr>
                                            <p:cTn id="50" dur="1000" fill="hold"/>
                                            <p:tgtEl>
                                              <p:spTgt spid="40"/>
                                            </p:tgtEl>
                                            <p:attrNameLst>
                                              <p:attrName>ppt_x</p:attrName>
                                            </p:attrNameLst>
                                          </p:cBhvr>
                                          <p:tavLst>
                                            <p:tav tm="0">
                                              <p:val>
                                                <p:strVal val="#ppt_x"/>
                                              </p:val>
                                            </p:tav>
                                            <p:tav tm="100000">
                                              <p:val>
                                                <p:strVal val="#ppt_x"/>
                                              </p:val>
                                            </p:tav>
                                          </p:tavLst>
                                        </p:anim>
                                        <p:anim calcmode="lin" valueType="num">
                                          <p:cBhvr>
                                            <p:cTn id="51"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1" presetClass="exit" presetSubtype="0" fill="hold" grpId="1" nodeType="clickEffect">
                                      <p:stCondLst>
                                        <p:cond delay="0"/>
                                      </p:stCondLst>
                                      <p:childTnLst>
                                        <p:set>
                                          <p:cBhvr>
                                            <p:cTn id="55" dur="1" fill="hold">
                                              <p:stCondLst>
                                                <p:cond delay="0"/>
                                              </p:stCondLst>
                                            </p:cTn>
                                            <p:tgtEl>
                                              <p:spTgt spid="4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39" grpId="0" animBg="1"/>
          <p:bldP spid="39" grpId="1" animBg="1"/>
          <p:bldP spid="40" grpId="0" animBg="1"/>
          <p:bldP spid="40" grpId="1" animBg="1"/>
          <p:bldP spid="41" grpId="0" animBg="1"/>
        </p:bldLst>
      </p:timing>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73125" y="900719"/>
            <a:ext cx="12289261" cy="5930754"/>
            <a:chOff x="908406" y="1958839"/>
            <a:chExt cx="3484694" cy="4886803"/>
          </a:xfrm>
        </p:grpSpPr>
        <p:sp>
          <p:nvSpPr>
            <p:cNvPr id="16" name="矩形 15"/>
            <p:cNvSpPr/>
            <p:nvPr/>
          </p:nvSpPr>
          <p:spPr>
            <a:xfrm flipH="1">
              <a:off x="908406" y="1995688"/>
              <a:ext cx="3356848"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35" name="群組 34"/>
          <p:cNvGrpSpPr/>
          <p:nvPr/>
        </p:nvGrpSpPr>
        <p:grpSpPr>
          <a:xfrm>
            <a:off x="5895586" y="-209106"/>
            <a:ext cx="5607415" cy="1470676"/>
            <a:chOff x="-14042262" y="1272774"/>
            <a:chExt cx="14667741" cy="732733"/>
          </a:xfrm>
        </p:grpSpPr>
        <p:pic>
          <p:nvPicPr>
            <p:cNvPr id="36"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38" name="文字方塊 37"/>
            <p:cNvSpPr txBox="1"/>
            <p:nvPr/>
          </p:nvSpPr>
          <p:spPr>
            <a:xfrm>
              <a:off x="-10304698" y="1486697"/>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a:t>
              </a:r>
              <a:r>
                <a:rPr lang="zh-TW" altLang="en-US" sz="3200" dirty="0">
                  <a:solidFill>
                    <a:srgbClr val="00EFF1"/>
                  </a:solidFill>
                  <a:latin typeface="標楷體" panose="03000509000000000000" pitchFamily="65" charset="-120"/>
                  <a:ea typeface="標楷體" panose="03000509000000000000" pitchFamily="65" charset="-120"/>
                </a:rPr>
                <a:t>三</a:t>
              </a:r>
              <a:r>
                <a:rPr lang="zh-TW" altLang="en-US" sz="3200" dirty="0" smtClean="0">
                  <a:solidFill>
                    <a:srgbClr val="00EFF1"/>
                  </a:solidFill>
                  <a:latin typeface="標楷體" panose="03000509000000000000" pitchFamily="65" charset="-120"/>
                  <a:ea typeface="標楷體" panose="03000509000000000000" pitchFamily="65" charset="-120"/>
                </a:rPr>
                <a:t>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4)</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graphicFrame>
        <p:nvGraphicFramePr>
          <p:cNvPr id="39" name="表格 38"/>
          <p:cNvGraphicFramePr>
            <a:graphicFrameLocks noGrp="1"/>
          </p:cNvGraphicFramePr>
          <p:nvPr>
            <p:extLst>
              <p:ext uri="{D42A27DB-BD31-4B8C-83A1-F6EECF244321}">
                <p14:modId xmlns:p14="http://schemas.microsoft.com/office/powerpoint/2010/main" val="311690612"/>
              </p:ext>
            </p:extLst>
          </p:nvPr>
        </p:nvGraphicFramePr>
        <p:xfrm>
          <a:off x="293134" y="1588361"/>
          <a:ext cx="4810555" cy="2438400"/>
        </p:xfrm>
        <a:graphic>
          <a:graphicData uri="http://schemas.openxmlformats.org/drawingml/2006/table">
            <a:tbl>
              <a:tblPr firstRow="1" firstCol="1" lastRow="1" lastCol="1" bandRow="1" bandCol="1">
                <a:tableStyleId>{5C22544A-7EE6-4342-B048-85BDC9FD1C3A}</a:tableStyleId>
              </a:tblPr>
              <a:tblGrid>
                <a:gridCol w="2924275">
                  <a:extLst>
                    <a:ext uri="{9D8B030D-6E8A-4147-A177-3AD203B41FA5}">
                      <a16:colId xmlns:a16="http://schemas.microsoft.com/office/drawing/2014/main" val="3662147414"/>
                    </a:ext>
                  </a:extLst>
                </a:gridCol>
                <a:gridCol w="1886280">
                  <a:extLst>
                    <a:ext uri="{9D8B030D-6E8A-4147-A177-3AD203B41FA5}">
                      <a16:colId xmlns:a16="http://schemas.microsoft.com/office/drawing/2014/main" val="3671385973"/>
                    </a:ext>
                  </a:extLst>
                </a:gridCol>
              </a:tblGrid>
              <a:tr h="0">
                <a:tc>
                  <a:txBody>
                    <a:bodyPr/>
                    <a:lstStyle/>
                    <a:p>
                      <a:pPr algn="ctr">
                        <a:spcAft>
                          <a:spcPts val="0"/>
                        </a:spcAft>
                      </a:pPr>
                      <a:r>
                        <a:rPr lang="zh-TW" sz="2000" b="0" kern="0" dirty="0">
                          <a:effectLst/>
                          <a:latin typeface="標楷體" panose="03000509000000000000" pitchFamily="65" charset="-120"/>
                          <a:ea typeface="標楷體" panose="03000509000000000000" pitchFamily="65" charset="-120"/>
                        </a:rPr>
                        <a:t>商品名稱</a:t>
                      </a:r>
                      <a:endParaRPr lang="zh-TW" sz="2000" b="0" kern="100" dirty="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zh-TW" sz="2000" b="0" kern="0" dirty="0">
                          <a:effectLst/>
                          <a:latin typeface="標楷體" panose="03000509000000000000" pitchFamily="65" charset="-120"/>
                          <a:ea typeface="標楷體" panose="03000509000000000000" pitchFamily="65" charset="-120"/>
                        </a:rPr>
                        <a:t>數量</a:t>
                      </a:r>
                      <a:endParaRPr lang="zh-TW" sz="2000" b="0" kern="100" dirty="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752798353"/>
                  </a:ext>
                </a:extLst>
              </a:tr>
              <a:tr h="0">
                <a:tc>
                  <a:txBody>
                    <a:bodyPr/>
                    <a:lstStyle/>
                    <a:p>
                      <a:pPr>
                        <a:spcAft>
                          <a:spcPts val="0"/>
                        </a:spcAft>
                      </a:pPr>
                      <a:r>
                        <a:rPr lang="zh-TW" sz="2000" b="0" kern="100" dirty="0">
                          <a:effectLst/>
                          <a:latin typeface="標楷體" panose="03000509000000000000" pitchFamily="65" charset="-120"/>
                          <a:ea typeface="標楷體" panose="03000509000000000000" pitchFamily="65" charset="-120"/>
                        </a:rPr>
                        <a:t>全自動</a:t>
                      </a:r>
                      <a:r>
                        <a:rPr lang="zh-TW" sz="2000" b="0" kern="0" dirty="0">
                          <a:effectLst/>
                          <a:latin typeface="標楷體" panose="03000509000000000000" pitchFamily="65" charset="-120"/>
                          <a:ea typeface="標楷體" panose="03000509000000000000" pitchFamily="65" charset="-120"/>
                        </a:rPr>
                        <a:t>美式咖啡機</a:t>
                      </a:r>
                      <a:endParaRPr lang="zh-TW" sz="2000" b="0" kern="100" dirty="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100" dirty="0">
                          <a:effectLst/>
                          <a:latin typeface="標楷體" panose="03000509000000000000" pitchFamily="65" charset="-120"/>
                          <a:ea typeface="標楷體" panose="03000509000000000000" pitchFamily="65" charset="-120"/>
                        </a:rPr>
                        <a:t>932</a:t>
                      </a:r>
                      <a:endParaRPr lang="zh-TW" sz="2000" b="0" kern="100" dirty="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205048041"/>
                  </a:ext>
                </a:extLst>
              </a:tr>
              <a:tr h="0">
                <a:tc>
                  <a:txBody>
                    <a:bodyPr/>
                    <a:lstStyle/>
                    <a:p>
                      <a:pPr>
                        <a:spcAft>
                          <a:spcPts val="0"/>
                        </a:spcAft>
                      </a:pPr>
                      <a:r>
                        <a:rPr lang="zh-TW" sz="2000" b="0" kern="100">
                          <a:effectLst/>
                          <a:latin typeface="標楷體" panose="03000509000000000000" pitchFamily="65" charset="-120"/>
                          <a:ea typeface="標楷體" panose="03000509000000000000" pitchFamily="65" charset="-120"/>
                        </a:rPr>
                        <a:t>半自動</a:t>
                      </a:r>
                      <a:r>
                        <a:rPr lang="zh-TW" sz="2000" b="0" kern="0">
                          <a:effectLst/>
                          <a:latin typeface="標楷體" panose="03000509000000000000" pitchFamily="65" charset="-120"/>
                          <a:ea typeface="標楷體" panose="03000509000000000000" pitchFamily="65" charset="-120"/>
                        </a:rPr>
                        <a:t>美式咖啡機</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100" dirty="0">
                          <a:effectLst/>
                          <a:latin typeface="標楷體" panose="03000509000000000000" pitchFamily="65" charset="-120"/>
                          <a:ea typeface="標楷體" panose="03000509000000000000" pitchFamily="65" charset="-120"/>
                        </a:rPr>
                        <a:t>554</a:t>
                      </a:r>
                      <a:endParaRPr lang="zh-TW" sz="2000" b="0" kern="100" dirty="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105818119"/>
                  </a:ext>
                </a:extLst>
              </a:tr>
              <a:tr h="0">
                <a:tc>
                  <a:txBody>
                    <a:bodyPr/>
                    <a:lstStyle/>
                    <a:p>
                      <a:pPr>
                        <a:spcAft>
                          <a:spcPts val="0"/>
                        </a:spcAft>
                      </a:pPr>
                      <a:r>
                        <a:rPr lang="zh-TW" sz="2000" b="0" kern="100">
                          <a:effectLst/>
                          <a:latin typeface="標楷體" panose="03000509000000000000" pitchFamily="65" charset="-120"/>
                          <a:ea typeface="標楷體" panose="03000509000000000000" pitchFamily="65" charset="-120"/>
                        </a:rPr>
                        <a:t>全自動</a:t>
                      </a:r>
                      <a:r>
                        <a:rPr lang="zh-TW" sz="2000" b="0" kern="0">
                          <a:effectLst/>
                          <a:latin typeface="標楷體" panose="03000509000000000000" pitchFamily="65" charset="-120"/>
                          <a:ea typeface="標楷體" panose="03000509000000000000" pitchFamily="65" charset="-120"/>
                        </a:rPr>
                        <a:t>義式咖啡機</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100" dirty="0">
                          <a:effectLst/>
                          <a:latin typeface="標楷體" panose="03000509000000000000" pitchFamily="65" charset="-120"/>
                          <a:ea typeface="標楷體" panose="03000509000000000000" pitchFamily="65" charset="-120"/>
                        </a:rPr>
                        <a:t>650</a:t>
                      </a:r>
                      <a:endParaRPr lang="zh-TW" sz="2000" b="0" kern="100" dirty="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519048288"/>
                  </a:ext>
                </a:extLst>
              </a:tr>
              <a:tr h="0">
                <a:tc>
                  <a:txBody>
                    <a:bodyPr/>
                    <a:lstStyle/>
                    <a:p>
                      <a:pPr>
                        <a:spcAft>
                          <a:spcPts val="0"/>
                        </a:spcAft>
                      </a:pPr>
                      <a:r>
                        <a:rPr lang="zh-TW" sz="2000" b="0" kern="100">
                          <a:effectLst/>
                          <a:latin typeface="標楷體" panose="03000509000000000000" pitchFamily="65" charset="-120"/>
                          <a:ea typeface="標楷體" panose="03000509000000000000" pitchFamily="65" charset="-120"/>
                        </a:rPr>
                        <a:t>半自動</a:t>
                      </a:r>
                      <a:r>
                        <a:rPr lang="zh-TW" sz="2000" b="0" kern="0">
                          <a:effectLst/>
                          <a:latin typeface="標楷體" panose="03000509000000000000" pitchFamily="65" charset="-120"/>
                          <a:ea typeface="標楷體" panose="03000509000000000000" pitchFamily="65" charset="-120"/>
                        </a:rPr>
                        <a:t>義式咖啡機</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100" dirty="0">
                          <a:effectLst/>
                          <a:latin typeface="標楷體" panose="03000509000000000000" pitchFamily="65" charset="-120"/>
                          <a:ea typeface="標楷體" panose="03000509000000000000" pitchFamily="65" charset="-120"/>
                        </a:rPr>
                        <a:t>519</a:t>
                      </a:r>
                      <a:endParaRPr lang="zh-TW" sz="2000" b="0" kern="100" dirty="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263070078"/>
                  </a:ext>
                </a:extLst>
              </a:tr>
              <a:tr h="0">
                <a:tc>
                  <a:txBody>
                    <a:bodyPr/>
                    <a:lstStyle/>
                    <a:p>
                      <a:pPr>
                        <a:spcAft>
                          <a:spcPts val="0"/>
                        </a:spcAft>
                      </a:pPr>
                      <a:r>
                        <a:rPr lang="zh-TW" sz="2000" b="0" kern="100" dirty="0">
                          <a:effectLst/>
                          <a:latin typeface="標楷體" panose="03000509000000000000" pitchFamily="65" charset="-120"/>
                          <a:ea typeface="標楷體" panose="03000509000000000000" pitchFamily="65" charset="-120"/>
                        </a:rPr>
                        <a:t>膠囊咖啡機</a:t>
                      </a:r>
                      <a:endParaRPr lang="zh-TW" sz="2000" b="0" kern="100" dirty="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100" dirty="0">
                          <a:effectLst/>
                          <a:latin typeface="標楷體" panose="03000509000000000000" pitchFamily="65" charset="-120"/>
                          <a:ea typeface="標楷體" panose="03000509000000000000" pitchFamily="65" charset="-120"/>
                        </a:rPr>
                        <a:t>468</a:t>
                      </a:r>
                      <a:endParaRPr lang="zh-TW" sz="2000" b="0" kern="100" dirty="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601759796"/>
                  </a:ext>
                </a:extLst>
              </a:tr>
              <a:tr h="0">
                <a:tc>
                  <a:txBody>
                    <a:bodyPr/>
                    <a:lstStyle/>
                    <a:p>
                      <a:pPr>
                        <a:spcAft>
                          <a:spcPts val="0"/>
                        </a:spcAft>
                      </a:pPr>
                      <a:r>
                        <a:rPr lang="zh-TW" sz="2000" b="0" kern="0">
                          <a:effectLst/>
                          <a:latin typeface="標楷體" panose="03000509000000000000" pitchFamily="65" charset="-120"/>
                          <a:ea typeface="標楷體" panose="03000509000000000000" pitchFamily="65" charset="-120"/>
                        </a:rPr>
                        <a:t>虹吸式咖啡機</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100" dirty="0">
                          <a:effectLst/>
                          <a:latin typeface="標楷體" panose="03000509000000000000" pitchFamily="65" charset="-120"/>
                          <a:ea typeface="標楷體" panose="03000509000000000000" pitchFamily="65" charset="-120"/>
                        </a:rPr>
                        <a:t>359</a:t>
                      </a:r>
                      <a:endParaRPr lang="zh-TW" sz="2000" b="0" kern="100" dirty="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424731038"/>
                  </a:ext>
                </a:extLst>
              </a:tr>
              <a:tr h="0">
                <a:tc>
                  <a:txBody>
                    <a:bodyPr/>
                    <a:lstStyle/>
                    <a:p>
                      <a:pPr>
                        <a:spcAft>
                          <a:spcPts val="0"/>
                        </a:spcAft>
                      </a:pPr>
                      <a:r>
                        <a:rPr lang="zh-TW" sz="2000" b="0" kern="0">
                          <a:effectLst/>
                          <a:latin typeface="標楷體" panose="03000509000000000000" pitchFamily="65" charset="-120"/>
                          <a:ea typeface="標楷體" panose="03000509000000000000" pitchFamily="65" charset="-120"/>
                        </a:rPr>
                        <a:t>滴濾式咖啡機</a:t>
                      </a:r>
                      <a:endParaRPr lang="zh-TW" sz="20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100" dirty="0">
                          <a:effectLst/>
                          <a:latin typeface="標楷體" panose="03000509000000000000" pitchFamily="65" charset="-120"/>
                          <a:ea typeface="標楷體" panose="03000509000000000000" pitchFamily="65" charset="-120"/>
                        </a:rPr>
                        <a:t>615</a:t>
                      </a:r>
                      <a:endParaRPr lang="zh-TW" sz="2000" b="0" kern="100" dirty="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312764191"/>
                  </a:ext>
                </a:extLst>
              </a:tr>
            </a:tbl>
          </a:graphicData>
        </a:graphic>
      </p:graphicFrame>
      <p:graphicFrame>
        <p:nvGraphicFramePr>
          <p:cNvPr id="40" name="表格 39"/>
          <p:cNvGraphicFramePr>
            <a:graphicFrameLocks noGrp="1"/>
          </p:cNvGraphicFramePr>
          <p:nvPr>
            <p:extLst>
              <p:ext uri="{D42A27DB-BD31-4B8C-83A1-F6EECF244321}">
                <p14:modId xmlns:p14="http://schemas.microsoft.com/office/powerpoint/2010/main" val="887704974"/>
              </p:ext>
            </p:extLst>
          </p:nvPr>
        </p:nvGraphicFramePr>
        <p:xfrm>
          <a:off x="5891361" y="1477947"/>
          <a:ext cx="5332486" cy="2592000"/>
        </p:xfrm>
        <a:graphic>
          <a:graphicData uri="http://schemas.openxmlformats.org/drawingml/2006/table">
            <a:tbl>
              <a:tblPr firstRow="1" firstCol="1" lastRow="1" lastCol="1" bandRow="1" bandCol="1">
                <a:tableStyleId>{5C22544A-7EE6-4342-B048-85BDC9FD1C3A}</a:tableStyleId>
              </a:tblPr>
              <a:tblGrid>
                <a:gridCol w="2717005">
                  <a:extLst>
                    <a:ext uri="{9D8B030D-6E8A-4147-A177-3AD203B41FA5}">
                      <a16:colId xmlns:a16="http://schemas.microsoft.com/office/drawing/2014/main" val="1698041909"/>
                    </a:ext>
                  </a:extLst>
                </a:gridCol>
                <a:gridCol w="2615481">
                  <a:extLst>
                    <a:ext uri="{9D8B030D-6E8A-4147-A177-3AD203B41FA5}">
                      <a16:colId xmlns:a16="http://schemas.microsoft.com/office/drawing/2014/main" val="2715239812"/>
                    </a:ext>
                  </a:extLst>
                </a:gridCol>
              </a:tblGrid>
              <a:tr h="324000">
                <a:tc>
                  <a:txBody>
                    <a:bodyPr/>
                    <a:lstStyle/>
                    <a:p>
                      <a:pPr algn="ctr">
                        <a:spcAft>
                          <a:spcPts val="0"/>
                        </a:spcAft>
                      </a:pPr>
                      <a:r>
                        <a:rPr lang="zh-TW" sz="1800" b="0" kern="0" dirty="0">
                          <a:solidFill>
                            <a:schemeClr val="bg1"/>
                          </a:solidFill>
                          <a:effectLst/>
                          <a:latin typeface="標楷體" panose="03000509000000000000" pitchFamily="65" charset="-120"/>
                          <a:ea typeface="標楷體" panose="03000509000000000000" pitchFamily="65" charset="-120"/>
                        </a:rPr>
                        <a:t>商品名稱</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zh-TW" sz="1800" b="0" kern="0">
                          <a:solidFill>
                            <a:schemeClr val="bg1"/>
                          </a:solidFill>
                          <a:effectLst/>
                          <a:latin typeface="標楷體" panose="03000509000000000000" pitchFamily="65" charset="-120"/>
                          <a:ea typeface="標楷體" panose="03000509000000000000" pitchFamily="65" charset="-120"/>
                        </a:rPr>
                        <a:t>單位淨變現價值</a:t>
                      </a:r>
                      <a:endParaRPr lang="zh-TW" sz="18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712287183"/>
                  </a:ext>
                </a:extLst>
              </a:tr>
              <a:tr h="324000">
                <a:tc>
                  <a:txBody>
                    <a:bodyPr/>
                    <a:lstStyle/>
                    <a:p>
                      <a:pPr>
                        <a:spcAft>
                          <a:spcPts val="0"/>
                        </a:spcAft>
                      </a:pPr>
                      <a:r>
                        <a:rPr lang="zh-TW" sz="1800" b="0" kern="100" dirty="0">
                          <a:solidFill>
                            <a:schemeClr val="bg1"/>
                          </a:solidFill>
                          <a:effectLst/>
                          <a:latin typeface="標楷體" panose="03000509000000000000" pitchFamily="65" charset="-120"/>
                          <a:ea typeface="標楷體" panose="03000509000000000000" pitchFamily="65" charset="-120"/>
                        </a:rPr>
                        <a:t>全自動</a:t>
                      </a:r>
                      <a:r>
                        <a:rPr lang="zh-TW" sz="1800" b="0" kern="0" dirty="0">
                          <a:solidFill>
                            <a:schemeClr val="bg1"/>
                          </a:solidFill>
                          <a:effectLst/>
                          <a:latin typeface="標楷體" panose="03000509000000000000" pitchFamily="65" charset="-120"/>
                          <a:ea typeface="標楷體" panose="03000509000000000000" pitchFamily="65" charset="-120"/>
                        </a:rPr>
                        <a:t>美式咖啡機</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tabLst>
                          <a:tab pos="731520" algn="r"/>
                        </a:tabLst>
                      </a:pPr>
                      <a:r>
                        <a:rPr lang="en-US" sz="1800" b="0" kern="100" dirty="0">
                          <a:solidFill>
                            <a:schemeClr val="bg1"/>
                          </a:solidFill>
                          <a:effectLst/>
                          <a:latin typeface="標楷體" panose="03000509000000000000" pitchFamily="65" charset="-120"/>
                          <a:ea typeface="標楷體" panose="03000509000000000000" pitchFamily="65" charset="-120"/>
                        </a:rPr>
                        <a:t>	5,426</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275789783"/>
                  </a:ext>
                </a:extLst>
              </a:tr>
              <a:tr h="324000">
                <a:tc>
                  <a:txBody>
                    <a:bodyPr/>
                    <a:lstStyle/>
                    <a:p>
                      <a:pPr>
                        <a:spcAft>
                          <a:spcPts val="0"/>
                        </a:spcAft>
                      </a:pPr>
                      <a:r>
                        <a:rPr lang="zh-TW" sz="1800" b="0" kern="100" dirty="0">
                          <a:solidFill>
                            <a:schemeClr val="bg1"/>
                          </a:solidFill>
                          <a:effectLst/>
                          <a:latin typeface="標楷體" panose="03000509000000000000" pitchFamily="65" charset="-120"/>
                          <a:ea typeface="標楷體" panose="03000509000000000000" pitchFamily="65" charset="-120"/>
                        </a:rPr>
                        <a:t>半自動</a:t>
                      </a:r>
                      <a:r>
                        <a:rPr lang="zh-TW" sz="1800" b="0" kern="0" dirty="0">
                          <a:solidFill>
                            <a:schemeClr val="bg1"/>
                          </a:solidFill>
                          <a:effectLst/>
                          <a:latin typeface="標楷體" panose="03000509000000000000" pitchFamily="65" charset="-120"/>
                          <a:ea typeface="標楷體" panose="03000509000000000000" pitchFamily="65" charset="-120"/>
                        </a:rPr>
                        <a:t>美式咖啡機</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tabLst>
                          <a:tab pos="731520" algn="r"/>
                        </a:tabLst>
                      </a:pPr>
                      <a:r>
                        <a:rPr lang="en-US" sz="1800" b="0" kern="100" dirty="0">
                          <a:solidFill>
                            <a:schemeClr val="bg1"/>
                          </a:solidFill>
                          <a:effectLst/>
                          <a:latin typeface="標楷體" panose="03000509000000000000" pitchFamily="65" charset="-120"/>
                          <a:ea typeface="標楷體" panose="03000509000000000000" pitchFamily="65" charset="-120"/>
                        </a:rPr>
                        <a:t>	4,210</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927347193"/>
                  </a:ext>
                </a:extLst>
              </a:tr>
              <a:tr h="324000">
                <a:tc>
                  <a:txBody>
                    <a:bodyPr/>
                    <a:lstStyle/>
                    <a:p>
                      <a:pPr>
                        <a:spcAft>
                          <a:spcPts val="0"/>
                        </a:spcAft>
                      </a:pPr>
                      <a:r>
                        <a:rPr lang="zh-TW" sz="1800" b="0" kern="100" dirty="0">
                          <a:solidFill>
                            <a:schemeClr val="bg1"/>
                          </a:solidFill>
                          <a:effectLst/>
                          <a:latin typeface="標楷體" panose="03000509000000000000" pitchFamily="65" charset="-120"/>
                          <a:ea typeface="標楷體" panose="03000509000000000000" pitchFamily="65" charset="-120"/>
                        </a:rPr>
                        <a:t>全自動</a:t>
                      </a:r>
                      <a:r>
                        <a:rPr lang="zh-TW" sz="1800" b="0" kern="0" dirty="0">
                          <a:solidFill>
                            <a:schemeClr val="bg1"/>
                          </a:solidFill>
                          <a:effectLst/>
                          <a:latin typeface="標楷體" panose="03000509000000000000" pitchFamily="65" charset="-120"/>
                          <a:ea typeface="標楷體" panose="03000509000000000000" pitchFamily="65" charset="-120"/>
                        </a:rPr>
                        <a:t>義式咖啡機</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tabLst>
                          <a:tab pos="731520" algn="r"/>
                        </a:tabLst>
                      </a:pPr>
                      <a:r>
                        <a:rPr lang="en-US" sz="1800" b="0" kern="100" dirty="0">
                          <a:solidFill>
                            <a:schemeClr val="bg1"/>
                          </a:solidFill>
                          <a:effectLst/>
                          <a:latin typeface="標楷體" panose="03000509000000000000" pitchFamily="65" charset="-120"/>
                          <a:ea typeface="標楷體" panose="03000509000000000000" pitchFamily="65" charset="-120"/>
                        </a:rPr>
                        <a:t>	13,280</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27190101"/>
                  </a:ext>
                </a:extLst>
              </a:tr>
              <a:tr h="324000">
                <a:tc>
                  <a:txBody>
                    <a:bodyPr/>
                    <a:lstStyle/>
                    <a:p>
                      <a:pPr>
                        <a:spcAft>
                          <a:spcPts val="0"/>
                        </a:spcAft>
                      </a:pPr>
                      <a:r>
                        <a:rPr lang="zh-TW" sz="1800" b="0" kern="100" dirty="0">
                          <a:solidFill>
                            <a:schemeClr val="bg1"/>
                          </a:solidFill>
                          <a:effectLst/>
                          <a:latin typeface="標楷體" panose="03000509000000000000" pitchFamily="65" charset="-120"/>
                          <a:ea typeface="標楷體" panose="03000509000000000000" pitchFamily="65" charset="-120"/>
                        </a:rPr>
                        <a:t>半自動</a:t>
                      </a:r>
                      <a:r>
                        <a:rPr lang="zh-TW" sz="1800" b="0" kern="0" dirty="0">
                          <a:solidFill>
                            <a:schemeClr val="bg1"/>
                          </a:solidFill>
                          <a:effectLst/>
                          <a:latin typeface="標楷體" panose="03000509000000000000" pitchFamily="65" charset="-120"/>
                          <a:ea typeface="標楷體" panose="03000509000000000000" pitchFamily="65" charset="-120"/>
                        </a:rPr>
                        <a:t>義式咖啡機</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tabLst>
                          <a:tab pos="731520" algn="r"/>
                        </a:tabLst>
                      </a:pPr>
                      <a:r>
                        <a:rPr lang="en-US" sz="1800" b="0" kern="100" dirty="0">
                          <a:solidFill>
                            <a:schemeClr val="bg1"/>
                          </a:solidFill>
                          <a:effectLst/>
                          <a:latin typeface="標楷體" panose="03000509000000000000" pitchFamily="65" charset="-120"/>
                          <a:ea typeface="標楷體" panose="03000509000000000000" pitchFamily="65" charset="-120"/>
                        </a:rPr>
                        <a:t>	8,680</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279284809"/>
                  </a:ext>
                </a:extLst>
              </a:tr>
              <a:tr h="324000">
                <a:tc>
                  <a:txBody>
                    <a:bodyPr/>
                    <a:lstStyle/>
                    <a:p>
                      <a:pPr>
                        <a:spcAft>
                          <a:spcPts val="0"/>
                        </a:spcAft>
                      </a:pPr>
                      <a:r>
                        <a:rPr lang="zh-TW" sz="1800" b="0" kern="100">
                          <a:solidFill>
                            <a:schemeClr val="bg1"/>
                          </a:solidFill>
                          <a:effectLst/>
                          <a:latin typeface="標楷體" panose="03000509000000000000" pitchFamily="65" charset="-120"/>
                          <a:ea typeface="標楷體" panose="03000509000000000000" pitchFamily="65" charset="-120"/>
                        </a:rPr>
                        <a:t>膠囊咖啡機</a:t>
                      </a:r>
                      <a:endParaRPr lang="zh-TW" sz="18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tabLst>
                          <a:tab pos="731520" algn="r"/>
                        </a:tabLst>
                      </a:pPr>
                      <a:r>
                        <a:rPr lang="en-US" sz="1800" b="0" kern="100" dirty="0">
                          <a:solidFill>
                            <a:schemeClr val="bg1"/>
                          </a:solidFill>
                          <a:effectLst/>
                          <a:latin typeface="標楷體" panose="03000509000000000000" pitchFamily="65" charset="-120"/>
                          <a:ea typeface="標楷體" panose="03000509000000000000" pitchFamily="65" charset="-120"/>
                        </a:rPr>
                        <a:t>	3,200</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352193606"/>
                  </a:ext>
                </a:extLst>
              </a:tr>
              <a:tr h="324000">
                <a:tc>
                  <a:txBody>
                    <a:bodyPr/>
                    <a:lstStyle/>
                    <a:p>
                      <a:pPr>
                        <a:spcAft>
                          <a:spcPts val="0"/>
                        </a:spcAft>
                      </a:pPr>
                      <a:r>
                        <a:rPr lang="zh-TW" sz="1800" b="0" kern="0">
                          <a:solidFill>
                            <a:schemeClr val="bg1"/>
                          </a:solidFill>
                          <a:effectLst/>
                          <a:latin typeface="標楷體" panose="03000509000000000000" pitchFamily="65" charset="-120"/>
                          <a:ea typeface="標楷體" panose="03000509000000000000" pitchFamily="65" charset="-120"/>
                        </a:rPr>
                        <a:t>虹吸式咖啡機</a:t>
                      </a:r>
                      <a:endParaRPr lang="zh-TW" sz="18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tabLst>
                          <a:tab pos="731520" algn="r"/>
                        </a:tabLst>
                      </a:pPr>
                      <a:r>
                        <a:rPr lang="en-US" sz="1800" b="0" kern="100" dirty="0">
                          <a:solidFill>
                            <a:schemeClr val="bg1"/>
                          </a:solidFill>
                          <a:effectLst/>
                          <a:latin typeface="標楷體" panose="03000509000000000000" pitchFamily="65" charset="-120"/>
                          <a:ea typeface="標楷體" panose="03000509000000000000" pitchFamily="65" charset="-120"/>
                        </a:rPr>
                        <a:t>	5,445</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343096229"/>
                  </a:ext>
                </a:extLst>
              </a:tr>
              <a:tr h="324000">
                <a:tc>
                  <a:txBody>
                    <a:bodyPr/>
                    <a:lstStyle/>
                    <a:p>
                      <a:pPr>
                        <a:spcAft>
                          <a:spcPts val="0"/>
                        </a:spcAft>
                      </a:pPr>
                      <a:r>
                        <a:rPr lang="zh-TW" sz="1800" b="0" kern="0">
                          <a:solidFill>
                            <a:schemeClr val="bg1"/>
                          </a:solidFill>
                          <a:effectLst/>
                          <a:latin typeface="標楷體" panose="03000509000000000000" pitchFamily="65" charset="-120"/>
                          <a:ea typeface="標楷體" panose="03000509000000000000" pitchFamily="65" charset="-120"/>
                        </a:rPr>
                        <a:t>滴濾式咖啡機</a:t>
                      </a:r>
                      <a:endParaRPr lang="zh-TW" sz="18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tabLst>
                          <a:tab pos="731520" algn="r"/>
                        </a:tabLst>
                      </a:pPr>
                      <a:r>
                        <a:rPr lang="en-US" sz="1800" b="0" kern="100" dirty="0">
                          <a:solidFill>
                            <a:schemeClr val="bg1"/>
                          </a:solidFill>
                          <a:effectLst/>
                          <a:latin typeface="標楷體" panose="03000509000000000000" pitchFamily="65" charset="-120"/>
                          <a:ea typeface="標楷體" panose="03000509000000000000" pitchFamily="65" charset="-120"/>
                        </a:rPr>
                        <a:t>	4,250</a:t>
                      </a:r>
                      <a:endParaRPr lang="zh-TW" sz="18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263754479"/>
                  </a:ext>
                </a:extLst>
              </a:tr>
            </a:tbl>
          </a:graphicData>
        </a:graphic>
      </p:graphicFrame>
      <p:sp>
        <p:nvSpPr>
          <p:cNvPr id="41" name="Rectangle 1"/>
          <p:cNvSpPr>
            <a:spLocks noChangeArrowheads="1"/>
          </p:cNvSpPr>
          <p:nvPr/>
        </p:nvSpPr>
        <p:spPr bwMode="auto">
          <a:xfrm>
            <a:off x="179852" y="1084907"/>
            <a:ext cx="4683827" cy="430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indent="352425" eaLnBrk="0" fontAlgn="base" hangingPunct="0">
              <a:spcBef>
                <a:spcPct val="0"/>
              </a:spcBef>
              <a:spcAft>
                <a:spcPct val="0"/>
              </a:spcAft>
              <a:tabLst>
                <a:tab pos="731838" algn="r"/>
              </a:tabLst>
              <a:defRPr>
                <a:solidFill>
                  <a:schemeClr val="tx1"/>
                </a:solidFill>
                <a:latin typeface="Arial" panose="020B0604020202020204" pitchFamily="34" charset="0"/>
              </a:defRPr>
            </a:lvl1pPr>
            <a:lvl2pPr eaLnBrk="0" fontAlgn="base" hangingPunct="0">
              <a:spcBef>
                <a:spcPct val="0"/>
              </a:spcBef>
              <a:spcAft>
                <a:spcPct val="0"/>
              </a:spcAft>
              <a:tabLst>
                <a:tab pos="731838" algn="r"/>
              </a:tabLst>
              <a:defRPr>
                <a:solidFill>
                  <a:schemeClr val="tx1"/>
                </a:solidFill>
                <a:latin typeface="Arial" panose="020B0604020202020204" pitchFamily="34" charset="0"/>
              </a:defRPr>
            </a:lvl2pPr>
            <a:lvl3pPr eaLnBrk="0" fontAlgn="base" hangingPunct="0">
              <a:spcBef>
                <a:spcPct val="0"/>
              </a:spcBef>
              <a:spcAft>
                <a:spcPct val="0"/>
              </a:spcAft>
              <a:tabLst>
                <a:tab pos="731838" algn="r"/>
              </a:tabLst>
              <a:defRPr>
                <a:solidFill>
                  <a:schemeClr val="tx1"/>
                </a:solidFill>
                <a:latin typeface="Arial" panose="020B0604020202020204" pitchFamily="34" charset="0"/>
              </a:defRPr>
            </a:lvl3pPr>
            <a:lvl4pPr eaLnBrk="0" fontAlgn="base" hangingPunct="0">
              <a:spcBef>
                <a:spcPct val="0"/>
              </a:spcBef>
              <a:spcAft>
                <a:spcPct val="0"/>
              </a:spcAft>
              <a:tabLst>
                <a:tab pos="731838" algn="r"/>
              </a:tabLst>
              <a:defRPr>
                <a:solidFill>
                  <a:schemeClr val="tx1"/>
                </a:solidFill>
                <a:latin typeface="Arial" panose="020B0604020202020204" pitchFamily="34" charset="0"/>
              </a:defRPr>
            </a:lvl4pPr>
            <a:lvl5pPr eaLnBrk="0" fontAlgn="base" hangingPunct="0">
              <a:spcBef>
                <a:spcPct val="0"/>
              </a:spcBef>
              <a:spcAft>
                <a:spcPct val="0"/>
              </a:spcAft>
              <a:tabLst>
                <a:tab pos="731838" algn="r"/>
              </a:tabLst>
              <a:defRPr>
                <a:solidFill>
                  <a:schemeClr val="tx1"/>
                </a:solidFill>
                <a:latin typeface="Arial" panose="020B0604020202020204" pitchFamily="34" charset="0"/>
              </a:defRPr>
            </a:lvl5pPr>
            <a:lvl6pPr eaLnBrk="0" fontAlgn="base" hangingPunct="0">
              <a:spcBef>
                <a:spcPct val="0"/>
              </a:spcBef>
              <a:spcAft>
                <a:spcPct val="0"/>
              </a:spcAft>
              <a:tabLst>
                <a:tab pos="731838" algn="r"/>
              </a:tabLst>
              <a:defRPr>
                <a:solidFill>
                  <a:schemeClr val="tx1"/>
                </a:solidFill>
                <a:latin typeface="Arial" panose="020B0604020202020204" pitchFamily="34" charset="0"/>
              </a:defRPr>
            </a:lvl6pPr>
            <a:lvl7pPr eaLnBrk="0" fontAlgn="base" hangingPunct="0">
              <a:spcBef>
                <a:spcPct val="0"/>
              </a:spcBef>
              <a:spcAft>
                <a:spcPct val="0"/>
              </a:spcAft>
              <a:tabLst>
                <a:tab pos="731838" algn="r"/>
              </a:tabLst>
              <a:defRPr>
                <a:solidFill>
                  <a:schemeClr val="tx1"/>
                </a:solidFill>
                <a:latin typeface="Arial" panose="020B0604020202020204" pitchFamily="34" charset="0"/>
              </a:defRPr>
            </a:lvl7pPr>
            <a:lvl8pPr eaLnBrk="0" fontAlgn="base" hangingPunct="0">
              <a:spcBef>
                <a:spcPct val="0"/>
              </a:spcBef>
              <a:spcAft>
                <a:spcPct val="0"/>
              </a:spcAft>
              <a:tabLst>
                <a:tab pos="731838" algn="r"/>
              </a:tabLst>
              <a:defRPr>
                <a:solidFill>
                  <a:schemeClr val="tx1"/>
                </a:solidFill>
                <a:latin typeface="Arial" panose="020B0604020202020204" pitchFamily="34" charset="0"/>
              </a:defRPr>
            </a:lvl8pPr>
            <a:lvl9pPr eaLnBrk="0" fontAlgn="base" hangingPunct="0">
              <a:spcBef>
                <a:spcPct val="0"/>
              </a:spcBef>
              <a:spcAft>
                <a:spcPct val="0"/>
              </a:spcAft>
              <a:tabLst>
                <a:tab pos="731838" algn="r"/>
              </a:tabLst>
              <a:defRPr>
                <a:solidFill>
                  <a:schemeClr val="tx1"/>
                </a:solidFill>
                <a:latin typeface="Arial" panose="020B0604020202020204" pitchFamily="34" charset="0"/>
              </a:defRPr>
            </a:lvl9pPr>
          </a:lstStyle>
          <a:p>
            <a:pPr marR="0" lvl="0" indent="0" algn="l" defTabSz="914400" rtl="0" eaLnBrk="0" fontAlgn="base" latinLnBrk="0" hangingPunct="0">
              <a:lnSpc>
                <a:spcPct val="100000"/>
              </a:lnSpc>
              <a:spcBef>
                <a:spcPct val="0"/>
              </a:spcBef>
              <a:spcAft>
                <a:spcPct val="0"/>
              </a:spcAft>
              <a:buClrTx/>
              <a:buSzTx/>
              <a:tabLst>
                <a:tab pos="731838" algn="r"/>
              </a:tabLst>
            </a:pPr>
            <a:r>
              <a:rPr kumimoji="0" lang="en-US" altLang="zh-TW" sz="2200" b="0"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rPr>
              <a:t>10.</a:t>
            </a:r>
            <a:r>
              <a:rPr kumimoji="0" lang="zh-TW" altLang="zh-TW" sz="2200" b="0"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rPr>
              <a:t>經實際盤點倉庫存貨如下：</a:t>
            </a:r>
            <a:r>
              <a:rPr kumimoji="0" lang="zh-TW" altLang="en-US" sz="2200" b="0"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rPr>
              <a:t> </a:t>
            </a:r>
            <a:endParaRPr kumimoji="0" lang="zh-TW" altLang="en-US" sz="2200" b="0"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endParaRPr>
          </a:p>
        </p:txBody>
      </p:sp>
      <p:sp>
        <p:nvSpPr>
          <p:cNvPr id="42" name="矩形 41"/>
          <p:cNvSpPr/>
          <p:nvPr/>
        </p:nvSpPr>
        <p:spPr>
          <a:xfrm>
            <a:off x="5792343" y="1066924"/>
            <a:ext cx="3647152" cy="400110"/>
          </a:xfrm>
          <a:prstGeom prst="rect">
            <a:avLst/>
          </a:prstGeom>
        </p:spPr>
        <p:txBody>
          <a:bodyPr wrap="none">
            <a:spAutoFit/>
          </a:bodyPr>
          <a:lstStyle/>
          <a:p>
            <a:pPr lvl="0" eaLnBrk="0" fontAlgn="base" hangingPunct="0">
              <a:spcBef>
                <a:spcPct val="0"/>
              </a:spcBef>
              <a:spcAft>
                <a:spcPct val="0"/>
              </a:spcAft>
              <a:tabLst>
                <a:tab pos="731838" algn="r"/>
              </a:tabLst>
            </a:pPr>
            <a:r>
              <a:rPr lang="en-US" altLang="zh-TW" sz="2000" dirty="0" smtClean="0">
                <a:solidFill>
                  <a:schemeClr val="bg1"/>
                </a:solidFill>
                <a:latin typeface="標楷體" panose="03000509000000000000" pitchFamily="65" charset="-120"/>
                <a:ea typeface="標楷體" panose="03000509000000000000" pitchFamily="65" charset="-120"/>
                <a:cs typeface="Times New Roman" panose="02020603050405020304" pitchFamily="18" charset="0"/>
              </a:rPr>
              <a:t>11.</a:t>
            </a:r>
            <a:r>
              <a:rPr lang="zh-TW" altLang="zh-TW" sz="2000" dirty="0" smtClean="0">
                <a:solidFill>
                  <a:schemeClr val="bg1"/>
                </a:solidFill>
                <a:latin typeface="標楷體" panose="03000509000000000000" pitchFamily="65" charset="-120"/>
                <a:ea typeface="標楷體" panose="03000509000000000000" pitchFamily="65" charset="-120"/>
                <a:cs typeface="Times New Roman" panose="02020603050405020304" pitchFamily="18" charset="0"/>
              </a:rPr>
              <a:t>期末</a:t>
            </a:r>
            <a:r>
              <a:rPr lang="zh-TW" altLang="zh-TW" sz="20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淨變現價值評價如下：</a:t>
            </a:r>
            <a:endParaRPr lang="zh-TW" altLang="zh-TW" sz="2000" dirty="0">
              <a:solidFill>
                <a:schemeClr val="bg1"/>
              </a:solidFill>
              <a:latin typeface="標楷體" panose="03000509000000000000" pitchFamily="65" charset="-120"/>
              <a:ea typeface="標楷體" panose="03000509000000000000" pitchFamily="65" charset="-120"/>
            </a:endParaRPr>
          </a:p>
        </p:txBody>
      </p:sp>
      <p:sp>
        <p:nvSpPr>
          <p:cNvPr id="43" name="矩形 42"/>
          <p:cNvSpPr/>
          <p:nvPr/>
        </p:nvSpPr>
        <p:spPr>
          <a:xfrm>
            <a:off x="5818714" y="4047743"/>
            <a:ext cx="6494951" cy="400110"/>
          </a:xfrm>
          <a:prstGeom prst="rect">
            <a:avLst/>
          </a:prstGeom>
        </p:spPr>
        <p:txBody>
          <a:bodyPr wrap="square">
            <a:spAutoFit/>
          </a:bodyPr>
          <a:lstStyle/>
          <a:p>
            <a:pPr marL="182563" lvl="0" indent="-182563" eaLnBrk="0" fontAlgn="base" hangingPunct="0">
              <a:spcBef>
                <a:spcPct val="0"/>
              </a:spcBef>
              <a:spcAft>
                <a:spcPct val="0"/>
              </a:spcAft>
              <a:tabLst>
                <a:tab pos="731838" algn="r"/>
              </a:tabLst>
            </a:pPr>
            <a:r>
              <a:rPr lang="zh-TW" altLang="en-US" sz="20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*以成本與淨變現價值孰低且採逐項比較衡量期末存貨。</a:t>
            </a:r>
            <a:endParaRPr lang="zh-TW" altLang="en-US" sz="2000" dirty="0">
              <a:solidFill>
                <a:schemeClr val="bg1"/>
              </a:solidFill>
              <a:latin typeface="標楷體" panose="03000509000000000000" pitchFamily="65" charset="-120"/>
              <a:ea typeface="標楷體" panose="03000509000000000000" pitchFamily="65" charset="-120"/>
            </a:endParaRPr>
          </a:p>
        </p:txBody>
      </p:sp>
      <p:graphicFrame>
        <p:nvGraphicFramePr>
          <p:cNvPr id="3" name="表格 2"/>
          <p:cNvGraphicFramePr>
            <a:graphicFrameLocks noGrp="1"/>
          </p:cNvGraphicFramePr>
          <p:nvPr>
            <p:extLst>
              <p:ext uri="{D42A27DB-BD31-4B8C-83A1-F6EECF244321}">
                <p14:modId xmlns:p14="http://schemas.microsoft.com/office/powerpoint/2010/main" val="3586242492"/>
              </p:ext>
            </p:extLst>
          </p:nvPr>
        </p:nvGraphicFramePr>
        <p:xfrm>
          <a:off x="211337" y="4449280"/>
          <a:ext cx="11718384" cy="2196465"/>
        </p:xfrm>
        <a:graphic>
          <a:graphicData uri="http://schemas.openxmlformats.org/drawingml/2006/table">
            <a:tbl>
              <a:tblPr>
                <a:tableStyleId>{5C22544A-7EE6-4342-B048-85BDC9FD1C3A}</a:tableStyleId>
              </a:tblPr>
              <a:tblGrid>
                <a:gridCol w="1310389">
                  <a:extLst>
                    <a:ext uri="{9D8B030D-6E8A-4147-A177-3AD203B41FA5}">
                      <a16:colId xmlns:a16="http://schemas.microsoft.com/office/drawing/2014/main" val="1450740066"/>
                    </a:ext>
                  </a:extLst>
                </a:gridCol>
                <a:gridCol w="6756161">
                  <a:extLst>
                    <a:ext uri="{9D8B030D-6E8A-4147-A177-3AD203B41FA5}">
                      <a16:colId xmlns:a16="http://schemas.microsoft.com/office/drawing/2014/main" val="4098209854"/>
                    </a:ext>
                  </a:extLst>
                </a:gridCol>
                <a:gridCol w="363511">
                  <a:extLst>
                    <a:ext uri="{9D8B030D-6E8A-4147-A177-3AD203B41FA5}">
                      <a16:colId xmlns:a16="http://schemas.microsoft.com/office/drawing/2014/main" val="4086261536"/>
                    </a:ext>
                  </a:extLst>
                </a:gridCol>
                <a:gridCol w="1255540">
                  <a:extLst>
                    <a:ext uri="{9D8B030D-6E8A-4147-A177-3AD203B41FA5}">
                      <a16:colId xmlns:a16="http://schemas.microsoft.com/office/drawing/2014/main" val="400256490"/>
                    </a:ext>
                  </a:extLst>
                </a:gridCol>
                <a:gridCol w="1395046">
                  <a:extLst>
                    <a:ext uri="{9D8B030D-6E8A-4147-A177-3AD203B41FA5}">
                      <a16:colId xmlns:a16="http://schemas.microsoft.com/office/drawing/2014/main" val="1453683578"/>
                    </a:ext>
                  </a:extLst>
                </a:gridCol>
                <a:gridCol w="159434">
                  <a:extLst>
                    <a:ext uri="{9D8B030D-6E8A-4147-A177-3AD203B41FA5}">
                      <a16:colId xmlns:a16="http://schemas.microsoft.com/office/drawing/2014/main" val="663476718"/>
                    </a:ext>
                  </a:extLst>
                </a:gridCol>
                <a:gridCol w="478303">
                  <a:extLst>
                    <a:ext uri="{9D8B030D-6E8A-4147-A177-3AD203B41FA5}">
                      <a16:colId xmlns:a16="http://schemas.microsoft.com/office/drawing/2014/main" val="1978409380"/>
                    </a:ext>
                  </a:extLst>
                </a:gridCol>
              </a:tblGrid>
              <a:tr h="209550">
                <a:tc>
                  <a:txBody>
                    <a:bodyPr/>
                    <a:lstStyle/>
                    <a:p>
                      <a:pPr marL="0" algn="l"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107-12-31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存貨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22,305</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l" fontAlgn="ct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45838916"/>
                  </a:ext>
                </a:extLst>
              </a:tr>
              <a:tr h="209550">
                <a:tc>
                  <a:txBody>
                    <a:bodyPr/>
                    <a:lstStyle/>
                    <a:p>
                      <a:pPr marL="0"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  銷貨成本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22,305</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l" fontAlgn="ct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30556346"/>
                  </a:ext>
                </a:extLst>
              </a:tr>
              <a:tr h="209550">
                <a:tc>
                  <a:txBody>
                    <a:bodyPr/>
                    <a:lstStyle/>
                    <a:p>
                      <a:pPr marL="0"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312391"/>
                  </a:ext>
                </a:extLst>
              </a:tr>
              <a:tr h="209550">
                <a:tc>
                  <a:txBody>
                    <a:bodyPr/>
                    <a:lstStyle/>
                    <a:p>
                      <a:pPr marL="0" algn="l" fontAlgn="t"/>
                      <a:r>
                        <a:rPr lang="en-US" altLang="zh-TW" sz="1800" u="none" strike="noStrike">
                          <a:solidFill>
                            <a:schemeClr val="bg1"/>
                          </a:solidFill>
                          <a:effectLst/>
                          <a:latin typeface="標楷體" panose="03000509000000000000" pitchFamily="65" charset="-120"/>
                          <a:ea typeface="標楷體" panose="03000509000000000000" pitchFamily="65" charset="-120"/>
                        </a:rPr>
                        <a:t>107-12-31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銷貨成本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r" fontAlgn="t"/>
                      <a:r>
                        <a:rPr lang="en-US" altLang="zh-TW" sz="1800" u="none" strike="noStrike">
                          <a:solidFill>
                            <a:schemeClr val="bg1"/>
                          </a:solidFill>
                          <a:effectLst/>
                          <a:latin typeface="標楷體" panose="03000509000000000000" pitchFamily="65" charset="-120"/>
                          <a:ea typeface="標楷體" panose="03000509000000000000" pitchFamily="65" charset="-120"/>
                        </a:rPr>
                        <a:t>17,080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l" fontAlgn="ct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13455734"/>
                  </a:ext>
                </a:extLst>
              </a:tr>
              <a:tr h="209550">
                <a:tc>
                  <a:txBody>
                    <a:bodyPr/>
                    <a:lstStyle/>
                    <a:p>
                      <a:pPr marL="0"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  存貨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17,080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l" fontAlgn="ct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14336145"/>
                  </a:ext>
                </a:extLst>
              </a:tr>
              <a:tr h="209550">
                <a:tc>
                  <a:txBody>
                    <a:bodyPr/>
                    <a:lstStyle/>
                    <a:p>
                      <a:pPr marL="0" algn="l"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107-12-31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備抵存貨跌價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42,490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l" fontAlgn="ct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3</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60290267"/>
                  </a:ext>
                </a:extLst>
              </a:tr>
              <a:tr h="209550">
                <a:tc>
                  <a:txBody>
                    <a:bodyPr/>
                    <a:lstStyle/>
                    <a:p>
                      <a:pPr marL="0"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銷貨成本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42,490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L="0" algn="l" fontAlgn="ct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37961723"/>
                  </a:ext>
                </a:extLst>
              </a:tr>
              <a:tr h="209550">
                <a:tc>
                  <a:txBody>
                    <a:bodyPr/>
                    <a:lstStyle/>
                    <a:p>
                      <a:pPr algn="l" fontAlgn="b"/>
                      <a:endParaRPr lang="zh-TW" altLang="en-US" sz="12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2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2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2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2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2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200" b="1" u="none" strike="noStrike" dirty="0">
                          <a:solidFill>
                            <a:srgbClr val="00EFF1"/>
                          </a:solidFill>
                          <a:effectLst/>
                          <a:latin typeface="標楷體" panose="03000509000000000000" pitchFamily="65" charset="-120"/>
                          <a:ea typeface="標楷體" panose="03000509000000000000" pitchFamily="65" charset="-120"/>
                        </a:rPr>
                        <a:t>138</a:t>
                      </a:r>
                      <a:endParaRPr lang="en-US" altLang="zh-TW" sz="1200" b="1" i="0" u="none" strike="noStrike" dirty="0">
                        <a:solidFill>
                          <a:srgbClr val="00EFF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39601404"/>
                  </a:ext>
                </a:extLst>
              </a:tr>
            </a:tbl>
          </a:graphicData>
        </a:graphic>
      </p:graphicFrame>
      <p:pic>
        <p:nvPicPr>
          <p:cNvPr id="44" name="图片 77"/>
          <p:cNvPicPr>
            <a:picLocks noChangeAspect="1"/>
          </p:cNvPicPr>
          <p:nvPr/>
        </p:nvPicPr>
        <p:blipFill>
          <a:blip r:embed="rId2"/>
          <a:srcRect/>
          <a:stretch>
            <a:fillRect/>
          </a:stretch>
        </p:blipFill>
        <p:spPr>
          <a:xfrm>
            <a:off x="11295500" y="6041292"/>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Tree>
    <p:extLst>
      <p:ext uri="{BB962C8B-B14F-4D97-AF65-F5344CB8AC3E}">
        <p14:creationId xmlns:p14="http://schemas.microsoft.com/office/powerpoint/2010/main" val="29999318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1000"/>
                                            <p:tgtEl>
                                              <p:spTgt spid="35"/>
                                            </p:tgtEl>
                                          </p:cBhvr>
                                        </p:animEffect>
                                        <p:anim calcmode="lin" valueType="num">
                                          <p:cBhvr>
                                            <p:cTn id="28" dur="1000" fill="hold"/>
                                            <p:tgtEl>
                                              <p:spTgt spid="35"/>
                                            </p:tgtEl>
                                            <p:attrNameLst>
                                              <p:attrName>ppt_x</p:attrName>
                                            </p:attrNameLst>
                                          </p:cBhvr>
                                          <p:tavLst>
                                            <p:tav tm="0">
                                              <p:val>
                                                <p:strVal val="#ppt_x"/>
                                              </p:val>
                                            </p:tav>
                                            <p:tav tm="100000">
                                              <p:val>
                                                <p:strVal val="#ppt_x"/>
                                              </p:val>
                                            </p:tav>
                                          </p:tavLst>
                                        </p:anim>
                                        <p:anim calcmode="lin" valueType="num">
                                          <p:cBhvr>
                                            <p:cTn id="29" dur="1000" fill="hold"/>
                                            <p:tgtEl>
                                              <p:spTgt spid="35"/>
                                            </p:tgtEl>
                                            <p:attrNameLst>
                                              <p:attrName>ppt_y</p:attrName>
                                            </p:attrNameLst>
                                          </p:cBhvr>
                                          <p:tavLst>
                                            <p:tav tm="0">
                                              <p:val>
                                                <p:strVal val="#ppt_y+.1"/>
                                              </p:val>
                                            </p:tav>
                                            <p:tav tm="100000">
                                              <p:val>
                                                <p:strVal val="#ppt_y"/>
                                              </p:val>
                                            </p:tav>
                                          </p:tavLst>
                                        </p:anim>
                                      </p:childTnLst>
                                    </p:cTn>
                                  </p:par>
                                  <p:par>
                                    <p:cTn id="30" presetID="2" presetClass="entr" presetSubtype="8" fill="hold" nodeType="withEffect" p14:presetBounceEnd="12000">
                                      <p:stCondLst>
                                        <p:cond delay="200"/>
                                      </p:stCondLst>
                                      <p:childTnLst>
                                        <p:set>
                                          <p:cBhvr>
                                            <p:cTn id="31" dur="1" fill="hold">
                                              <p:stCondLst>
                                                <p:cond delay="0"/>
                                              </p:stCondLst>
                                            </p:cTn>
                                            <p:tgtEl>
                                              <p:spTgt spid="44"/>
                                            </p:tgtEl>
                                            <p:attrNameLst>
                                              <p:attrName>style.visibility</p:attrName>
                                            </p:attrNameLst>
                                          </p:cBhvr>
                                          <p:to>
                                            <p:strVal val="visible"/>
                                          </p:to>
                                        </p:set>
                                        <p:anim calcmode="lin" valueType="num" p14:bounceEnd="12000">
                                          <p:cBhvr additive="base">
                                            <p:cTn id="32" dur="500" fill="hold"/>
                                            <p:tgtEl>
                                              <p:spTgt spid="44"/>
                                            </p:tgtEl>
                                            <p:attrNameLst>
                                              <p:attrName>ppt_x</p:attrName>
                                            </p:attrNameLst>
                                          </p:cBhvr>
                                          <p:tavLst>
                                            <p:tav tm="0">
                                              <p:val>
                                                <p:strVal val="0-#ppt_w/2"/>
                                              </p:val>
                                            </p:tav>
                                            <p:tav tm="100000">
                                              <p:val>
                                                <p:strVal val="#ppt_x"/>
                                              </p:val>
                                            </p:tav>
                                          </p:tavLst>
                                        </p:anim>
                                        <p:anim calcmode="lin" valueType="num" p14:bounceEnd="12000">
                                          <p:cBhvr additive="base">
                                            <p:cTn id="33" dur="500" fill="hold"/>
                                            <p:tgtEl>
                                              <p:spTgt spid="44"/>
                                            </p:tgtEl>
                                            <p:attrNameLst>
                                              <p:attrName>ppt_y</p:attrName>
                                            </p:attrNameLst>
                                          </p:cBhvr>
                                          <p:tavLst>
                                            <p:tav tm="0">
                                              <p:val>
                                                <p:strVal val="#ppt_y"/>
                                              </p:val>
                                            </p:tav>
                                            <p:tav tm="100000">
                                              <p:val>
                                                <p:strVal val="#ppt_y"/>
                                              </p:val>
                                            </p:tav>
                                          </p:tavLst>
                                        </p:anim>
                                      </p:childTnLst>
                                    </p:cTn>
                                  </p:par>
                                  <p:par>
                                    <p:cTn id="34" presetID="8" presetClass="emph" presetSubtype="0" fill="hold" nodeType="withEffect">
                                      <p:stCondLst>
                                        <p:cond delay="0"/>
                                      </p:stCondLst>
                                      <p:childTnLst>
                                        <p:animRot by="21600000">
                                          <p:cBhvr>
                                            <p:cTn id="35" dur="1250" fill="hold"/>
                                            <p:tgtEl>
                                              <p:spTgt spid="4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22" presetClass="entr" presetSubtype="1"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up)">
                                          <p:cBhvr>
                                            <p:cTn id="23" dur="500"/>
                                            <p:tgtEl>
                                              <p:spTgt spid="6"/>
                                            </p:tgtEl>
                                          </p:cBhvr>
                                        </p:animEffect>
                                      </p:childTnLst>
                                    </p:cTn>
                                  </p:par>
                                </p:childTnLst>
                              </p:cTn>
                            </p:par>
                            <p:par>
                              <p:cTn id="24" fill="hold">
                                <p:stCondLst>
                                  <p:cond delay="1750"/>
                                </p:stCondLst>
                                <p:childTnLst>
                                  <p:par>
                                    <p:cTn id="25" presetID="42" presetClass="entr" presetSubtype="0" fill="hold" nodeType="afterEffect">
                                      <p:stCondLst>
                                        <p:cond delay="0"/>
                                      </p:stCondLst>
                                      <p:childTnLst>
                                        <p:set>
                                          <p:cBhvr>
                                            <p:cTn id="26" dur="1" fill="hold">
                                              <p:stCondLst>
                                                <p:cond delay="0"/>
                                              </p:stCondLst>
                                            </p:cTn>
                                            <p:tgtEl>
                                              <p:spTgt spid="35"/>
                                            </p:tgtEl>
                                            <p:attrNameLst>
                                              <p:attrName>style.visibility</p:attrName>
                                            </p:attrNameLst>
                                          </p:cBhvr>
                                          <p:to>
                                            <p:strVal val="visible"/>
                                          </p:to>
                                        </p:set>
                                        <p:animEffect transition="in" filter="fade">
                                          <p:cBhvr>
                                            <p:cTn id="27" dur="1000"/>
                                            <p:tgtEl>
                                              <p:spTgt spid="35"/>
                                            </p:tgtEl>
                                          </p:cBhvr>
                                        </p:animEffect>
                                        <p:anim calcmode="lin" valueType="num">
                                          <p:cBhvr>
                                            <p:cTn id="28" dur="1000" fill="hold"/>
                                            <p:tgtEl>
                                              <p:spTgt spid="35"/>
                                            </p:tgtEl>
                                            <p:attrNameLst>
                                              <p:attrName>ppt_x</p:attrName>
                                            </p:attrNameLst>
                                          </p:cBhvr>
                                          <p:tavLst>
                                            <p:tav tm="0">
                                              <p:val>
                                                <p:strVal val="#ppt_x"/>
                                              </p:val>
                                            </p:tav>
                                            <p:tav tm="100000">
                                              <p:val>
                                                <p:strVal val="#ppt_x"/>
                                              </p:val>
                                            </p:tav>
                                          </p:tavLst>
                                        </p:anim>
                                        <p:anim calcmode="lin" valueType="num">
                                          <p:cBhvr>
                                            <p:cTn id="29" dur="1000" fill="hold"/>
                                            <p:tgtEl>
                                              <p:spTgt spid="35"/>
                                            </p:tgtEl>
                                            <p:attrNameLst>
                                              <p:attrName>ppt_y</p:attrName>
                                            </p:attrNameLst>
                                          </p:cBhvr>
                                          <p:tavLst>
                                            <p:tav tm="0">
                                              <p:val>
                                                <p:strVal val="#ppt_y+.1"/>
                                              </p:val>
                                            </p:tav>
                                            <p:tav tm="100000">
                                              <p:val>
                                                <p:strVal val="#ppt_y"/>
                                              </p:val>
                                            </p:tav>
                                          </p:tavLst>
                                        </p:anim>
                                      </p:childTnLst>
                                    </p:cTn>
                                  </p:par>
                                  <p:par>
                                    <p:cTn id="30" presetID="2" presetClass="entr" presetSubtype="8" fill="hold" nodeType="withEffect">
                                      <p:stCondLst>
                                        <p:cond delay="200"/>
                                      </p:stCondLst>
                                      <p:childTnLst>
                                        <p:set>
                                          <p:cBhvr>
                                            <p:cTn id="31" dur="1" fill="hold">
                                              <p:stCondLst>
                                                <p:cond delay="0"/>
                                              </p:stCondLst>
                                            </p:cTn>
                                            <p:tgtEl>
                                              <p:spTgt spid="44"/>
                                            </p:tgtEl>
                                            <p:attrNameLst>
                                              <p:attrName>style.visibility</p:attrName>
                                            </p:attrNameLst>
                                          </p:cBhvr>
                                          <p:to>
                                            <p:strVal val="visible"/>
                                          </p:to>
                                        </p:set>
                                        <p:anim calcmode="lin" valueType="num">
                                          <p:cBhvr additive="base">
                                            <p:cTn id="32" dur="500" fill="hold"/>
                                            <p:tgtEl>
                                              <p:spTgt spid="44"/>
                                            </p:tgtEl>
                                            <p:attrNameLst>
                                              <p:attrName>ppt_x</p:attrName>
                                            </p:attrNameLst>
                                          </p:cBhvr>
                                          <p:tavLst>
                                            <p:tav tm="0">
                                              <p:val>
                                                <p:strVal val="0-#ppt_w/2"/>
                                              </p:val>
                                            </p:tav>
                                            <p:tav tm="100000">
                                              <p:val>
                                                <p:strVal val="#ppt_x"/>
                                              </p:val>
                                            </p:tav>
                                          </p:tavLst>
                                        </p:anim>
                                        <p:anim calcmode="lin" valueType="num">
                                          <p:cBhvr additive="base">
                                            <p:cTn id="33" dur="500" fill="hold"/>
                                            <p:tgtEl>
                                              <p:spTgt spid="44"/>
                                            </p:tgtEl>
                                            <p:attrNameLst>
                                              <p:attrName>ppt_y</p:attrName>
                                            </p:attrNameLst>
                                          </p:cBhvr>
                                          <p:tavLst>
                                            <p:tav tm="0">
                                              <p:val>
                                                <p:strVal val="#ppt_y"/>
                                              </p:val>
                                            </p:tav>
                                            <p:tav tm="100000">
                                              <p:val>
                                                <p:strVal val="#ppt_y"/>
                                              </p:val>
                                            </p:tav>
                                          </p:tavLst>
                                        </p:anim>
                                      </p:childTnLst>
                                    </p:cTn>
                                  </p:par>
                                  <p:par>
                                    <p:cTn id="34" presetID="8" presetClass="emph" presetSubtype="0" fill="hold" nodeType="withEffect">
                                      <p:stCondLst>
                                        <p:cond delay="0"/>
                                      </p:stCondLst>
                                      <p:childTnLst>
                                        <p:animRot by="21600000">
                                          <p:cBhvr>
                                            <p:cTn id="35" dur="1250" fill="hold"/>
                                            <p:tgtEl>
                                              <p:spTgt spid="4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33013" y="831877"/>
            <a:ext cx="11429512" cy="5930754"/>
            <a:chOff x="908407" y="1958839"/>
            <a:chExt cx="3484693" cy="4886803"/>
          </a:xfrm>
        </p:grpSpPr>
        <p:sp>
          <p:nvSpPr>
            <p:cNvPr id="16" name="矩形 15"/>
            <p:cNvSpPr/>
            <p:nvPr/>
          </p:nvSpPr>
          <p:spPr>
            <a:xfrm flipH="1">
              <a:off x="908407" y="1995688"/>
              <a:ext cx="3346354"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138709" y="1351072"/>
            <a:ext cx="1629171" cy="4774351"/>
            <a:chOff x="976242" y="956225"/>
            <a:chExt cx="1629171" cy="1294586"/>
          </a:xfrm>
        </p:grpSpPr>
        <p:pic>
          <p:nvPicPr>
            <p:cNvPr id="43" name="图片 69"/>
            <p:cNvPicPr>
              <a:picLocks noChangeAspect="1"/>
            </p:cNvPicPr>
            <p:nvPr/>
          </p:nvPicPr>
          <p:blipFill>
            <a:blip r:embed="rId2"/>
            <a:srcRect/>
            <a:stretch>
              <a:fillRect/>
            </a:stretch>
          </p:blipFill>
          <p:spPr>
            <a:xfrm>
              <a:off x="976242" y="956225"/>
              <a:ext cx="1629171" cy="129458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1473021" y="1343099"/>
              <a:ext cx="802922" cy="425620"/>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a:t>
              </a:r>
              <a:r>
                <a:rPr lang="zh-TW" altLang="en-US" sz="3200" dirty="0">
                  <a:solidFill>
                    <a:srgbClr val="00EFF1"/>
                  </a:solidFill>
                  <a:latin typeface="標楷體" panose="03000509000000000000" pitchFamily="65" charset="-120"/>
                  <a:ea typeface="標楷體" panose="03000509000000000000" pitchFamily="65" charset="-120"/>
                </a:rPr>
                <a:t>四</a:t>
              </a:r>
              <a:r>
                <a:rPr lang="zh-TW" altLang="en-US" sz="3200" dirty="0" smtClean="0">
                  <a:solidFill>
                    <a:srgbClr val="00EFF1"/>
                  </a:solidFill>
                  <a:latin typeface="標楷體" panose="03000509000000000000" pitchFamily="65" charset="-120"/>
                  <a:ea typeface="標楷體" panose="03000509000000000000" pitchFamily="65" charset="-120"/>
                </a:rPr>
                <a:t>題</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sp>
        <p:nvSpPr>
          <p:cNvPr id="39" name="矩形 38"/>
          <p:cNvSpPr/>
          <p:nvPr/>
        </p:nvSpPr>
        <p:spPr>
          <a:xfrm>
            <a:off x="1271048" y="847146"/>
            <a:ext cx="10749877" cy="2862322"/>
          </a:xfrm>
          <a:prstGeom prst="rect">
            <a:avLst/>
          </a:prstGeom>
        </p:spPr>
        <p:txBody>
          <a:bodyPr wrap="square">
            <a:spAutoFit/>
          </a:bodyPr>
          <a:lstStyle/>
          <a:p>
            <a:pPr marL="1158875" indent="-1158875">
              <a:lnSpc>
                <a:spcPct val="150000"/>
              </a:lnSpc>
            </a:pPr>
            <a:r>
              <a:rPr lang="zh-TW" altLang="en-US" sz="2400" dirty="0">
                <a:solidFill>
                  <a:schemeClr val="bg1"/>
                </a:solidFill>
                <a:latin typeface="標楷體" panose="03000509000000000000" pitchFamily="65" charset="-120"/>
                <a:ea typeface="標楷體" panose="03000509000000000000" pitchFamily="65" charset="-120"/>
              </a:rPr>
              <a:t>第四題、依下列指示列印相闗分類帳及報表。</a:t>
            </a:r>
          </a:p>
          <a:p>
            <a:pPr marL="365125" indent="-365125">
              <a:lnSpc>
                <a:spcPct val="150000"/>
              </a:lnSpc>
            </a:pPr>
            <a:r>
              <a:rPr lang="en-US" altLang="zh-TW" sz="2400" dirty="0">
                <a:solidFill>
                  <a:schemeClr val="bg1"/>
                </a:solidFill>
                <a:latin typeface="標楷體" panose="03000509000000000000" pitchFamily="65" charset="-120"/>
                <a:ea typeface="標楷體" panose="03000509000000000000" pitchFamily="65" charset="-120"/>
              </a:rPr>
              <a:t>1.	</a:t>
            </a:r>
            <a:r>
              <a:rPr lang="zh-TW" altLang="en-US" sz="2400" dirty="0">
                <a:solidFill>
                  <a:schemeClr val="bg1"/>
                </a:solidFill>
                <a:latin typeface="標楷體" panose="03000509000000000000" pitchFamily="65" charset="-120"/>
                <a:ea typeface="標楷體" panose="03000509000000000000" pitchFamily="65" charset="-120"/>
              </a:rPr>
              <a:t>列印</a:t>
            </a:r>
            <a:r>
              <a:rPr lang="en-US" altLang="zh-TW" sz="2400" dirty="0">
                <a:solidFill>
                  <a:schemeClr val="bg1"/>
                </a:solidFill>
                <a:latin typeface="標楷體" panose="03000509000000000000" pitchFamily="65" charset="-120"/>
                <a:ea typeface="標楷體" panose="03000509000000000000" pitchFamily="65" charset="-120"/>
              </a:rPr>
              <a:t>107</a:t>
            </a:r>
            <a:r>
              <a:rPr lang="zh-TW" altLang="en-US" sz="2400" dirty="0">
                <a:solidFill>
                  <a:schemeClr val="bg1"/>
                </a:solidFill>
                <a:latin typeface="標楷體" panose="03000509000000000000" pitchFamily="65" charset="-120"/>
                <a:ea typeface="標楷體" panose="03000509000000000000" pitchFamily="65" charset="-120"/>
              </a:rPr>
              <a:t>年</a:t>
            </a:r>
            <a:r>
              <a:rPr lang="en-US" altLang="zh-TW" sz="2400" dirty="0">
                <a:solidFill>
                  <a:schemeClr val="bg1"/>
                </a:solidFill>
                <a:latin typeface="標楷體" panose="03000509000000000000" pitchFamily="65" charset="-120"/>
                <a:ea typeface="標楷體" panose="03000509000000000000" pitchFamily="65" charset="-120"/>
              </a:rPr>
              <a:t>11-12</a:t>
            </a:r>
            <a:r>
              <a:rPr lang="zh-TW" altLang="en-US" sz="2400" dirty="0">
                <a:solidFill>
                  <a:schemeClr val="bg1"/>
                </a:solidFill>
                <a:latin typeface="標楷體" panose="03000509000000000000" pitchFamily="65" charset="-120"/>
                <a:ea typeface="標楷體" panose="03000509000000000000" pitchFamily="65" charset="-120"/>
              </a:rPr>
              <a:t>月份銀行存款明細分類帳、</a:t>
            </a:r>
            <a:r>
              <a:rPr lang="en-US" altLang="zh-TW" sz="2400" dirty="0">
                <a:solidFill>
                  <a:schemeClr val="bg1"/>
                </a:solidFill>
                <a:latin typeface="標楷體" panose="03000509000000000000" pitchFamily="65" charset="-120"/>
                <a:ea typeface="標楷體" panose="03000509000000000000" pitchFamily="65" charset="-120"/>
              </a:rPr>
              <a:t>11</a:t>
            </a:r>
            <a:r>
              <a:rPr lang="zh-TW" altLang="en-US" sz="2400" dirty="0">
                <a:solidFill>
                  <a:schemeClr val="bg1"/>
                </a:solidFill>
                <a:latin typeface="標楷體" panose="03000509000000000000" pitchFamily="65" charset="-120"/>
                <a:ea typeface="標楷體" panose="03000509000000000000" pitchFamily="65" charset="-120"/>
              </a:rPr>
              <a:t>月份應收帳款明細分類帳（上期金額為零，期間無交易仍要列印）及</a:t>
            </a:r>
            <a:r>
              <a:rPr lang="en-US" altLang="zh-TW" sz="2400" dirty="0">
                <a:solidFill>
                  <a:schemeClr val="bg1"/>
                </a:solidFill>
                <a:latin typeface="標楷體" panose="03000509000000000000" pitchFamily="65" charset="-120"/>
                <a:ea typeface="標楷體" panose="03000509000000000000" pitchFamily="65" charset="-120"/>
              </a:rPr>
              <a:t>11-12</a:t>
            </a:r>
            <a:r>
              <a:rPr lang="zh-TW" altLang="en-US" sz="2400" dirty="0">
                <a:solidFill>
                  <a:schemeClr val="bg1"/>
                </a:solidFill>
                <a:latin typeface="標楷體" panose="03000509000000000000" pitchFamily="65" charset="-120"/>
                <a:ea typeface="標楷體" panose="03000509000000000000" pitchFamily="65" charset="-120"/>
              </a:rPr>
              <a:t>月銷貨成本總分類帳</a:t>
            </a:r>
          </a:p>
          <a:p>
            <a:pPr marL="365125" indent="-365125">
              <a:lnSpc>
                <a:spcPct val="150000"/>
              </a:lnSpc>
            </a:pPr>
            <a:r>
              <a:rPr lang="en-US" altLang="zh-TW" sz="2400" dirty="0">
                <a:solidFill>
                  <a:schemeClr val="bg1"/>
                </a:solidFill>
                <a:latin typeface="標楷體" panose="03000509000000000000" pitchFamily="65" charset="-120"/>
                <a:ea typeface="標楷體" panose="03000509000000000000" pitchFamily="65" charset="-120"/>
              </a:rPr>
              <a:t>2.	</a:t>
            </a:r>
            <a:r>
              <a:rPr lang="zh-TW" altLang="en-US" sz="2400" dirty="0">
                <a:solidFill>
                  <a:schemeClr val="bg1"/>
                </a:solidFill>
                <a:latin typeface="標楷體" panose="03000509000000000000" pitchFamily="65" charset="-120"/>
                <a:ea typeface="標楷體" panose="03000509000000000000" pitchFamily="65" charset="-120"/>
              </a:rPr>
              <a:t>列印</a:t>
            </a:r>
            <a:r>
              <a:rPr lang="en-US" altLang="zh-TW" sz="2400" dirty="0">
                <a:solidFill>
                  <a:schemeClr val="bg1"/>
                </a:solidFill>
                <a:latin typeface="標楷體" panose="03000509000000000000" pitchFamily="65" charset="-120"/>
                <a:ea typeface="標楷體" panose="03000509000000000000" pitchFamily="65" charset="-120"/>
              </a:rPr>
              <a:t>107</a:t>
            </a:r>
            <a:r>
              <a:rPr lang="zh-TW" altLang="en-US" sz="2400" dirty="0">
                <a:solidFill>
                  <a:schemeClr val="bg1"/>
                </a:solidFill>
                <a:latin typeface="標楷體" panose="03000509000000000000" pitchFamily="65" charset="-120"/>
                <a:ea typeface="標楷體" panose="03000509000000000000" pitchFamily="65" charset="-120"/>
              </a:rPr>
              <a:t>年度綜合損益表</a:t>
            </a:r>
          </a:p>
          <a:p>
            <a:pPr marL="365125" indent="-365125">
              <a:lnSpc>
                <a:spcPct val="150000"/>
              </a:lnSpc>
            </a:pPr>
            <a:r>
              <a:rPr lang="en-US" altLang="zh-TW" sz="2400" dirty="0">
                <a:solidFill>
                  <a:schemeClr val="bg1"/>
                </a:solidFill>
                <a:latin typeface="標楷體" panose="03000509000000000000" pitchFamily="65" charset="-120"/>
                <a:ea typeface="標楷體" panose="03000509000000000000" pitchFamily="65" charset="-120"/>
              </a:rPr>
              <a:t>3.	</a:t>
            </a:r>
            <a:r>
              <a:rPr lang="zh-TW" altLang="en-US" sz="2400" dirty="0">
                <a:solidFill>
                  <a:schemeClr val="bg1"/>
                </a:solidFill>
                <a:latin typeface="標楷體" panose="03000509000000000000" pitchFamily="65" charset="-120"/>
                <a:ea typeface="標楷體" panose="03000509000000000000" pitchFamily="65" charset="-120"/>
              </a:rPr>
              <a:t>列印</a:t>
            </a:r>
            <a:r>
              <a:rPr lang="en-US" altLang="zh-TW" sz="2400" dirty="0">
                <a:solidFill>
                  <a:schemeClr val="bg1"/>
                </a:solidFill>
                <a:latin typeface="標楷體" panose="03000509000000000000" pitchFamily="65" charset="-120"/>
                <a:ea typeface="標楷體" panose="03000509000000000000" pitchFamily="65" charset="-120"/>
              </a:rPr>
              <a:t>107</a:t>
            </a:r>
            <a:r>
              <a:rPr lang="zh-TW" altLang="en-US" sz="2400" dirty="0">
                <a:solidFill>
                  <a:schemeClr val="bg1"/>
                </a:solidFill>
                <a:latin typeface="標楷體" panose="03000509000000000000" pitchFamily="65" charset="-120"/>
                <a:ea typeface="標楷體" panose="03000509000000000000" pitchFamily="65" charset="-120"/>
              </a:rPr>
              <a:t>年期末資產負債表</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列印前請做應有之結帳分錄</a:t>
            </a:r>
            <a:r>
              <a:rPr lang="en-US" altLang="zh-TW" sz="2400" dirty="0">
                <a:solidFill>
                  <a:schemeClr val="bg1"/>
                </a:solidFill>
                <a:latin typeface="標楷體" panose="03000509000000000000" pitchFamily="65" charset="-120"/>
                <a:ea typeface="標楷體" panose="03000509000000000000" pitchFamily="65" charset="-120"/>
              </a:rPr>
              <a:t>)</a:t>
            </a:r>
          </a:p>
        </p:txBody>
      </p:sp>
    </p:spTree>
    <p:extLst>
      <p:ext uri="{BB962C8B-B14F-4D97-AF65-F5344CB8AC3E}">
        <p14:creationId xmlns:p14="http://schemas.microsoft.com/office/powerpoint/2010/main" val="34972204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par>
                              <p:cTn id="30" fill="hold">
                                <p:stCondLst>
                                  <p:cond delay="2750"/>
                                </p:stCondLst>
                                <p:childTnLst>
                                  <p:par>
                                    <p:cTn id="31" presetID="42" presetClass="entr" presetSubtype="0" fill="hold" grpId="0" nodeType="afterEffect">
                                      <p:stCondLst>
                                        <p:cond delay="0"/>
                                      </p:stCondLst>
                                      <p:childTnLst>
                                        <p:set>
                                          <p:cBhvr>
                                            <p:cTn id="32" dur="1" fill="hold">
                                              <p:stCondLst>
                                                <p:cond delay="0"/>
                                              </p:stCondLst>
                                            </p:cTn>
                                            <p:tgtEl>
                                              <p:spTgt spid="39">
                                                <p:txEl>
                                                  <p:pRg st="0" end="0"/>
                                                </p:txEl>
                                              </p:spTgt>
                                            </p:tgtEl>
                                            <p:attrNameLst>
                                              <p:attrName>style.visibility</p:attrName>
                                            </p:attrNameLst>
                                          </p:cBhvr>
                                          <p:to>
                                            <p:strVal val="visible"/>
                                          </p:to>
                                        </p:set>
                                        <p:animEffect transition="in" filter="fade">
                                          <p:cBhvr>
                                            <p:cTn id="33" dur="1000"/>
                                            <p:tgtEl>
                                              <p:spTgt spid="39">
                                                <p:txEl>
                                                  <p:pRg st="0" end="0"/>
                                                </p:txEl>
                                              </p:spTgt>
                                            </p:tgtEl>
                                          </p:cBhvr>
                                        </p:animEffect>
                                        <p:anim calcmode="lin" valueType="num">
                                          <p:cBhvr>
                                            <p:cTn id="34" dur="1000" fill="hold"/>
                                            <p:tgtEl>
                                              <p:spTgt spid="39">
                                                <p:txEl>
                                                  <p:pRg st="0" end="0"/>
                                                </p:txEl>
                                              </p:spTgt>
                                            </p:tgtEl>
                                            <p:attrNameLst>
                                              <p:attrName>ppt_x</p:attrName>
                                            </p:attrNameLst>
                                          </p:cBhvr>
                                          <p:tavLst>
                                            <p:tav tm="0">
                                              <p:val>
                                                <p:strVal val="#ppt_x"/>
                                              </p:val>
                                            </p:tav>
                                            <p:tav tm="100000">
                                              <p:val>
                                                <p:strVal val="#ppt_x"/>
                                              </p:val>
                                            </p:tav>
                                          </p:tavLst>
                                        </p:anim>
                                        <p:anim calcmode="lin" valueType="num">
                                          <p:cBhvr>
                                            <p:cTn id="35" dur="1000" fill="hold"/>
                                            <p:tgtEl>
                                              <p:spTgt spid="39">
                                                <p:txEl>
                                                  <p:pRg st="0" end="0"/>
                                                </p:txEl>
                                              </p:spTgt>
                                            </p:tgtEl>
                                            <p:attrNameLst>
                                              <p:attrName>ppt_y</p:attrName>
                                            </p:attrNameLst>
                                          </p:cBhvr>
                                          <p:tavLst>
                                            <p:tav tm="0">
                                              <p:val>
                                                <p:strVal val="#ppt_y+.1"/>
                                              </p:val>
                                            </p:tav>
                                            <p:tav tm="100000">
                                              <p:val>
                                                <p:strVal val="#ppt_y"/>
                                              </p:val>
                                            </p:tav>
                                          </p:tavLst>
                                        </p:anim>
                                      </p:childTnLst>
                                    </p:cTn>
                                  </p:par>
                                </p:childTnLst>
                              </p:cTn>
                            </p:par>
                            <p:par>
                              <p:cTn id="36" fill="hold">
                                <p:stCondLst>
                                  <p:cond delay="3750"/>
                                </p:stCondLst>
                                <p:childTnLst>
                                  <p:par>
                                    <p:cTn id="37" presetID="42" presetClass="entr" presetSubtype="0" fill="hold" grpId="0" nodeType="afterEffect">
                                      <p:stCondLst>
                                        <p:cond delay="0"/>
                                      </p:stCondLst>
                                      <p:childTnLst>
                                        <p:set>
                                          <p:cBhvr>
                                            <p:cTn id="38" dur="1" fill="hold">
                                              <p:stCondLst>
                                                <p:cond delay="0"/>
                                              </p:stCondLst>
                                            </p:cTn>
                                            <p:tgtEl>
                                              <p:spTgt spid="39">
                                                <p:txEl>
                                                  <p:pRg st="1" end="1"/>
                                                </p:txEl>
                                              </p:spTgt>
                                            </p:tgtEl>
                                            <p:attrNameLst>
                                              <p:attrName>style.visibility</p:attrName>
                                            </p:attrNameLst>
                                          </p:cBhvr>
                                          <p:to>
                                            <p:strVal val="visible"/>
                                          </p:to>
                                        </p:set>
                                        <p:animEffect transition="in" filter="fade">
                                          <p:cBhvr>
                                            <p:cTn id="39" dur="1000"/>
                                            <p:tgtEl>
                                              <p:spTgt spid="39">
                                                <p:txEl>
                                                  <p:pRg st="1" end="1"/>
                                                </p:txEl>
                                              </p:spTgt>
                                            </p:tgtEl>
                                          </p:cBhvr>
                                        </p:animEffect>
                                        <p:anim calcmode="lin" valueType="num">
                                          <p:cBhvr>
                                            <p:cTn id="40" dur="1000" fill="hold"/>
                                            <p:tgtEl>
                                              <p:spTgt spid="39">
                                                <p:txEl>
                                                  <p:pRg st="1" end="1"/>
                                                </p:txEl>
                                              </p:spTgt>
                                            </p:tgtEl>
                                            <p:attrNameLst>
                                              <p:attrName>ppt_x</p:attrName>
                                            </p:attrNameLst>
                                          </p:cBhvr>
                                          <p:tavLst>
                                            <p:tav tm="0">
                                              <p:val>
                                                <p:strVal val="#ppt_x"/>
                                              </p:val>
                                            </p:tav>
                                            <p:tav tm="100000">
                                              <p:val>
                                                <p:strVal val="#ppt_x"/>
                                              </p:val>
                                            </p:tav>
                                          </p:tavLst>
                                        </p:anim>
                                        <p:anim calcmode="lin" valueType="num">
                                          <p:cBhvr>
                                            <p:cTn id="41" dur="1000" fill="hold"/>
                                            <p:tgtEl>
                                              <p:spTgt spid="39">
                                                <p:txEl>
                                                  <p:pRg st="1" end="1"/>
                                                </p:txEl>
                                              </p:spTgt>
                                            </p:tgtEl>
                                            <p:attrNameLst>
                                              <p:attrName>ppt_y</p:attrName>
                                            </p:attrNameLst>
                                          </p:cBhvr>
                                          <p:tavLst>
                                            <p:tav tm="0">
                                              <p:val>
                                                <p:strVal val="#ppt_y+.1"/>
                                              </p:val>
                                            </p:tav>
                                            <p:tav tm="100000">
                                              <p:val>
                                                <p:strVal val="#ppt_y"/>
                                              </p:val>
                                            </p:tav>
                                          </p:tavLst>
                                        </p:anim>
                                      </p:childTnLst>
                                    </p:cTn>
                                  </p:par>
                                </p:childTnLst>
                              </p:cTn>
                            </p:par>
                            <p:par>
                              <p:cTn id="42" fill="hold">
                                <p:stCondLst>
                                  <p:cond delay="4750"/>
                                </p:stCondLst>
                                <p:childTnLst>
                                  <p:par>
                                    <p:cTn id="43" presetID="42" presetClass="entr" presetSubtype="0" fill="hold" grpId="0" nodeType="afterEffect">
                                      <p:stCondLst>
                                        <p:cond delay="0"/>
                                      </p:stCondLst>
                                      <p:childTnLst>
                                        <p:set>
                                          <p:cBhvr>
                                            <p:cTn id="44" dur="1" fill="hold">
                                              <p:stCondLst>
                                                <p:cond delay="0"/>
                                              </p:stCondLst>
                                            </p:cTn>
                                            <p:tgtEl>
                                              <p:spTgt spid="39">
                                                <p:txEl>
                                                  <p:pRg st="2" end="2"/>
                                                </p:txEl>
                                              </p:spTgt>
                                            </p:tgtEl>
                                            <p:attrNameLst>
                                              <p:attrName>style.visibility</p:attrName>
                                            </p:attrNameLst>
                                          </p:cBhvr>
                                          <p:to>
                                            <p:strVal val="visible"/>
                                          </p:to>
                                        </p:set>
                                        <p:animEffect transition="in" filter="fade">
                                          <p:cBhvr>
                                            <p:cTn id="45" dur="1000"/>
                                            <p:tgtEl>
                                              <p:spTgt spid="39">
                                                <p:txEl>
                                                  <p:pRg st="2" end="2"/>
                                                </p:txEl>
                                              </p:spTgt>
                                            </p:tgtEl>
                                          </p:cBhvr>
                                        </p:animEffect>
                                        <p:anim calcmode="lin" valueType="num">
                                          <p:cBhvr>
                                            <p:cTn id="46" dur="1000" fill="hold"/>
                                            <p:tgtEl>
                                              <p:spTgt spid="39">
                                                <p:txEl>
                                                  <p:pRg st="2" end="2"/>
                                                </p:txEl>
                                              </p:spTgt>
                                            </p:tgtEl>
                                            <p:attrNameLst>
                                              <p:attrName>ppt_x</p:attrName>
                                            </p:attrNameLst>
                                          </p:cBhvr>
                                          <p:tavLst>
                                            <p:tav tm="0">
                                              <p:val>
                                                <p:strVal val="#ppt_x"/>
                                              </p:val>
                                            </p:tav>
                                            <p:tav tm="100000">
                                              <p:val>
                                                <p:strVal val="#ppt_x"/>
                                              </p:val>
                                            </p:tav>
                                          </p:tavLst>
                                        </p:anim>
                                        <p:anim calcmode="lin" valueType="num">
                                          <p:cBhvr>
                                            <p:cTn id="47" dur="1000" fill="hold"/>
                                            <p:tgtEl>
                                              <p:spTgt spid="39">
                                                <p:txEl>
                                                  <p:pRg st="2" end="2"/>
                                                </p:txEl>
                                              </p:spTgt>
                                            </p:tgtEl>
                                            <p:attrNameLst>
                                              <p:attrName>ppt_y</p:attrName>
                                            </p:attrNameLst>
                                          </p:cBhvr>
                                          <p:tavLst>
                                            <p:tav tm="0">
                                              <p:val>
                                                <p:strVal val="#ppt_y+.1"/>
                                              </p:val>
                                            </p:tav>
                                            <p:tav tm="100000">
                                              <p:val>
                                                <p:strVal val="#ppt_y"/>
                                              </p:val>
                                            </p:tav>
                                          </p:tavLst>
                                        </p:anim>
                                      </p:childTnLst>
                                    </p:cTn>
                                  </p:par>
                                </p:childTnLst>
                              </p:cTn>
                            </p:par>
                            <p:par>
                              <p:cTn id="48" fill="hold">
                                <p:stCondLst>
                                  <p:cond delay="5750"/>
                                </p:stCondLst>
                                <p:childTnLst>
                                  <p:par>
                                    <p:cTn id="49" presetID="42" presetClass="entr" presetSubtype="0" fill="hold" grpId="0" nodeType="afterEffect">
                                      <p:stCondLst>
                                        <p:cond delay="0"/>
                                      </p:stCondLst>
                                      <p:childTnLst>
                                        <p:set>
                                          <p:cBhvr>
                                            <p:cTn id="50" dur="1" fill="hold">
                                              <p:stCondLst>
                                                <p:cond delay="0"/>
                                              </p:stCondLst>
                                            </p:cTn>
                                            <p:tgtEl>
                                              <p:spTgt spid="39">
                                                <p:txEl>
                                                  <p:pRg st="3" end="3"/>
                                                </p:txEl>
                                              </p:spTgt>
                                            </p:tgtEl>
                                            <p:attrNameLst>
                                              <p:attrName>style.visibility</p:attrName>
                                            </p:attrNameLst>
                                          </p:cBhvr>
                                          <p:to>
                                            <p:strVal val="visible"/>
                                          </p:to>
                                        </p:set>
                                        <p:animEffect transition="in" filter="fade">
                                          <p:cBhvr>
                                            <p:cTn id="51" dur="1000"/>
                                            <p:tgtEl>
                                              <p:spTgt spid="39">
                                                <p:txEl>
                                                  <p:pRg st="3" end="3"/>
                                                </p:txEl>
                                              </p:spTgt>
                                            </p:tgtEl>
                                          </p:cBhvr>
                                        </p:animEffect>
                                        <p:anim calcmode="lin" valueType="num">
                                          <p:cBhvr>
                                            <p:cTn id="52" dur="1000" fill="hold"/>
                                            <p:tgtEl>
                                              <p:spTgt spid="39">
                                                <p:txEl>
                                                  <p:pRg st="3" end="3"/>
                                                </p:txEl>
                                              </p:spTgt>
                                            </p:tgtEl>
                                            <p:attrNameLst>
                                              <p:attrName>ppt_x</p:attrName>
                                            </p:attrNameLst>
                                          </p:cBhvr>
                                          <p:tavLst>
                                            <p:tav tm="0">
                                              <p:val>
                                                <p:strVal val="#ppt_x"/>
                                              </p:val>
                                            </p:tav>
                                            <p:tav tm="100000">
                                              <p:val>
                                                <p:strVal val="#ppt_x"/>
                                              </p:val>
                                            </p:tav>
                                          </p:tavLst>
                                        </p:anim>
                                        <p:anim calcmode="lin" valueType="num">
                                          <p:cBhvr>
                                            <p:cTn id="53" dur="1000" fill="hold"/>
                                            <p:tgtEl>
                                              <p:spTgt spid="39">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39" grpId="0" build="p"/>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par>
                              <p:cTn id="30" fill="hold">
                                <p:stCondLst>
                                  <p:cond delay="2750"/>
                                </p:stCondLst>
                                <p:childTnLst>
                                  <p:par>
                                    <p:cTn id="31" presetID="42" presetClass="entr" presetSubtype="0" fill="hold" grpId="0" nodeType="afterEffect">
                                      <p:stCondLst>
                                        <p:cond delay="0"/>
                                      </p:stCondLst>
                                      <p:childTnLst>
                                        <p:set>
                                          <p:cBhvr>
                                            <p:cTn id="32" dur="1" fill="hold">
                                              <p:stCondLst>
                                                <p:cond delay="0"/>
                                              </p:stCondLst>
                                            </p:cTn>
                                            <p:tgtEl>
                                              <p:spTgt spid="39">
                                                <p:txEl>
                                                  <p:pRg st="0" end="0"/>
                                                </p:txEl>
                                              </p:spTgt>
                                            </p:tgtEl>
                                            <p:attrNameLst>
                                              <p:attrName>style.visibility</p:attrName>
                                            </p:attrNameLst>
                                          </p:cBhvr>
                                          <p:to>
                                            <p:strVal val="visible"/>
                                          </p:to>
                                        </p:set>
                                        <p:animEffect transition="in" filter="fade">
                                          <p:cBhvr>
                                            <p:cTn id="33" dur="1000"/>
                                            <p:tgtEl>
                                              <p:spTgt spid="39">
                                                <p:txEl>
                                                  <p:pRg st="0" end="0"/>
                                                </p:txEl>
                                              </p:spTgt>
                                            </p:tgtEl>
                                          </p:cBhvr>
                                        </p:animEffect>
                                        <p:anim calcmode="lin" valueType="num">
                                          <p:cBhvr>
                                            <p:cTn id="34" dur="1000" fill="hold"/>
                                            <p:tgtEl>
                                              <p:spTgt spid="39">
                                                <p:txEl>
                                                  <p:pRg st="0" end="0"/>
                                                </p:txEl>
                                              </p:spTgt>
                                            </p:tgtEl>
                                            <p:attrNameLst>
                                              <p:attrName>ppt_x</p:attrName>
                                            </p:attrNameLst>
                                          </p:cBhvr>
                                          <p:tavLst>
                                            <p:tav tm="0">
                                              <p:val>
                                                <p:strVal val="#ppt_x"/>
                                              </p:val>
                                            </p:tav>
                                            <p:tav tm="100000">
                                              <p:val>
                                                <p:strVal val="#ppt_x"/>
                                              </p:val>
                                            </p:tav>
                                          </p:tavLst>
                                        </p:anim>
                                        <p:anim calcmode="lin" valueType="num">
                                          <p:cBhvr>
                                            <p:cTn id="35" dur="1000" fill="hold"/>
                                            <p:tgtEl>
                                              <p:spTgt spid="39">
                                                <p:txEl>
                                                  <p:pRg st="0" end="0"/>
                                                </p:txEl>
                                              </p:spTgt>
                                            </p:tgtEl>
                                            <p:attrNameLst>
                                              <p:attrName>ppt_y</p:attrName>
                                            </p:attrNameLst>
                                          </p:cBhvr>
                                          <p:tavLst>
                                            <p:tav tm="0">
                                              <p:val>
                                                <p:strVal val="#ppt_y+.1"/>
                                              </p:val>
                                            </p:tav>
                                            <p:tav tm="100000">
                                              <p:val>
                                                <p:strVal val="#ppt_y"/>
                                              </p:val>
                                            </p:tav>
                                          </p:tavLst>
                                        </p:anim>
                                      </p:childTnLst>
                                    </p:cTn>
                                  </p:par>
                                </p:childTnLst>
                              </p:cTn>
                            </p:par>
                            <p:par>
                              <p:cTn id="36" fill="hold">
                                <p:stCondLst>
                                  <p:cond delay="3750"/>
                                </p:stCondLst>
                                <p:childTnLst>
                                  <p:par>
                                    <p:cTn id="37" presetID="42" presetClass="entr" presetSubtype="0" fill="hold" grpId="0" nodeType="afterEffect">
                                      <p:stCondLst>
                                        <p:cond delay="0"/>
                                      </p:stCondLst>
                                      <p:childTnLst>
                                        <p:set>
                                          <p:cBhvr>
                                            <p:cTn id="38" dur="1" fill="hold">
                                              <p:stCondLst>
                                                <p:cond delay="0"/>
                                              </p:stCondLst>
                                            </p:cTn>
                                            <p:tgtEl>
                                              <p:spTgt spid="39">
                                                <p:txEl>
                                                  <p:pRg st="1" end="1"/>
                                                </p:txEl>
                                              </p:spTgt>
                                            </p:tgtEl>
                                            <p:attrNameLst>
                                              <p:attrName>style.visibility</p:attrName>
                                            </p:attrNameLst>
                                          </p:cBhvr>
                                          <p:to>
                                            <p:strVal val="visible"/>
                                          </p:to>
                                        </p:set>
                                        <p:animEffect transition="in" filter="fade">
                                          <p:cBhvr>
                                            <p:cTn id="39" dur="1000"/>
                                            <p:tgtEl>
                                              <p:spTgt spid="39">
                                                <p:txEl>
                                                  <p:pRg st="1" end="1"/>
                                                </p:txEl>
                                              </p:spTgt>
                                            </p:tgtEl>
                                          </p:cBhvr>
                                        </p:animEffect>
                                        <p:anim calcmode="lin" valueType="num">
                                          <p:cBhvr>
                                            <p:cTn id="40" dur="1000" fill="hold"/>
                                            <p:tgtEl>
                                              <p:spTgt spid="39">
                                                <p:txEl>
                                                  <p:pRg st="1" end="1"/>
                                                </p:txEl>
                                              </p:spTgt>
                                            </p:tgtEl>
                                            <p:attrNameLst>
                                              <p:attrName>ppt_x</p:attrName>
                                            </p:attrNameLst>
                                          </p:cBhvr>
                                          <p:tavLst>
                                            <p:tav tm="0">
                                              <p:val>
                                                <p:strVal val="#ppt_x"/>
                                              </p:val>
                                            </p:tav>
                                            <p:tav tm="100000">
                                              <p:val>
                                                <p:strVal val="#ppt_x"/>
                                              </p:val>
                                            </p:tav>
                                          </p:tavLst>
                                        </p:anim>
                                        <p:anim calcmode="lin" valueType="num">
                                          <p:cBhvr>
                                            <p:cTn id="41" dur="1000" fill="hold"/>
                                            <p:tgtEl>
                                              <p:spTgt spid="39">
                                                <p:txEl>
                                                  <p:pRg st="1" end="1"/>
                                                </p:txEl>
                                              </p:spTgt>
                                            </p:tgtEl>
                                            <p:attrNameLst>
                                              <p:attrName>ppt_y</p:attrName>
                                            </p:attrNameLst>
                                          </p:cBhvr>
                                          <p:tavLst>
                                            <p:tav tm="0">
                                              <p:val>
                                                <p:strVal val="#ppt_y+.1"/>
                                              </p:val>
                                            </p:tav>
                                            <p:tav tm="100000">
                                              <p:val>
                                                <p:strVal val="#ppt_y"/>
                                              </p:val>
                                            </p:tav>
                                          </p:tavLst>
                                        </p:anim>
                                      </p:childTnLst>
                                    </p:cTn>
                                  </p:par>
                                </p:childTnLst>
                              </p:cTn>
                            </p:par>
                            <p:par>
                              <p:cTn id="42" fill="hold">
                                <p:stCondLst>
                                  <p:cond delay="4750"/>
                                </p:stCondLst>
                                <p:childTnLst>
                                  <p:par>
                                    <p:cTn id="43" presetID="42" presetClass="entr" presetSubtype="0" fill="hold" grpId="0" nodeType="afterEffect">
                                      <p:stCondLst>
                                        <p:cond delay="0"/>
                                      </p:stCondLst>
                                      <p:childTnLst>
                                        <p:set>
                                          <p:cBhvr>
                                            <p:cTn id="44" dur="1" fill="hold">
                                              <p:stCondLst>
                                                <p:cond delay="0"/>
                                              </p:stCondLst>
                                            </p:cTn>
                                            <p:tgtEl>
                                              <p:spTgt spid="39">
                                                <p:txEl>
                                                  <p:pRg st="2" end="2"/>
                                                </p:txEl>
                                              </p:spTgt>
                                            </p:tgtEl>
                                            <p:attrNameLst>
                                              <p:attrName>style.visibility</p:attrName>
                                            </p:attrNameLst>
                                          </p:cBhvr>
                                          <p:to>
                                            <p:strVal val="visible"/>
                                          </p:to>
                                        </p:set>
                                        <p:animEffect transition="in" filter="fade">
                                          <p:cBhvr>
                                            <p:cTn id="45" dur="1000"/>
                                            <p:tgtEl>
                                              <p:spTgt spid="39">
                                                <p:txEl>
                                                  <p:pRg st="2" end="2"/>
                                                </p:txEl>
                                              </p:spTgt>
                                            </p:tgtEl>
                                          </p:cBhvr>
                                        </p:animEffect>
                                        <p:anim calcmode="lin" valueType="num">
                                          <p:cBhvr>
                                            <p:cTn id="46" dur="1000" fill="hold"/>
                                            <p:tgtEl>
                                              <p:spTgt spid="39">
                                                <p:txEl>
                                                  <p:pRg st="2" end="2"/>
                                                </p:txEl>
                                              </p:spTgt>
                                            </p:tgtEl>
                                            <p:attrNameLst>
                                              <p:attrName>ppt_x</p:attrName>
                                            </p:attrNameLst>
                                          </p:cBhvr>
                                          <p:tavLst>
                                            <p:tav tm="0">
                                              <p:val>
                                                <p:strVal val="#ppt_x"/>
                                              </p:val>
                                            </p:tav>
                                            <p:tav tm="100000">
                                              <p:val>
                                                <p:strVal val="#ppt_x"/>
                                              </p:val>
                                            </p:tav>
                                          </p:tavLst>
                                        </p:anim>
                                        <p:anim calcmode="lin" valueType="num">
                                          <p:cBhvr>
                                            <p:cTn id="47" dur="1000" fill="hold"/>
                                            <p:tgtEl>
                                              <p:spTgt spid="39">
                                                <p:txEl>
                                                  <p:pRg st="2" end="2"/>
                                                </p:txEl>
                                              </p:spTgt>
                                            </p:tgtEl>
                                            <p:attrNameLst>
                                              <p:attrName>ppt_y</p:attrName>
                                            </p:attrNameLst>
                                          </p:cBhvr>
                                          <p:tavLst>
                                            <p:tav tm="0">
                                              <p:val>
                                                <p:strVal val="#ppt_y+.1"/>
                                              </p:val>
                                            </p:tav>
                                            <p:tav tm="100000">
                                              <p:val>
                                                <p:strVal val="#ppt_y"/>
                                              </p:val>
                                            </p:tav>
                                          </p:tavLst>
                                        </p:anim>
                                      </p:childTnLst>
                                    </p:cTn>
                                  </p:par>
                                </p:childTnLst>
                              </p:cTn>
                            </p:par>
                            <p:par>
                              <p:cTn id="48" fill="hold">
                                <p:stCondLst>
                                  <p:cond delay="5750"/>
                                </p:stCondLst>
                                <p:childTnLst>
                                  <p:par>
                                    <p:cTn id="49" presetID="42" presetClass="entr" presetSubtype="0" fill="hold" grpId="0" nodeType="afterEffect">
                                      <p:stCondLst>
                                        <p:cond delay="0"/>
                                      </p:stCondLst>
                                      <p:childTnLst>
                                        <p:set>
                                          <p:cBhvr>
                                            <p:cTn id="50" dur="1" fill="hold">
                                              <p:stCondLst>
                                                <p:cond delay="0"/>
                                              </p:stCondLst>
                                            </p:cTn>
                                            <p:tgtEl>
                                              <p:spTgt spid="39">
                                                <p:txEl>
                                                  <p:pRg st="3" end="3"/>
                                                </p:txEl>
                                              </p:spTgt>
                                            </p:tgtEl>
                                            <p:attrNameLst>
                                              <p:attrName>style.visibility</p:attrName>
                                            </p:attrNameLst>
                                          </p:cBhvr>
                                          <p:to>
                                            <p:strVal val="visible"/>
                                          </p:to>
                                        </p:set>
                                        <p:animEffect transition="in" filter="fade">
                                          <p:cBhvr>
                                            <p:cTn id="51" dur="1000"/>
                                            <p:tgtEl>
                                              <p:spTgt spid="39">
                                                <p:txEl>
                                                  <p:pRg st="3" end="3"/>
                                                </p:txEl>
                                              </p:spTgt>
                                            </p:tgtEl>
                                          </p:cBhvr>
                                        </p:animEffect>
                                        <p:anim calcmode="lin" valueType="num">
                                          <p:cBhvr>
                                            <p:cTn id="52" dur="1000" fill="hold"/>
                                            <p:tgtEl>
                                              <p:spTgt spid="39">
                                                <p:txEl>
                                                  <p:pRg st="3" end="3"/>
                                                </p:txEl>
                                              </p:spTgt>
                                            </p:tgtEl>
                                            <p:attrNameLst>
                                              <p:attrName>ppt_x</p:attrName>
                                            </p:attrNameLst>
                                          </p:cBhvr>
                                          <p:tavLst>
                                            <p:tav tm="0">
                                              <p:val>
                                                <p:strVal val="#ppt_x"/>
                                              </p:val>
                                            </p:tav>
                                            <p:tav tm="100000">
                                              <p:val>
                                                <p:strVal val="#ppt_x"/>
                                              </p:val>
                                            </p:tav>
                                          </p:tavLst>
                                        </p:anim>
                                        <p:anim calcmode="lin" valueType="num">
                                          <p:cBhvr>
                                            <p:cTn id="53" dur="1000" fill="hold"/>
                                            <p:tgtEl>
                                              <p:spTgt spid="39">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39" grpId="0" build="p"/>
        </p:bldLst>
      </p:timing>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FDFF"/>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5316" y="831877"/>
            <a:ext cx="12447209" cy="5930754"/>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5895586" y="-209106"/>
            <a:ext cx="5607415" cy="1470676"/>
            <a:chOff x="-14042262" y="1272774"/>
            <a:chExt cx="14667741" cy="732733"/>
          </a:xfrm>
        </p:grpSpPr>
        <p:pic>
          <p:nvPicPr>
            <p:cNvPr id="43"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9631473" y="1478281"/>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a:t>
              </a:r>
              <a:r>
                <a:rPr lang="zh-TW" altLang="en-US" sz="3200" dirty="0">
                  <a:solidFill>
                    <a:srgbClr val="00EFF1"/>
                  </a:solidFill>
                  <a:latin typeface="標楷體" panose="03000509000000000000" pitchFamily="65" charset="-120"/>
                  <a:ea typeface="標楷體" panose="03000509000000000000" pitchFamily="65" charset="-120"/>
                </a:rPr>
                <a:t>四</a:t>
              </a:r>
              <a:r>
                <a:rPr lang="zh-TW" altLang="en-US" sz="3200" dirty="0" smtClean="0">
                  <a:solidFill>
                    <a:srgbClr val="00EFF1"/>
                  </a:solidFill>
                  <a:latin typeface="標楷體" panose="03000509000000000000" pitchFamily="65" charset="-120"/>
                  <a:ea typeface="標楷體" panose="03000509000000000000" pitchFamily="65" charset="-120"/>
                </a:rPr>
                <a:t>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1)</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graphicFrame>
        <p:nvGraphicFramePr>
          <p:cNvPr id="2" name="表格 1"/>
          <p:cNvGraphicFramePr>
            <a:graphicFrameLocks noGrp="1"/>
          </p:cNvGraphicFramePr>
          <p:nvPr>
            <p:extLst>
              <p:ext uri="{D42A27DB-BD31-4B8C-83A1-F6EECF244321}">
                <p14:modId xmlns:p14="http://schemas.microsoft.com/office/powerpoint/2010/main" val="3530460606"/>
              </p:ext>
            </p:extLst>
          </p:nvPr>
        </p:nvGraphicFramePr>
        <p:xfrm>
          <a:off x="161402" y="941103"/>
          <a:ext cx="11548816" cy="5569440"/>
        </p:xfrm>
        <a:graphic>
          <a:graphicData uri="http://schemas.openxmlformats.org/drawingml/2006/table">
            <a:tbl>
              <a:tblPr>
                <a:tableStyleId>{5C22544A-7EE6-4342-B048-85BDC9FD1C3A}</a:tableStyleId>
              </a:tblPr>
              <a:tblGrid>
                <a:gridCol w="1711670">
                  <a:extLst>
                    <a:ext uri="{9D8B030D-6E8A-4147-A177-3AD203B41FA5}">
                      <a16:colId xmlns:a16="http://schemas.microsoft.com/office/drawing/2014/main" val="396038356"/>
                    </a:ext>
                  </a:extLst>
                </a:gridCol>
                <a:gridCol w="1484821">
                  <a:extLst>
                    <a:ext uri="{9D8B030D-6E8A-4147-A177-3AD203B41FA5}">
                      <a16:colId xmlns:a16="http://schemas.microsoft.com/office/drawing/2014/main" val="3744618419"/>
                    </a:ext>
                  </a:extLst>
                </a:gridCol>
                <a:gridCol w="1917892">
                  <a:extLst>
                    <a:ext uri="{9D8B030D-6E8A-4147-A177-3AD203B41FA5}">
                      <a16:colId xmlns:a16="http://schemas.microsoft.com/office/drawing/2014/main" val="4054708335"/>
                    </a:ext>
                  </a:extLst>
                </a:gridCol>
                <a:gridCol w="1732296">
                  <a:extLst>
                    <a:ext uri="{9D8B030D-6E8A-4147-A177-3AD203B41FA5}">
                      <a16:colId xmlns:a16="http://schemas.microsoft.com/office/drawing/2014/main" val="3405272341"/>
                    </a:ext>
                  </a:extLst>
                </a:gridCol>
                <a:gridCol w="1072373">
                  <a:extLst>
                    <a:ext uri="{9D8B030D-6E8A-4147-A177-3AD203B41FA5}">
                      <a16:colId xmlns:a16="http://schemas.microsoft.com/office/drawing/2014/main" val="2630596338"/>
                    </a:ext>
                  </a:extLst>
                </a:gridCol>
                <a:gridCol w="2165368">
                  <a:extLst>
                    <a:ext uri="{9D8B030D-6E8A-4147-A177-3AD203B41FA5}">
                      <a16:colId xmlns:a16="http://schemas.microsoft.com/office/drawing/2014/main" val="1082201404"/>
                    </a:ext>
                  </a:extLst>
                </a:gridCol>
                <a:gridCol w="714911">
                  <a:extLst>
                    <a:ext uri="{9D8B030D-6E8A-4147-A177-3AD203B41FA5}">
                      <a16:colId xmlns:a16="http://schemas.microsoft.com/office/drawing/2014/main" val="3133898713"/>
                    </a:ext>
                  </a:extLst>
                </a:gridCol>
                <a:gridCol w="749485">
                  <a:extLst>
                    <a:ext uri="{9D8B030D-6E8A-4147-A177-3AD203B41FA5}">
                      <a16:colId xmlns:a16="http://schemas.microsoft.com/office/drawing/2014/main" val="4060003016"/>
                    </a:ext>
                  </a:extLst>
                </a:gridCol>
              </a:tblGrid>
              <a:tr h="36000">
                <a:tc gridSpan="6">
                  <a:txBody>
                    <a:bodyPr/>
                    <a:lstStyle/>
                    <a:p>
                      <a:pPr algn="ctr"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台中公司</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80275841"/>
                  </a:ext>
                </a:extLst>
              </a:tr>
              <a:tr h="36000">
                <a:tc gridSpan="6">
                  <a:txBody>
                    <a:bodyPr/>
                    <a:lstStyle/>
                    <a:p>
                      <a:pPr algn="ctr"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銀行存款明細分類帳</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4346864"/>
                  </a:ext>
                </a:extLst>
              </a:tr>
              <a:tr h="36000">
                <a:tc gridSpan="6">
                  <a:txBody>
                    <a:bodyPr/>
                    <a:lstStyle/>
                    <a:p>
                      <a:pPr algn="ct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107</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年</a:t>
                      </a:r>
                      <a:r>
                        <a:rPr lang="en-US" altLang="zh-TW" sz="1800" u="none" strike="noStrike" dirty="0">
                          <a:solidFill>
                            <a:schemeClr val="bg1"/>
                          </a:solidFill>
                          <a:effectLst/>
                          <a:latin typeface="標楷體" panose="03000509000000000000" pitchFamily="65" charset="-120"/>
                          <a:ea typeface="標楷體" panose="03000509000000000000" pitchFamily="65" charset="-120"/>
                        </a:rPr>
                        <a:t>11</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月</a:t>
                      </a:r>
                      <a:r>
                        <a:rPr lang="en-US" altLang="zh-TW" sz="1800" u="none" strike="noStrike" dirty="0">
                          <a:solidFill>
                            <a:schemeClr val="bg1"/>
                          </a:solidFill>
                          <a:effectLst/>
                          <a:latin typeface="標楷體" panose="03000509000000000000" pitchFamily="65" charset="-120"/>
                          <a:ea typeface="標楷體" panose="03000509000000000000" pitchFamily="65" charset="-120"/>
                        </a:rPr>
                        <a:t>01</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日 至 </a:t>
                      </a:r>
                      <a:r>
                        <a:rPr lang="en-US" altLang="zh-TW" sz="1800" u="none" strike="noStrike" dirty="0">
                          <a:solidFill>
                            <a:schemeClr val="bg1"/>
                          </a:solidFill>
                          <a:effectLst/>
                          <a:latin typeface="標楷體" panose="03000509000000000000" pitchFamily="65" charset="-120"/>
                          <a:ea typeface="標楷體" panose="03000509000000000000" pitchFamily="65" charset="-120"/>
                        </a:rPr>
                        <a:t>107</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年</a:t>
                      </a:r>
                      <a:r>
                        <a:rPr lang="en-US" altLang="zh-TW" sz="1800" u="none" strike="noStrike" dirty="0">
                          <a:solidFill>
                            <a:schemeClr val="bg1"/>
                          </a:solidFill>
                          <a:effectLst/>
                          <a:latin typeface="標楷體" panose="03000509000000000000" pitchFamily="65" charset="-120"/>
                          <a:ea typeface="標楷體" panose="03000509000000000000" pitchFamily="65" charset="-120"/>
                        </a:rPr>
                        <a:t>12</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月</a:t>
                      </a:r>
                      <a:r>
                        <a:rPr lang="en-US" altLang="zh-TW" sz="1800" u="none" strike="noStrike" dirty="0">
                          <a:solidFill>
                            <a:schemeClr val="bg1"/>
                          </a:solidFill>
                          <a:effectLst/>
                          <a:latin typeface="標楷體" panose="03000509000000000000" pitchFamily="65" charset="-120"/>
                          <a:ea typeface="標楷體" panose="03000509000000000000" pitchFamily="65" charset="-120"/>
                        </a:rPr>
                        <a:t>31</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日</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點數</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3343413"/>
                  </a:ext>
                </a:extLst>
              </a:tr>
              <a:tr h="36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日期</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摘要</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借方金額</a:t>
                      </a:r>
                      <a:endParaRPr lang="zh-TW" altLang="en-US" sz="1800" b="1"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貸方金額</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借</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貸</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餘額</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zh-TW" altLang="en-US"/>
                    </a:p>
                  </a:txBody>
                  <a:tcPr/>
                </a:tc>
                <a:extLst>
                  <a:ext uri="{0D108BD9-81ED-4DB2-BD59-A6C34878D82A}">
                    <a16:rowId xmlns:a16="http://schemas.microsoft.com/office/drawing/2014/main" val="1266781941"/>
                  </a:ext>
                </a:extLst>
              </a:tr>
              <a:tr h="36000">
                <a:tc gridSpan="8">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項  目</a:t>
                      </a:r>
                      <a:r>
                        <a:rPr lang="en-US" altLang="zh-TW" sz="1800" u="none" strike="noStrike" dirty="0">
                          <a:solidFill>
                            <a:schemeClr val="bg1"/>
                          </a:solidFill>
                          <a:effectLst/>
                          <a:latin typeface="標楷體" panose="03000509000000000000" pitchFamily="65" charset="-120"/>
                          <a:ea typeface="標楷體" panose="03000509000000000000" pitchFamily="65" charset="-120"/>
                        </a:rPr>
                        <a:t>:111001   </a:t>
                      </a:r>
                      <a:r>
                        <a:rPr lang="zh-TW" altLang="en-US" sz="1800" u="none" strike="noStrike" dirty="0">
                          <a:solidFill>
                            <a:schemeClr val="bg1"/>
                          </a:solidFill>
                          <a:effectLst/>
                          <a:latin typeface="標楷體" panose="03000509000000000000" pitchFamily="65" charset="-120"/>
                          <a:ea typeface="標楷體" panose="03000509000000000000" pitchFamily="65" charset="-120"/>
                        </a:rPr>
                        <a:t>銀行存款</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土地銀行支存</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借</a:t>
                      </a:r>
                      <a:r>
                        <a:rPr lang="en-US" altLang="zh-TW" sz="1800" u="none" strike="noStrike" dirty="0">
                          <a:solidFill>
                            <a:schemeClr val="bg1"/>
                          </a:solidFill>
                          <a:effectLst/>
                          <a:latin typeface="標楷體" panose="03000509000000000000" pitchFamily="65" charset="-120"/>
                          <a:ea typeface="標楷體" panose="03000509000000000000" pitchFamily="65" charset="-120"/>
                        </a:rPr>
                        <a:t>)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ctr"/>
                      <a:endParaRPr lang="zh-TW" altLang="en-US" sz="1200" b="0" i="0" u="none" strike="noStrike" dirty="0">
                        <a:solidFill>
                          <a:srgbClr val="000000"/>
                        </a:solidFill>
                        <a:effectLst/>
                        <a:latin typeface="Arial" panose="020B0604020202020204" pitchFamily="34" charset="0"/>
                        <a:ea typeface="新細明體" panose="02020500000000000000" pitchFamily="18" charset="-120"/>
                      </a:endParaRPr>
                    </a:p>
                  </a:txBody>
                  <a:tcPr marL="4152" marR="4152" marT="4152" marB="0" anchor="ctr"/>
                </a:tc>
                <a:tc hMerge="1">
                  <a:txBody>
                    <a:bodyPr/>
                    <a:lstStyle/>
                    <a:p>
                      <a:pPr algn="l" fontAlgn="ctr"/>
                      <a:endParaRPr lang="zh-TW" altLang="en-US" sz="1200" b="0" i="0" u="none" strike="noStrike" dirty="0">
                        <a:solidFill>
                          <a:srgbClr val="000000"/>
                        </a:solidFill>
                        <a:effectLst/>
                        <a:latin typeface="Arial" panose="020B0604020202020204" pitchFamily="34" charset="0"/>
                        <a:ea typeface="新細明體" panose="02020500000000000000" pitchFamily="18" charset="-120"/>
                      </a:endParaRPr>
                    </a:p>
                  </a:txBody>
                  <a:tcPr marL="4152" marR="4152" marT="4152" marB="0" anchor="ctr"/>
                </a:tc>
                <a:tc hMerge="1">
                  <a:txBody>
                    <a:bodyPr/>
                    <a:lstStyle/>
                    <a:p>
                      <a:pPr algn="l" fontAlgn="ctr"/>
                      <a:endParaRPr lang="zh-TW" altLang="en-US" sz="1200" b="0" i="0" u="none" strike="noStrike" dirty="0">
                        <a:solidFill>
                          <a:srgbClr val="000000"/>
                        </a:solidFill>
                        <a:effectLst/>
                        <a:latin typeface="Arial" panose="020B0604020202020204" pitchFamily="34" charset="0"/>
                        <a:ea typeface="新細明體" panose="02020500000000000000" pitchFamily="18" charset="-120"/>
                      </a:endParaRPr>
                    </a:p>
                  </a:txBody>
                  <a:tcPr marL="4152" marR="4152" marT="4152" marB="0" anchor="ctr"/>
                </a:tc>
                <a:tc hMerge="1">
                  <a:txBody>
                    <a:bodyPr/>
                    <a:lstStyle/>
                    <a:p>
                      <a:pPr algn="l" fontAlgn="ctr"/>
                      <a:endParaRPr lang="zh-TW" altLang="en-US" sz="1200" b="0" i="0" u="none" strike="noStrike" dirty="0">
                        <a:solidFill>
                          <a:srgbClr val="000000"/>
                        </a:solidFill>
                        <a:effectLst/>
                        <a:latin typeface="Arial" panose="020B0604020202020204" pitchFamily="34" charset="0"/>
                        <a:ea typeface="新細明體" panose="02020500000000000000" pitchFamily="18" charset="-120"/>
                      </a:endParaRPr>
                    </a:p>
                  </a:txBody>
                  <a:tcPr marL="4152" marR="4152" marT="4152" marB="0" anchor="ctr"/>
                </a:tc>
                <a:tc hMerge="1">
                  <a:txBody>
                    <a:bodyPr/>
                    <a:lstStyle/>
                    <a:p>
                      <a:pPr algn="l" fontAlgn="ctr"/>
                      <a:endParaRPr lang="zh-TW" altLang="en-US" sz="1200" b="0" i="0" u="none" strike="noStrike" dirty="0">
                        <a:solidFill>
                          <a:srgbClr val="000000"/>
                        </a:solidFill>
                        <a:effectLst/>
                        <a:latin typeface="Arial" panose="020B0604020202020204" pitchFamily="34" charset="0"/>
                        <a:ea typeface="新細明體" panose="02020500000000000000" pitchFamily="18" charset="-120"/>
                      </a:endParaRPr>
                    </a:p>
                  </a:txBody>
                  <a:tcPr marL="4152" marR="4152" marT="4152" marB="0" anchor="ctr"/>
                </a:tc>
                <a:tc hMerge="1">
                  <a:txBody>
                    <a:bodyPr/>
                    <a:lstStyle/>
                    <a:p>
                      <a:pPr algn="l" fontAlgn="b"/>
                      <a:endParaRPr lang="zh-TW" altLang="en-US" sz="1200" b="0" i="0" u="none" strike="noStrike" dirty="0">
                        <a:effectLst/>
                        <a:latin typeface="新細明體" panose="02020500000000000000" pitchFamily="18" charset="-120"/>
                        <a:ea typeface="新細明體" panose="02020500000000000000" pitchFamily="18" charset="-120"/>
                      </a:endParaRPr>
                    </a:p>
                  </a:txBody>
                  <a:tcPr marL="4152" marR="4152" marT="4152" marB="0" anchor="b"/>
                </a:tc>
                <a:tc hMerge="1">
                  <a:txBody>
                    <a:bodyPr/>
                    <a:lstStyle/>
                    <a:p>
                      <a:pPr algn="l" fontAlgn="b"/>
                      <a:endParaRPr lang="zh-TW" altLang="en-US" sz="1200" b="0" i="0" u="none" strike="noStrike" dirty="0">
                        <a:effectLst/>
                        <a:latin typeface="新細明體" panose="02020500000000000000" pitchFamily="18" charset="-120"/>
                        <a:ea typeface="新細明體" panose="02020500000000000000" pitchFamily="18" charset="-120"/>
                      </a:endParaRPr>
                    </a:p>
                  </a:txBody>
                  <a:tcPr marL="4152" marR="4152" marT="4152" marB="0" anchor="b"/>
                </a:tc>
                <a:extLst>
                  <a:ext uri="{0D108BD9-81ED-4DB2-BD59-A6C34878D82A}">
                    <a16:rowId xmlns:a16="http://schemas.microsoft.com/office/drawing/2014/main" val="1700663874"/>
                  </a:ext>
                </a:extLst>
              </a:tr>
              <a:tr h="36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上期結轉</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11,328,000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96683192"/>
                  </a:ext>
                </a:extLst>
              </a:tr>
              <a:tr h="36000">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107-11-09</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803,880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借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10,524,120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80880482"/>
                  </a:ext>
                </a:extLst>
              </a:tr>
              <a:tr h="36000">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107-11-10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53,040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借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10,471,080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33065068"/>
                  </a:ext>
                </a:extLst>
              </a:tr>
              <a:tr h="36000">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107-11-17</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860,000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借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9,611,080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81449315"/>
                  </a:ext>
                </a:extLst>
              </a:tr>
              <a:tr h="36000">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107-11-22</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724,680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借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8,886,400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50097999"/>
                  </a:ext>
                </a:extLst>
              </a:tr>
              <a:tr h="36000">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107-12-07</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846,000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借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8,040,400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88446178"/>
                  </a:ext>
                </a:extLst>
              </a:tr>
              <a:tr h="36000">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107-12-10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46,800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借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7,993,600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8131524"/>
                  </a:ext>
                </a:extLst>
              </a:tr>
              <a:tr h="36000">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107-12-17</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湯生公司</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dirty="0"/>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2,195,300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借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5,798,300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22063000"/>
                  </a:ext>
                </a:extLst>
              </a:tr>
              <a:tr h="36000">
                <a:tc gridSpan="8">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項  目</a:t>
                      </a:r>
                      <a:r>
                        <a:rPr lang="en-US" altLang="zh-TW" sz="1800" u="none" strike="noStrike" dirty="0">
                          <a:solidFill>
                            <a:schemeClr val="bg1"/>
                          </a:solidFill>
                          <a:effectLst/>
                          <a:latin typeface="標楷體" panose="03000509000000000000" pitchFamily="65" charset="-120"/>
                          <a:ea typeface="標楷體" panose="03000509000000000000" pitchFamily="65" charset="-120"/>
                        </a:rPr>
                        <a:t>:111002   </a:t>
                      </a:r>
                      <a:r>
                        <a:rPr lang="zh-TW" altLang="en-US" sz="1800" u="none" strike="noStrike" dirty="0">
                          <a:solidFill>
                            <a:schemeClr val="bg1"/>
                          </a:solidFill>
                          <a:effectLst/>
                          <a:latin typeface="標楷體" panose="03000509000000000000" pitchFamily="65" charset="-120"/>
                          <a:ea typeface="標楷體" panose="03000509000000000000" pitchFamily="65" charset="-120"/>
                        </a:rPr>
                        <a:t>銀行存款</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土地銀行活存</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借</a:t>
                      </a:r>
                      <a:r>
                        <a:rPr lang="en-US" altLang="zh-TW" sz="1800" u="none" strike="noStrike" dirty="0">
                          <a:solidFill>
                            <a:schemeClr val="bg1"/>
                          </a:solidFill>
                          <a:effectLst/>
                          <a:latin typeface="標楷體" panose="03000509000000000000" pitchFamily="65" charset="-120"/>
                          <a:ea typeface="標楷體" panose="03000509000000000000" pitchFamily="65" charset="-120"/>
                        </a:rPr>
                        <a:t>)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ctr"/>
                      <a:endParaRPr lang="zh-TW" altLang="en-US" sz="1200" b="0" i="0" u="none" strike="noStrike" dirty="0">
                        <a:solidFill>
                          <a:srgbClr val="000000"/>
                        </a:solidFill>
                        <a:effectLst/>
                        <a:latin typeface="Arial" panose="020B0604020202020204" pitchFamily="34" charset="0"/>
                        <a:ea typeface="新細明體" panose="02020500000000000000" pitchFamily="18" charset="-120"/>
                      </a:endParaRPr>
                    </a:p>
                  </a:txBody>
                  <a:tcPr marL="4152" marR="4152" marT="4152" marB="0" anchor="ctr"/>
                </a:tc>
                <a:tc hMerge="1">
                  <a:txBody>
                    <a:bodyPr/>
                    <a:lstStyle/>
                    <a:p>
                      <a:pPr algn="l" fontAlgn="ctr"/>
                      <a:endParaRPr lang="zh-TW" altLang="en-US" sz="1200" b="0" i="0" u="none" strike="noStrike" dirty="0">
                        <a:solidFill>
                          <a:srgbClr val="000000"/>
                        </a:solidFill>
                        <a:effectLst/>
                        <a:latin typeface="Arial" panose="020B0604020202020204" pitchFamily="34" charset="0"/>
                        <a:ea typeface="新細明體" panose="02020500000000000000" pitchFamily="18" charset="-120"/>
                      </a:endParaRPr>
                    </a:p>
                  </a:txBody>
                  <a:tcPr marL="4152" marR="4152" marT="4152" marB="0" anchor="ctr"/>
                </a:tc>
                <a:tc hMerge="1">
                  <a:txBody>
                    <a:bodyPr/>
                    <a:lstStyle/>
                    <a:p>
                      <a:pPr algn="l" fontAlgn="ctr"/>
                      <a:endParaRPr lang="zh-TW" altLang="en-US" sz="1200" b="0" i="0" u="none" strike="noStrike" dirty="0">
                        <a:solidFill>
                          <a:srgbClr val="000000"/>
                        </a:solidFill>
                        <a:effectLst/>
                        <a:latin typeface="Arial" panose="020B0604020202020204" pitchFamily="34" charset="0"/>
                        <a:ea typeface="新細明體" panose="02020500000000000000" pitchFamily="18" charset="-120"/>
                      </a:endParaRPr>
                    </a:p>
                  </a:txBody>
                  <a:tcPr marL="4152" marR="4152" marT="4152" marB="0" anchor="ctr"/>
                </a:tc>
                <a:tc hMerge="1">
                  <a:txBody>
                    <a:bodyPr/>
                    <a:lstStyle/>
                    <a:p>
                      <a:pPr algn="l" fontAlgn="ctr"/>
                      <a:endParaRPr lang="zh-TW" altLang="en-US" sz="1200" b="0" i="0" u="none" strike="noStrike" dirty="0">
                        <a:solidFill>
                          <a:srgbClr val="000000"/>
                        </a:solidFill>
                        <a:effectLst/>
                        <a:latin typeface="Arial" panose="020B0604020202020204" pitchFamily="34" charset="0"/>
                        <a:ea typeface="新細明體" panose="02020500000000000000" pitchFamily="18" charset="-120"/>
                      </a:endParaRPr>
                    </a:p>
                  </a:txBody>
                  <a:tcPr marL="4152" marR="4152" marT="4152" marB="0" anchor="ctr"/>
                </a:tc>
                <a:tc hMerge="1">
                  <a:txBody>
                    <a:bodyPr/>
                    <a:lstStyle/>
                    <a:p>
                      <a:pPr algn="l" fontAlgn="ctr"/>
                      <a:endParaRPr lang="zh-TW" altLang="en-US" sz="1200" b="0" i="0" u="none" strike="noStrike" dirty="0">
                        <a:solidFill>
                          <a:srgbClr val="000000"/>
                        </a:solidFill>
                        <a:effectLst/>
                        <a:latin typeface="Arial" panose="020B0604020202020204" pitchFamily="34" charset="0"/>
                        <a:ea typeface="新細明體" panose="02020500000000000000" pitchFamily="18" charset="-120"/>
                      </a:endParaRPr>
                    </a:p>
                  </a:txBody>
                  <a:tcPr marL="4152" marR="4152" marT="4152" marB="0" anchor="ctr"/>
                </a:tc>
                <a:tc hMerge="1">
                  <a:txBody>
                    <a:bodyPr/>
                    <a:lstStyle/>
                    <a:p>
                      <a:pPr algn="l" fontAlgn="b"/>
                      <a:endParaRPr lang="zh-TW" altLang="en-US" sz="1200" b="0" i="0" u="none" strike="noStrike" dirty="0">
                        <a:effectLst/>
                        <a:latin typeface="新細明體" panose="02020500000000000000" pitchFamily="18" charset="-120"/>
                        <a:ea typeface="新細明體" panose="02020500000000000000" pitchFamily="18" charset="-120"/>
                      </a:endParaRPr>
                    </a:p>
                  </a:txBody>
                  <a:tcPr marL="4152" marR="4152" marT="4152" marB="0" anchor="b"/>
                </a:tc>
                <a:tc hMerge="1">
                  <a:txBody>
                    <a:bodyPr/>
                    <a:lstStyle/>
                    <a:p>
                      <a:pPr algn="l" fontAlgn="b"/>
                      <a:endParaRPr lang="zh-TW" altLang="en-US" sz="1200" b="0" i="0" u="none" strike="noStrike" dirty="0">
                        <a:effectLst/>
                        <a:latin typeface="新細明體" panose="02020500000000000000" pitchFamily="18" charset="-120"/>
                        <a:ea typeface="新細明體" panose="02020500000000000000" pitchFamily="18" charset="-120"/>
                      </a:endParaRPr>
                    </a:p>
                  </a:txBody>
                  <a:tcPr marL="4152" marR="4152" marT="4152" marB="0" anchor="b"/>
                </a:tc>
                <a:extLst>
                  <a:ext uri="{0D108BD9-81ED-4DB2-BD59-A6C34878D82A}">
                    <a16:rowId xmlns:a16="http://schemas.microsoft.com/office/drawing/2014/main" val="688539462"/>
                  </a:ext>
                </a:extLst>
              </a:tr>
              <a:tr h="36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上期結轉</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21,560,000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60205708"/>
                  </a:ext>
                </a:extLst>
              </a:tr>
              <a:tr h="36000">
                <a:tc>
                  <a:txBody>
                    <a:bodyPr/>
                    <a:lstStyle/>
                    <a:p>
                      <a:pPr algn="l"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107-11-08</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3,338,615</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借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24,898,615</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47746752"/>
                  </a:ext>
                </a:extLst>
              </a:tr>
              <a:tr h="36000">
                <a:tc>
                  <a:txBody>
                    <a:bodyPr/>
                    <a:lstStyle/>
                    <a:p>
                      <a:pPr algn="l"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107-11-13</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958,320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借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25,856,935</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81565639"/>
                  </a:ext>
                </a:extLst>
              </a:tr>
              <a:tr h="36000">
                <a:tc>
                  <a:txBody>
                    <a:bodyPr/>
                    <a:lstStyle/>
                    <a:p>
                      <a:pPr algn="l"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107-11-20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1,255,840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借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27,112,775</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7635451"/>
                  </a:ext>
                </a:extLst>
              </a:tr>
              <a:tr h="36000">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107-11-26</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魚池公司</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3,611,650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借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30,724,425</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12170480"/>
                  </a:ext>
                </a:extLst>
              </a:tr>
              <a:tr h="36000">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107-12-05</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882,400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借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31,606,825</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4771166"/>
                  </a:ext>
                </a:extLst>
              </a:tr>
            </a:tbl>
          </a:graphicData>
        </a:graphic>
      </p:graphicFrame>
    </p:spTree>
    <p:extLst>
      <p:ext uri="{BB962C8B-B14F-4D97-AF65-F5344CB8AC3E}">
        <p14:creationId xmlns:p14="http://schemas.microsoft.com/office/powerpoint/2010/main" val="30938756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FDFF"/>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5316" y="831877"/>
            <a:ext cx="12447209" cy="5930754"/>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5895586" y="-209106"/>
            <a:ext cx="5607415" cy="1470676"/>
            <a:chOff x="-14042262" y="1272774"/>
            <a:chExt cx="14667741" cy="732733"/>
          </a:xfrm>
        </p:grpSpPr>
        <p:pic>
          <p:nvPicPr>
            <p:cNvPr id="43"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9631473" y="1478281"/>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a:t>
              </a:r>
              <a:r>
                <a:rPr lang="zh-TW" altLang="en-US" sz="3200" dirty="0">
                  <a:solidFill>
                    <a:srgbClr val="00EFF1"/>
                  </a:solidFill>
                  <a:latin typeface="標楷體" panose="03000509000000000000" pitchFamily="65" charset="-120"/>
                  <a:ea typeface="標楷體" panose="03000509000000000000" pitchFamily="65" charset="-120"/>
                </a:rPr>
                <a:t>四</a:t>
              </a:r>
              <a:r>
                <a:rPr lang="zh-TW" altLang="en-US" sz="3200" dirty="0" smtClean="0">
                  <a:solidFill>
                    <a:srgbClr val="00EFF1"/>
                  </a:solidFill>
                  <a:latin typeface="標楷體" panose="03000509000000000000" pitchFamily="65" charset="-120"/>
                  <a:ea typeface="標楷體" panose="03000509000000000000" pitchFamily="65" charset="-120"/>
                </a:rPr>
                <a:t>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2)</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graphicFrame>
        <p:nvGraphicFramePr>
          <p:cNvPr id="2" name="表格 1"/>
          <p:cNvGraphicFramePr>
            <a:graphicFrameLocks noGrp="1"/>
          </p:cNvGraphicFramePr>
          <p:nvPr>
            <p:extLst>
              <p:ext uri="{D42A27DB-BD31-4B8C-83A1-F6EECF244321}">
                <p14:modId xmlns:p14="http://schemas.microsoft.com/office/powerpoint/2010/main" val="825506343"/>
              </p:ext>
            </p:extLst>
          </p:nvPr>
        </p:nvGraphicFramePr>
        <p:xfrm>
          <a:off x="161402" y="941103"/>
          <a:ext cx="11548816" cy="2784720"/>
        </p:xfrm>
        <a:graphic>
          <a:graphicData uri="http://schemas.openxmlformats.org/drawingml/2006/table">
            <a:tbl>
              <a:tblPr>
                <a:tableStyleId>{5C22544A-7EE6-4342-B048-85BDC9FD1C3A}</a:tableStyleId>
              </a:tblPr>
              <a:tblGrid>
                <a:gridCol w="1711670">
                  <a:extLst>
                    <a:ext uri="{9D8B030D-6E8A-4147-A177-3AD203B41FA5}">
                      <a16:colId xmlns:a16="http://schemas.microsoft.com/office/drawing/2014/main" val="396038356"/>
                    </a:ext>
                  </a:extLst>
                </a:gridCol>
                <a:gridCol w="1484821">
                  <a:extLst>
                    <a:ext uri="{9D8B030D-6E8A-4147-A177-3AD203B41FA5}">
                      <a16:colId xmlns:a16="http://schemas.microsoft.com/office/drawing/2014/main" val="3744618419"/>
                    </a:ext>
                  </a:extLst>
                </a:gridCol>
                <a:gridCol w="1917892">
                  <a:extLst>
                    <a:ext uri="{9D8B030D-6E8A-4147-A177-3AD203B41FA5}">
                      <a16:colId xmlns:a16="http://schemas.microsoft.com/office/drawing/2014/main" val="4054708335"/>
                    </a:ext>
                  </a:extLst>
                </a:gridCol>
                <a:gridCol w="1732296">
                  <a:extLst>
                    <a:ext uri="{9D8B030D-6E8A-4147-A177-3AD203B41FA5}">
                      <a16:colId xmlns:a16="http://schemas.microsoft.com/office/drawing/2014/main" val="3405272341"/>
                    </a:ext>
                  </a:extLst>
                </a:gridCol>
                <a:gridCol w="1072373">
                  <a:extLst>
                    <a:ext uri="{9D8B030D-6E8A-4147-A177-3AD203B41FA5}">
                      <a16:colId xmlns:a16="http://schemas.microsoft.com/office/drawing/2014/main" val="2630596338"/>
                    </a:ext>
                  </a:extLst>
                </a:gridCol>
                <a:gridCol w="2165368">
                  <a:extLst>
                    <a:ext uri="{9D8B030D-6E8A-4147-A177-3AD203B41FA5}">
                      <a16:colId xmlns:a16="http://schemas.microsoft.com/office/drawing/2014/main" val="1082201404"/>
                    </a:ext>
                  </a:extLst>
                </a:gridCol>
                <a:gridCol w="714911">
                  <a:extLst>
                    <a:ext uri="{9D8B030D-6E8A-4147-A177-3AD203B41FA5}">
                      <a16:colId xmlns:a16="http://schemas.microsoft.com/office/drawing/2014/main" val="3133898713"/>
                    </a:ext>
                  </a:extLst>
                </a:gridCol>
                <a:gridCol w="749485">
                  <a:extLst>
                    <a:ext uri="{9D8B030D-6E8A-4147-A177-3AD203B41FA5}">
                      <a16:colId xmlns:a16="http://schemas.microsoft.com/office/drawing/2014/main" val="4060003016"/>
                    </a:ext>
                  </a:extLst>
                </a:gridCol>
              </a:tblGrid>
              <a:tr h="36000">
                <a:tc gridSpan="8">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項  目</a:t>
                      </a:r>
                      <a:r>
                        <a:rPr lang="en-US" altLang="zh-TW" sz="1800" u="none" strike="noStrike" dirty="0">
                          <a:solidFill>
                            <a:schemeClr val="bg1"/>
                          </a:solidFill>
                          <a:effectLst/>
                          <a:latin typeface="標楷體" panose="03000509000000000000" pitchFamily="65" charset="-120"/>
                          <a:ea typeface="標楷體" panose="03000509000000000000" pitchFamily="65" charset="-120"/>
                        </a:rPr>
                        <a:t>:111003   </a:t>
                      </a:r>
                      <a:r>
                        <a:rPr lang="zh-TW" altLang="en-US" sz="1800" u="none" strike="noStrike" dirty="0">
                          <a:solidFill>
                            <a:schemeClr val="bg1"/>
                          </a:solidFill>
                          <a:effectLst/>
                          <a:latin typeface="標楷體" panose="03000509000000000000" pitchFamily="65" charset="-120"/>
                          <a:ea typeface="標楷體" panose="03000509000000000000" pitchFamily="65" charset="-120"/>
                        </a:rPr>
                        <a:t>銀行存款</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台灣銀行活存</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借</a:t>
                      </a:r>
                      <a:r>
                        <a:rPr lang="en-US" altLang="zh-TW" sz="1800" u="none" strike="noStrike" dirty="0">
                          <a:solidFill>
                            <a:schemeClr val="bg1"/>
                          </a:solidFill>
                          <a:effectLst/>
                          <a:latin typeface="標楷體" panose="03000509000000000000" pitchFamily="65" charset="-120"/>
                          <a:ea typeface="標楷體" panose="03000509000000000000" pitchFamily="65" charset="-120"/>
                        </a:rPr>
                        <a:t>)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ctr"/>
                      <a:endParaRPr lang="zh-TW" altLang="en-US" sz="1200" b="0" i="0" u="none" strike="noStrike" dirty="0">
                        <a:solidFill>
                          <a:srgbClr val="000000"/>
                        </a:solidFill>
                        <a:effectLst/>
                        <a:latin typeface="Arial" panose="020B0604020202020204" pitchFamily="34" charset="0"/>
                        <a:ea typeface="新細明體" panose="02020500000000000000" pitchFamily="18" charset="-120"/>
                      </a:endParaRPr>
                    </a:p>
                  </a:txBody>
                  <a:tcPr marL="4152" marR="4152" marT="4152" marB="0" anchor="ctr"/>
                </a:tc>
                <a:tc hMerge="1">
                  <a:txBody>
                    <a:bodyPr/>
                    <a:lstStyle/>
                    <a:p>
                      <a:pPr algn="l" fontAlgn="ctr"/>
                      <a:endParaRPr lang="zh-TW" altLang="en-US" sz="1200" b="0" i="0" u="none" strike="noStrike" dirty="0">
                        <a:solidFill>
                          <a:srgbClr val="000000"/>
                        </a:solidFill>
                        <a:effectLst/>
                        <a:latin typeface="Arial" panose="020B0604020202020204" pitchFamily="34" charset="0"/>
                        <a:ea typeface="新細明體" panose="02020500000000000000" pitchFamily="18" charset="-120"/>
                      </a:endParaRPr>
                    </a:p>
                  </a:txBody>
                  <a:tcPr marL="4152" marR="4152" marT="4152" marB="0" anchor="ctr"/>
                </a:tc>
                <a:tc hMerge="1">
                  <a:txBody>
                    <a:bodyPr/>
                    <a:lstStyle/>
                    <a:p>
                      <a:pPr algn="l" fontAlgn="ctr"/>
                      <a:endParaRPr lang="zh-TW" altLang="en-US" sz="1200" b="0" i="0" u="none" strike="noStrike" dirty="0">
                        <a:solidFill>
                          <a:srgbClr val="000000"/>
                        </a:solidFill>
                        <a:effectLst/>
                        <a:latin typeface="Arial" panose="020B0604020202020204" pitchFamily="34" charset="0"/>
                        <a:ea typeface="新細明體" panose="02020500000000000000" pitchFamily="18" charset="-120"/>
                      </a:endParaRPr>
                    </a:p>
                  </a:txBody>
                  <a:tcPr marL="4152" marR="4152" marT="4152" marB="0" anchor="ctr"/>
                </a:tc>
                <a:tc hMerge="1">
                  <a:txBody>
                    <a:bodyPr/>
                    <a:lstStyle/>
                    <a:p>
                      <a:pPr algn="l" fontAlgn="ctr"/>
                      <a:endParaRPr lang="zh-TW" altLang="en-US" sz="1200" b="0" i="0" u="none" strike="noStrike" dirty="0">
                        <a:solidFill>
                          <a:srgbClr val="000000"/>
                        </a:solidFill>
                        <a:effectLst/>
                        <a:latin typeface="Arial" panose="020B0604020202020204" pitchFamily="34" charset="0"/>
                        <a:ea typeface="新細明體" panose="02020500000000000000" pitchFamily="18" charset="-120"/>
                      </a:endParaRPr>
                    </a:p>
                  </a:txBody>
                  <a:tcPr marL="4152" marR="4152" marT="4152" marB="0" anchor="ctr"/>
                </a:tc>
                <a:tc hMerge="1">
                  <a:txBody>
                    <a:bodyPr/>
                    <a:lstStyle/>
                    <a:p>
                      <a:pPr algn="l" fontAlgn="ctr"/>
                      <a:endParaRPr lang="zh-TW" altLang="en-US" sz="1200" b="0" i="0" u="none" strike="noStrike" dirty="0">
                        <a:solidFill>
                          <a:srgbClr val="000000"/>
                        </a:solidFill>
                        <a:effectLst/>
                        <a:latin typeface="Arial" panose="020B0604020202020204" pitchFamily="34" charset="0"/>
                        <a:ea typeface="新細明體" panose="02020500000000000000" pitchFamily="18" charset="-120"/>
                      </a:endParaRPr>
                    </a:p>
                  </a:txBody>
                  <a:tcPr marL="4152" marR="4152" marT="4152" marB="0" anchor="ctr"/>
                </a:tc>
                <a:tc hMerge="1">
                  <a:txBody>
                    <a:bodyPr/>
                    <a:lstStyle/>
                    <a:p>
                      <a:pPr algn="l" fontAlgn="b"/>
                      <a:endParaRPr lang="zh-TW" altLang="en-US" sz="1200" b="0" i="0" u="none" strike="noStrike" dirty="0">
                        <a:effectLst/>
                        <a:latin typeface="新細明體" panose="02020500000000000000" pitchFamily="18" charset="-120"/>
                        <a:ea typeface="新細明體" panose="02020500000000000000" pitchFamily="18" charset="-120"/>
                      </a:endParaRPr>
                    </a:p>
                  </a:txBody>
                  <a:tcPr marL="4152" marR="4152" marT="4152" marB="0" anchor="b"/>
                </a:tc>
                <a:tc hMerge="1">
                  <a:txBody>
                    <a:bodyPr/>
                    <a:lstStyle/>
                    <a:p>
                      <a:pPr algn="l" fontAlgn="b"/>
                      <a:endParaRPr lang="zh-TW" altLang="en-US" sz="1200" b="0" i="0" u="none" strike="noStrike" dirty="0">
                        <a:effectLst/>
                        <a:latin typeface="新細明體" panose="02020500000000000000" pitchFamily="18" charset="-120"/>
                        <a:ea typeface="新細明體" panose="02020500000000000000" pitchFamily="18" charset="-120"/>
                      </a:endParaRPr>
                    </a:p>
                  </a:txBody>
                  <a:tcPr marL="4152" marR="4152" marT="4152" marB="0" anchor="b"/>
                </a:tc>
                <a:extLst>
                  <a:ext uri="{0D108BD9-81ED-4DB2-BD59-A6C34878D82A}">
                    <a16:rowId xmlns:a16="http://schemas.microsoft.com/office/drawing/2014/main" val="3878387495"/>
                  </a:ext>
                </a:extLst>
              </a:tr>
              <a:tr h="36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上期結轉</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9,684,000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25369099"/>
                  </a:ext>
                </a:extLst>
              </a:tr>
              <a:tr h="36000">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107-11-01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930,000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借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10,614,000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77209898"/>
                  </a:ext>
                </a:extLst>
              </a:tr>
              <a:tr h="36000">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107-11-15</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200,788</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借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10,814,788</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75799545"/>
                  </a:ext>
                </a:extLst>
              </a:tr>
              <a:tr h="36000">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107-11-28</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189,159</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借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11,003,947</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30322113"/>
                  </a:ext>
                </a:extLst>
              </a:tr>
              <a:tr h="36000">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107-12-13</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57,600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借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11,061,547</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91836601"/>
                  </a:ext>
                </a:extLst>
              </a:tr>
              <a:tr h="36000">
                <a:tc gridSpan="8">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項  目</a:t>
                      </a:r>
                      <a:r>
                        <a:rPr lang="en-US" altLang="zh-TW" sz="1800" u="none" strike="noStrike" dirty="0">
                          <a:solidFill>
                            <a:schemeClr val="bg1"/>
                          </a:solidFill>
                          <a:effectLst/>
                          <a:latin typeface="標楷體" panose="03000509000000000000" pitchFamily="65" charset="-120"/>
                          <a:ea typeface="標楷體" panose="03000509000000000000" pitchFamily="65" charset="-120"/>
                        </a:rPr>
                        <a:t>:111004   </a:t>
                      </a:r>
                      <a:r>
                        <a:rPr lang="zh-TW" altLang="en-US" sz="1800" u="none" strike="noStrike" dirty="0">
                          <a:solidFill>
                            <a:schemeClr val="bg1"/>
                          </a:solidFill>
                          <a:effectLst/>
                          <a:latin typeface="標楷體" panose="03000509000000000000" pitchFamily="65" charset="-120"/>
                          <a:ea typeface="標楷體" panose="03000509000000000000" pitchFamily="65" charset="-120"/>
                        </a:rPr>
                        <a:t>銀行存款</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第一銀行支存</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借</a:t>
                      </a:r>
                      <a:r>
                        <a:rPr lang="en-US" altLang="zh-TW" sz="1800" u="none" strike="noStrike" dirty="0">
                          <a:solidFill>
                            <a:schemeClr val="bg1"/>
                          </a:solidFill>
                          <a:effectLst/>
                          <a:latin typeface="標楷體" panose="03000509000000000000" pitchFamily="65" charset="-120"/>
                          <a:ea typeface="標楷體" panose="03000509000000000000" pitchFamily="65" charset="-120"/>
                        </a:rPr>
                        <a:t>)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ctr"/>
                      <a:endParaRPr lang="zh-TW" altLang="en-US" sz="1200" b="0" i="0" u="none" strike="noStrike" dirty="0">
                        <a:solidFill>
                          <a:srgbClr val="000000"/>
                        </a:solidFill>
                        <a:effectLst/>
                        <a:latin typeface="Arial" panose="020B0604020202020204" pitchFamily="34" charset="0"/>
                        <a:ea typeface="新細明體" panose="02020500000000000000" pitchFamily="18" charset="-120"/>
                      </a:endParaRPr>
                    </a:p>
                  </a:txBody>
                  <a:tcPr marL="4152" marR="4152" marT="4152" marB="0" anchor="ctr"/>
                </a:tc>
                <a:tc hMerge="1">
                  <a:txBody>
                    <a:bodyPr/>
                    <a:lstStyle/>
                    <a:p>
                      <a:pPr algn="l" fontAlgn="ctr"/>
                      <a:endParaRPr lang="zh-TW" altLang="en-US" sz="1200" b="0" i="0" u="none" strike="noStrike" dirty="0">
                        <a:solidFill>
                          <a:srgbClr val="000000"/>
                        </a:solidFill>
                        <a:effectLst/>
                        <a:latin typeface="Arial" panose="020B0604020202020204" pitchFamily="34" charset="0"/>
                        <a:ea typeface="新細明體" panose="02020500000000000000" pitchFamily="18" charset="-120"/>
                      </a:endParaRPr>
                    </a:p>
                  </a:txBody>
                  <a:tcPr marL="4152" marR="4152" marT="4152" marB="0" anchor="ctr"/>
                </a:tc>
                <a:tc hMerge="1">
                  <a:txBody>
                    <a:bodyPr/>
                    <a:lstStyle/>
                    <a:p>
                      <a:pPr algn="l" fontAlgn="ctr"/>
                      <a:endParaRPr lang="zh-TW" altLang="en-US" sz="1200" b="0" i="0" u="none" strike="noStrike" dirty="0">
                        <a:solidFill>
                          <a:srgbClr val="000000"/>
                        </a:solidFill>
                        <a:effectLst/>
                        <a:latin typeface="Arial" panose="020B0604020202020204" pitchFamily="34" charset="0"/>
                        <a:ea typeface="新細明體" panose="02020500000000000000" pitchFamily="18" charset="-120"/>
                      </a:endParaRPr>
                    </a:p>
                  </a:txBody>
                  <a:tcPr marL="4152" marR="4152" marT="4152" marB="0" anchor="ctr"/>
                </a:tc>
                <a:tc hMerge="1">
                  <a:txBody>
                    <a:bodyPr/>
                    <a:lstStyle/>
                    <a:p>
                      <a:pPr algn="l" fontAlgn="ctr"/>
                      <a:endParaRPr lang="zh-TW" altLang="en-US" sz="1200" b="0" i="0" u="none" strike="noStrike" dirty="0">
                        <a:solidFill>
                          <a:srgbClr val="000000"/>
                        </a:solidFill>
                        <a:effectLst/>
                        <a:latin typeface="Arial" panose="020B0604020202020204" pitchFamily="34" charset="0"/>
                        <a:ea typeface="新細明體" panose="02020500000000000000" pitchFamily="18" charset="-120"/>
                      </a:endParaRPr>
                    </a:p>
                  </a:txBody>
                  <a:tcPr marL="4152" marR="4152" marT="4152" marB="0" anchor="ctr"/>
                </a:tc>
                <a:tc hMerge="1">
                  <a:txBody>
                    <a:bodyPr/>
                    <a:lstStyle/>
                    <a:p>
                      <a:pPr algn="l" fontAlgn="ctr"/>
                      <a:endParaRPr lang="zh-TW" altLang="en-US" sz="1200" b="0" i="0" u="none" strike="noStrike" dirty="0">
                        <a:solidFill>
                          <a:srgbClr val="000000"/>
                        </a:solidFill>
                        <a:effectLst/>
                        <a:latin typeface="Arial" panose="020B0604020202020204" pitchFamily="34" charset="0"/>
                        <a:ea typeface="新細明體" panose="02020500000000000000" pitchFamily="18" charset="-120"/>
                      </a:endParaRPr>
                    </a:p>
                  </a:txBody>
                  <a:tcPr marL="4152" marR="4152" marT="4152" marB="0" anchor="ctr"/>
                </a:tc>
                <a:tc hMerge="1">
                  <a:txBody>
                    <a:bodyPr/>
                    <a:lstStyle/>
                    <a:p>
                      <a:pPr algn="l" fontAlgn="b"/>
                      <a:endParaRPr lang="zh-TW" altLang="en-US" sz="1200" b="0" i="0" u="none" strike="noStrike" dirty="0">
                        <a:effectLst/>
                        <a:latin typeface="新細明體" panose="02020500000000000000" pitchFamily="18" charset="-120"/>
                        <a:ea typeface="新細明體" panose="02020500000000000000" pitchFamily="18" charset="-120"/>
                      </a:endParaRPr>
                    </a:p>
                  </a:txBody>
                  <a:tcPr marL="4152" marR="4152" marT="4152" marB="0" anchor="b"/>
                </a:tc>
                <a:tc hMerge="1">
                  <a:txBody>
                    <a:bodyPr/>
                    <a:lstStyle/>
                    <a:p>
                      <a:pPr algn="l" fontAlgn="b"/>
                      <a:endParaRPr lang="zh-TW" altLang="en-US" sz="1200" b="0" i="0" u="none" strike="noStrike" dirty="0">
                        <a:effectLst/>
                        <a:latin typeface="新細明體" panose="02020500000000000000" pitchFamily="18" charset="-120"/>
                        <a:ea typeface="新細明體" panose="02020500000000000000" pitchFamily="18" charset="-120"/>
                      </a:endParaRPr>
                    </a:p>
                  </a:txBody>
                  <a:tcPr marL="4152" marR="4152" marT="4152" marB="0" anchor="b"/>
                </a:tc>
                <a:extLst>
                  <a:ext uri="{0D108BD9-81ED-4DB2-BD59-A6C34878D82A}">
                    <a16:rowId xmlns:a16="http://schemas.microsoft.com/office/drawing/2014/main" val="690489944"/>
                  </a:ext>
                </a:extLst>
              </a:tr>
              <a:tr h="36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上期結轉</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6,482,000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28677369"/>
                  </a:ext>
                </a:extLst>
              </a:tr>
              <a:tr h="36000">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107-11-20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336,240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借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6,145,760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32859612"/>
                  </a:ext>
                </a:extLst>
              </a:tr>
              <a:tr h="185225">
                <a:tc>
                  <a:txBody>
                    <a:bodyPr/>
                    <a:lstStyle/>
                    <a:p>
                      <a:pPr algn="l"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107-12-20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397,884</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借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5,747,876</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4152" marR="4152" marT="4152"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26771161"/>
                  </a:ext>
                </a:extLst>
              </a:tr>
            </a:tbl>
          </a:graphicData>
        </a:graphic>
      </p:graphicFrame>
    </p:spTree>
    <p:extLst>
      <p:ext uri="{BB962C8B-B14F-4D97-AF65-F5344CB8AC3E}">
        <p14:creationId xmlns:p14="http://schemas.microsoft.com/office/powerpoint/2010/main" val="21315631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FDFF"/>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5316" y="831877"/>
            <a:ext cx="12447209" cy="5930754"/>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5895586" y="-209106"/>
            <a:ext cx="5607415" cy="1470676"/>
            <a:chOff x="-14042262" y="1272774"/>
            <a:chExt cx="14667741" cy="732733"/>
          </a:xfrm>
        </p:grpSpPr>
        <p:pic>
          <p:nvPicPr>
            <p:cNvPr id="43"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9631473" y="1478281"/>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a:t>
              </a:r>
              <a:r>
                <a:rPr lang="zh-TW" altLang="en-US" sz="3200" dirty="0">
                  <a:solidFill>
                    <a:srgbClr val="00EFF1"/>
                  </a:solidFill>
                  <a:latin typeface="標楷體" panose="03000509000000000000" pitchFamily="65" charset="-120"/>
                  <a:ea typeface="標楷體" panose="03000509000000000000" pitchFamily="65" charset="-120"/>
                </a:rPr>
                <a:t>四</a:t>
              </a:r>
              <a:r>
                <a:rPr lang="zh-TW" altLang="en-US" sz="3200" dirty="0" smtClean="0">
                  <a:solidFill>
                    <a:srgbClr val="00EFF1"/>
                  </a:solidFill>
                  <a:latin typeface="標楷體" panose="03000509000000000000" pitchFamily="65" charset="-120"/>
                  <a:ea typeface="標楷體" panose="03000509000000000000" pitchFamily="65" charset="-120"/>
                </a:rPr>
                <a:t>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3)</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graphicFrame>
        <p:nvGraphicFramePr>
          <p:cNvPr id="5" name="表格 4"/>
          <p:cNvGraphicFramePr>
            <a:graphicFrameLocks noGrp="1"/>
          </p:cNvGraphicFramePr>
          <p:nvPr>
            <p:extLst>
              <p:ext uri="{D42A27DB-BD31-4B8C-83A1-F6EECF244321}">
                <p14:modId xmlns:p14="http://schemas.microsoft.com/office/powerpoint/2010/main" val="3869778556"/>
              </p:ext>
            </p:extLst>
          </p:nvPr>
        </p:nvGraphicFramePr>
        <p:xfrm>
          <a:off x="235874" y="995463"/>
          <a:ext cx="11489094" cy="4243785"/>
        </p:xfrm>
        <a:graphic>
          <a:graphicData uri="http://schemas.openxmlformats.org/drawingml/2006/table">
            <a:tbl>
              <a:tblPr>
                <a:tableStyleId>{5C22544A-7EE6-4342-B048-85BDC9FD1C3A}</a:tableStyleId>
              </a:tblPr>
              <a:tblGrid>
                <a:gridCol w="1646969">
                  <a:extLst>
                    <a:ext uri="{9D8B030D-6E8A-4147-A177-3AD203B41FA5}">
                      <a16:colId xmlns:a16="http://schemas.microsoft.com/office/drawing/2014/main" val="282963745"/>
                    </a:ext>
                  </a:extLst>
                </a:gridCol>
                <a:gridCol w="1428694">
                  <a:extLst>
                    <a:ext uri="{9D8B030D-6E8A-4147-A177-3AD203B41FA5}">
                      <a16:colId xmlns:a16="http://schemas.microsoft.com/office/drawing/2014/main" val="1512268706"/>
                    </a:ext>
                  </a:extLst>
                </a:gridCol>
                <a:gridCol w="2237806">
                  <a:extLst>
                    <a:ext uri="{9D8B030D-6E8A-4147-A177-3AD203B41FA5}">
                      <a16:colId xmlns:a16="http://schemas.microsoft.com/office/drawing/2014/main" val="3442968422"/>
                    </a:ext>
                  </a:extLst>
                </a:gridCol>
                <a:gridCol w="2237806">
                  <a:extLst>
                    <a:ext uri="{9D8B030D-6E8A-4147-A177-3AD203B41FA5}">
                      <a16:colId xmlns:a16="http://schemas.microsoft.com/office/drawing/2014/main" val="1291462608"/>
                    </a:ext>
                  </a:extLst>
                </a:gridCol>
                <a:gridCol w="781665">
                  <a:extLst>
                    <a:ext uri="{9D8B030D-6E8A-4147-A177-3AD203B41FA5}">
                      <a16:colId xmlns:a16="http://schemas.microsoft.com/office/drawing/2014/main" val="213948793"/>
                    </a:ext>
                  </a:extLst>
                </a:gridCol>
                <a:gridCol w="2138516">
                  <a:extLst>
                    <a:ext uri="{9D8B030D-6E8A-4147-A177-3AD203B41FA5}">
                      <a16:colId xmlns:a16="http://schemas.microsoft.com/office/drawing/2014/main" val="600743845"/>
                    </a:ext>
                  </a:extLst>
                </a:gridCol>
                <a:gridCol w="545690">
                  <a:extLst>
                    <a:ext uri="{9D8B030D-6E8A-4147-A177-3AD203B41FA5}">
                      <a16:colId xmlns:a16="http://schemas.microsoft.com/office/drawing/2014/main" val="3999880182"/>
                    </a:ext>
                  </a:extLst>
                </a:gridCol>
                <a:gridCol w="471948">
                  <a:extLst>
                    <a:ext uri="{9D8B030D-6E8A-4147-A177-3AD203B41FA5}">
                      <a16:colId xmlns:a16="http://schemas.microsoft.com/office/drawing/2014/main" val="2514427044"/>
                    </a:ext>
                  </a:extLst>
                </a:gridCol>
              </a:tblGrid>
              <a:tr h="189189">
                <a:tc gridSpan="5">
                  <a:txBody>
                    <a:bodyPr/>
                    <a:lstStyle/>
                    <a:p>
                      <a:pPr algn="ctr"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台中公司</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86583657"/>
                  </a:ext>
                </a:extLst>
              </a:tr>
              <a:tr h="189189">
                <a:tc gridSpan="5">
                  <a:txBody>
                    <a:bodyPr/>
                    <a:lstStyle/>
                    <a:p>
                      <a:pPr algn="ctr"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應收帳款明細表</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78203535"/>
                  </a:ext>
                </a:extLst>
              </a:tr>
              <a:tr h="189189">
                <a:tc gridSpan="5">
                  <a:txBody>
                    <a:bodyPr/>
                    <a:lstStyle/>
                    <a:p>
                      <a:pPr algn="ct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107</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年</a:t>
                      </a:r>
                      <a:r>
                        <a:rPr lang="en-US" altLang="zh-TW" sz="1800" u="none" strike="noStrike" dirty="0">
                          <a:solidFill>
                            <a:schemeClr val="bg1"/>
                          </a:solidFill>
                          <a:effectLst/>
                          <a:latin typeface="標楷體" panose="03000509000000000000" pitchFamily="65" charset="-120"/>
                          <a:ea typeface="標楷體" panose="03000509000000000000" pitchFamily="65" charset="-120"/>
                        </a:rPr>
                        <a:t>11</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月</a:t>
                      </a:r>
                      <a:r>
                        <a:rPr lang="en-US" altLang="zh-TW" sz="1800" u="none" strike="noStrike" dirty="0">
                          <a:solidFill>
                            <a:schemeClr val="bg1"/>
                          </a:solidFill>
                          <a:effectLst/>
                          <a:latin typeface="標楷體" panose="03000509000000000000" pitchFamily="65" charset="-120"/>
                          <a:ea typeface="標楷體" panose="03000509000000000000" pitchFamily="65" charset="-120"/>
                        </a:rPr>
                        <a:t>01</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日 至 </a:t>
                      </a:r>
                      <a:r>
                        <a:rPr lang="en-US" altLang="zh-TW" sz="1800" u="none" strike="noStrike" dirty="0">
                          <a:solidFill>
                            <a:schemeClr val="bg1"/>
                          </a:solidFill>
                          <a:effectLst/>
                          <a:latin typeface="標楷體" panose="03000509000000000000" pitchFamily="65" charset="-120"/>
                          <a:ea typeface="標楷體" panose="03000509000000000000" pitchFamily="65" charset="-120"/>
                        </a:rPr>
                        <a:t>107</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年</a:t>
                      </a:r>
                      <a:r>
                        <a:rPr lang="en-US" altLang="zh-TW" sz="1800" u="none" strike="noStrike" dirty="0">
                          <a:solidFill>
                            <a:schemeClr val="bg1"/>
                          </a:solidFill>
                          <a:effectLst/>
                          <a:latin typeface="標楷體" panose="03000509000000000000" pitchFamily="65" charset="-120"/>
                          <a:ea typeface="標楷體" panose="03000509000000000000" pitchFamily="65" charset="-120"/>
                        </a:rPr>
                        <a:t>11</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月</a:t>
                      </a:r>
                      <a:r>
                        <a:rPr lang="en-US" altLang="zh-TW" sz="1800" u="none" strike="noStrike" dirty="0">
                          <a:solidFill>
                            <a:schemeClr val="bg1"/>
                          </a:solidFill>
                          <a:effectLst/>
                          <a:latin typeface="標楷體" panose="03000509000000000000" pitchFamily="65" charset="-120"/>
                          <a:ea typeface="標楷體" panose="03000509000000000000" pitchFamily="65" charset="-120"/>
                        </a:rPr>
                        <a:t>30</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日</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56333691"/>
                  </a:ext>
                </a:extLst>
              </a:tr>
              <a:tr h="189189">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客供商簡稱</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日期</a:t>
                      </a:r>
                      <a:endParaRPr lang="zh-TW" altLang="en-US" sz="1800" b="1"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借方金額</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貸方金額</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餘額</a:t>
                      </a:r>
                      <a:endParaRPr lang="zh-TW" altLang="en-US" sz="1800" b="1"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4531497"/>
                  </a:ext>
                </a:extLst>
              </a:tr>
              <a:tr h="189189">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埔里公司</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上期帳款</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968,000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76049250"/>
                  </a:ext>
                </a:extLst>
              </a:tr>
              <a:tr h="189189">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n-US" altLang="zh-TW" sz="1800" u="none" strike="noStrike">
                          <a:solidFill>
                            <a:schemeClr val="bg1"/>
                          </a:solidFill>
                          <a:effectLst/>
                          <a:latin typeface="標楷體" panose="03000509000000000000" pitchFamily="65" charset="-120"/>
                          <a:ea typeface="標楷體" panose="03000509000000000000" pitchFamily="65" charset="-120"/>
                        </a:rPr>
                        <a:t>107-11-13</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968,000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42722212"/>
                  </a:ext>
                </a:extLst>
              </a:tr>
              <a:tr h="189189">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魚池公司</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上期帳款</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882,400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64792263"/>
                  </a:ext>
                </a:extLst>
              </a:tr>
              <a:tr h="189189">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國姓公司</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上期帳款</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1,261,600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327083"/>
                  </a:ext>
                </a:extLst>
              </a:tr>
              <a:tr h="189189">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n-US" altLang="zh-TW" sz="1800" u="none" strike="noStrike">
                          <a:solidFill>
                            <a:schemeClr val="bg1"/>
                          </a:solidFill>
                          <a:effectLst/>
                          <a:latin typeface="標楷體" panose="03000509000000000000" pitchFamily="65" charset="-120"/>
                          <a:ea typeface="標楷體" panose="03000509000000000000" pitchFamily="65" charset="-120"/>
                        </a:rPr>
                        <a:t>107-11-12</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5,163,160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6,424,760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4870457"/>
                  </a:ext>
                </a:extLst>
              </a:tr>
              <a:tr h="189189">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n-US" altLang="zh-TW" sz="1800" u="none" strike="noStrike">
                          <a:solidFill>
                            <a:schemeClr val="bg1"/>
                          </a:solidFill>
                          <a:effectLst/>
                          <a:latin typeface="標楷體" panose="03000509000000000000" pitchFamily="65" charset="-120"/>
                          <a:ea typeface="標楷體" panose="03000509000000000000" pitchFamily="65" charset="-120"/>
                        </a:rPr>
                        <a:t>107-11-20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1,261,600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5,163,160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57242015"/>
                  </a:ext>
                </a:extLst>
              </a:tr>
              <a:tr h="189189">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名間公司</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上期帳款</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906,200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11774466"/>
                  </a:ext>
                </a:extLst>
              </a:tr>
              <a:tr h="189189">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竹山公司</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上期帳款</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1,015,000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03435027"/>
                  </a:ext>
                </a:extLst>
              </a:tr>
              <a:tr h="189189">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n-US" altLang="zh-TW" sz="1800" u="none" strike="noStrike">
                          <a:solidFill>
                            <a:schemeClr val="bg1"/>
                          </a:solidFill>
                          <a:effectLst/>
                          <a:latin typeface="標楷體" panose="03000509000000000000" pitchFamily="65" charset="-120"/>
                          <a:ea typeface="標楷體" panose="03000509000000000000" pitchFamily="65" charset="-120"/>
                        </a:rPr>
                        <a:t>107-11-05</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2,391,750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3,406,750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11644537"/>
                  </a:ext>
                </a:extLst>
              </a:tr>
              <a:tr h="189189">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n-US" altLang="zh-TW" sz="1800" u="none" strike="noStrike">
                          <a:solidFill>
                            <a:schemeClr val="bg1"/>
                          </a:solidFill>
                          <a:effectLst/>
                          <a:latin typeface="標楷體" panose="03000509000000000000" pitchFamily="65" charset="-120"/>
                          <a:ea typeface="標楷體" panose="03000509000000000000" pitchFamily="65" charset="-120"/>
                        </a:rPr>
                        <a:t>107-11-08</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3,406,750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29211921"/>
                  </a:ext>
                </a:extLst>
              </a:tr>
              <a:tr h="189189">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草屯公司</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上期帳款</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203,000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8599" marR="8599" marT="85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2611680"/>
                  </a:ext>
                </a:extLst>
              </a:tr>
            </a:tbl>
          </a:graphicData>
        </a:graphic>
      </p:graphicFrame>
    </p:spTree>
    <p:extLst>
      <p:ext uri="{BB962C8B-B14F-4D97-AF65-F5344CB8AC3E}">
        <p14:creationId xmlns:p14="http://schemas.microsoft.com/office/powerpoint/2010/main" val="34232005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FDFF"/>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5316" y="831877"/>
            <a:ext cx="12447209" cy="5930754"/>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5895586" y="-209106"/>
            <a:ext cx="5607415" cy="1470676"/>
            <a:chOff x="-14042262" y="1272774"/>
            <a:chExt cx="14667741" cy="732733"/>
          </a:xfrm>
        </p:grpSpPr>
        <p:pic>
          <p:nvPicPr>
            <p:cNvPr id="43"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9631473" y="1478281"/>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a:t>
              </a:r>
              <a:r>
                <a:rPr lang="zh-TW" altLang="en-US" sz="3200" dirty="0">
                  <a:solidFill>
                    <a:srgbClr val="00EFF1"/>
                  </a:solidFill>
                  <a:latin typeface="標楷體" panose="03000509000000000000" pitchFamily="65" charset="-120"/>
                  <a:ea typeface="標楷體" panose="03000509000000000000" pitchFamily="65" charset="-120"/>
                </a:rPr>
                <a:t>四</a:t>
              </a:r>
              <a:r>
                <a:rPr lang="zh-TW" altLang="en-US" sz="3200" dirty="0" smtClean="0">
                  <a:solidFill>
                    <a:srgbClr val="00EFF1"/>
                  </a:solidFill>
                  <a:latin typeface="標楷體" panose="03000509000000000000" pitchFamily="65" charset="-120"/>
                  <a:ea typeface="標楷體" panose="03000509000000000000" pitchFamily="65" charset="-120"/>
                </a:rPr>
                <a:t>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4)</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pic>
        <p:nvPicPr>
          <p:cNvPr id="37" name="图片 77"/>
          <p:cNvPicPr>
            <a:picLocks noChangeAspect="1"/>
          </p:cNvPicPr>
          <p:nvPr/>
        </p:nvPicPr>
        <p:blipFill>
          <a:blip r:embed="rId2"/>
          <a:srcRect/>
          <a:stretch>
            <a:fillRect/>
          </a:stretch>
        </p:blipFill>
        <p:spPr>
          <a:xfrm>
            <a:off x="10971847" y="5572305"/>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graphicFrame>
        <p:nvGraphicFramePr>
          <p:cNvPr id="7" name="表格 6"/>
          <p:cNvGraphicFramePr>
            <a:graphicFrameLocks noGrp="1"/>
          </p:cNvGraphicFramePr>
          <p:nvPr>
            <p:extLst>
              <p:ext uri="{D42A27DB-BD31-4B8C-83A1-F6EECF244321}">
                <p14:modId xmlns:p14="http://schemas.microsoft.com/office/powerpoint/2010/main" val="431733339"/>
              </p:ext>
            </p:extLst>
          </p:nvPr>
        </p:nvGraphicFramePr>
        <p:xfrm>
          <a:off x="187043" y="951129"/>
          <a:ext cx="11417086" cy="5146991"/>
        </p:xfrm>
        <a:graphic>
          <a:graphicData uri="http://schemas.openxmlformats.org/drawingml/2006/table">
            <a:tbl>
              <a:tblPr>
                <a:tableStyleId>{5C22544A-7EE6-4342-B048-85BDC9FD1C3A}</a:tableStyleId>
              </a:tblPr>
              <a:tblGrid>
                <a:gridCol w="1637589">
                  <a:extLst>
                    <a:ext uri="{9D8B030D-6E8A-4147-A177-3AD203B41FA5}">
                      <a16:colId xmlns:a16="http://schemas.microsoft.com/office/drawing/2014/main" val="1636232790"/>
                    </a:ext>
                  </a:extLst>
                </a:gridCol>
                <a:gridCol w="1420559">
                  <a:extLst>
                    <a:ext uri="{9D8B030D-6E8A-4147-A177-3AD203B41FA5}">
                      <a16:colId xmlns:a16="http://schemas.microsoft.com/office/drawing/2014/main" val="1293493111"/>
                    </a:ext>
                  </a:extLst>
                </a:gridCol>
                <a:gridCol w="764047">
                  <a:extLst>
                    <a:ext uri="{9D8B030D-6E8A-4147-A177-3AD203B41FA5}">
                      <a16:colId xmlns:a16="http://schemas.microsoft.com/office/drawing/2014/main" val="1430660247"/>
                    </a:ext>
                  </a:extLst>
                </a:gridCol>
                <a:gridCol w="1070842">
                  <a:extLst>
                    <a:ext uri="{9D8B030D-6E8A-4147-A177-3AD203B41FA5}">
                      <a16:colId xmlns:a16="http://schemas.microsoft.com/office/drawing/2014/main" val="4043199197"/>
                    </a:ext>
                  </a:extLst>
                </a:gridCol>
                <a:gridCol w="536256">
                  <a:extLst>
                    <a:ext uri="{9D8B030D-6E8A-4147-A177-3AD203B41FA5}">
                      <a16:colId xmlns:a16="http://schemas.microsoft.com/office/drawing/2014/main" val="1409896701"/>
                    </a:ext>
                  </a:extLst>
                </a:gridCol>
                <a:gridCol w="1121063">
                  <a:extLst>
                    <a:ext uri="{9D8B030D-6E8A-4147-A177-3AD203B41FA5}">
                      <a16:colId xmlns:a16="http://schemas.microsoft.com/office/drawing/2014/main" val="3029247431"/>
                    </a:ext>
                  </a:extLst>
                </a:gridCol>
                <a:gridCol w="428637">
                  <a:extLst>
                    <a:ext uri="{9D8B030D-6E8A-4147-A177-3AD203B41FA5}">
                      <a16:colId xmlns:a16="http://schemas.microsoft.com/office/drawing/2014/main" val="2043221652"/>
                    </a:ext>
                  </a:extLst>
                </a:gridCol>
                <a:gridCol w="597323">
                  <a:extLst>
                    <a:ext uri="{9D8B030D-6E8A-4147-A177-3AD203B41FA5}">
                      <a16:colId xmlns:a16="http://schemas.microsoft.com/office/drawing/2014/main" val="1927507386"/>
                    </a:ext>
                  </a:extLst>
                </a:gridCol>
                <a:gridCol w="2071648">
                  <a:extLst>
                    <a:ext uri="{9D8B030D-6E8A-4147-A177-3AD203B41FA5}">
                      <a16:colId xmlns:a16="http://schemas.microsoft.com/office/drawing/2014/main" val="507741245"/>
                    </a:ext>
                  </a:extLst>
                </a:gridCol>
                <a:gridCol w="683973">
                  <a:extLst>
                    <a:ext uri="{9D8B030D-6E8A-4147-A177-3AD203B41FA5}">
                      <a16:colId xmlns:a16="http://schemas.microsoft.com/office/drawing/2014/main" val="941950460"/>
                    </a:ext>
                  </a:extLst>
                </a:gridCol>
                <a:gridCol w="1085149">
                  <a:extLst>
                    <a:ext uri="{9D8B030D-6E8A-4147-A177-3AD203B41FA5}">
                      <a16:colId xmlns:a16="http://schemas.microsoft.com/office/drawing/2014/main" val="3429875343"/>
                    </a:ext>
                  </a:extLst>
                </a:gridCol>
              </a:tblGrid>
              <a:tr h="237442">
                <a:tc gridSpan="9">
                  <a:txBody>
                    <a:bodyPr/>
                    <a:lstStyle/>
                    <a:p>
                      <a:pPr algn="ctr"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總分類帳</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47384111"/>
                  </a:ext>
                </a:extLst>
              </a:tr>
              <a:tr h="237442">
                <a:tc gridSpan="9">
                  <a:txBody>
                    <a:bodyPr/>
                    <a:lstStyle/>
                    <a:p>
                      <a:pPr algn="ct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107</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年</a:t>
                      </a:r>
                      <a:r>
                        <a:rPr lang="en-US" altLang="zh-TW" sz="1800" u="none" strike="noStrike" dirty="0">
                          <a:solidFill>
                            <a:schemeClr val="bg1"/>
                          </a:solidFill>
                          <a:effectLst/>
                          <a:latin typeface="標楷體" panose="03000509000000000000" pitchFamily="65" charset="-120"/>
                          <a:ea typeface="標楷體" panose="03000509000000000000" pitchFamily="65" charset="-120"/>
                        </a:rPr>
                        <a:t>01</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月</a:t>
                      </a:r>
                      <a:r>
                        <a:rPr lang="en-US" altLang="zh-TW" sz="1800" u="none" strike="noStrike" dirty="0">
                          <a:solidFill>
                            <a:schemeClr val="bg1"/>
                          </a:solidFill>
                          <a:effectLst/>
                          <a:latin typeface="標楷體" panose="03000509000000000000" pitchFamily="65" charset="-120"/>
                          <a:ea typeface="標楷體" panose="03000509000000000000" pitchFamily="65" charset="-120"/>
                        </a:rPr>
                        <a:t>01</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日 至 </a:t>
                      </a:r>
                      <a:r>
                        <a:rPr lang="en-US" altLang="zh-TW" sz="1800" u="none" strike="noStrike" dirty="0">
                          <a:solidFill>
                            <a:schemeClr val="bg1"/>
                          </a:solidFill>
                          <a:effectLst/>
                          <a:latin typeface="標楷體" panose="03000509000000000000" pitchFamily="65" charset="-120"/>
                          <a:ea typeface="標楷體" panose="03000509000000000000" pitchFamily="65" charset="-120"/>
                        </a:rPr>
                        <a:t>107</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年</a:t>
                      </a:r>
                      <a:r>
                        <a:rPr lang="en-US" altLang="zh-TW" sz="1800" u="none" strike="noStrike" dirty="0">
                          <a:solidFill>
                            <a:schemeClr val="bg1"/>
                          </a:solidFill>
                          <a:effectLst/>
                          <a:latin typeface="標楷體" panose="03000509000000000000" pitchFamily="65" charset="-120"/>
                          <a:ea typeface="標楷體" panose="03000509000000000000" pitchFamily="65" charset="-120"/>
                        </a:rPr>
                        <a:t>12</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月</a:t>
                      </a:r>
                      <a:r>
                        <a:rPr lang="en-US" altLang="zh-TW" sz="1800" u="none" strike="noStrike" dirty="0">
                          <a:solidFill>
                            <a:schemeClr val="bg1"/>
                          </a:solidFill>
                          <a:effectLst/>
                          <a:latin typeface="標楷體" panose="03000509000000000000" pitchFamily="65" charset="-120"/>
                          <a:ea typeface="標楷體" panose="03000509000000000000" pitchFamily="65" charset="-120"/>
                        </a:rPr>
                        <a:t>31</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日</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16837778"/>
                  </a:ext>
                </a:extLst>
              </a:tr>
              <a:tr h="23744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日期</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摘要</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借方金額</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gridSpan="2">
                  <a:txBody>
                    <a:bodyPr/>
                    <a:lstStyle/>
                    <a:p>
                      <a:pPr algn="ctr"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貸方金額</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gridSpan="2">
                  <a:txBody>
                    <a:bodyPr/>
                    <a:lstStyle/>
                    <a:p>
                      <a:pPr algn="ctr"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借</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貸</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a:txBody>
                    <a:bodyPr/>
                    <a:lstStyle/>
                    <a:p>
                      <a:pPr algn="ctr"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餘額</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68707404"/>
                  </a:ext>
                </a:extLst>
              </a:tr>
              <a:tr h="237442">
                <a:tc gridSpan="9">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項  目</a:t>
                      </a:r>
                      <a:r>
                        <a:rPr lang="en-US" altLang="zh-TW" sz="1800" u="none" strike="noStrike" dirty="0">
                          <a:solidFill>
                            <a:schemeClr val="bg1"/>
                          </a:solidFill>
                          <a:effectLst/>
                          <a:latin typeface="標楷體" panose="03000509000000000000" pitchFamily="65" charset="-120"/>
                          <a:ea typeface="標楷體" panose="03000509000000000000" pitchFamily="65" charset="-120"/>
                        </a:rPr>
                        <a:t>:5000     </a:t>
                      </a:r>
                      <a:r>
                        <a:rPr lang="zh-TW" altLang="en-US" sz="1800" u="none" strike="noStrike" dirty="0">
                          <a:solidFill>
                            <a:schemeClr val="bg1"/>
                          </a:solidFill>
                          <a:effectLst/>
                          <a:latin typeface="標楷體" panose="03000509000000000000" pitchFamily="65" charset="-120"/>
                          <a:ea typeface="標楷體" panose="03000509000000000000" pitchFamily="65" charset="-120"/>
                        </a:rPr>
                        <a:t>銷貨成本</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借</a:t>
                      </a:r>
                      <a:r>
                        <a:rPr lang="en-US" altLang="zh-TW" sz="1800" u="none" strike="noStrike" dirty="0">
                          <a:solidFill>
                            <a:schemeClr val="bg1"/>
                          </a:solidFill>
                          <a:effectLst/>
                          <a:latin typeface="標楷體" panose="03000509000000000000" pitchFamily="65" charset="-120"/>
                          <a:ea typeface="標楷體" panose="03000509000000000000" pitchFamily="65" charset="-120"/>
                        </a:rPr>
                        <a:t>)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54460879"/>
                  </a:ext>
                </a:extLst>
              </a:tr>
              <a:tr h="23744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上期結轉</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ctr">
                        <a:lnSpc>
                          <a:spcPts val="1300"/>
                        </a:lnSpc>
                      </a:pPr>
                      <a:endParaRPr lang="zh-TW" altLang="en-US"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gridSpan="2">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ctr">
                        <a:lnSpc>
                          <a:spcPts val="1300"/>
                        </a:lnSpc>
                      </a:pPr>
                      <a:endParaRPr lang="zh-TW" altLang="en-US"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gridSpan="2">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ctr">
                        <a:lnSpc>
                          <a:spcPts val="1300"/>
                        </a:lnSpc>
                      </a:pPr>
                      <a:endParaRPr lang="zh-TW" altLang="en-US"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61,856,014</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70847963"/>
                  </a:ext>
                </a:extLst>
              </a:tr>
              <a:tr h="237442">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107-11-05</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fontAlgn="t">
                        <a:lnSpc>
                          <a:spcPts val="1300"/>
                        </a:lnSpc>
                      </a:pPr>
                      <a:endParaRPr lang="en-US" altLang="zh-TW"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gridSpan="2">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2,280,100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ctr">
                        <a:lnSpc>
                          <a:spcPts val="1300"/>
                        </a:lnSpc>
                      </a:pPr>
                      <a:endParaRPr lang="zh-TW" altLang="en-US"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gridSpan="2">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t">
                        <a:lnSpc>
                          <a:spcPts val="1300"/>
                        </a:lnSpc>
                      </a:pPr>
                      <a:endParaRPr lang="zh-TW" altLang="en-US"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借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64,136,114</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70818371"/>
                  </a:ext>
                </a:extLst>
              </a:tr>
              <a:tr h="237442">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107-11-09</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ctr">
                        <a:lnSpc>
                          <a:spcPts val="1300"/>
                        </a:lnSpc>
                      </a:pPr>
                      <a:endParaRPr lang="zh-TW" altLang="en-US"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gridSpan="2">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fontAlgn="t">
                        <a:lnSpc>
                          <a:spcPts val="1300"/>
                        </a:lnSpc>
                      </a:pPr>
                      <a:endParaRPr lang="en-US" altLang="zh-TW"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gridSpan="2">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8,120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t">
                        <a:lnSpc>
                          <a:spcPts val="1300"/>
                        </a:lnSpc>
                      </a:pPr>
                      <a:endParaRPr lang="zh-TW" altLang="en-US"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借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64,127,994</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55257812"/>
                  </a:ext>
                </a:extLst>
              </a:tr>
              <a:tr h="237442">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107-11-12</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fontAlgn="t">
                        <a:lnSpc>
                          <a:spcPts val="1300"/>
                        </a:lnSpc>
                      </a:pPr>
                      <a:endParaRPr lang="en-US" altLang="zh-TW"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gridSpan="2">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3,835,700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ctr">
                        <a:lnSpc>
                          <a:spcPts val="1300"/>
                        </a:lnSpc>
                      </a:pPr>
                      <a:endParaRPr lang="zh-TW" altLang="en-US"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gridSpan="2">
                  <a:txBody>
                    <a:bodyPr/>
                    <a:lstStyle/>
                    <a:p>
                      <a:pPr algn="l" fontAlgn="ctr">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t">
                        <a:lnSpc>
                          <a:spcPts val="1300"/>
                        </a:lnSpc>
                      </a:pPr>
                      <a:endParaRPr lang="zh-TW" altLang="en-US"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借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67,963,694</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36900140"/>
                  </a:ext>
                </a:extLst>
              </a:tr>
              <a:tr h="237442">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107-11-22</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ctr">
                        <a:lnSpc>
                          <a:spcPts val="1300"/>
                        </a:lnSpc>
                      </a:pPr>
                      <a:endParaRPr lang="zh-TW" altLang="en-US" sz="12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gridSpan="2">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fontAlgn="t">
                        <a:lnSpc>
                          <a:spcPts val="1300"/>
                        </a:lnSpc>
                      </a:pPr>
                      <a:endParaRPr lang="en-US" altLang="zh-TW"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gridSpan="2">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7,320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t">
                        <a:lnSpc>
                          <a:spcPts val="1300"/>
                        </a:lnSpc>
                      </a:pPr>
                      <a:endParaRPr lang="zh-TW" altLang="en-US"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借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67,956,374</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350388"/>
                  </a:ext>
                </a:extLst>
              </a:tr>
              <a:tr h="237442">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107-11-26</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fontAlgn="t">
                        <a:lnSpc>
                          <a:spcPts val="1300"/>
                        </a:lnSpc>
                      </a:pPr>
                      <a:endParaRPr lang="en-US" altLang="zh-TW"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gridSpan="2">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2,941,900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ctr">
                        <a:lnSpc>
                          <a:spcPts val="1300"/>
                        </a:lnSpc>
                      </a:pPr>
                      <a:endParaRPr lang="zh-TW" altLang="en-US"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gridSpan="2">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t">
                        <a:lnSpc>
                          <a:spcPts val="1300"/>
                        </a:lnSpc>
                      </a:pPr>
                      <a:endParaRPr lang="zh-TW" altLang="en-US"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借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70,898,274</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6632149"/>
                  </a:ext>
                </a:extLst>
              </a:tr>
              <a:tr h="237442">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107-12-09</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fontAlgn="t">
                        <a:lnSpc>
                          <a:spcPts val="1300"/>
                        </a:lnSpc>
                      </a:pPr>
                      <a:endParaRPr lang="en-US" altLang="zh-TW"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gridSpan="2">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864,150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ctr">
                        <a:lnSpc>
                          <a:spcPts val="1300"/>
                        </a:lnSpc>
                      </a:pPr>
                      <a:endParaRPr lang="zh-TW" altLang="en-US"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gridSpan="2">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t">
                        <a:lnSpc>
                          <a:spcPts val="1300"/>
                        </a:lnSpc>
                      </a:pPr>
                      <a:endParaRPr lang="zh-TW" altLang="en-US"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借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71,762,424</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3747208"/>
                  </a:ext>
                </a:extLst>
              </a:tr>
              <a:tr h="237442">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107-12-14</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ctr">
                        <a:lnSpc>
                          <a:spcPts val="1300"/>
                        </a:lnSpc>
                      </a:pPr>
                      <a:endParaRPr lang="zh-TW" altLang="en-US"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gridSpan="2">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fontAlgn="t">
                        <a:lnSpc>
                          <a:spcPts val="1300"/>
                        </a:lnSpc>
                      </a:pPr>
                      <a:endParaRPr lang="en-US" altLang="zh-TW"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gridSpan="2">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12,375</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t">
                        <a:lnSpc>
                          <a:spcPts val="1300"/>
                        </a:lnSpc>
                      </a:pPr>
                      <a:endParaRPr lang="zh-TW" altLang="en-US"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借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71,750,049</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01472782"/>
                  </a:ext>
                </a:extLst>
              </a:tr>
              <a:tr h="237442">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107-12-18</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fontAlgn="t">
                        <a:lnSpc>
                          <a:spcPts val="1300"/>
                        </a:lnSpc>
                      </a:pPr>
                      <a:endParaRPr lang="en-US" altLang="zh-TW"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gridSpan="2">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2,781,600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ctr">
                        <a:lnSpc>
                          <a:spcPts val="1300"/>
                        </a:lnSpc>
                      </a:pPr>
                      <a:endParaRPr lang="zh-TW" altLang="en-US"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gridSpan="2">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t">
                        <a:lnSpc>
                          <a:spcPts val="1300"/>
                        </a:lnSpc>
                      </a:pPr>
                      <a:endParaRPr lang="zh-TW" altLang="en-US"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借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74,531,649</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05786643"/>
                  </a:ext>
                </a:extLst>
              </a:tr>
              <a:tr h="237442">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107-12-31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fontAlgn="t">
                        <a:lnSpc>
                          <a:spcPts val="1300"/>
                        </a:lnSpc>
                      </a:pPr>
                      <a:endParaRPr lang="en-US" altLang="zh-TW"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gridSpan="2">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253,337</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ctr">
                        <a:lnSpc>
                          <a:spcPts val="1300"/>
                        </a:lnSpc>
                      </a:pPr>
                      <a:endParaRPr lang="zh-TW" altLang="en-US"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gridSpan="2">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t">
                        <a:lnSpc>
                          <a:spcPts val="1300"/>
                        </a:lnSpc>
                      </a:pPr>
                      <a:endParaRPr lang="zh-TW" altLang="en-US"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借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74,784,986</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63030955"/>
                  </a:ext>
                </a:extLst>
              </a:tr>
              <a:tr h="237442">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107-12-31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商品盤盈</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ctr">
                        <a:lnSpc>
                          <a:spcPts val="1300"/>
                        </a:lnSpc>
                      </a:pPr>
                      <a:endParaRPr lang="zh-TW" altLang="en-US"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gridSpan="2">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fontAlgn="t">
                        <a:lnSpc>
                          <a:spcPts val="1300"/>
                        </a:lnSpc>
                      </a:pPr>
                      <a:endParaRPr lang="en-US" altLang="zh-TW"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gridSpan="2">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22,305</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t">
                        <a:lnSpc>
                          <a:spcPts val="1300"/>
                        </a:lnSpc>
                      </a:pPr>
                      <a:endParaRPr lang="zh-TW" altLang="en-US"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借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74,762,681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50451907"/>
                  </a:ext>
                </a:extLst>
              </a:tr>
              <a:tr h="237442">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107-12-31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商品盤損</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fontAlgn="t">
                        <a:lnSpc>
                          <a:spcPts val="1300"/>
                        </a:lnSpc>
                      </a:pPr>
                      <a:endParaRPr lang="en-US" altLang="zh-TW"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gridSpan="2">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17,080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ctr">
                        <a:lnSpc>
                          <a:spcPts val="1300"/>
                        </a:lnSpc>
                      </a:pPr>
                      <a:endParaRPr lang="zh-TW" altLang="en-US"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gridSpan="2">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t">
                        <a:lnSpc>
                          <a:spcPts val="1300"/>
                        </a:lnSpc>
                      </a:pPr>
                      <a:endParaRPr lang="zh-TW" altLang="en-US"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借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74,779,761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88231234"/>
                  </a:ext>
                </a:extLst>
              </a:tr>
              <a:tr h="237442">
                <a:tc>
                  <a:txBody>
                    <a:bodyPr/>
                    <a:lstStyle/>
                    <a:p>
                      <a:pPr algn="l"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107-12-31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個別項目衡量</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ctr">
                        <a:lnSpc>
                          <a:spcPts val="1300"/>
                        </a:lnSpc>
                      </a:pPr>
                      <a:endParaRPr lang="zh-TW" altLang="en-US"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gridSpan="2">
                  <a:txBody>
                    <a:bodyPr/>
                    <a:lstStyle/>
                    <a:p>
                      <a:pPr algn="l" fontAlgn="ctr">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fontAlgn="t">
                        <a:lnSpc>
                          <a:spcPts val="1300"/>
                        </a:lnSpc>
                      </a:pPr>
                      <a:endParaRPr lang="en-US" altLang="zh-TW"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gridSpan="2">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42,490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t">
                        <a:lnSpc>
                          <a:spcPts val="1300"/>
                        </a:lnSpc>
                      </a:pPr>
                      <a:endParaRPr lang="zh-TW" altLang="en-US"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借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74,737,271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41180464"/>
                  </a:ext>
                </a:extLst>
              </a:tr>
              <a:tr h="321626">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b">
                        <a:lnSpc>
                          <a:spcPts val="1300"/>
                        </a:lnSpc>
                      </a:pPr>
                      <a:endParaRPr lang="zh-TW" altLang="en-US"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gridSpan="2">
                  <a:txBody>
                    <a:bodyPr/>
                    <a:lstStyle/>
                    <a:p>
                      <a:pPr>
                        <a:lnSpc>
                          <a:spcPct val="100000"/>
                        </a:lnSpc>
                      </a:pPr>
                      <a:endParaRPr lang="zh-TW" altLang="en-US" sz="1800">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b">
                        <a:lnSpc>
                          <a:spcPts val="1300"/>
                        </a:lnSpc>
                      </a:pPr>
                      <a:endParaRPr lang="zh-TW" altLang="en-US"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gridSpan="2">
                  <a:txBody>
                    <a:bodyPr/>
                    <a:lstStyle/>
                    <a:p>
                      <a:pPr>
                        <a:lnSpc>
                          <a:spcPct val="100000"/>
                        </a:lnSpc>
                      </a:pPr>
                      <a:endParaRPr lang="zh-TW" altLang="en-US" sz="1800">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b">
                        <a:lnSpc>
                          <a:spcPts val="1300"/>
                        </a:lnSpc>
                      </a:pPr>
                      <a:endParaRPr lang="zh-TW" altLang="en-US" sz="12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nSpc>
                          <a:spcPct val="100000"/>
                        </a:lnSpc>
                      </a:pPr>
                      <a:endParaRPr lang="zh-TW" altLang="en-US" sz="1800">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46</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91599386"/>
                  </a:ext>
                </a:extLst>
              </a:tr>
            </a:tbl>
          </a:graphicData>
        </a:graphic>
      </p:graphicFrame>
    </p:spTree>
    <p:extLst>
      <p:ext uri="{BB962C8B-B14F-4D97-AF65-F5344CB8AC3E}">
        <p14:creationId xmlns:p14="http://schemas.microsoft.com/office/powerpoint/2010/main" val="20906560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par>
                                    <p:cTn id="30" presetID="2" presetClass="entr" presetSubtype="8" fill="hold" nodeType="withEffect" p14:presetBounceEnd="12000">
                                      <p:stCondLst>
                                        <p:cond delay="200"/>
                                      </p:stCondLst>
                                      <p:childTnLst>
                                        <p:set>
                                          <p:cBhvr>
                                            <p:cTn id="31" dur="1" fill="hold">
                                              <p:stCondLst>
                                                <p:cond delay="0"/>
                                              </p:stCondLst>
                                            </p:cTn>
                                            <p:tgtEl>
                                              <p:spTgt spid="37"/>
                                            </p:tgtEl>
                                            <p:attrNameLst>
                                              <p:attrName>style.visibility</p:attrName>
                                            </p:attrNameLst>
                                          </p:cBhvr>
                                          <p:to>
                                            <p:strVal val="visible"/>
                                          </p:to>
                                        </p:set>
                                        <p:anim calcmode="lin" valueType="num" p14:bounceEnd="12000">
                                          <p:cBhvr additive="base">
                                            <p:cTn id="32" dur="500" fill="hold"/>
                                            <p:tgtEl>
                                              <p:spTgt spid="37"/>
                                            </p:tgtEl>
                                            <p:attrNameLst>
                                              <p:attrName>ppt_x</p:attrName>
                                            </p:attrNameLst>
                                          </p:cBhvr>
                                          <p:tavLst>
                                            <p:tav tm="0">
                                              <p:val>
                                                <p:strVal val="0-#ppt_w/2"/>
                                              </p:val>
                                            </p:tav>
                                            <p:tav tm="100000">
                                              <p:val>
                                                <p:strVal val="#ppt_x"/>
                                              </p:val>
                                            </p:tav>
                                          </p:tavLst>
                                        </p:anim>
                                        <p:anim calcmode="lin" valueType="num" p14:bounceEnd="12000">
                                          <p:cBhvr additive="base">
                                            <p:cTn id="33" dur="500" fill="hold"/>
                                            <p:tgtEl>
                                              <p:spTgt spid="37"/>
                                            </p:tgtEl>
                                            <p:attrNameLst>
                                              <p:attrName>ppt_y</p:attrName>
                                            </p:attrNameLst>
                                          </p:cBhvr>
                                          <p:tavLst>
                                            <p:tav tm="0">
                                              <p:val>
                                                <p:strVal val="#ppt_y"/>
                                              </p:val>
                                            </p:tav>
                                            <p:tav tm="100000">
                                              <p:val>
                                                <p:strVal val="#ppt_y"/>
                                              </p:val>
                                            </p:tav>
                                          </p:tavLst>
                                        </p:anim>
                                      </p:childTnLst>
                                    </p:cTn>
                                  </p:par>
                                  <p:par>
                                    <p:cTn id="34" presetID="8" presetClass="emph" presetSubtype="0" fill="hold" nodeType="withEffect">
                                      <p:stCondLst>
                                        <p:cond delay="0"/>
                                      </p:stCondLst>
                                      <p:childTnLst>
                                        <p:animRot by="21600000">
                                          <p:cBhvr>
                                            <p:cTn id="35" dur="1250" fill="hold"/>
                                            <p:tgtEl>
                                              <p:spTgt spid="37"/>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par>
                                    <p:cTn id="30" presetID="2" presetClass="entr" presetSubtype="8" fill="hold" nodeType="withEffect">
                                      <p:stCondLst>
                                        <p:cond delay="200"/>
                                      </p:stCondLst>
                                      <p:childTnLst>
                                        <p:set>
                                          <p:cBhvr>
                                            <p:cTn id="31" dur="1" fill="hold">
                                              <p:stCondLst>
                                                <p:cond delay="0"/>
                                              </p:stCondLst>
                                            </p:cTn>
                                            <p:tgtEl>
                                              <p:spTgt spid="37"/>
                                            </p:tgtEl>
                                            <p:attrNameLst>
                                              <p:attrName>style.visibility</p:attrName>
                                            </p:attrNameLst>
                                          </p:cBhvr>
                                          <p:to>
                                            <p:strVal val="visible"/>
                                          </p:to>
                                        </p:set>
                                        <p:anim calcmode="lin" valueType="num">
                                          <p:cBhvr additive="base">
                                            <p:cTn id="32" dur="500" fill="hold"/>
                                            <p:tgtEl>
                                              <p:spTgt spid="37"/>
                                            </p:tgtEl>
                                            <p:attrNameLst>
                                              <p:attrName>ppt_x</p:attrName>
                                            </p:attrNameLst>
                                          </p:cBhvr>
                                          <p:tavLst>
                                            <p:tav tm="0">
                                              <p:val>
                                                <p:strVal val="0-#ppt_w/2"/>
                                              </p:val>
                                            </p:tav>
                                            <p:tav tm="100000">
                                              <p:val>
                                                <p:strVal val="#ppt_x"/>
                                              </p:val>
                                            </p:tav>
                                          </p:tavLst>
                                        </p:anim>
                                        <p:anim calcmode="lin" valueType="num">
                                          <p:cBhvr additive="base">
                                            <p:cTn id="33" dur="500" fill="hold"/>
                                            <p:tgtEl>
                                              <p:spTgt spid="37"/>
                                            </p:tgtEl>
                                            <p:attrNameLst>
                                              <p:attrName>ppt_y</p:attrName>
                                            </p:attrNameLst>
                                          </p:cBhvr>
                                          <p:tavLst>
                                            <p:tav tm="0">
                                              <p:val>
                                                <p:strVal val="#ppt_y"/>
                                              </p:val>
                                            </p:tav>
                                            <p:tav tm="100000">
                                              <p:val>
                                                <p:strVal val="#ppt_y"/>
                                              </p:val>
                                            </p:tav>
                                          </p:tavLst>
                                        </p:anim>
                                      </p:childTnLst>
                                    </p:cTn>
                                  </p:par>
                                  <p:par>
                                    <p:cTn id="34" presetID="8" presetClass="emph" presetSubtype="0" fill="hold" nodeType="withEffect">
                                      <p:stCondLst>
                                        <p:cond delay="0"/>
                                      </p:stCondLst>
                                      <p:childTnLst>
                                        <p:animRot by="21600000">
                                          <p:cBhvr>
                                            <p:cTn id="35" dur="1250" fill="hold"/>
                                            <p:tgtEl>
                                              <p:spTgt spid="37"/>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FDFF"/>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5316" y="831877"/>
            <a:ext cx="12447209" cy="5930754"/>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5895586" y="-209106"/>
            <a:ext cx="5607415" cy="1470676"/>
            <a:chOff x="-14042262" y="1272774"/>
            <a:chExt cx="14667741" cy="732733"/>
          </a:xfrm>
        </p:grpSpPr>
        <p:pic>
          <p:nvPicPr>
            <p:cNvPr id="43"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9631473" y="1478281"/>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a:t>
              </a:r>
              <a:r>
                <a:rPr lang="zh-TW" altLang="en-US" sz="3200" dirty="0">
                  <a:solidFill>
                    <a:srgbClr val="00EFF1"/>
                  </a:solidFill>
                  <a:latin typeface="標楷體" panose="03000509000000000000" pitchFamily="65" charset="-120"/>
                  <a:ea typeface="標楷體" panose="03000509000000000000" pitchFamily="65" charset="-120"/>
                </a:rPr>
                <a:t>四</a:t>
              </a:r>
              <a:r>
                <a:rPr lang="zh-TW" altLang="en-US" sz="3200" dirty="0" smtClean="0">
                  <a:solidFill>
                    <a:srgbClr val="00EFF1"/>
                  </a:solidFill>
                  <a:latin typeface="標楷體" panose="03000509000000000000" pitchFamily="65" charset="-120"/>
                  <a:ea typeface="標楷體" panose="03000509000000000000" pitchFamily="65" charset="-120"/>
                </a:rPr>
                <a:t>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5)</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graphicFrame>
        <p:nvGraphicFramePr>
          <p:cNvPr id="2" name="表格 1"/>
          <p:cNvGraphicFramePr>
            <a:graphicFrameLocks noGrp="1"/>
          </p:cNvGraphicFramePr>
          <p:nvPr>
            <p:extLst>
              <p:ext uri="{D42A27DB-BD31-4B8C-83A1-F6EECF244321}">
                <p14:modId xmlns:p14="http://schemas.microsoft.com/office/powerpoint/2010/main" val="2809906435"/>
              </p:ext>
            </p:extLst>
          </p:nvPr>
        </p:nvGraphicFramePr>
        <p:xfrm>
          <a:off x="2021492" y="1078735"/>
          <a:ext cx="8062796" cy="5333300"/>
        </p:xfrm>
        <a:graphic>
          <a:graphicData uri="http://schemas.openxmlformats.org/drawingml/2006/table">
            <a:tbl>
              <a:tblPr>
                <a:tableStyleId>{5C22544A-7EE6-4342-B048-85BDC9FD1C3A}</a:tableStyleId>
              </a:tblPr>
              <a:tblGrid>
                <a:gridCol w="3606351">
                  <a:extLst>
                    <a:ext uri="{9D8B030D-6E8A-4147-A177-3AD203B41FA5}">
                      <a16:colId xmlns:a16="http://schemas.microsoft.com/office/drawing/2014/main" val="548253429"/>
                    </a:ext>
                  </a:extLst>
                </a:gridCol>
                <a:gridCol w="1168411">
                  <a:extLst>
                    <a:ext uri="{9D8B030D-6E8A-4147-A177-3AD203B41FA5}">
                      <a16:colId xmlns:a16="http://schemas.microsoft.com/office/drawing/2014/main" val="981294057"/>
                    </a:ext>
                  </a:extLst>
                </a:gridCol>
                <a:gridCol w="1179648">
                  <a:extLst>
                    <a:ext uri="{9D8B030D-6E8A-4147-A177-3AD203B41FA5}">
                      <a16:colId xmlns:a16="http://schemas.microsoft.com/office/drawing/2014/main" val="850752957"/>
                    </a:ext>
                  </a:extLst>
                </a:gridCol>
                <a:gridCol w="1269526">
                  <a:extLst>
                    <a:ext uri="{9D8B030D-6E8A-4147-A177-3AD203B41FA5}">
                      <a16:colId xmlns:a16="http://schemas.microsoft.com/office/drawing/2014/main" val="1641675284"/>
                    </a:ext>
                  </a:extLst>
                </a:gridCol>
                <a:gridCol w="299593">
                  <a:extLst>
                    <a:ext uri="{9D8B030D-6E8A-4147-A177-3AD203B41FA5}">
                      <a16:colId xmlns:a16="http://schemas.microsoft.com/office/drawing/2014/main" val="4168839530"/>
                    </a:ext>
                  </a:extLst>
                </a:gridCol>
                <a:gridCol w="539267">
                  <a:extLst>
                    <a:ext uri="{9D8B030D-6E8A-4147-A177-3AD203B41FA5}">
                      <a16:colId xmlns:a16="http://schemas.microsoft.com/office/drawing/2014/main" val="12943997"/>
                    </a:ext>
                  </a:extLst>
                </a:gridCol>
              </a:tblGrid>
              <a:tr h="140366">
                <a:tc gridSpan="4">
                  <a:txBody>
                    <a:bodyPr/>
                    <a:lstStyle/>
                    <a:p>
                      <a:pPr algn="ctr"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台中公司</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05210582"/>
                  </a:ext>
                </a:extLst>
              </a:tr>
              <a:tr h="140366">
                <a:tc gridSpan="4">
                  <a:txBody>
                    <a:bodyPr/>
                    <a:lstStyle/>
                    <a:p>
                      <a:pPr algn="ctr"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綜合損益表</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fontAlgn="b"/>
                      <a:r>
                        <a:rPr lang="zh-TW" altLang="en-US" sz="1800" u="none" strike="noStrike">
                          <a:solidFill>
                            <a:schemeClr val="bg1"/>
                          </a:solidFill>
                          <a:effectLst/>
                          <a:latin typeface="標楷體" panose="03000509000000000000" pitchFamily="65" charset="-120"/>
                          <a:ea typeface="標楷體" panose="03000509000000000000" pitchFamily="65" charset="-120"/>
                        </a:rPr>
                        <a:t>點數</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33735433"/>
                  </a:ext>
                </a:extLst>
              </a:tr>
              <a:tr h="140366">
                <a:tc gridSpan="4">
                  <a:txBody>
                    <a:bodyPr/>
                    <a:lstStyle/>
                    <a:p>
                      <a:pPr algn="ct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107</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年</a:t>
                      </a: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月</a:t>
                      </a: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日 至 </a:t>
                      </a:r>
                      <a:r>
                        <a:rPr lang="en-US" altLang="zh-TW" sz="1800" u="none" strike="noStrike" dirty="0">
                          <a:solidFill>
                            <a:schemeClr val="bg1"/>
                          </a:solidFill>
                          <a:effectLst/>
                          <a:latin typeface="標楷體" panose="03000509000000000000" pitchFamily="65" charset="-120"/>
                          <a:ea typeface="標楷體" panose="03000509000000000000" pitchFamily="65" charset="-120"/>
                        </a:rPr>
                        <a:t>107</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年</a:t>
                      </a:r>
                      <a:r>
                        <a:rPr lang="en-US" altLang="zh-TW" sz="1800" u="none" strike="noStrike" dirty="0">
                          <a:solidFill>
                            <a:schemeClr val="bg1"/>
                          </a:solidFill>
                          <a:effectLst/>
                          <a:latin typeface="標楷體" panose="03000509000000000000" pitchFamily="65" charset="-120"/>
                          <a:ea typeface="標楷體" panose="03000509000000000000" pitchFamily="65" charset="-120"/>
                        </a:rPr>
                        <a:t>12</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月</a:t>
                      </a:r>
                      <a:r>
                        <a:rPr lang="en-US" altLang="zh-TW" sz="1800" u="none" strike="noStrike" dirty="0">
                          <a:solidFill>
                            <a:schemeClr val="bg1"/>
                          </a:solidFill>
                          <a:effectLst/>
                          <a:latin typeface="標楷體" panose="03000509000000000000" pitchFamily="65" charset="-120"/>
                          <a:ea typeface="標楷體" panose="03000509000000000000" pitchFamily="65" charset="-120"/>
                        </a:rPr>
                        <a:t>31</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日</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zh-TW" altLang="en-US"/>
                    </a:p>
                  </a:txBody>
                  <a:tcPr/>
                </a:tc>
                <a:extLst>
                  <a:ext uri="{0D108BD9-81ED-4DB2-BD59-A6C34878D82A}">
                    <a16:rowId xmlns:a16="http://schemas.microsoft.com/office/drawing/2014/main" val="2017914591"/>
                  </a:ext>
                </a:extLst>
              </a:tr>
              <a:tr h="140366">
                <a:tc>
                  <a:txBody>
                    <a:bodyPr/>
                    <a:lstStyle/>
                    <a:p>
                      <a:pPr algn="ctr"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項目名稱</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小計</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合計</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t"/>
                      <a:r>
                        <a:rPr lang="zh-TW" altLang="en-US" sz="1800" u="none" strike="noStrike">
                          <a:solidFill>
                            <a:schemeClr val="bg1"/>
                          </a:solidFill>
                          <a:effectLst/>
                          <a:latin typeface="標楷體" panose="03000509000000000000" pitchFamily="65" charset="-120"/>
                          <a:ea typeface="標楷體" panose="03000509000000000000" pitchFamily="65" charset="-120"/>
                        </a:rPr>
                        <a:t>總計</a:t>
                      </a:r>
                      <a:endParaRPr lang="zh-TW" altLang="en-US" sz="1800" b="1"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927140"/>
                  </a:ext>
                </a:extLst>
              </a:tr>
              <a:tr h="140366">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營業收入</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32082147"/>
                  </a:ext>
                </a:extLst>
              </a:tr>
              <a:tr h="140366">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銷貨收入</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97,233,792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91330885"/>
                  </a:ext>
                </a:extLst>
              </a:tr>
              <a:tr h="140366">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減</a:t>
                      </a:r>
                      <a:r>
                        <a:rPr lang="en-US" altLang="zh-TW" sz="1800" u="none" strike="noStrike">
                          <a:solidFill>
                            <a:schemeClr val="bg1"/>
                          </a:solidFill>
                          <a:effectLst/>
                          <a:latin typeface="標楷體" panose="03000509000000000000" pitchFamily="65" charset="-120"/>
                          <a:ea typeface="標楷體" panose="03000509000000000000" pitchFamily="65" charset="-120"/>
                        </a:rPr>
                        <a:t>:</a:t>
                      </a:r>
                      <a:r>
                        <a:rPr lang="zh-TW" altLang="en-US" sz="1800" u="none" strike="noStrike">
                          <a:solidFill>
                            <a:schemeClr val="bg1"/>
                          </a:solidFill>
                          <a:effectLst/>
                          <a:latin typeface="標楷體" panose="03000509000000000000" pitchFamily="65" charset="-120"/>
                          <a:ea typeface="標楷體" panose="03000509000000000000" pitchFamily="65" charset="-120"/>
                        </a:rPr>
                        <a:t>銷貨退回</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217,448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52423360"/>
                  </a:ext>
                </a:extLst>
              </a:tr>
              <a:tr h="140366">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減</a:t>
                      </a:r>
                      <a:r>
                        <a:rPr lang="en-US" altLang="zh-TW" sz="1800" u="none" strike="noStrike">
                          <a:solidFill>
                            <a:schemeClr val="bg1"/>
                          </a:solidFill>
                          <a:effectLst/>
                          <a:latin typeface="標楷體" panose="03000509000000000000" pitchFamily="65" charset="-120"/>
                          <a:ea typeface="標楷體" panose="03000509000000000000" pitchFamily="65" charset="-120"/>
                        </a:rPr>
                        <a:t>:</a:t>
                      </a:r>
                      <a:r>
                        <a:rPr lang="zh-TW" altLang="en-US" sz="1800" u="none" strike="noStrike">
                          <a:solidFill>
                            <a:schemeClr val="bg1"/>
                          </a:solidFill>
                          <a:effectLst/>
                          <a:latin typeface="標楷體" panose="03000509000000000000" pitchFamily="65" charset="-120"/>
                          <a:ea typeface="標楷體" panose="03000509000000000000" pitchFamily="65" charset="-120"/>
                        </a:rPr>
                        <a:t>銷貨折讓</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a:solidFill>
                            <a:schemeClr val="bg1"/>
                          </a:solidFill>
                          <a:effectLst/>
                          <a:latin typeface="標楷體" panose="03000509000000000000" pitchFamily="65" charset="-120"/>
                          <a:ea typeface="標楷體" panose="03000509000000000000" pitchFamily="65" charset="-120"/>
                        </a:rPr>
                        <a:t>108,227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73361439"/>
                  </a:ext>
                </a:extLst>
              </a:tr>
              <a:tr h="140366">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營業收入淨額</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96,908,117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85800889"/>
                  </a:ext>
                </a:extLst>
              </a:tr>
              <a:tr h="140366">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銷貨成本</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買賣業</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74,737,271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74914409"/>
                  </a:ext>
                </a:extLst>
              </a:tr>
              <a:tr h="140366">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銷貨總成本</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74,737,271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63411624"/>
                  </a:ext>
                </a:extLst>
              </a:tr>
              <a:tr h="140366">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營業成本</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74,737,271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55209820"/>
                  </a:ext>
                </a:extLst>
              </a:tr>
              <a:tr h="140366">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營業毛利</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或毛損</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22,170,846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59634693"/>
                  </a:ext>
                </a:extLst>
              </a:tr>
              <a:tr h="140366">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營業費用</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2674152"/>
                  </a:ext>
                </a:extLst>
              </a:tr>
              <a:tr h="140366">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薪資支出</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a:solidFill>
                            <a:schemeClr val="bg1"/>
                          </a:solidFill>
                          <a:effectLst/>
                          <a:latin typeface="標楷體" panose="03000509000000000000" pitchFamily="65" charset="-120"/>
                          <a:ea typeface="標楷體" panose="03000509000000000000" pitchFamily="65" charset="-120"/>
                        </a:rPr>
                        <a:t>5,001,200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87388566"/>
                  </a:ext>
                </a:extLst>
              </a:tr>
              <a:tr h="140366">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文具用品</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a:solidFill>
                            <a:schemeClr val="bg1"/>
                          </a:solidFill>
                          <a:effectLst/>
                          <a:latin typeface="標楷體" panose="03000509000000000000" pitchFamily="65" charset="-120"/>
                          <a:ea typeface="標楷體" panose="03000509000000000000" pitchFamily="65" charset="-120"/>
                        </a:rPr>
                        <a:t>55,600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7481618"/>
                  </a:ext>
                </a:extLst>
              </a:tr>
              <a:tr h="140366">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旅費</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a:solidFill>
                            <a:schemeClr val="bg1"/>
                          </a:solidFill>
                          <a:effectLst/>
                          <a:latin typeface="標楷體" panose="03000509000000000000" pitchFamily="65" charset="-120"/>
                          <a:ea typeface="標楷體" panose="03000509000000000000" pitchFamily="65" charset="-120"/>
                        </a:rPr>
                        <a:t>43,280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74313745"/>
                  </a:ext>
                </a:extLst>
              </a:tr>
              <a:tr h="140366">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運費</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a:solidFill>
                            <a:schemeClr val="bg1"/>
                          </a:solidFill>
                          <a:effectLst/>
                          <a:latin typeface="標楷體" panose="03000509000000000000" pitchFamily="65" charset="-120"/>
                          <a:ea typeface="標楷體" panose="03000509000000000000" pitchFamily="65" charset="-120"/>
                        </a:rPr>
                        <a:t>162,500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85190611"/>
                  </a:ext>
                </a:extLst>
              </a:tr>
              <a:tr h="140366">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郵電費</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a:solidFill>
                            <a:schemeClr val="bg1"/>
                          </a:solidFill>
                          <a:effectLst/>
                          <a:latin typeface="標楷體" panose="03000509000000000000" pitchFamily="65" charset="-120"/>
                          <a:ea typeface="標楷體" panose="03000509000000000000" pitchFamily="65" charset="-120"/>
                        </a:rPr>
                        <a:t>95,924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4646137"/>
                  </a:ext>
                </a:extLst>
              </a:tr>
            </a:tbl>
          </a:graphicData>
        </a:graphic>
      </p:graphicFrame>
    </p:spTree>
    <p:extLst>
      <p:ext uri="{BB962C8B-B14F-4D97-AF65-F5344CB8AC3E}">
        <p14:creationId xmlns:p14="http://schemas.microsoft.com/office/powerpoint/2010/main" val="18571032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FDFF"/>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5316" y="831877"/>
            <a:ext cx="12447209" cy="5930754"/>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5895586" y="-209106"/>
            <a:ext cx="5607415" cy="1470676"/>
            <a:chOff x="-14042262" y="1272774"/>
            <a:chExt cx="14667741" cy="732733"/>
          </a:xfrm>
        </p:grpSpPr>
        <p:pic>
          <p:nvPicPr>
            <p:cNvPr id="43"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9631473" y="1478281"/>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a:t>
              </a:r>
              <a:r>
                <a:rPr lang="zh-TW" altLang="en-US" sz="3200" dirty="0">
                  <a:solidFill>
                    <a:srgbClr val="00EFF1"/>
                  </a:solidFill>
                  <a:latin typeface="標楷體" panose="03000509000000000000" pitchFamily="65" charset="-120"/>
                  <a:ea typeface="標楷體" panose="03000509000000000000" pitchFamily="65" charset="-120"/>
                </a:rPr>
                <a:t>四</a:t>
              </a:r>
              <a:r>
                <a:rPr lang="zh-TW" altLang="en-US" sz="3200" dirty="0" smtClean="0">
                  <a:solidFill>
                    <a:srgbClr val="00EFF1"/>
                  </a:solidFill>
                  <a:latin typeface="標楷體" panose="03000509000000000000" pitchFamily="65" charset="-120"/>
                  <a:ea typeface="標楷體" panose="03000509000000000000" pitchFamily="65" charset="-120"/>
                </a:rPr>
                <a:t>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6)</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graphicFrame>
        <p:nvGraphicFramePr>
          <p:cNvPr id="3" name="表格 2"/>
          <p:cNvGraphicFramePr>
            <a:graphicFrameLocks noGrp="1"/>
          </p:cNvGraphicFramePr>
          <p:nvPr>
            <p:extLst>
              <p:ext uri="{D42A27DB-BD31-4B8C-83A1-F6EECF244321}">
                <p14:modId xmlns:p14="http://schemas.microsoft.com/office/powerpoint/2010/main" val="1121558892"/>
              </p:ext>
            </p:extLst>
          </p:nvPr>
        </p:nvGraphicFramePr>
        <p:xfrm>
          <a:off x="2052132" y="1070372"/>
          <a:ext cx="8062796" cy="2526300"/>
        </p:xfrm>
        <a:graphic>
          <a:graphicData uri="http://schemas.openxmlformats.org/drawingml/2006/table">
            <a:tbl>
              <a:tblPr>
                <a:tableStyleId>{5C22544A-7EE6-4342-B048-85BDC9FD1C3A}</a:tableStyleId>
              </a:tblPr>
              <a:tblGrid>
                <a:gridCol w="3606351">
                  <a:extLst>
                    <a:ext uri="{9D8B030D-6E8A-4147-A177-3AD203B41FA5}">
                      <a16:colId xmlns:a16="http://schemas.microsoft.com/office/drawing/2014/main" val="1115800575"/>
                    </a:ext>
                  </a:extLst>
                </a:gridCol>
                <a:gridCol w="1168411">
                  <a:extLst>
                    <a:ext uri="{9D8B030D-6E8A-4147-A177-3AD203B41FA5}">
                      <a16:colId xmlns:a16="http://schemas.microsoft.com/office/drawing/2014/main" val="2159603043"/>
                    </a:ext>
                  </a:extLst>
                </a:gridCol>
                <a:gridCol w="1179648">
                  <a:extLst>
                    <a:ext uri="{9D8B030D-6E8A-4147-A177-3AD203B41FA5}">
                      <a16:colId xmlns:a16="http://schemas.microsoft.com/office/drawing/2014/main" val="2902727403"/>
                    </a:ext>
                  </a:extLst>
                </a:gridCol>
                <a:gridCol w="1269526">
                  <a:extLst>
                    <a:ext uri="{9D8B030D-6E8A-4147-A177-3AD203B41FA5}">
                      <a16:colId xmlns:a16="http://schemas.microsoft.com/office/drawing/2014/main" val="3954939132"/>
                    </a:ext>
                  </a:extLst>
                </a:gridCol>
                <a:gridCol w="299593">
                  <a:extLst>
                    <a:ext uri="{9D8B030D-6E8A-4147-A177-3AD203B41FA5}">
                      <a16:colId xmlns:a16="http://schemas.microsoft.com/office/drawing/2014/main" val="533632510"/>
                    </a:ext>
                  </a:extLst>
                </a:gridCol>
                <a:gridCol w="539267">
                  <a:extLst>
                    <a:ext uri="{9D8B030D-6E8A-4147-A177-3AD203B41FA5}">
                      <a16:colId xmlns:a16="http://schemas.microsoft.com/office/drawing/2014/main" val="1270553782"/>
                    </a:ext>
                  </a:extLst>
                </a:gridCol>
              </a:tblGrid>
              <a:tr h="140366">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  修繕費</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a:solidFill>
                            <a:schemeClr val="bg1"/>
                          </a:solidFill>
                          <a:effectLst/>
                          <a:latin typeface="標楷體" panose="03000509000000000000" pitchFamily="65" charset="-120"/>
                          <a:ea typeface="標楷體" panose="03000509000000000000" pitchFamily="65" charset="-120"/>
                        </a:rPr>
                        <a:t>104,100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10873253"/>
                  </a:ext>
                </a:extLst>
              </a:tr>
              <a:tr h="140366">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  廣告費</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580,000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21984036"/>
                  </a:ext>
                </a:extLst>
              </a:tr>
              <a:tr h="140366">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水電瓦斯費</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400,087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26263458"/>
                  </a:ext>
                </a:extLst>
              </a:tr>
              <a:tr h="140366">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保險費</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a:solidFill>
                            <a:schemeClr val="bg1"/>
                          </a:solidFill>
                          <a:effectLst/>
                          <a:latin typeface="標楷體" panose="03000509000000000000" pitchFamily="65" charset="-120"/>
                          <a:ea typeface="標楷體" panose="03000509000000000000" pitchFamily="65" charset="-120"/>
                        </a:rPr>
                        <a:t>320,112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06593277"/>
                  </a:ext>
                </a:extLst>
              </a:tr>
              <a:tr h="140366">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交際費</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a:solidFill>
                            <a:schemeClr val="bg1"/>
                          </a:solidFill>
                          <a:effectLst/>
                          <a:latin typeface="標楷體" panose="03000509000000000000" pitchFamily="65" charset="-120"/>
                          <a:ea typeface="標楷體" panose="03000509000000000000" pitchFamily="65" charset="-120"/>
                        </a:rPr>
                        <a:t>35,887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66405175"/>
                  </a:ext>
                </a:extLst>
              </a:tr>
              <a:tr h="140366">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折舊</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a:solidFill>
                            <a:schemeClr val="bg1"/>
                          </a:solidFill>
                          <a:effectLst/>
                          <a:latin typeface="標楷體" panose="03000509000000000000" pitchFamily="65" charset="-120"/>
                          <a:ea typeface="標楷體" panose="03000509000000000000" pitchFamily="65" charset="-120"/>
                        </a:rPr>
                        <a:t>784,790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61700912"/>
                  </a:ext>
                </a:extLst>
              </a:tr>
              <a:tr h="140366">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訓練費</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19,500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78357929"/>
                  </a:ext>
                </a:extLst>
              </a:tr>
              <a:tr h="140366">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  預期信用減損損失</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a:solidFill>
                            <a:schemeClr val="bg1"/>
                          </a:solidFill>
                          <a:effectLst/>
                          <a:latin typeface="標楷體" panose="03000509000000000000" pitchFamily="65" charset="-120"/>
                          <a:ea typeface="標楷體" panose="03000509000000000000" pitchFamily="65" charset="-120"/>
                        </a:rPr>
                        <a:t>274,350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31868289"/>
                  </a:ext>
                </a:extLst>
              </a:tr>
              <a:tr h="140366">
                <a:tc>
                  <a:txBody>
                    <a:bodyPr/>
                    <a:lstStyle/>
                    <a:p>
                      <a:pPr algn="l" fontAlgn="t"/>
                      <a:r>
                        <a:rPr lang="zh-TW" altLang="en-US" sz="1800" u="none" strike="noStrike">
                          <a:solidFill>
                            <a:schemeClr val="bg1"/>
                          </a:solidFill>
                          <a:effectLst/>
                          <a:latin typeface="標楷體" panose="03000509000000000000" pitchFamily="65" charset="-120"/>
                          <a:ea typeface="標楷體" panose="03000509000000000000" pitchFamily="65" charset="-120"/>
                        </a:rPr>
                        <a:t>營業費用總額</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r>
                        <a:rPr lang="en-US" altLang="zh-TW" sz="1800" u="none" strike="noStrike" dirty="0">
                          <a:solidFill>
                            <a:schemeClr val="bg1"/>
                          </a:solidFill>
                          <a:effectLst/>
                          <a:latin typeface="標楷體" panose="03000509000000000000" pitchFamily="65" charset="-120"/>
                          <a:ea typeface="標楷體" panose="03000509000000000000" pitchFamily="65" charset="-120"/>
                        </a:rPr>
                        <a:t>7,877,330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6380" marR="6380" marT="6380"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63078847"/>
                  </a:ext>
                </a:extLst>
              </a:tr>
            </a:tbl>
          </a:graphicData>
        </a:graphic>
      </p:graphicFrame>
      <p:graphicFrame>
        <p:nvGraphicFramePr>
          <p:cNvPr id="4" name="表格 3"/>
          <p:cNvGraphicFramePr>
            <a:graphicFrameLocks noGrp="1"/>
          </p:cNvGraphicFramePr>
          <p:nvPr>
            <p:extLst>
              <p:ext uri="{D42A27DB-BD31-4B8C-83A1-F6EECF244321}">
                <p14:modId xmlns:p14="http://schemas.microsoft.com/office/powerpoint/2010/main" val="845105037"/>
              </p:ext>
            </p:extLst>
          </p:nvPr>
        </p:nvGraphicFramePr>
        <p:xfrm>
          <a:off x="2052132" y="3596672"/>
          <a:ext cx="8094940" cy="2713467"/>
        </p:xfrm>
        <a:graphic>
          <a:graphicData uri="http://schemas.openxmlformats.org/drawingml/2006/table">
            <a:tbl>
              <a:tblPr>
                <a:tableStyleId>{5C22544A-7EE6-4342-B048-85BDC9FD1C3A}</a:tableStyleId>
              </a:tblPr>
              <a:tblGrid>
                <a:gridCol w="3589834">
                  <a:extLst>
                    <a:ext uri="{9D8B030D-6E8A-4147-A177-3AD203B41FA5}">
                      <a16:colId xmlns:a16="http://schemas.microsoft.com/office/drawing/2014/main" val="3066459120"/>
                    </a:ext>
                  </a:extLst>
                </a:gridCol>
                <a:gridCol w="1202195">
                  <a:extLst>
                    <a:ext uri="{9D8B030D-6E8A-4147-A177-3AD203B41FA5}">
                      <a16:colId xmlns:a16="http://schemas.microsoft.com/office/drawing/2014/main" val="2297774933"/>
                    </a:ext>
                  </a:extLst>
                </a:gridCol>
                <a:gridCol w="1149465">
                  <a:extLst>
                    <a:ext uri="{9D8B030D-6E8A-4147-A177-3AD203B41FA5}">
                      <a16:colId xmlns:a16="http://schemas.microsoft.com/office/drawing/2014/main" val="2137878063"/>
                    </a:ext>
                  </a:extLst>
                </a:gridCol>
                <a:gridCol w="1283109">
                  <a:extLst>
                    <a:ext uri="{9D8B030D-6E8A-4147-A177-3AD203B41FA5}">
                      <a16:colId xmlns:a16="http://schemas.microsoft.com/office/drawing/2014/main" val="669489607"/>
                    </a:ext>
                  </a:extLst>
                </a:gridCol>
                <a:gridCol w="382499">
                  <a:extLst>
                    <a:ext uri="{9D8B030D-6E8A-4147-A177-3AD203B41FA5}">
                      <a16:colId xmlns:a16="http://schemas.microsoft.com/office/drawing/2014/main" val="2638715720"/>
                    </a:ext>
                  </a:extLst>
                </a:gridCol>
                <a:gridCol w="487838">
                  <a:extLst>
                    <a:ext uri="{9D8B030D-6E8A-4147-A177-3AD203B41FA5}">
                      <a16:colId xmlns:a16="http://schemas.microsoft.com/office/drawing/2014/main" val="3969231273"/>
                    </a:ext>
                  </a:extLst>
                </a:gridCol>
              </a:tblGrid>
              <a:tr h="30790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營業利益</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或損失</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14,293,516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13" marR="9513" marT="9513"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23434582"/>
                  </a:ext>
                </a:extLst>
              </a:tr>
              <a:tr h="30790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非營業收益</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87609725"/>
                  </a:ext>
                </a:extLst>
              </a:tr>
              <a:tr h="30790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利息收入</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129,140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13" marR="9513" marT="9513"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20053642"/>
                  </a:ext>
                </a:extLst>
              </a:tr>
              <a:tr h="30790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股利收入</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19,800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3612583"/>
                  </a:ext>
                </a:extLst>
              </a:tr>
              <a:tr h="30790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透過損益按公允價值衡量之金融資產利益</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17,730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8212088"/>
                  </a:ext>
                </a:extLst>
              </a:tr>
              <a:tr h="30790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採用權益法認列利益之份額</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325,200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2318883"/>
                  </a:ext>
                </a:extLst>
              </a:tr>
              <a:tr h="30790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其他收入</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61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93314351"/>
                  </a:ext>
                </a:extLst>
              </a:tr>
              <a:tr h="30790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非營業收益總額</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491,931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16838027"/>
                  </a:ext>
                </a:extLst>
              </a:tr>
            </a:tbl>
          </a:graphicData>
        </a:graphic>
      </p:graphicFrame>
    </p:spTree>
    <p:extLst>
      <p:ext uri="{BB962C8B-B14F-4D97-AF65-F5344CB8AC3E}">
        <p14:creationId xmlns:p14="http://schemas.microsoft.com/office/powerpoint/2010/main" val="16598671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FDFF"/>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5316" y="831877"/>
            <a:ext cx="12447209" cy="5930754"/>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5895586" y="-209106"/>
            <a:ext cx="5607415" cy="1470676"/>
            <a:chOff x="-14042262" y="1272774"/>
            <a:chExt cx="14667741" cy="732733"/>
          </a:xfrm>
        </p:grpSpPr>
        <p:pic>
          <p:nvPicPr>
            <p:cNvPr id="43"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9631473" y="1478281"/>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a:t>
              </a:r>
              <a:r>
                <a:rPr lang="zh-TW" altLang="en-US" sz="3200" dirty="0">
                  <a:solidFill>
                    <a:srgbClr val="00EFF1"/>
                  </a:solidFill>
                  <a:latin typeface="標楷體" panose="03000509000000000000" pitchFamily="65" charset="-120"/>
                  <a:ea typeface="標楷體" panose="03000509000000000000" pitchFamily="65" charset="-120"/>
                </a:rPr>
                <a:t>四</a:t>
              </a:r>
              <a:r>
                <a:rPr lang="zh-TW" altLang="en-US" sz="3200" dirty="0" smtClean="0">
                  <a:solidFill>
                    <a:srgbClr val="00EFF1"/>
                  </a:solidFill>
                  <a:latin typeface="標楷體" panose="03000509000000000000" pitchFamily="65" charset="-120"/>
                  <a:ea typeface="標楷體" panose="03000509000000000000" pitchFamily="65" charset="-120"/>
                </a:rPr>
                <a:t>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7)</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pic>
        <p:nvPicPr>
          <p:cNvPr id="37" name="图片 77"/>
          <p:cNvPicPr>
            <a:picLocks noChangeAspect="1"/>
          </p:cNvPicPr>
          <p:nvPr/>
        </p:nvPicPr>
        <p:blipFill>
          <a:blip r:embed="rId2"/>
          <a:srcRect/>
          <a:stretch>
            <a:fillRect/>
          </a:stretch>
        </p:blipFill>
        <p:spPr>
          <a:xfrm>
            <a:off x="9378133" y="3413450"/>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graphicFrame>
        <p:nvGraphicFramePr>
          <p:cNvPr id="3" name="表格 2"/>
          <p:cNvGraphicFramePr>
            <a:graphicFrameLocks noGrp="1"/>
          </p:cNvGraphicFramePr>
          <p:nvPr>
            <p:extLst>
              <p:ext uri="{D42A27DB-BD31-4B8C-83A1-F6EECF244321}">
                <p14:modId xmlns:p14="http://schemas.microsoft.com/office/powerpoint/2010/main" val="3404792943"/>
              </p:ext>
            </p:extLst>
          </p:nvPr>
        </p:nvGraphicFramePr>
        <p:xfrm>
          <a:off x="1592826" y="1177212"/>
          <a:ext cx="8479677" cy="2838330"/>
        </p:xfrm>
        <a:graphic>
          <a:graphicData uri="http://schemas.openxmlformats.org/drawingml/2006/table">
            <a:tbl>
              <a:tblPr>
                <a:tableStyleId>{5C22544A-7EE6-4342-B048-85BDC9FD1C3A}</a:tableStyleId>
              </a:tblPr>
              <a:tblGrid>
                <a:gridCol w="4496371">
                  <a:extLst>
                    <a:ext uri="{9D8B030D-6E8A-4147-A177-3AD203B41FA5}">
                      <a16:colId xmlns:a16="http://schemas.microsoft.com/office/drawing/2014/main" val="4176346948"/>
                    </a:ext>
                  </a:extLst>
                </a:gridCol>
                <a:gridCol w="1106211">
                  <a:extLst>
                    <a:ext uri="{9D8B030D-6E8A-4147-A177-3AD203B41FA5}">
                      <a16:colId xmlns:a16="http://schemas.microsoft.com/office/drawing/2014/main" val="2860944474"/>
                    </a:ext>
                  </a:extLst>
                </a:gridCol>
                <a:gridCol w="940155">
                  <a:extLst>
                    <a:ext uri="{9D8B030D-6E8A-4147-A177-3AD203B41FA5}">
                      <a16:colId xmlns:a16="http://schemas.microsoft.com/office/drawing/2014/main" val="760380624"/>
                    </a:ext>
                  </a:extLst>
                </a:gridCol>
                <a:gridCol w="1272266">
                  <a:extLst>
                    <a:ext uri="{9D8B030D-6E8A-4147-A177-3AD203B41FA5}">
                      <a16:colId xmlns:a16="http://schemas.microsoft.com/office/drawing/2014/main" val="590332714"/>
                    </a:ext>
                  </a:extLst>
                </a:gridCol>
                <a:gridCol w="153649">
                  <a:extLst>
                    <a:ext uri="{9D8B030D-6E8A-4147-A177-3AD203B41FA5}">
                      <a16:colId xmlns:a16="http://schemas.microsoft.com/office/drawing/2014/main" val="1773368238"/>
                    </a:ext>
                  </a:extLst>
                </a:gridCol>
                <a:gridCol w="511025">
                  <a:extLst>
                    <a:ext uri="{9D8B030D-6E8A-4147-A177-3AD203B41FA5}">
                      <a16:colId xmlns:a16="http://schemas.microsoft.com/office/drawing/2014/main" val="1561794856"/>
                    </a:ext>
                  </a:extLst>
                </a:gridCol>
              </a:tblGrid>
              <a:tr h="180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非營業損失及費用</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04972490"/>
                  </a:ext>
                </a:extLst>
              </a:tr>
              <a:tr h="180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利息費用</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52,018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13" marR="9513" marT="9513"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56722162"/>
                  </a:ext>
                </a:extLst>
              </a:tr>
              <a:tr h="180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透過損益按公允價值衡量之金融資產損失</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198,411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67467855"/>
                  </a:ext>
                </a:extLst>
              </a:tr>
              <a:tr h="180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處分不動產廠房及設備損失</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5,000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69047860"/>
                  </a:ext>
                </a:extLst>
              </a:tr>
              <a:tr h="180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非營業損失及費用總額</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255,429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70899284"/>
                  </a:ext>
                </a:extLst>
              </a:tr>
              <a:tr h="180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本期損益</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14,530,018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52611804"/>
                  </a:ext>
                </a:extLst>
              </a:tr>
              <a:tr h="14436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其他綜合損益</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48391254"/>
                  </a:ext>
                </a:extLst>
              </a:tr>
              <a:tr h="180000">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本期其他綜合損益淨額</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13" marR="9513" marT="9513"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84164391"/>
                  </a:ext>
                </a:extLst>
              </a:tr>
              <a:tr h="180000">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本期綜合損益總額</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13" marR="9513" marT="9513"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14,530,018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9328290"/>
                  </a:ext>
                </a:extLst>
              </a:tr>
              <a:tr h="180000">
                <a:tc gridSpan="4">
                  <a:txBody>
                    <a:bodyPr/>
                    <a:lstStyle/>
                    <a:p>
                      <a:pPr algn="r" fontAlgn="t">
                        <a:lnSpc>
                          <a:spcPct val="100000"/>
                        </a:lnSpc>
                      </a:pPr>
                      <a:r>
                        <a:rPr lang="zh-TW" altLang="en-US" sz="1800" u="none" strike="noStrike" dirty="0" smtClean="0">
                          <a:solidFill>
                            <a:schemeClr val="bg1"/>
                          </a:solidFill>
                          <a:effectLst/>
                          <a:latin typeface="標楷體" panose="03000509000000000000" pitchFamily="65" charset="-120"/>
                          <a:ea typeface="標楷體" panose="03000509000000000000" pitchFamily="65" charset="-120"/>
                        </a:rPr>
                        <a:t>製</a:t>
                      </a:r>
                      <a:r>
                        <a:rPr lang="zh-TW" altLang="en-US" sz="1800" u="none" strike="noStrike" dirty="0">
                          <a:solidFill>
                            <a:schemeClr val="bg1"/>
                          </a:solidFill>
                          <a:effectLst/>
                          <a:latin typeface="標楷體" panose="03000509000000000000" pitchFamily="65" charset="-120"/>
                          <a:ea typeface="標楷體" panose="03000509000000000000" pitchFamily="65" charset="-120"/>
                        </a:rPr>
                        <a:t>表人</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:accountant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25</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13" marR="9513" marT="9513"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24674956"/>
                  </a:ext>
                </a:extLst>
              </a:tr>
            </a:tbl>
          </a:graphicData>
        </a:graphic>
      </p:graphicFrame>
    </p:spTree>
    <p:extLst>
      <p:ext uri="{BB962C8B-B14F-4D97-AF65-F5344CB8AC3E}">
        <p14:creationId xmlns:p14="http://schemas.microsoft.com/office/powerpoint/2010/main" val="21702848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par>
                                    <p:cTn id="30" presetID="2" presetClass="entr" presetSubtype="8" fill="hold" nodeType="withEffect" p14:presetBounceEnd="12000">
                                      <p:stCondLst>
                                        <p:cond delay="200"/>
                                      </p:stCondLst>
                                      <p:childTnLst>
                                        <p:set>
                                          <p:cBhvr>
                                            <p:cTn id="31" dur="1" fill="hold">
                                              <p:stCondLst>
                                                <p:cond delay="0"/>
                                              </p:stCondLst>
                                            </p:cTn>
                                            <p:tgtEl>
                                              <p:spTgt spid="37"/>
                                            </p:tgtEl>
                                            <p:attrNameLst>
                                              <p:attrName>style.visibility</p:attrName>
                                            </p:attrNameLst>
                                          </p:cBhvr>
                                          <p:to>
                                            <p:strVal val="visible"/>
                                          </p:to>
                                        </p:set>
                                        <p:anim calcmode="lin" valueType="num" p14:bounceEnd="12000">
                                          <p:cBhvr additive="base">
                                            <p:cTn id="32" dur="500" fill="hold"/>
                                            <p:tgtEl>
                                              <p:spTgt spid="37"/>
                                            </p:tgtEl>
                                            <p:attrNameLst>
                                              <p:attrName>ppt_x</p:attrName>
                                            </p:attrNameLst>
                                          </p:cBhvr>
                                          <p:tavLst>
                                            <p:tav tm="0">
                                              <p:val>
                                                <p:strVal val="0-#ppt_w/2"/>
                                              </p:val>
                                            </p:tav>
                                            <p:tav tm="100000">
                                              <p:val>
                                                <p:strVal val="#ppt_x"/>
                                              </p:val>
                                            </p:tav>
                                          </p:tavLst>
                                        </p:anim>
                                        <p:anim calcmode="lin" valueType="num" p14:bounceEnd="12000">
                                          <p:cBhvr additive="base">
                                            <p:cTn id="33" dur="500" fill="hold"/>
                                            <p:tgtEl>
                                              <p:spTgt spid="37"/>
                                            </p:tgtEl>
                                            <p:attrNameLst>
                                              <p:attrName>ppt_y</p:attrName>
                                            </p:attrNameLst>
                                          </p:cBhvr>
                                          <p:tavLst>
                                            <p:tav tm="0">
                                              <p:val>
                                                <p:strVal val="#ppt_y"/>
                                              </p:val>
                                            </p:tav>
                                            <p:tav tm="100000">
                                              <p:val>
                                                <p:strVal val="#ppt_y"/>
                                              </p:val>
                                            </p:tav>
                                          </p:tavLst>
                                        </p:anim>
                                      </p:childTnLst>
                                    </p:cTn>
                                  </p:par>
                                  <p:par>
                                    <p:cTn id="34" presetID="8" presetClass="emph" presetSubtype="0" fill="hold" nodeType="withEffect">
                                      <p:stCondLst>
                                        <p:cond delay="0"/>
                                      </p:stCondLst>
                                      <p:childTnLst>
                                        <p:animRot by="21600000">
                                          <p:cBhvr>
                                            <p:cTn id="35" dur="1250" fill="hold"/>
                                            <p:tgtEl>
                                              <p:spTgt spid="37"/>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par>
                                    <p:cTn id="30" presetID="2" presetClass="entr" presetSubtype="8" fill="hold" nodeType="withEffect">
                                      <p:stCondLst>
                                        <p:cond delay="200"/>
                                      </p:stCondLst>
                                      <p:childTnLst>
                                        <p:set>
                                          <p:cBhvr>
                                            <p:cTn id="31" dur="1" fill="hold">
                                              <p:stCondLst>
                                                <p:cond delay="0"/>
                                              </p:stCondLst>
                                            </p:cTn>
                                            <p:tgtEl>
                                              <p:spTgt spid="37"/>
                                            </p:tgtEl>
                                            <p:attrNameLst>
                                              <p:attrName>style.visibility</p:attrName>
                                            </p:attrNameLst>
                                          </p:cBhvr>
                                          <p:to>
                                            <p:strVal val="visible"/>
                                          </p:to>
                                        </p:set>
                                        <p:anim calcmode="lin" valueType="num">
                                          <p:cBhvr additive="base">
                                            <p:cTn id="32" dur="500" fill="hold"/>
                                            <p:tgtEl>
                                              <p:spTgt spid="37"/>
                                            </p:tgtEl>
                                            <p:attrNameLst>
                                              <p:attrName>ppt_x</p:attrName>
                                            </p:attrNameLst>
                                          </p:cBhvr>
                                          <p:tavLst>
                                            <p:tav tm="0">
                                              <p:val>
                                                <p:strVal val="0-#ppt_w/2"/>
                                              </p:val>
                                            </p:tav>
                                            <p:tav tm="100000">
                                              <p:val>
                                                <p:strVal val="#ppt_x"/>
                                              </p:val>
                                            </p:tav>
                                          </p:tavLst>
                                        </p:anim>
                                        <p:anim calcmode="lin" valueType="num">
                                          <p:cBhvr additive="base">
                                            <p:cTn id="33" dur="500" fill="hold"/>
                                            <p:tgtEl>
                                              <p:spTgt spid="37"/>
                                            </p:tgtEl>
                                            <p:attrNameLst>
                                              <p:attrName>ppt_y</p:attrName>
                                            </p:attrNameLst>
                                          </p:cBhvr>
                                          <p:tavLst>
                                            <p:tav tm="0">
                                              <p:val>
                                                <p:strVal val="#ppt_y"/>
                                              </p:val>
                                            </p:tav>
                                            <p:tav tm="100000">
                                              <p:val>
                                                <p:strVal val="#ppt_y"/>
                                              </p:val>
                                            </p:tav>
                                          </p:tavLst>
                                        </p:anim>
                                      </p:childTnLst>
                                    </p:cTn>
                                  </p:par>
                                  <p:par>
                                    <p:cTn id="34" presetID="8" presetClass="emph" presetSubtype="0" fill="hold" nodeType="withEffect">
                                      <p:stCondLst>
                                        <p:cond delay="0"/>
                                      </p:stCondLst>
                                      <p:childTnLst>
                                        <p:animRot by="21600000">
                                          <p:cBhvr>
                                            <p:cTn id="35" dur="1250" fill="hold"/>
                                            <p:tgtEl>
                                              <p:spTgt spid="37"/>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1248850" y="1103903"/>
            <a:ext cx="10643502" cy="5262979"/>
          </a:xfrm>
          <a:prstGeom prst="rect">
            <a:avLst/>
          </a:prstGeom>
        </p:spPr>
        <p:txBody>
          <a:bodyPr wrap="square">
            <a:spAutoFit/>
          </a:bodyPr>
          <a:lstStyle/>
          <a:p>
            <a:r>
              <a:rPr lang="zh-TW" altLang="en-US" sz="2400" dirty="0" smtClean="0">
                <a:solidFill>
                  <a:schemeClr val="bg1"/>
                </a:solidFill>
                <a:latin typeface="標楷體" panose="03000509000000000000" pitchFamily="65" charset="-120"/>
                <a:ea typeface="標楷體" panose="03000509000000000000" pitchFamily="65" charset="-120"/>
              </a:rPr>
              <a:t>桃園</a:t>
            </a:r>
            <a:r>
              <a:rPr lang="zh-TW" altLang="en-US" sz="2400" dirty="0">
                <a:solidFill>
                  <a:schemeClr val="bg1"/>
                </a:solidFill>
                <a:latin typeface="標楷體" panose="03000509000000000000" pitchFamily="65" charset="-120"/>
                <a:ea typeface="標楷體" panose="03000509000000000000" pitchFamily="65" charset="-120"/>
              </a:rPr>
              <a:t>公司成立於民國</a:t>
            </a:r>
            <a:r>
              <a:rPr lang="en-US" altLang="zh-TW" sz="2400" dirty="0">
                <a:solidFill>
                  <a:schemeClr val="bg1"/>
                </a:solidFill>
                <a:latin typeface="標楷體" panose="03000509000000000000" pitchFamily="65" charset="-120"/>
                <a:ea typeface="標楷體" panose="03000509000000000000" pitchFamily="65" charset="-120"/>
              </a:rPr>
              <a:t>102</a:t>
            </a:r>
            <a:r>
              <a:rPr lang="zh-TW" altLang="en-US" sz="2400" dirty="0">
                <a:solidFill>
                  <a:schemeClr val="bg1"/>
                </a:solidFill>
                <a:latin typeface="標楷體" panose="03000509000000000000" pitchFamily="65" charset="-120"/>
                <a:ea typeface="標楷體" panose="03000509000000000000" pitchFamily="65" charset="-120"/>
              </a:rPr>
              <a:t>年</a:t>
            </a:r>
            <a:r>
              <a:rPr lang="en-US" altLang="zh-TW" sz="2400" dirty="0">
                <a:solidFill>
                  <a:schemeClr val="bg1"/>
                </a:solidFill>
                <a:latin typeface="標楷體" panose="03000509000000000000" pitchFamily="65" charset="-120"/>
                <a:ea typeface="標楷體" panose="03000509000000000000" pitchFamily="65" charset="-120"/>
              </a:rPr>
              <a:t>7</a:t>
            </a:r>
            <a:r>
              <a:rPr lang="zh-TW" altLang="en-US" sz="2400" dirty="0">
                <a:solidFill>
                  <a:schemeClr val="bg1"/>
                </a:solidFill>
                <a:latin typeface="標楷體" panose="03000509000000000000" pitchFamily="65" charset="-120"/>
                <a:ea typeface="標楷體" panose="03000509000000000000" pitchFamily="65" charset="-120"/>
              </a:rPr>
              <a:t>月</a:t>
            </a:r>
            <a:r>
              <a:rPr lang="en-US" altLang="zh-TW" sz="2400" dirty="0">
                <a:solidFill>
                  <a:schemeClr val="bg1"/>
                </a:solidFill>
                <a:latin typeface="標楷體" panose="03000509000000000000" pitchFamily="65" charset="-120"/>
                <a:ea typeface="標楷體" panose="03000509000000000000" pitchFamily="65" charset="-120"/>
              </a:rPr>
              <a:t>1</a:t>
            </a:r>
            <a:r>
              <a:rPr lang="zh-TW" altLang="en-US" sz="2400" dirty="0">
                <a:solidFill>
                  <a:schemeClr val="bg1"/>
                </a:solidFill>
                <a:latin typeface="標楷體" panose="03000509000000000000" pitchFamily="65" charset="-120"/>
                <a:ea typeface="標楷體" panose="03000509000000000000" pitchFamily="65" charset="-120"/>
              </a:rPr>
              <a:t>日，專營咖啡機買賣業務，成立時存貨採定期盤存制，隨業務規模擴大，發現存貨控管不佳，自</a:t>
            </a:r>
            <a:r>
              <a:rPr lang="en-US" altLang="zh-TW" sz="2400" dirty="0">
                <a:solidFill>
                  <a:schemeClr val="bg1"/>
                </a:solidFill>
                <a:latin typeface="標楷體" panose="03000509000000000000" pitchFamily="65" charset="-120"/>
                <a:ea typeface="標楷體" panose="03000509000000000000" pitchFamily="65" charset="-120"/>
              </a:rPr>
              <a:t>107</a:t>
            </a:r>
            <a:r>
              <a:rPr lang="zh-TW" altLang="en-US" sz="2400" dirty="0">
                <a:solidFill>
                  <a:schemeClr val="bg1"/>
                </a:solidFill>
                <a:latin typeface="標楷體" panose="03000509000000000000" pitchFamily="65" charset="-120"/>
                <a:ea typeface="標楷體" panose="03000509000000000000" pitchFamily="65" charset="-120"/>
              </a:rPr>
              <a:t>年</a:t>
            </a:r>
            <a:r>
              <a:rPr lang="en-US" altLang="zh-TW" sz="2400" dirty="0">
                <a:solidFill>
                  <a:schemeClr val="bg1"/>
                </a:solidFill>
                <a:latin typeface="標楷體" panose="03000509000000000000" pitchFamily="65" charset="-120"/>
                <a:ea typeface="標楷體" panose="03000509000000000000" pitchFamily="65" charset="-120"/>
              </a:rPr>
              <a:t>11</a:t>
            </a:r>
            <a:r>
              <a:rPr lang="zh-TW" altLang="en-US" sz="2400" dirty="0">
                <a:solidFill>
                  <a:schemeClr val="bg1"/>
                </a:solidFill>
                <a:latin typeface="標楷體" panose="03000509000000000000" pitchFamily="65" charset="-120"/>
                <a:ea typeface="標楷體" panose="03000509000000000000" pitchFamily="65" charset="-120"/>
              </a:rPr>
              <a:t>月</a:t>
            </a:r>
            <a:r>
              <a:rPr lang="en-US" altLang="zh-TW" sz="2400" dirty="0">
                <a:solidFill>
                  <a:schemeClr val="bg1"/>
                </a:solidFill>
                <a:latin typeface="標楷體" panose="03000509000000000000" pitchFamily="65" charset="-120"/>
                <a:ea typeface="標楷體" panose="03000509000000000000" pitchFamily="65" charset="-120"/>
              </a:rPr>
              <a:t>1</a:t>
            </a:r>
            <a:r>
              <a:rPr lang="zh-TW" altLang="en-US" sz="2400" dirty="0">
                <a:solidFill>
                  <a:schemeClr val="bg1"/>
                </a:solidFill>
                <a:latin typeface="標楷體" panose="03000509000000000000" pitchFamily="65" charset="-120"/>
                <a:ea typeface="標楷體" panose="03000509000000000000" pitchFamily="65" charset="-120"/>
              </a:rPr>
              <a:t>日起，採用</a:t>
            </a:r>
            <a:r>
              <a:rPr lang="en-US" altLang="zh-TW" sz="2400" dirty="0">
                <a:solidFill>
                  <a:schemeClr val="bg1"/>
                </a:solidFill>
                <a:latin typeface="標楷體" panose="03000509000000000000" pitchFamily="65" charset="-120"/>
                <a:ea typeface="標楷體" panose="03000509000000000000" pitchFamily="65" charset="-120"/>
              </a:rPr>
              <a:t>POS</a:t>
            </a:r>
            <a:r>
              <a:rPr lang="zh-TW" altLang="en-US" sz="2400" dirty="0">
                <a:solidFill>
                  <a:schemeClr val="bg1"/>
                </a:solidFill>
                <a:latin typeface="標楷體" panose="03000509000000000000" pitchFamily="65" charset="-120"/>
                <a:ea typeface="標楷體" panose="03000509000000000000" pitchFamily="65" charset="-120"/>
              </a:rPr>
              <a:t>系統結合會計資訊系統，處理日常交易及會計業務，下列各試題會計處理相關事項如下：</a:t>
            </a:r>
          </a:p>
          <a:p>
            <a:pPr marL="342900" indent="-342900">
              <a:buFont typeface="Wingdings" panose="05000000000000000000" pitchFamily="2" charset="2"/>
              <a:buChar char="u"/>
            </a:pPr>
            <a:r>
              <a:rPr lang="zh-TW" altLang="en-US" sz="2400" dirty="0" smtClean="0">
                <a:solidFill>
                  <a:schemeClr val="bg1"/>
                </a:solidFill>
                <a:latin typeface="標楷體" panose="03000509000000000000" pitchFamily="65" charset="-120"/>
                <a:ea typeface="標楷體" panose="03000509000000000000" pitchFamily="65" charset="-120"/>
              </a:rPr>
              <a:t>公司</a:t>
            </a:r>
            <a:r>
              <a:rPr lang="zh-TW" altLang="en-US" sz="2400" dirty="0">
                <a:solidFill>
                  <a:schemeClr val="bg1"/>
                </a:solidFill>
                <a:latin typeface="標楷體" panose="03000509000000000000" pitchFamily="65" charset="-120"/>
                <a:ea typeface="標楷體" panose="03000509000000000000" pitchFamily="65" charset="-120"/>
              </a:rPr>
              <a:t>採曆年制，記帳基礎採權責基礎</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rgbClr val="00FDFF"/>
                </a:solidFill>
                <a:latin typeface="標楷體" panose="03000509000000000000" pitchFamily="65" charset="-120"/>
                <a:ea typeface="標楷體" panose="03000509000000000000" pitchFamily="65" charset="-120"/>
              </a:rPr>
              <a:t>先實後虛法</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，預收預付</a:t>
            </a:r>
            <a:r>
              <a:rPr lang="zh-TW" altLang="en-US" sz="2400" dirty="0">
                <a:solidFill>
                  <a:srgbClr val="00FDFF"/>
                </a:solidFill>
                <a:latin typeface="標楷體" panose="03000509000000000000" pitchFamily="65" charset="-120"/>
                <a:ea typeface="標楷體" panose="03000509000000000000" pitchFamily="65" charset="-120"/>
              </a:rPr>
              <a:t>已到期部份於到期日沖轉</a:t>
            </a:r>
            <a:r>
              <a:rPr lang="zh-TW" altLang="en-US" sz="2400" dirty="0">
                <a:solidFill>
                  <a:schemeClr val="bg1"/>
                </a:solidFill>
                <a:latin typeface="標楷體" panose="03000509000000000000" pitchFamily="65" charset="-120"/>
                <a:ea typeface="標楷體" panose="03000509000000000000" pitchFamily="65" charset="-120"/>
              </a:rPr>
              <a:t>。</a:t>
            </a:r>
          </a:p>
          <a:p>
            <a:pPr marL="342900" indent="-342900">
              <a:buFont typeface="Wingdings" panose="05000000000000000000" pitchFamily="2" charset="2"/>
              <a:buChar char="u"/>
            </a:pPr>
            <a:r>
              <a:rPr lang="zh-TW" altLang="en-US" sz="2400" dirty="0" smtClean="0">
                <a:solidFill>
                  <a:schemeClr val="bg1"/>
                </a:solidFill>
                <a:latin typeface="標楷體" panose="03000509000000000000" pitchFamily="65" charset="-120"/>
                <a:ea typeface="標楷體" panose="03000509000000000000" pitchFamily="65" charset="-120"/>
              </a:rPr>
              <a:t>本</a:t>
            </a:r>
            <a:r>
              <a:rPr lang="zh-TW" altLang="en-US" sz="2400" dirty="0">
                <a:solidFill>
                  <a:schemeClr val="bg1"/>
                </a:solidFill>
                <a:latin typeface="標楷體" panose="03000509000000000000" pitchFamily="65" charset="-120"/>
                <a:ea typeface="標楷體" panose="03000509000000000000" pitchFamily="65" charset="-120"/>
              </a:rPr>
              <a:t>試題</a:t>
            </a:r>
            <a:r>
              <a:rPr lang="zh-TW" altLang="en-US" sz="2400" dirty="0">
                <a:solidFill>
                  <a:srgbClr val="00FDFF"/>
                </a:solidFill>
                <a:latin typeface="標楷體" panose="03000509000000000000" pitchFamily="65" charset="-120"/>
                <a:ea typeface="標楷體" panose="03000509000000000000" pitchFamily="65" charset="-120"/>
              </a:rPr>
              <a:t>不考量營業稅</a:t>
            </a:r>
            <a:r>
              <a:rPr lang="zh-TW" altLang="en-US" sz="2400" dirty="0">
                <a:solidFill>
                  <a:schemeClr val="bg1"/>
                </a:solidFill>
                <a:latin typeface="標楷體" panose="03000509000000000000" pitchFamily="65" charset="-120"/>
                <a:ea typeface="標楷體" panose="03000509000000000000" pitchFamily="65" charset="-120"/>
              </a:rPr>
              <a:t>。</a:t>
            </a:r>
          </a:p>
          <a:p>
            <a:pPr marL="342900" indent="-342900">
              <a:buFont typeface="Wingdings" panose="05000000000000000000" pitchFamily="2" charset="2"/>
              <a:buChar char="u"/>
            </a:pPr>
            <a:r>
              <a:rPr lang="zh-TW" altLang="en-US" sz="2400" dirty="0" smtClean="0">
                <a:solidFill>
                  <a:schemeClr val="bg1"/>
                </a:solidFill>
                <a:latin typeface="標楷體" panose="03000509000000000000" pitchFamily="65" charset="-120"/>
                <a:ea typeface="標楷體" panose="03000509000000000000" pitchFamily="65" charset="-120"/>
              </a:rPr>
              <a:t>除</a:t>
            </a:r>
            <a:r>
              <a:rPr lang="zh-TW" altLang="en-US" sz="2400" dirty="0">
                <a:solidFill>
                  <a:schemeClr val="bg1"/>
                </a:solidFill>
                <a:latin typeface="標楷體" panose="03000509000000000000" pitchFamily="65" charset="-120"/>
                <a:ea typeface="標楷體" panose="03000509000000000000" pitchFamily="65" charset="-120"/>
              </a:rPr>
              <a:t>題目另有說明外，本公司</a:t>
            </a:r>
            <a:r>
              <a:rPr lang="zh-TW" altLang="en-US" sz="2400" dirty="0">
                <a:solidFill>
                  <a:srgbClr val="FFFF00"/>
                </a:solidFill>
                <a:latin typeface="標楷體" panose="03000509000000000000" pitchFamily="65" charset="-120"/>
                <a:ea typeface="標楷體" panose="03000509000000000000" pitchFamily="65" charset="-120"/>
              </a:rPr>
              <a:t>開立支票</a:t>
            </a:r>
            <a:r>
              <a:rPr lang="zh-TW" altLang="en-US" sz="2400" dirty="0">
                <a:solidFill>
                  <a:schemeClr val="bg1"/>
                </a:solidFill>
                <a:latin typeface="標楷體" panose="03000509000000000000" pitchFamily="65" charset="-120"/>
                <a:ea typeface="標楷體" panose="03000509000000000000" pitchFamily="65" charset="-120"/>
              </a:rPr>
              <a:t>一律為</a:t>
            </a:r>
            <a:r>
              <a:rPr lang="zh-TW" altLang="en-US" sz="2400" dirty="0">
                <a:solidFill>
                  <a:srgbClr val="FFFF00"/>
                </a:solidFill>
                <a:latin typeface="標楷體" panose="03000509000000000000" pitchFamily="65" charset="-120"/>
                <a:ea typeface="標楷體" panose="03000509000000000000" pitchFamily="65" charset="-120"/>
              </a:rPr>
              <a:t>土地銀行支票</a:t>
            </a:r>
            <a:r>
              <a:rPr lang="zh-TW" altLang="en-US" sz="2400" dirty="0">
                <a:solidFill>
                  <a:schemeClr val="bg1"/>
                </a:solidFill>
                <a:latin typeface="標楷體" panose="03000509000000000000" pitchFamily="65" charset="-120"/>
                <a:ea typeface="標楷體" panose="03000509000000000000" pitchFamily="65" charset="-120"/>
              </a:rPr>
              <a:t>；所</a:t>
            </a:r>
            <a:r>
              <a:rPr lang="zh-TW" altLang="en-US" sz="2400" dirty="0">
                <a:solidFill>
                  <a:srgbClr val="00FDFF"/>
                </a:solidFill>
                <a:latin typeface="標楷體" panose="03000509000000000000" pitchFamily="65" charset="-120"/>
                <a:ea typeface="標楷體" panose="03000509000000000000" pitchFamily="65" charset="-120"/>
              </a:rPr>
              <a:t>收取支票、匯款</a:t>
            </a:r>
            <a:r>
              <a:rPr lang="zh-TW" altLang="en-US" sz="2400" dirty="0">
                <a:solidFill>
                  <a:schemeClr val="bg1"/>
                </a:solidFill>
                <a:latin typeface="標楷體" panose="03000509000000000000" pitchFamily="65" charset="-120"/>
                <a:ea typeface="標楷體" panose="03000509000000000000" pitchFamily="65" charset="-120"/>
              </a:rPr>
              <a:t>一律由</a:t>
            </a:r>
            <a:r>
              <a:rPr lang="zh-TW" altLang="en-US" sz="2400" dirty="0">
                <a:solidFill>
                  <a:srgbClr val="00FDFF"/>
                </a:solidFill>
                <a:latin typeface="標楷體" panose="03000509000000000000" pitchFamily="65" charset="-120"/>
                <a:ea typeface="標楷體" panose="03000509000000000000" pitchFamily="65" charset="-120"/>
              </a:rPr>
              <a:t>土地銀行活期存款</a:t>
            </a:r>
            <a:r>
              <a:rPr lang="zh-TW" altLang="en-US" sz="2400" dirty="0">
                <a:solidFill>
                  <a:schemeClr val="bg1"/>
                </a:solidFill>
                <a:latin typeface="標楷體" panose="03000509000000000000" pitchFamily="65" charset="-120"/>
                <a:ea typeface="標楷體" panose="03000509000000000000" pitchFamily="65" charset="-120"/>
              </a:rPr>
              <a:t>帳戶代收。</a:t>
            </a:r>
          </a:p>
          <a:p>
            <a:pPr marL="342900" indent="-342900">
              <a:buFont typeface="Wingdings" panose="05000000000000000000" pitchFamily="2" charset="2"/>
              <a:buChar char="u"/>
            </a:pPr>
            <a:r>
              <a:rPr lang="zh-TW" altLang="en-US" sz="2400" dirty="0" smtClean="0">
                <a:solidFill>
                  <a:schemeClr val="bg1"/>
                </a:solidFill>
                <a:latin typeface="標楷體" panose="03000509000000000000" pitchFamily="65" charset="-120"/>
                <a:ea typeface="標楷體" panose="03000509000000000000" pitchFamily="65" charset="-120"/>
              </a:rPr>
              <a:t>公司</a:t>
            </a:r>
            <a:r>
              <a:rPr lang="zh-TW" altLang="en-US" sz="2400" dirty="0">
                <a:solidFill>
                  <a:schemeClr val="bg1"/>
                </a:solidFill>
                <a:latin typeface="標楷體" panose="03000509000000000000" pitchFamily="65" charset="-120"/>
                <a:ea typeface="標楷體" panose="03000509000000000000" pitchFamily="65" charset="-120"/>
              </a:rPr>
              <a:t>給付員工薪資時一律代扣下列款項：</a:t>
            </a:r>
            <a:r>
              <a:rPr lang="en-US" altLang="zh-TW" sz="2400" dirty="0">
                <a:solidFill>
                  <a:schemeClr val="bg1"/>
                </a:solidFill>
                <a:latin typeface="標楷體" panose="03000509000000000000" pitchFamily="65" charset="-120"/>
                <a:ea typeface="標楷體" panose="03000509000000000000" pitchFamily="65" charset="-120"/>
              </a:rPr>
              <a:t>(1)</a:t>
            </a:r>
            <a:r>
              <a:rPr lang="zh-TW" altLang="en-US" sz="2400" dirty="0">
                <a:solidFill>
                  <a:schemeClr val="bg1"/>
                </a:solidFill>
                <a:latin typeface="標楷體" panose="03000509000000000000" pitchFamily="65" charset="-120"/>
                <a:ea typeface="標楷體" panose="03000509000000000000" pitchFamily="65" charset="-120"/>
              </a:rPr>
              <a:t>所得稅假設</a:t>
            </a:r>
            <a:r>
              <a:rPr lang="en-US" altLang="zh-TW" sz="2400" dirty="0">
                <a:solidFill>
                  <a:srgbClr val="00EFF1"/>
                </a:solidFill>
                <a:latin typeface="標楷體" panose="03000509000000000000" pitchFamily="65" charset="-120"/>
                <a:ea typeface="標楷體" panose="03000509000000000000" pitchFamily="65" charset="-120"/>
              </a:rPr>
              <a:t>5%</a:t>
            </a:r>
            <a:r>
              <a:rPr lang="zh-TW" altLang="en-US" sz="2400" dirty="0">
                <a:solidFill>
                  <a:schemeClr val="bg1"/>
                </a:solidFill>
                <a:latin typeface="標楷體" panose="03000509000000000000" pitchFamily="65" charset="-120"/>
                <a:ea typeface="標楷體" panose="03000509000000000000" pitchFamily="65" charset="-120"/>
              </a:rPr>
              <a:t>；</a:t>
            </a:r>
            <a:r>
              <a:rPr lang="en-US" altLang="zh-TW" sz="2400" dirty="0">
                <a:solidFill>
                  <a:schemeClr val="bg1"/>
                </a:solidFill>
                <a:latin typeface="標楷體" panose="03000509000000000000" pitchFamily="65" charset="-120"/>
                <a:ea typeface="標楷體" panose="03000509000000000000" pitchFamily="65" charset="-120"/>
              </a:rPr>
              <a:t>(2)</a:t>
            </a:r>
            <a:r>
              <a:rPr lang="zh-TW" altLang="en-US" sz="2400" dirty="0">
                <a:solidFill>
                  <a:schemeClr val="bg1"/>
                </a:solidFill>
                <a:latin typeface="標楷體" panose="03000509000000000000" pitchFamily="65" charset="-120"/>
                <a:ea typeface="標楷體" panose="03000509000000000000" pitchFamily="65" charset="-120"/>
              </a:rPr>
              <a:t>勞健保費假設為薪資總額的</a:t>
            </a:r>
            <a:r>
              <a:rPr lang="en-US" altLang="zh-TW" sz="2400" dirty="0">
                <a:solidFill>
                  <a:srgbClr val="00EFF1"/>
                </a:solidFill>
                <a:latin typeface="標楷體" panose="03000509000000000000" pitchFamily="65" charset="-120"/>
                <a:ea typeface="標楷體" panose="03000509000000000000" pitchFamily="65" charset="-120"/>
              </a:rPr>
              <a:t>8%</a:t>
            </a:r>
            <a:r>
              <a:rPr lang="zh-TW" altLang="en-US" sz="2400" dirty="0">
                <a:solidFill>
                  <a:schemeClr val="bg1"/>
                </a:solidFill>
                <a:latin typeface="標楷體" panose="03000509000000000000" pitchFamily="65" charset="-120"/>
                <a:ea typeface="標楷體" panose="03000509000000000000" pitchFamily="65" charset="-120"/>
              </a:rPr>
              <a:t>，其中</a:t>
            </a:r>
            <a:r>
              <a:rPr lang="en-US" altLang="zh-TW" sz="2400" dirty="0">
                <a:solidFill>
                  <a:srgbClr val="00EFF1"/>
                </a:solidFill>
                <a:latin typeface="標楷體" panose="03000509000000000000" pitchFamily="65" charset="-120"/>
                <a:ea typeface="標楷體" panose="03000509000000000000" pitchFamily="65" charset="-120"/>
              </a:rPr>
              <a:t>80%</a:t>
            </a:r>
            <a:r>
              <a:rPr lang="zh-TW" altLang="en-US" sz="2400" dirty="0">
                <a:solidFill>
                  <a:schemeClr val="bg1"/>
                </a:solidFill>
                <a:latin typeface="標楷體" panose="03000509000000000000" pitchFamily="65" charset="-120"/>
                <a:ea typeface="標楷體" panose="03000509000000000000" pitchFamily="65" charset="-120"/>
              </a:rPr>
              <a:t>由雇主負擔，</a:t>
            </a:r>
            <a:r>
              <a:rPr lang="en-US" altLang="zh-TW" sz="2400" dirty="0">
                <a:solidFill>
                  <a:srgbClr val="00EFF1"/>
                </a:solidFill>
                <a:latin typeface="標楷體" panose="03000509000000000000" pitchFamily="65" charset="-120"/>
                <a:ea typeface="標楷體" panose="03000509000000000000" pitchFamily="65" charset="-120"/>
              </a:rPr>
              <a:t>20%</a:t>
            </a:r>
            <a:r>
              <a:rPr lang="zh-TW" altLang="en-US" sz="2400" dirty="0">
                <a:solidFill>
                  <a:schemeClr val="bg1"/>
                </a:solidFill>
                <a:latin typeface="標楷體" panose="03000509000000000000" pitchFamily="65" charset="-120"/>
                <a:ea typeface="標楷體" panose="03000509000000000000" pitchFamily="65" charset="-120"/>
              </a:rPr>
              <a:t>由員工負擔。</a:t>
            </a:r>
          </a:p>
          <a:p>
            <a:pPr marL="342900" indent="-342900">
              <a:buFont typeface="Wingdings" panose="05000000000000000000" pitchFamily="2" charset="2"/>
              <a:buChar char="u"/>
            </a:pPr>
            <a:r>
              <a:rPr lang="zh-TW" altLang="en-US" sz="2400" dirty="0" smtClean="0">
                <a:solidFill>
                  <a:schemeClr val="bg1"/>
                </a:solidFill>
                <a:latin typeface="標楷體" panose="03000509000000000000" pitchFamily="65" charset="-120"/>
                <a:ea typeface="標楷體" panose="03000509000000000000" pitchFamily="65" charset="-120"/>
              </a:rPr>
              <a:t>除</a:t>
            </a:r>
            <a:r>
              <a:rPr lang="zh-TW" altLang="en-US" sz="2400" dirty="0">
                <a:solidFill>
                  <a:schemeClr val="bg1"/>
                </a:solidFill>
                <a:latin typeface="標楷體" panose="03000509000000000000" pitchFamily="65" charset="-120"/>
                <a:ea typeface="標楷體" panose="03000509000000000000" pitchFamily="65" charset="-120"/>
              </a:rPr>
              <a:t>試題另有說明，公司銷貨政策</a:t>
            </a:r>
            <a:r>
              <a:rPr lang="zh-TW" altLang="en-US" sz="2400" dirty="0">
                <a:solidFill>
                  <a:srgbClr val="00EFF1"/>
                </a:solidFill>
                <a:latin typeface="標楷體" panose="03000509000000000000" pitchFamily="65" charset="-120"/>
                <a:ea typeface="標楷體" panose="03000509000000000000" pitchFamily="65" charset="-120"/>
              </a:rPr>
              <a:t>收款條件為</a:t>
            </a:r>
            <a:r>
              <a:rPr lang="en-US" altLang="zh-TW" sz="2400" dirty="0">
                <a:solidFill>
                  <a:srgbClr val="00EFF1"/>
                </a:solidFill>
                <a:latin typeface="標楷體" panose="03000509000000000000" pitchFamily="65" charset="-120"/>
                <a:ea typeface="標楷體" panose="03000509000000000000" pitchFamily="65" charset="-120"/>
              </a:rPr>
              <a:t>2/10</a:t>
            </a:r>
            <a:r>
              <a:rPr lang="zh-TW" altLang="en-US" sz="2400" dirty="0">
                <a:solidFill>
                  <a:srgbClr val="00EFF1"/>
                </a:solidFill>
                <a:latin typeface="標楷體" panose="03000509000000000000" pitchFamily="65" charset="-120"/>
                <a:ea typeface="標楷體" panose="03000509000000000000" pitchFamily="65" charset="-120"/>
              </a:rPr>
              <a:t>，</a:t>
            </a:r>
            <a:r>
              <a:rPr lang="en-US" altLang="zh-TW" sz="2400" dirty="0">
                <a:solidFill>
                  <a:srgbClr val="00EFF1"/>
                </a:solidFill>
                <a:latin typeface="標楷體" panose="03000509000000000000" pitchFamily="65" charset="-120"/>
                <a:ea typeface="標楷體" panose="03000509000000000000" pitchFamily="65" charset="-120"/>
              </a:rPr>
              <a:t>1/20</a:t>
            </a:r>
            <a:r>
              <a:rPr lang="zh-TW" altLang="en-US" sz="2400" dirty="0">
                <a:solidFill>
                  <a:srgbClr val="00EFF1"/>
                </a:solidFill>
                <a:latin typeface="標楷體" panose="03000509000000000000" pitchFamily="65" charset="-120"/>
                <a:ea typeface="標楷體" panose="03000509000000000000" pitchFamily="65" charset="-120"/>
              </a:rPr>
              <a:t>，</a:t>
            </a:r>
            <a:r>
              <a:rPr lang="en-US" altLang="zh-TW" sz="2400" dirty="0">
                <a:solidFill>
                  <a:srgbClr val="00EFF1"/>
                </a:solidFill>
                <a:latin typeface="標楷體" panose="03000509000000000000" pitchFamily="65" charset="-120"/>
                <a:ea typeface="標楷體" panose="03000509000000000000" pitchFamily="65" charset="-120"/>
              </a:rPr>
              <a:t>n/75</a:t>
            </a:r>
            <a:r>
              <a:rPr lang="zh-TW" altLang="en-US" sz="2400" dirty="0">
                <a:solidFill>
                  <a:schemeClr val="bg1"/>
                </a:solidFill>
                <a:latin typeface="標楷體" panose="03000509000000000000" pitchFamily="65" charset="-120"/>
                <a:ea typeface="標楷體" panose="03000509000000000000" pitchFamily="65" charset="-120"/>
              </a:rPr>
              <a:t>。</a:t>
            </a:r>
          </a:p>
          <a:p>
            <a:pPr marL="342900" indent="-342900">
              <a:buFont typeface="Wingdings" panose="05000000000000000000" pitchFamily="2" charset="2"/>
              <a:buChar char="u"/>
            </a:pPr>
            <a:r>
              <a:rPr lang="zh-TW" altLang="en-US" sz="2400" dirty="0" smtClean="0">
                <a:solidFill>
                  <a:schemeClr val="bg1"/>
                </a:solidFill>
                <a:latin typeface="標楷體" panose="03000509000000000000" pitchFamily="65" charset="-120"/>
                <a:ea typeface="標楷體" panose="03000509000000000000" pitchFamily="65" charset="-120"/>
              </a:rPr>
              <a:t>除</a:t>
            </a:r>
            <a:r>
              <a:rPr lang="zh-TW" altLang="en-US" sz="2400" dirty="0">
                <a:solidFill>
                  <a:schemeClr val="bg1"/>
                </a:solidFill>
                <a:latin typeface="標楷體" panose="03000509000000000000" pitchFamily="65" charset="-120"/>
                <a:ea typeface="標楷體" panose="03000509000000000000" pitchFamily="65" charset="-120"/>
              </a:rPr>
              <a:t>試題另有說明，金額計算至元位止 </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rgbClr val="00EFF1"/>
                </a:solidFill>
                <a:latin typeface="標楷體" panose="03000509000000000000" pitchFamily="65" charset="-120"/>
                <a:ea typeface="標楷體" panose="03000509000000000000" pitchFamily="65" charset="-120"/>
              </a:rPr>
              <a:t>單位成本計算至小數第</a:t>
            </a:r>
            <a:r>
              <a:rPr lang="en-US" altLang="zh-TW" sz="2400" dirty="0">
                <a:solidFill>
                  <a:srgbClr val="00EFF1"/>
                </a:solidFill>
                <a:latin typeface="標楷體" panose="03000509000000000000" pitchFamily="65" charset="-120"/>
                <a:ea typeface="標楷體" panose="03000509000000000000" pitchFamily="65" charset="-120"/>
              </a:rPr>
              <a:t>2</a:t>
            </a:r>
            <a:r>
              <a:rPr lang="zh-TW" altLang="en-US" sz="2400" dirty="0">
                <a:solidFill>
                  <a:srgbClr val="00EFF1"/>
                </a:solidFill>
                <a:latin typeface="標楷體" panose="03000509000000000000" pitchFamily="65" charset="-120"/>
                <a:ea typeface="標楷體" panose="03000509000000000000" pitchFamily="65" charset="-120"/>
              </a:rPr>
              <a:t>位</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，以下四捨五入</a:t>
            </a:r>
            <a:r>
              <a:rPr lang="zh-TW" altLang="en-US" sz="2200" dirty="0" smtClean="0">
                <a:solidFill>
                  <a:schemeClr val="bg1"/>
                </a:solidFill>
                <a:latin typeface="標楷體" panose="03000509000000000000" pitchFamily="65" charset="-120"/>
                <a:ea typeface="標楷體" panose="03000509000000000000" pitchFamily="65" charset="-120"/>
              </a:rPr>
              <a:t>。</a:t>
            </a:r>
            <a:endParaRPr lang="zh-TW" altLang="en-US" sz="2200" dirty="0">
              <a:solidFill>
                <a:schemeClr val="bg1"/>
              </a:solidFill>
              <a:latin typeface="標楷體" panose="03000509000000000000" pitchFamily="65" charset="-120"/>
              <a:ea typeface="標楷體" panose="03000509000000000000" pitchFamily="65" charset="-120"/>
            </a:endParaRP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33013" y="831877"/>
            <a:ext cx="11429512" cy="5930754"/>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138709" y="632863"/>
            <a:ext cx="1629171" cy="6020542"/>
            <a:chOff x="976242" y="935100"/>
            <a:chExt cx="1629171" cy="1632496"/>
          </a:xfrm>
        </p:grpSpPr>
        <p:pic>
          <p:nvPicPr>
            <p:cNvPr id="43" name="图片 69"/>
            <p:cNvPicPr>
              <a:picLocks noChangeAspect="1"/>
            </p:cNvPicPr>
            <p:nvPr/>
          </p:nvPicPr>
          <p:blipFill>
            <a:blip r:embed="rId2"/>
            <a:srcRect/>
            <a:stretch>
              <a:fillRect/>
            </a:stretch>
          </p:blipFill>
          <p:spPr>
            <a:xfrm>
              <a:off x="976242" y="935100"/>
              <a:ext cx="1629171" cy="163249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1473021" y="1343099"/>
              <a:ext cx="802922" cy="826204"/>
            </a:xfrm>
            <a:prstGeom prst="rect">
              <a:avLst/>
            </a:prstGeom>
            <a:noFill/>
          </p:spPr>
          <p:txBody>
            <a:bodyPr wrap="square" rtlCol="0">
              <a:spAutoFit/>
            </a:bodyPr>
            <a:lstStyle/>
            <a:p>
              <a:r>
                <a:rPr lang="zh-TW" altLang="en-US" sz="3200" dirty="0">
                  <a:solidFill>
                    <a:srgbClr val="00EFF1"/>
                  </a:solidFill>
                  <a:latin typeface="標楷體" panose="03000509000000000000" pitchFamily="65" charset="-120"/>
                  <a:ea typeface="標楷體" panose="03000509000000000000" pitchFamily="65" charset="-120"/>
                </a:rPr>
                <a:t>基本資料</a:t>
              </a:r>
              <a:r>
                <a:rPr lang="zh-TW" altLang="en-US" sz="3200" dirty="0" smtClean="0">
                  <a:solidFill>
                    <a:srgbClr val="00EFF1"/>
                  </a:solidFill>
                  <a:latin typeface="標楷體" panose="03000509000000000000" pitchFamily="65" charset="-120"/>
                  <a:ea typeface="標楷體" panose="03000509000000000000" pitchFamily="65" charset="-120"/>
                </a:rPr>
                <a:t>說明</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sp>
        <p:nvSpPr>
          <p:cNvPr id="34" name="圓角矩形 33">
            <a:hlinkClick r:id="" action="ppaction://hlinkshowjump?jump=lastslideviewed"/>
          </p:cNvPr>
          <p:cNvSpPr/>
          <p:nvPr/>
        </p:nvSpPr>
        <p:spPr>
          <a:xfrm>
            <a:off x="86206" y="6445466"/>
            <a:ext cx="206928" cy="412534"/>
          </a:xfrm>
          <a:prstGeom prst="roundRect">
            <a:avLst/>
          </a:prstGeom>
          <a:solidFill>
            <a:srgbClr val="6699FF">
              <a:alpha val="16863"/>
            </a:srgb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Tree>
    <p:extLst>
      <p:ext uri="{BB962C8B-B14F-4D97-AF65-F5344CB8AC3E}">
        <p14:creationId xmlns:p14="http://schemas.microsoft.com/office/powerpoint/2010/main" val="7696995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par>
                              <p:cTn id="30" fill="hold">
                                <p:stCondLst>
                                  <p:cond delay="2750"/>
                                </p:stCondLst>
                                <p:childTnLst>
                                  <p:par>
                                    <p:cTn id="31" presetID="42" presetClass="entr" presetSubtype="0" fill="hold" grpId="0" nodeType="afterEffect">
                                      <p:stCondLst>
                                        <p:cond delay="0"/>
                                      </p:stCondLst>
                                      <p:childTnLst>
                                        <p:set>
                                          <p:cBhvr>
                                            <p:cTn id="32" dur="1" fill="hold">
                                              <p:stCondLst>
                                                <p:cond delay="0"/>
                                              </p:stCondLst>
                                            </p:cTn>
                                            <p:tgtEl>
                                              <p:spTgt spid="37">
                                                <p:txEl>
                                                  <p:pRg st="0" end="0"/>
                                                </p:txEl>
                                              </p:spTgt>
                                            </p:tgtEl>
                                            <p:attrNameLst>
                                              <p:attrName>style.visibility</p:attrName>
                                            </p:attrNameLst>
                                          </p:cBhvr>
                                          <p:to>
                                            <p:strVal val="visible"/>
                                          </p:to>
                                        </p:set>
                                        <p:animEffect transition="in" filter="fade">
                                          <p:cBhvr>
                                            <p:cTn id="33" dur="1000"/>
                                            <p:tgtEl>
                                              <p:spTgt spid="37">
                                                <p:txEl>
                                                  <p:pRg st="0" end="0"/>
                                                </p:txEl>
                                              </p:spTgt>
                                            </p:tgtEl>
                                          </p:cBhvr>
                                        </p:animEffect>
                                        <p:anim calcmode="lin" valueType="num">
                                          <p:cBhvr>
                                            <p:cTn id="34"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35"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36" fill="hold">
                                <p:stCondLst>
                                  <p:cond delay="3750"/>
                                </p:stCondLst>
                                <p:childTnLst>
                                  <p:par>
                                    <p:cTn id="37" presetID="42" presetClass="entr" presetSubtype="0" fill="hold" grpId="0" nodeType="afterEffect">
                                      <p:stCondLst>
                                        <p:cond delay="0"/>
                                      </p:stCondLst>
                                      <p:childTnLst>
                                        <p:set>
                                          <p:cBhvr>
                                            <p:cTn id="38" dur="1" fill="hold">
                                              <p:stCondLst>
                                                <p:cond delay="0"/>
                                              </p:stCondLst>
                                            </p:cTn>
                                            <p:tgtEl>
                                              <p:spTgt spid="37">
                                                <p:txEl>
                                                  <p:pRg st="1" end="1"/>
                                                </p:txEl>
                                              </p:spTgt>
                                            </p:tgtEl>
                                            <p:attrNameLst>
                                              <p:attrName>style.visibility</p:attrName>
                                            </p:attrNameLst>
                                          </p:cBhvr>
                                          <p:to>
                                            <p:strVal val="visible"/>
                                          </p:to>
                                        </p:set>
                                        <p:animEffect transition="in" filter="fade">
                                          <p:cBhvr>
                                            <p:cTn id="39" dur="1000"/>
                                            <p:tgtEl>
                                              <p:spTgt spid="37">
                                                <p:txEl>
                                                  <p:pRg st="1" end="1"/>
                                                </p:txEl>
                                              </p:spTgt>
                                            </p:tgtEl>
                                          </p:cBhvr>
                                        </p:animEffect>
                                        <p:anim calcmode="lin" valueType="num">
                                          <p:cBhvr>
                                            <p:cTn id="40" dur="1000" fill="hold"/>
                                            <p:tgtEl>
                                              <p:spTgt spid="37">
                                                <p:txEl>
                                                  <p:pRg st="1" end="1"/>
                                                </p:txEl>
                                              </p:spTgt>
                                            </p:tgtEl>
                                            <p:attrNameLst>
                                              <p:attrName>ppt_x</p:attrName>
                                            </p:attrNameLst>
                                          </p:cBhvr>
                                          <p:tavLst>
                                            <p:tav tm="0">
                                              <p:val>
                                                <p:strVal val="#ppt_x"/>
                                              </p:val>
                                            </p:tav>
                                            <p:tav tm="100000">
                                              <p:val>
                                                <p:strVal val="#ppt_x"/>
                                              </p:val>
                                            </p:tav>
                                          </p:tavLst>
                                        </p:anim>
                                        <p:anim calcmode="lin" valueType="num">
                                          <p:cBhvr>
                                            <p:cTn id="41" dur="1000" fill="hold"/>
                                            <p:tgtEl>
                                              <p:spTgt spid="37">
                                                <p:txEl>
                                                  <p:pRg st="1" end="1"/>
                                                </p:txEl>
                                              </p:spTgt>
                                            </p:tgtEl>
                                            <p:attrNameLst>
                                              <p:attrName>ppt_y</p:attrName>
                                            </p:attrNameLst>
                                          </p:cBhvr>
                                          <p:tavLst>
                                            <p:tav tm="0">
                                              <p:val>
                                                <p:strVal val="#ppt_y+.1"/>
                                              </p:val>
                                            </p:tav>
                                            <p:tav tm="100000">
                                              <p:val>
                                                <p:strVal val="#ppt_y"/>
                                              </p:val>
                                            </p:tav>
                                          </p:tavLst>
                                        </p:anim>
                                      </p:childTnLst>
                                    </p:cTn>
                                  </p:par>
                                </p:childTnLst>
                              </p:cTn>
                            </p:par>
                            <p:par>
                              <p:cTn id="42" fill="hold">
                                <p:stCondLst>
                                  <p:cond delay="4750"/>
                                </p:stCondLst>
                                <p:childTnLst>
                                  <p:par>
                                    <p:cTn id="43" presetID="42" presetClass="entr" presetSubtype="0" fill="hold" grpId="0" nodeType="afterEffect">
                                      <p:stCondLst>
                                        <p:cond delay="0"/>
                                      </p:stCondLst>
                                      <p:childTnLst>
                                        <p:set>
                                          <p:cBhvr>
                                            <p:cTn id="44" dur="1" fill="hold">
                                              <p:stCondLst>
                                                <p:cond delay="0"/>
                                              </p:stCondLst>
                                            </p:cTn>
                                            <p:tgtEl>
                                              <p:spTgt spid="37">
                                                <p:txEl>
                                                  <p:pRg st="2" end="2"/>
                                                </p:txEl>
                                              </p:spTgt>
                                            </p:tgtEl>
                                            <p:attrNameLst>
                                              <p:attrName>style.visibility</p:attrName>
                                            </p:attrNameLst>
                                          </p:cBhvr>
                                          <p:to>
                                            <p:strVal val="visible"/>
                                          </p:to>
                                        </p:set>
                                        <p:animEffect transition="in" filter="fade">
                                          <p:cBhvr>
                                            <p:cTn id="45" dur="1000"/>
                                            <p:tgtEl>
                                              <p:spTgt spid="37">
                                                <p:txEl>
                                                  <p:pRg st="2" end="2"/>
                                                </p:txEl>
                                              </p:spTgt>
                                            </p:tgtEl>
                                          </p:cBhvr>
                                        </p:animEffect>
                                        <p:anim calcmode="lin" valueType="num">
                                          <p:cBhvr>
                                            <p:cTn id="46"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47"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48" fill="hold">
                                <p:stCondLst>
                                  <p:cond delay="5750"/>
                                </p:stCondLst>
                                <p:childTnLst>
                                  <p:par>
                                    <p:cTn id="49" presetID="42" presetClass="entr" presetSubtype="0" fill="hold" grpId="0" nodeType="afterEffect">
                                      <p:stCondLst>
                                        <p:cond delay="0"/>
                                      </p:stCondLst>
                                      <p:childTnLst>
                                        <p:set>
                                          <p:cBhvr>
                                            <p:cTn id="50" dur="1" fill="hold">
                                              <p:stCondLst>
                                                <p:cond delay="0"/>
                                              </p:stCondLst>
                                            </p:cTn>
                                            <p:tgtEl>
                                              <p:spTgt spid="37">
                                                <p:txEl>
                                                  <p:pRg st="3" end="3"/>
                                                </p:txEl>
                                              </p:spTgt>
                                            </p:tgtEl>
                                            <p:attrNameLst>
                                              <p:attrName>style.visibility</p:attrName>
                                            </p:attrNameLst>
                                          </p:cBhvr>
                                          <p:to>
                                            <p:strVal val="visible"/>
                                          </p:to>
                                        </p:set>
                                        <p:animEffect transition="in" filter="fade">
                                          <p:cBhvr>
                                            <p:cTn id="51" dur="1000"/>
                                            <p:tgtEl>
                                              <p:spTgt spid="37">
                                                <p:txEl>
                                                  <p:pRg st="3" end="3"/>
                                                </p:txEl>
                                              </p:spTgt>
                                            </p:tgtEl>
                                          </p:cBhvr>
                                        </p:animEffect>
                                        <p:anim calcmode="lin" valueType="num">
                                          <p:cBhvr>
                                            <p:cTn id="52" dur="1000" fill="hold"/>
                                            <p:tgtEl>
                                              <p:spTgt spid="37">
                                                <p:txEl>
                                                  <p:pRg st="3" end="3"/>
                                                </p:txEl>
                                              </p:spTgt>
                                            </p:tgtEl>
                                            <p:attrNameLst>
                                              <p:attrName>ppt_x</p:attrName>
                                            </p:attrNameLst>
                                          </p:cBhvr>
                                          <p:tavLst>
                                            <p:tav tm="0">
                                              <p:val>
                                                <p:strVal val="#ppt_x"/>
                                              </p:val>
                                            </p:tav>
                                            <p:tav tm="100000">
                                              <p:val>
                                                <p:strVal val="#ppt_x"/>
                                              </p:val>
                                            </p:tav>
                                          </p:tavLst>
                                        </p:anim>
                                        <p:anim calcmode="lin" valueType="num">
                                          <p:cBhvr>
                                            <p:cTn id="53" dur="1000" fill="hold"/>
                                            <p:tgtEl>
                                              <p:spTgt spid="37">
                                                <p:txEl>
                                                  <p:pRg st="3" end="3"/>
                                                </p:txEl>
                                              </p:spTgt>
                                            </p:tgtEl>
                                            <p:attrNameLst>
                                              <p:attrName>ppt_y</p:attrName>
                                            </p:attrNameLst>
                                          </p:cBhvr>
                                          <p:tavLst>
                                            <p:tav tm="0">
                                              <p:val>
                                                <p:strVal val="#ppt_y+.1"/>
                                              </p:val>
                                            </p:tav>
                                            <p:tav tm="100000">
                                              <p:val>
                                                <p:strVal val="#ppt_y"/>
                                              </p:val>
                                            </p:tav>
                                          </p:tavLst>
                                        </p:anim>
                                      </p:childTnLst>
                                    </p:cTn>
                                  </p:par>
                                </p:childTnLst>
                              </p:cTn>
                            </p:par>
                            <p:par>
                              <p:cTn id="54" fill="hold">
                                <p:stCondLst>
                                  <p:cond delay="6750"/>
                                </p:stCondLst>
                                <p:childTnLst>
                                  <p:par>
                                    <p:cTn id="55" presetID="42" presetClass="entr" presetSubtype="0" fill="hold" grpId="0" nodeType="afterEffect">
                                      <p:stCondLst>
                                        <p:cond delay="0"/>
                                      </p:stCondLst>
                                      <p:childTnLst>
                                        <p:set>
                                          <p:cBhvr>
                                            <p:cTn id="56" dur="1" fill="hold">
                                              <p:stCondLst>
                                                <p:cond delay="0"/>
                                              </p:stCondLst>
                                            </p:cTn>
                                            <p:tgtEl>
                                              <p:spTgt spid="37">
                                                <p:txEl>
                                                  <p:pRg st="4" end="4"/>
                                                </p:txEl>
                                              </p:spTgt>
                                            </p:tgtEl>
                                            <p:attrNameLst>
                                              <p:attrName>style.visibility</p:attrName>
                                            </p:attrNameLst>
                                          </p:cBhvr>
                                          <p:to>
                                            <p:strVal val="visible"/>
                                          </p:to>
                                        </p:set>
                                        <p:animEffect transition="in" filter="fade">
                                          <p:cBhvr>
                                            <p:cTn id="57" dur="1000"/>
                                            <p:tgtEl>
                                              <p:spTgt spid="37">
                                                <p:txEl>
                                                  <p:pRg st="4" end="4"/>
                                                </p:txEl>
                                              </p:spTgt>
                                            </p:tgtEl>
                                          </p:cBhvr>
                                        </p:animEffect>
                                        <p:anim calcmode="lin" valueType="num">
                                          <p:cBhvr>
                                            <p:cTn id="58"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59"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60" fill="hold">
                                <p:stCondLst>
                                  <p:cond delay="7750"/>
                                </p:stCondLst>
                                <p:childTnLst>
                                  <p:par>
                                    <p:cTn id="61" presetID="42" presetClass="entr" presetSubtype="0" fill="hold" grpId="0" nodeType="afterEffect">
                                      <p:stCondLst>
                                        <p:cond delay="0"/>
                                      </p:stCondLst>
                                      <p:childTnLst>
                                        <p:set>
                                          <p:cBhvr>
                                            <p:cTn id="62" dur="1" fill="hold">
                                              <p:stCondLst>
                                                <p:cond delay="0"/>
                                              </p:stCondLst>
                                            </p:cTn>
                                            <p:tgtEl>
                                              <p:spTgt spid="37">
                                                <p:txEl>
                                                  <p:pRg st="5" end="5"/>
                                                </p:txEl>
                                              </p:spTgt>
                                            </p:tgtEl>
                                            <p:attrNameLst>
                                              <p:attrName>style.visibility</p:attrName>
                                            </p:attrNameLst>
                                          </p:cBhvr>
                                          <p:to>
                                            <p:strVal val="visible"/>
                                          </p:to>
                                        </p:set>
                                        <p:animEffect transition="in" filter="fade">
                                          <p:cBhvr>
                                            <p:cTn id="63" dur="1000"/>
                                            <p:tgtEl>
                                              <p:spTgt spid="37">
                                                <p:txEl>
                                                  <p:pRg st="5" end="5"/>
                                                </p:txEl>
                                              </p:spTgt>
                                            </p:tgtEl>
                                          </p:cBhvr>
                                        </p:animEffect>
                                        <p:anim calcmode="lin" valueType="num">
                                          <p:cBhvr>
                                            <p:cTn id="64" dur="1000" fill="hold"/>
                                            <p:tgtEl>
                                              <p:spTgt spid="37">
                                                <p:txEl>
                                                  <p:pRg st="5" end="5"/>
                                                </p:txEl>
                                              </p:spTgt>
                                            </p:tgtEl>
                                            <p:attrNameLst>
                                              <p:attrName>ppt_x</p:attrName>
                                            </p:attrNameLst>
                                          </p:cBhvr>
                                          <p:tavLst>
                                            <p:tav tm="0">
                                              <p:val>
                                                <p:strVal val="#ppt_x"/>
                                              </p:val>
                                            </p:tav>
                                            <p:tav tm="100000">
                                              <p:val>
                                                <p:strVal val="#ppt_x"/>
                                              </p:val>
                                            </p:tav>
                                          </p:tavLst>
                                        </p:anim>
                                        <p:anim calcmode="lin" valueType="num">
                                          <p:cBhvr>
                                            <p:cTn id="65" dur="1000" fill="hold"/>
                                            <p:tgtEl>
                                              <p:spTgt spid="37">
                                                <p:txEl>
                                                  <p:pRg st="5" end="5"/>
                                                </p:txEl>
                                              </p:spTgt>
                                            </p:tgtEl>
                                            <p:attrNameLst>
                                              <p:attrName>ppt_y</p:attrName>
                                            </p:attrNameLst>
                                          </p:cBhvr>
                                          <p:tavLst>
                                            <p:tav tm="0">
                                              <p:val>
                                                <p:strVal val="#ppt_y+.1"/>
                                              </p:val>
                                            </p:tav>
                                            <p:tav tm="100000">
                                              <p:val>
                                                <p:strVal val="#ppt_y"/>
                                              </p:val>
                                            </p:tav>
                                          </p:tavLst>
                                        </p:anim>
                                      </p:childTnLst>
                                    </p:cTn>
                                  </p:par>
                                </p:childTnLst>
                              </p:cTn>
                            </p:par>
                            <p:par>
                              <p:cTn id="66" fill="hold">
                                <p:stCondLst>
                                  <p:cond delay="8750"/>
                                </p:stCondLst>
                                <p:childTnLst>
                                  <p:par>
                                    <p:cTn id="67" presetID="42" presetClass="entr" presetSubtype="0" fill="hold" grpId="0" nodeType="afterEffect">
                                      <p:stCondLst>
                                        <p:cond delay="0"/>
                                      </p:stCondLst>
                                      <p:childTnLst>
                                        <p:set>
                                          <p:cBhvr>
                                            <p:cTn id="68" dur="1" fill="hold">
                                              <p:stCondLst>
                                                <p:cond delay="0"/>
                                              </p:stCondLst>
                                            </p:cTn>
                                            <p:tgtEl>
                                              <p:spTgt spid="37">
                                                <p:txEl>
                                                  <p:pRg st="6" end="6"/>
                                                </p:txEl>
                                              </p:spTgt>
                                            </p:tgtEl>
                                            <p:attrNameLst>
                                              <p:attrName>style.visibility</p:attrName>
                                            </p:attrNameLst>
                                          </p:cBhvr>
                                          <p:to>
                                            <p:strVal val="visible"/>
                                          </p:to>
                                        </p:set>
                                        <p:animEffect transition="in" filter="fade">
                                          <p:cBhvr>
                                            <p:cTn id="69" dur="1000"/>
                                            <p:tgtEl>
                                              <p:spTgt spid="37">
                                                <p:txEl>
                                                  <p:pRg st="6" end="6"/>
                                                </p:txEl>
                                              </p:spTgt>
                                            </p:tgtEl>
                                          </p:cBhvr>
                                        </p:animEffect>
                                        <p:anim calcmode="lin" valueType="num">
                                          <p:cBhvr>
                                            <p:cTn id="70" dur="1000" fill="hold"/>
                                            <p:tgtEl>
                                              <p:spTgt spid="37">
                                                <p:txEl>
                                                  <p:pRg st="6" end="6"/>
                                                </p:txEl>
                                              </p:spTgt>
                                            </p:tgtEl>
                                            <p:attrNameLst>
                                              <p:attrName>ppt_x</p:attrName>
                                            </p:attrNameLst>
                                          </p:cBhvr>
                                          <p:tavLst>
                                            <p:tav tm="0">
                                              <p:val>
                                                <p:strVal val="#ppt_x"/>
                                              </p:val>
                                            </p:tav>
                                            <p:tav tm="100000">
                                              <p:val>
                                                <p:strVal val="#ppt_x"/>
                                              </p:val>
                                            </p:tav>
                                          </p:tavLst>
                                        </p:anim>
                                        <p:anim calcmode="lin" valueType="num">
                                          <p:cBhvr>
                                            <p:cTn id="71" dur="1000" fill="hold"/>
                                            <p:tgtEl>
                                              <p:spTgt spid="37">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uiExpand="1" build="p"/>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par>
                              <p:cTn id="30" fill="hold">
                                <p:stCondLst>
                                  <p:cond delay="2750"/>
                                </p:stCondLst>
                                <p:childTnLst>
                                  <p:par>
                                    <p:cTn id="31" presetID="42" presetClass="entr" presetSubtype="0" fill="hold" grpId="0" nodeType="afterEffect">
                                      <p:stCondLst>
                                        <p:cond delay="0"/>
                                      </p:stCondLst>
                                      <p:childTnLst>
                                        <p:set>
                                          <p:cBhvr>
                                            <p:cTn id="32" dur="1" fill="hold">
                                              <p:stCondLst>
                                                <p:cond delay="0"/>
                                              </p:stCondLst>
                                            </p:cTn>
                                            <p:tgtEl>
                                              <p:spTgt spid="37">
                                                <p:txEl>
                                                  <p:pRg st="0" end="0"/>
                                                </p:txEl>
                                              </p:spTgt>
                                            </p:tgtEl>
                                            <p:attrNameLst>
                                              <p:attrName>style.visibility</p:attrName>
                                            </p:attrNameLst>
                                          </p:cBhvr>
                                          <p:to>
                                            <p:strVal val="visible"/>
                                          </p:to>
                                        </p:set>
                                        <p:animEffect transition="in" filter="fade">
                                          <p:cBhvr>
                                            <p:cTn id="33" dur="1000"/>
                                            <p:tgtEl>
                                              <p:spTgt spid="37">
                                                <p:txEl>
                                                  <p:pRg st="0" end="0"/>
                                                </p:txEl>
                                              </p:spTgt>
                                            </p:tgtEl>
                                          </p:cBhvr>
                                        </p:animEffect>
                                        <p:anim calcmode="lin" valueType="num">
                                          <p:cBhvr>
                                            <p:cTn id="34"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35"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36" fill="hold">
                                <p:stCondLst>
                                  <p:cond delay="3750"/>
                                </p:stCondLst>
                                <p:childTnLst>
                                  <p:par>
                                    <p:cTn id="37" presetID="42" presetClass="entr" presetSubtype="0" fill="hold" grpId="0" nodeType="afterEffect">
                                      <p:stCondLst>
                                        <p:cond delay="0"/>
                                      </p:stCondLst>
                                      <p:childTnLst>
                                        <p:set>
                                          <p:cBhvr>
                                            <p:cTn id="38" dur="1" fill="hold">
                                              <p:stCondLst>
                                                <p:cond delay="0"/>
                                              </p:stCondLst>
                                            </p:cTn>
                                            <p:tgtEl>
                                              <p:spTgt spid="37">
                                                <p:txEl>
                                                  <p:pRg st="1" end="1"/>
                                                </p:txEl>
                                              </p:spTgt>
                                            </p:tgtEl>
                                            <p:attrNameLst>
                                              <p:attrName>style.visibility</p:attrName>
                                            </p:attrNameLst>
                                          </p:cBhvr>
                                          <p:to>
                                            <p:strVal val="visible"/>
                                          </p:to>
                                        </p:set>
                                        <p:animEffect transition="in" filter="fade">
                                          <p:cBhvr>
                                            <p:cTn id="39" dur="1000"/>
                                            <p:tgtEl>
                                              <p:spTgt spid="37">
                                                <p:txEl>
                                                  <p:pRg st="1" end="1"/>
                                                </p:txEl>
                                              </p:spTgt>
                                            </p:tgtEl>
                                          </p:cBhvr>
                                        </p:animEffect>
                                        <p:anim calcmode="lin" valueType="num">
                                          <p:cBhvr>
                                            <p:cTn id="40" dur="1000" fill="hold"/>
                                            <p:tgtEl>
                                              <p:spTgt spid="37">
                                                <p:txEl>
                                                  <p:pRg st="1" end="1"/>
                                                </p:txEl>
                                              </p:spTgt>
                                            </p:tgtEl>
                                            <p:attrNameLst>
                                              <p:attrName>ppt_x</p:attrName>
                                            </p:attrNameLst>
                                          </p:cBhvr>
                                          <p:tavLst>
                                            <p:tav tm="0">
                                              <p:val>
                                                <p:strVal val="#ppt_x"/>
                                              </p:val>
                                            </p:tav>
                                            <p:tav tm="100000">
                                              <p:val>
                                                <p:strVal val="#ppt_x"/>
                                              </p:val>
                                            </p:tav>
                                          </p:tavLst>
                                        </p:anim>
                                        <p:anim calcmode="lin" valueType="num">
                                          <p:cBhvr>
                                            <p:cTn id="41" dur="1000" fill="hold"/>
                                            <p:tgtEl>
                                              <p:spTgt spid="37">
                                                <p:txEl>
                                                  <p:pRg st="1" end="1"/>
                                                </p:txEl>
                                              </p:spTgt>
                                            </p:tgtEl>
                                            <p:attrNameLst>
                                              <p:attrName>ppt_y</p:attrName>
                                            </p:attrNameLst>
                                          </p:cBhvr>
                                          <p:tavLst>
                                            <p:tav tm="0">
                                              <p:val>
                                                <p:strVal val="#ppt_y+.1"/>
                                              </p:val>
                                            </p:tav>
                                            <p:tav tm="100000">
                                              <p:val>
                                                <p:strVal val="#ppt_y"/>
                                              </p:val>
                                            </p:tav>
                                          </p:tavLst>
                                        </p:anim>
                                      </p:childTnLst>
                                    </p:cTn>
                                  </p:par>
                                </p:childTnLst>
                              </p:cTn>
                            </p:par>
                            <p:par>
                              <p:cTn id="42" fill="hold">
                                <p:stCondLst>
                                  <p:cond delay="4750"/>
                                </p:stCondLst>
                                <p:childTnLst>
                                  <p:par>
                                    <p:cTn id="43" presetID="42" presetClass="entr" presetSubtype="0" fill="hold" grpId="0" nodeType="afterEffect">
                                      <p:stCondLst>
                                        <p:cond delay="0"/>
                                      </p:stCondLst>
                                      <p:childTnLst>
                                        <p:set>
                                          <p:cBhvr>
                                            <p:cTn id="44" dur="1" fill="hold">
                                              <p:stCondLst>
                                                <p:cond delay="0"/>
                                              </p:stCondLst>
                                            </p:cTn>
                                            <p:tgtEl>
                                              <p:spTgt spid="37">
                                                <p:txEl>
                                                  <p:pRg st="2" end="2"/>
                                                </p:txEl>
                                              </p:spTgt>
                                            </p:tgtEl>
                                            <p:attrNameLst>
                                              <p:attrName>style.visibility</p:attrName>
                                            </p:attrNameLst>
                                          </p:cBhvr>
                                          <p:to>
                                            <p:strVal val="visible"/>
                                          </p:to>
                                        </p:set>
                                        <p:animEffect transition="in" filter="fade">
                                          <p:cBhvr>
                                            <p:cTn id="45" dur="1000"/>
                                            <p:tgtEl>
                                              <p:spTgt spid="37">
                                                <p:txEl>
                                                  <p:pRg st="2" end="2"/>
                                                </p:txEl>
                                              </p:spTgt>
                                            </p:tgtEl>
                                          </p:cBhvr>
                                        </p:animEffect>
                                        <p:anim calcmode="lin" valueType="num">
                                          <p:cBhvr>
                                            <p:cTn id="46"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47"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48" fill="hold">
                                <p:stCondLst>
                                  <p:cond delay="5750"/>
                                </p:stCondLst>
                                <p:childTnLst>
                                  <p:par>
                                    <p:cTn id="49" presetID="42" presetClass="entr" presetSubtype="0" fill="hold" grpId="0" nodeType="afterEffect">
                                      <p:stCondLst>
                                        <p:cond delay="0"/>
                                      </p:stCondLst>
                                      <p:childTnLst>
                                        <p:set>
                                          <p:cBhvr>
                                            <p:cTn id="50" dur="1" fill="hold">
                                              <p:stCondLst>
                                                <p:cond delay="0"/>
                                              </p:stCondLst>
                                            </p:cTn>
                                            <p:tgtEl>
                                              <p:spTgt spid="37">
                                                <p:txEl>
                                                  <p:pRg st="3" end="3"/>
                                                </p:txEl>
                                              </p:spTgt>
                                            </p:tgtEl>
                                            <p:attrNameLst>
                                              <p:attrName>style.visibility</p:attrName>
                                            </p:attrNameLst>
                                          </p:cBhvr>
                                          <p:to>
                                            <p:strVal val="visible"/>
                                          </p:to>
                                        </p:set>
                                        <p:animEffect transition="in" filter="fade">
                                          <p:cBhvr>
                                            <p:cTn id="51" dur="1000"/>
                                            <p:tgtEl>
                                              <p:spTgt spid="37">
                                                <p:txEl>
                                                  <p:pRg st="3" end="3"/>
                                                </p:txEl>
                                              </p:spTgt>
                                            </p:tgtEl>
                                          </p:cBhvr>
                                        </p:animEffect>
                                        <p:anim calcmode="lin" valueType="num">
                                          <p:cBhvr>
                                            <p:cTn id="52" dur="1000" fill="hold"/>
                                            <p:tgtEl>
                                              <p:spTgt spid="37">
                                                <p:txEl>
                                                  <p:pRg st="3" end="3"/>
                                                </p:txEl>
                                              </p:spTgt>
                                            </p:tgtEl>
                                            <p:attrNameLst>
                                              <p:attrName>ppt_x</p:attrName>
                                            </p:attrNameLst>
                                          </p:cBhvr>
                                          <p:tavLst>
                                            <p:tav tm="0">
                                              <p:val>
                                                <p:strVal val="#ppt_x"/>
                                              </p:val>
                                            </p:tav>
                                            <p:tav tm="100000">
                                              <p:val>
                                                <p:strVal val="#ppt_x"/>
                                              </p:val>
                                            </p:tav>
                                          </p:tavLst>
                                        </p:anim>
                                        <p:anim calcmode="lin" valueType="num">
                                          <p:cBhvr>
                                            <p:cTn id="53" dur="1000" fill="hold"/>
                                            <p:tgtEl>
                                              <p:spTgt spid="37">
                                                <p:txEl>
                                                  <p:pRg st="3" end="3"/>
                                                </p:txEl>
                                              </p:spTgt>
                                            </p:tgtEl>
                                            <p:attrNameLst>
                                              <p:attrName>ppt_y</p:attrName>
                                            </p:attrNameLst>
                                          </p:cBhvr>
                                          <p:tavLst>
                                            <p:tav tm="0">
                                              <p:val>
                                                <p:strVal val="#ppt_y+.1"/>
                                              </p:val>
                                            </p:tav>
                                            <p:tav tm="100000">
                                              <p:val>
                                                <p:strVal val="#ppt_y"/>
                                              </p:val>
                                            </p:tav>
                                          </p:tavLst>
                                        </p:anim>
                                      </p:childTnLst>
                                    </p:cTn>
                                  </p:par>
                                </p:childTnLst>
                              </p:cTn>
                            </p:par>
                            <p:par>
                              <p:cTn id="54" fill="hold">
                                <p:stCondLst>
                                  <p:cond delay="6750"/>
                                </p:stCondLst>
                                <p:childTnLst>
                                  <p:par>
                                    <p:cTn id="55" presetID="42" presetClass="entr" presetSubtype="0" fill="hold" grpId="0" nodeType="afterEffect">
                                      <p:stCondLst>
                                        <p:cond delay="0"/>
                                      </p:stCondLst>
                                      <p:childTnLst>
                                        <p:set>
                                          <p:cBhvr>
                                            <p:cTn id="56" dur="1" fill="hold">
                                              <p:stCondLst>
                                                <p:cond delay="0"/>
                                              </p:stCondLst>
                                            </p:cTn>
                                            <p:tgtEl>
                                              <p:spTgt spid="37">
                                                <p:txEl>
                                                  <p:pRg st="4" end="4"/>
                                                </p:txEl>
                                              </p:spTgt>
                                            </p:tgtEl>
                                            <p:attrNameLst>
                                              <p:attrName>style.visibility</p:attrName>
                                            </p:attrNameLst>
                                          </p:cBhvr>
                                          <p:to>
                                            <p:strVal val="visible"/>
                                          </p:to>
                                        </p:set>
                                        <p:animEffect transition="in" filter="fade">
                                          <p:cBhvr>
                                            <p:cTn id="57" dur="1000"/>
                                            <p:tgtEl>
                                              <p:spTgt spid="37">
                                                <p:txEl>
                                                  <p:pRg st="4" end="4"/>
                                                </p:txEl>
                                              </p:spTgt>
                                            </p:tgtEl>
                                          </p:cBhvr>
                                        </p:animEffect>
                                        <p:anim calcmode="lin" valueType="num">
                                          <p:cBhvr>
                                            <p:cTn id="58"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59"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60" fill="hold">
                                <p:stCondLst>
                                  <p:cond delay="7750"/>
                                </p:stCondLst>
                                <p:childTnLst>
                                  <p:par>
                                    <p:cTn id="61" presetID="42" presetClass="entr" presetSubtype="0" fill="hold" grpId="0" nodeType="afterEffect">
                                      <p:stCondLst>
                                        <p:cond delay="0"/>
                                      </p:stCondLst>
                                      <p:childTnLst>
                                        <p:set>
                                          <p:cBhvr>
                                            <p:cTn id="62" dur="1" fill="hold">
                                              <p:stCondLst>
                                                <p:cond delay="0"/>
                                              </p:stCondLst>
                                            </p:cTn>
                                            <p:tgtEl>
                                              <p:spTgt spid="37">
                                                <p:txEl>
                                                  <p:pRg st="5" end="5"/>
                                                </p:txEl>
                                              </p:spTgt>
                                            </p:tgtEl>
                                            <p:attrNameLst>
                                              <p:attrName>style.visibility</p:attrName>
                                            </p:attrNameLst>
                                          </p:cBhvr>
                                          <p:to>
                                            <p:strVal val="visible"/>
                                          </p:to>
                                        </p:set>
                                        <p:animEffect transition="in" filter="fade">
                                          <p:cBhvr>
                                            <p:cTn id="63" dur="1000"/>
                                            <p:tgtEl>
                                              <p:spTgt spid="37">
                                                <p:txEl>
                                                  <p:pRg st="5" end="5"/>
                                                </p:txEl>
                                              </p:spTgt>
                                            </p:tgtEl>
                                          </p:cBhvr>
                                        </p:animEffect>
                                        <p:anim calcmode="lin" valueType="num">
                                          <p:cBhvr>
                                            <p:cTn id="64" dur="1000" fill="hold"/>
                                            <p:tgtEl>
                                              <p:spTgt spid="37">
                                                <p:txEl>
                                                  <p:pRg st="5" end="5"/>
                                                </p:txEl>
                                              </p:spTgt>
                                            </p:tgtEl>
                                            <p:attrNameLst>
                                              <p:attrName>ppt_x</p:attrName>
                                            </p:attrNameLst>
                                          </p:cBhvr>
                                          <p:tavLst>
                                            <p:tav tm="0">
                                              <p:val>
                                                <p:strVal val="#ppt_x"/>
                                              </p:val>
                                            </p:tav>
                                            <p:tav tm="100000">
                                              <p:val>
                                                <p:strVal val="#ppt_x"/>
                                              </p:val>
                                            </p:tav>
                                          </p:tavLst>
                                        </p:anim>
                                        <p:anim calcmode="lin" valueType="num">
                                          <p:cBhvr>
                                            <p:cTn id="65" dur="1000" fill="hold"/>
                                            <p:tgtEl>
                                              <p:spTgt spid="37">
                                                <p:txEl>
                                                  <p:pRg st="5" end="5"/>
                                                </p:txEl>
                                              </p:spTgt>
                                            </p:tgtEl>
                                            <p:attrNameLst>
                                              <p:attrName>ppt_y</p:attrName>
                                            </p:attrNameLst>
                                          </p:cBhvr>
                                          <p:tavLst>
                                            <p:tav tm="0">
                                              <p:val>
                                                <p:strVal val="#ppt_y+.1"/>
                                              </p:val>
                                            </p:tav>
                                            <p:tav tm="100000">
                                              <p:val>
                                                <p:strVal val="#ppt_y"/>
                                              </p:val>
                                            </p:tav>
                                          </p:tavLst>
                                        </p:anim>
                                      </p:childTnLst>
                                    </p:cTn>
                                  </p:par>
                                </p:childTnLst>
                              </p:cTn>
                            </p:par>
                            <p:par>
                              <p:cTn id="66" fill="hold">
                                <p:stCondLst>
                                  <p:cond delay="8750"/>
                                </p:stCondLst>
                                <p:childTnLst>
                                  <p:par>
                                    <p:cTn id="67" presetID="42" presetClass="entr" presetSubtype="0" fill="hold" grpId="0" nodeType="afterEffect">
                                      <p:stCondLst>
                                        <p:cond delay="0"/>
                                      </p:stCondLst>
                                      <p:childTnLst>
                                        <p:set>
                                          <p:cBhvr>
                                            <p:cTn id="68" dur="1" fill="hold">
                                              <p:stCondLst>
                                                <p:cond delay="0"/>
                                              </p:stCondLst>
                                            </p:cTn>
                                            <p:tgtEl>
                                              <p:spTgt spid="37">
                                                <p:txEl>
                                                  <p:pRg st="6" end="6"/>
                                                </p:txEl>
                                              </p:spTgt>
                                            </p:tgtEl>
                                            <p:attrNameLst>
                                              <p:attrName>style.visibility</p:attrName>
                                            </p:attrNameLst>
                                          </p:cBhvr>
                                          <p:to>
                                            <p:strVal val="visible"/>
                                          </p:to>
                                        </p:set>
                                        <p:animEffect transition="in" filter="fade">
                                          <p:cBhvr>
                                            <p:cTn id="69" dur="1000"/>
                                            <p:tgtEl>
                                              <p:spTgt spid="37">
                                                <p:txEl>
                                                  <p:pRg st="6" end="6"/>
                                                </p:txEl>
                                              </p:spTgt>
                                            </p:tgtEl>
                                          </p:cBhvr>
                                        </p:animEffect>
                                        <p:anim calcmode="lin" valueType="num">
                                          <p:cBhvr>
                                            <p:cTn id="70" dur="1000" fill="hold"/>
                                            <p:tgtEl>
                                              <p:spTgt spid="37">
                                                <p:txEl>
                                                  <p:pRg st="6" end="6"/>
                                                </p:txEl>
                                              </p:spTgt>
                                            </p:tgtEl>
                                            <p:attrNameLst>
                                              <p:attrName>ppt_x</p:attrName>
                                            </p:attrNameLst>
                                          </p:cBhvr>
                                          <p:tavLst>
                                            <p:tav tm="0">
                                              <p:val>
                                                <p:strVal val="#ppt_x"/>
                                              </p:val>
                                            </p:tav>
                                            <p:tav tm="100000">
                                              <p:val>
                                                <p:strVal val="#ppt_x"/>
                                              </p:val>
                                            </p:tav>
                                          </p:tavLst>
                                        </p:anim>
                                        <p:anim calcmode="lin" valueType="num">
                                          <p:cBhvr>
                                            <p:cTn id="71" dur="1000" fill="hold"/>
                                            <p:tgtEl>
                                              <p:spTgt spid="37">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uiExpand="1" build="p"/>
          <p:bldP spid="79" grpId="0"/>
        </p:bldLst>
      </p:timing>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FDFF"/>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5316" y="645470"/>
            <a:ext cx="12447209" cy="6212530"/>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5895586" y="-209106"/>
            <a:ext cx="5607415" cy="1344732"/>
            <a:chOff x="-14042262" y="1272774"/>
            <a:chExt cx="14667741" cy="732733"/>
          </a:xfrm>
        </p:grpSpPr>
        <p:pic>
          <p:nvPicPr>
            <p:cNvPr id="43"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9631473" y="1478281"/>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a:t>
              </a:r>
              <a:r>
                <a:rPr lang="zh-TW" altLang="en-US" sz="3200" dirty="0">
                  <a:solidFill>
                    <a:srgbClr val="00EFF1"/>
                  </a:solidFill>
                  <a:latin typeface="標楷體" panose="03000509000000000000" pitchFamily="65" charset="-120"/>
                  <a:ea typeface="標楷體" panose="03000509000000000000" pitchFamily="65" charset="-120"/>
                </a:rPr>
                <a:t>四</a:t>
              </a:r>
              <a:r>
                <a:rPr lang="zh-TW" altLang="en-US" sz="3200" dirty="0" smtClean="0">
                  <a:solidFill>
                    <a:srgbClr val="00EFF1"/>
                  </a:solidFill>
                  <a:latin typeface="標楷體" panose="03000509000000000000" pitchFamily="65" charset="-120"/>
                  <a:ea typeface="標楷體" panose="03000509000000000000" pitchFamily="65" charset="-120"/>
                </a:rPr>
                <a:t>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8)</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graphicFrame>
        <p:nvGraphicFramePr>
          <p:cNvPr id="4" name="表格 3"/>
          <p:cNvGraphicFramePr>
            <a:graphicFrameLocks noGrp="1"/>
          </p:cNvGraphicFramePr>
          <p:nvPr>
            <p:extLst>
              <p:ext uri="{D42A27DB-BD31-4B8C-83A1-F6EECF244321}">
                <p14:modId xmlns:p14="http://schemas.microsoft.com/office/powerpoint/2010/main" val="2182724833"/>
              </p:ext>
            </p:extLst>
          </p:nvPr>
        </p:nvGraphicFramePr>
        <p:xfrm>
          <a:off x="1033850" y="847146"/>
          <a:ext cx="9691330" cy="5876766"/>
        </p:xfrm>
        <a:graphic>
          <a:graphicData uri="http://schemas.openxmlformats.org/drawingml/2006/table">
            <a:tbl>
              <a:tblPr>
                <a:tableStyleId>{5C22544A-7EE6-4342-B048-85BDC9FD1C3A}</a:tableStyleId>
              </a:tblPr>
              <a:tblGrid>
                <a:gridCol w="6100638">
                  <a:extLst>
                    <a:ext uri="{9D8B030D-6E8A-4147-A177-3AD203B41FA5}">
                      <a16:colId xmlns:a16="http://schemas.microsoft.com/office/drawing/2014/main" val="1392402007"/>
                    </a:ext>
                  </a:extLst>
                </a:gridCol>
                <a:gridCol w="1357322">
                  <a:extLst>
                    <a:ext uri="{9D8B030D-6E8A-4147-A177-3AD203B41FA5}">
                      <a16:colId xmlns:a16="http://schemas.microsoft.com/office/drawing/2014/main" val="3709767656"/>
                    </a:ext>
                  </a:extLst>
                </a:gridCol>
                <a:gridCol w="1468578">
                  <a:extLst>
                    <a:ext uri="{9D8B030D-6E8A-4147-A177-3AD203B41FA5}">
                      <a16:colId xmlns:a16="http://schemas.microsoft.com/office/drawing/2014/main" val="576653798"/>
                    </a:ext>
                  </a:extLst>
                </a:gridCol>
                <a:gridCol w="260755">
                  <a:extLst>
                    <a:ext uri="{9D8B030D-6E8A-4147-A177-3AD203B41FA5}">
                      <a16:colId xmlns:a16="http://schemas.microsoft.com/office/drawing/2014/main" val="1522193912"/>
                    </a:ext>
                  </a:extLst>
                </a:gridCol>
                <a:gridCol w="504037">
                  <a:extLst>
                    <a:ext uri="{9D8B030D-6E8A-4147-A177-3AD203B41FA5}">
                      <a16:colId xmlns:a16="http://schemas.microsoft.com/office/drawing/2014/main" val="443906302"/>
                    </a:ext>
                  </a:extLst>
                </a:gridCol>
              </a:tblGrid>
              <a:tr h="0">
                <a:tc gridSpan="3">
                  <a:txBody>
                    <a:bodyPr/>
                    <a:lstStyle/>
                    <a:p>
                      <a:pPr algn="ctr"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台中公司</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endParaRPr lang="zh-TW" altLang="en-US"/>
                    </a:p>
                  </a:txBody>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71643224"/>
                  </a:ext>
                </a:extLst>
              </a:tr>
              <a:tr h="144000">
                <a:tc gridSpan="3">
                  <a:txBody>
                    <a:bodyPr/>
                    <a:lstStyle/>
                    <a:p>
                      <a:pPr algn="ctr"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資產負債表</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報告式</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endParaRPr lang="zh-TW" altLang="en-US"/>
                    </a:p>
                  </a:txBody>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51622374"/>
                  </a:ext>
                </a:extLst>
              </a:tr>
              <a:tr h="144000">
                <a:tc gridSpan="3">
                  <a:txBody>
                    <a:bodyPr/>
                    <a:lstStyle/>
                    <a:p>
                      <a:pPr algn="ctr"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民國</a:t>
                      </a:r>
                      <a:r>
                        <a:rPr lang="en-US" altLang="zh-TW" sz="1800" u="none" strike="noStrike" dirty="0">
                          <a:solidFill>
                            <a:schemeClr val="bg1"/>
                          </a:solidFill>
                          <a:effectLst/>
                          <a:latin typeface="標楷體" panose="03000509000000000000" pitchFamily="65" charset="-120"/>
                          <a:ea typeface="標楷體" panose="03000509000000000000" pitchFamily="65" charset="-120"/>
                        </a:rPr>
                        <a:t>107</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年</a:t>
                      </a:r>
                      <a:r>
                        <a:rPr lang="en-US" altLang="zh-TW" sz="1800" u="none" strike="noStrike" dirty="0">
                          <a:solidFill>
                            <a:schemeClr val="bg1"/>
                          </a:solidFill>
                          <a:effectLst/>
                          <a:latin typeface="標楷體" panose="03000509000000000000" pitchFamily="65" charset="-120"/>
                          <a:ea typeface="標楷體" panose="03000509000000000000" pitchFamily="65" charset="-120"/>
                        </a:rPr>
                        <a:t>12</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月</a:t>
                      </a:r>
                      <a:r>
                        <a:rPr lang="en-US" altLang="zh-TW" sz="1800" u="none" strike="noStrike" dirty="0">
                          <a:solidFill>
                            <a:schemeClr val="bg1"/>
                          </a:solidFill>
                          <a:effectLst/>
                          <a:latin typeface="標楷體" panose="03000509000000000000" pitchFamily="65" charset="-120"/>
                          <a:ea typeface="標楷體" panose="03000509000000000000" pitchFamily="65" charset="-120"/>
                        </a:rPr>
                        <a:t>31</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日</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endParaRPr lang="zh-TW" altLang="en-US"/>
                    </a:p>
                  </a:txBody>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點數</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3940354"/>
                  </a:ext>
                </a:extLst>
              </a:tr>
              <a:tr h="144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項目名稱</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合計</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總計</a:t>
                      </a:r>
                      <a:endParaRPr lang="zh-TW" altLang="en-US" sz="1800" b="1"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zh-TW" altLang="en-US"/>
                    </a:p>
                  </a:txBody>
                  <a:tcPr/>
                </a:tc>
                <a:extLst>
                  <a:ext uri="{0D108BD9-81ED-4DB2-BD59-A6C34878D82A}">
                    <a16:rowId xmlns:a16="http://schemas.microsoft.com/office/drawing/2014/main" val="3138860928"/>
                  </a:ext>
                </a:extLst>
              </a:tr>
              <a:tr h="144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資                      產</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52118377"/>
                  </a:ext>
                </a:extLst>
              </a:tr>
              <a:tr h="144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流動資產</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85721255"/>
                  </a:ext>
                </a:extLst>
              </a:tr>
              <a:tr h="144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現金</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704,789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72931460"/>
                  </a:ext>
                </a:extLst>
              </a:tr>
              <a:tr h="144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零用金</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11,380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12881088"/>
                  </a:ext>
                </a:extLst>
              </a:tr>
              <a:tr h="144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銀行存款</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54,214,548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65830207"/>
                  </a:ext>
                </a:extLst>
              </a:tr>
              <a:tr h="144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指定為透過損益按公允價值衡量之金融資產</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2,112,714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39445430"/>
                  </a:ext>
                </a:extLst>
              </a:tr>
              <a:tr h="144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指定為透過損益按公允價值衡量之金融資產評價調整</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(106,554)</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14702178"/>
                  </a:ext>
                </a:extLst>
              </a:tr>
              <a:tr h="144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應收票據</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400,000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4877541"/>
                  </a:ext>
                </a:extLst>
              </a:tr>
              <a:tr h="144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應收帳款</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10,821,960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72215275"/>
                  </a:ext>
                </a:extLst>
              </a:tr>
              <a:tr h="144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減：備抵損失</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應收帳款</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(108,220)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1996624"/>
                  </a:ext>
                </a:extLst>
              </a:tr>
              <a:tr h="144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存貨</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25,739,900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2267241"/>
                  </a:ext>
                </a:extLst>
              </a:tr>
              <a:tr h="144000">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減：備抵存貨跌價</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(40,110)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15854554"/>
                  </a:ext>
                </a:extLst>
              </a:tr>
              <a:tr h="144000">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用品盤存</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3,200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11051090"/>
                  </a:ext>
                </a:extLst>
              </a:tr>
              <a:tr h="144000">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預付貨款</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100,000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90433393"/>
                  </a:ext>
                </a:extLst>
              </a:tr>
              <a:tr h="144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預付郵電費</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500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44205434"/>
                  </a:ext>
                </a:extLst>
              </a:tr>
              <a:tr h="144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預付保險費</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35,840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25690464"/>
                  </a:ext>
                </a:extLst>
              </a:tr>
              <a:tr h="144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流動資產總額</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93,889,947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61047899"/>
                  </a:ext>
                </a:extLst>
              </a:tr>
            </a:tbl>
          </a:graphicData>
        </a:graphic>
      </p:graphicFrame>
    </p:spTree>
    <p:extLst>
      <p:ext uri="{BB962C8B-B14F-4D97-AF65-F5344CB8AC3E}">
        <p14:creationId xmlns:p14="http://schemas.microsoft.com/office/powerpoint/2010/main" val="8332708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FDFF"/>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5316" y="831877"/>
            <a:ext cx="12447209" cy="5930754"/>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5895586" y="-209106"/>
            <a:ext cx="5607415" cy="1470676"/>
            <a:chOff x="-14042262" y="1272774"/>
            <a:chExt cx="14667741" cy="732733"/>
          </a:xfrm>
        </p:grpSpPr>
        <p:pic>
          <p:nvPicPr>
            <p:cNvPr id="43"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9631473" y="1478281"/>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a:t>
              </a:r>
              <a:r>
                <a:rPr lang="zh-TW" altLang="en-US" sz="3200" dirty="0">
                  <a:solidFill>
                    <a:srgbClr val="00EFF1"/>
                  </a:solidFill>
                  <a:latin typeface="標楷體" panose="03000509000000000000" pitchFamily="65" charset="-120"/>
                  <a:ea typeface="標楷體" panose="03000509000000000000" pitchFamily="65" charset="-120"/>
                </a:rPr>
                <a:t>四</a:t>
              </a:r>
              <a:r>
                <a:rPr lang="zh-TW" altLang="en-US" sz="3200" dirty="0" smtClean="0">
                  <a:solidFill>
                    <a:srgbClr val="00EFF1"/>
                  </a:solidFill>
                  <a:latin typeface="標楷體" panose="03000509000000000000" pitchFamily="65" charset="-120"/>
                  <a:ea typeface="標楷體" panose="03000509000000000000" pitchFamily="65" charset="-120"/>
                </a:rPr>
                <a:t>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9)</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graphicFrame>
        <p:nvGraphicFramePr>
          <p:cNvPr id="7" name="表格 6"/>
          <p:cNvGraphicFramePr>
            <a:graphicFrameLocks noGrp="1"/>
          </p:cNvGraphicFramePr>
          <p:nvPr>
            <p:extLst>
              <p:ext uri="{D42A27DB-BD31-4B8C-83A1-F6EECF244321}">
                <p14:modId xmlns:p14="http://schemas.microsoft.com/office/powerpoint/2010/main" val="1230220641"/>
              </p:ext>
            </p:extLst>
          </p:nvPr>
        </p:nvGraphicFramePr>
        <p:xfrm>
          <a:off x="1241235" y="1224139"/>
          <a:ext cx="9465523" cy="3917844"/>
        </p:xfrm>
        <a:graphic>
          <a:graphicData uri="http://schemas.openxmlformats.org/drawingml/2006/table">
            <a:tbl>
              <a:tblPr>
                <a:tableStyleId>{5C22544A-7EE6-4342-B048-85BDC9FD1C3A}</a:tableStyleId>
              </a:tblPr>
              <a:tblGrid>
                <a:gridCol w="5089618">
                  <a:extLst>
                    <a:ext uri="{9D8B030D-6E8A-4147-A177-3AD203B41FA5}">
                      <a16:colId xmlns:a16="http://schemas.microsoft.com/office/drawing/2014/main" val="3817528622"/>
                    </a:ext>
                  </a:extLst>
                </a:gridCol>
                <a:gridCol w="1715555">
                  <a:extLst>
                    <a:ext uri="{9D8B030D-6E8A-4147-A177-3AD203B41FA5}">
                      <a16:colId xmlns:a16="http://schemas.microsoft.com/office/drawing/2014/main" val="2615511343"/>
                    </a:ext>
                  </a:extLst>
                </a:gridCol>
                <a:gridCol w="1790143">
                  <a:extLst>
                    <a:ext uri="{9D8B030D-6E8A-4147-A177-3AD203B41FA5}">
                      <a16:colId xmlns:a16="http://schemas.microsoft.com/office/drawing/2014/main" val="3901197870"/>
                    </a:ext>
                  </a:extLst>
                </a:gridCol>
                <a:gridCol w="377914">
                  <a:extLst>
                    <a:ext uri="{9D8B030D-6E8A-4147-A177-3AD203B41FA5}">
                      <a16:colId xmlns:a16="http://schemas.microsoft.com/office/drawing/2014/main" val="309559468"/>
                    </a:ext>
                  </a:extLst>
                </a:gridCol>
                <a:gridCol w="492293">
                  <a:extLst>
                    <a:ext uri="{9D8B030D-6E8A-4147-A177-3AD203B41FA5}">
                      <a16:colId xmlns:a16="http://schemas.microsoft.com/office/drawing/2014/main" val="893036724"/>
                    </a:ext>
                  </a:extLst>
                </a:gridCol>
              </a:tblGrid>
              <a:tr h="144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非流動資產</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24510284"/>
                  </a:ext>
                </a:extLst>
              </a:tr>
              <a:tr h="144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採用權益法之投資</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3,167,600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22229116"/>
                  </a:ext>
                </a:extLst>
              </a:tr>
              <a:tr h="144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土地成本</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17,053,000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74920540"/>
                  </a:ext>
                </a:extLst>
              </a:tr>
              <a:tr h="144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土地改良物成本</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275,000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9999722"/>
                  </a:ext>
                </a:extLst>
              </a:tr>
              <a:tr h="144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減：累計折舊</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土地改良物</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(22,750)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49770587"/>
                  </a:ext>
                </a:extLst>
              </a:tr>
              <a:tr h="144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房屋及建築成本</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18,382,000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53227528"/>
                  </a:ext>
                </a:extLst>
              </a:tr>
              <a:tr h="144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減：累計折舊－房屋及建築</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(3,463,500)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72599526"/>
                  </a:ext>
                </a:extLst>
              </a:tr>
              <a:tr h="144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辦公設備成本</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660,000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15241877"/>
                  </a:ext>
                </a:extLst>
              </a:tr>
              <a:tr h="144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減：累計折舊－辦公設備</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(517,440)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8900192"/>
                  </a:ext>
                </a:extLst>
              </a:tr>
              <a:tr h="144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運輸設備成本</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1,300,000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53973224"/>
                  </a:ext>
                </a:extLst>
              </a:tr>
              <a:tr h="144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減：累計折舊－運輸設備</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(189,000)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99594207"/>
                  </a:ext>
                </a:extLst>
              </a:tr>
              <a:tr h="144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存出保證金</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290,000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20750032"/>
                  </a:ext>
                </a:extLst>
              </a:tr>
              <a:tr h="144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非流動資產總額</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36,934,910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19538518"/>
                  </a:ext>
                </a:extLst>
              </a:tr>
              <a:tr h="144000">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資產總額</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130,824,857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526" marR="5526" marT="5526"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45715267"/>
                  </a:ext>
                </a:extLst>
              </a:tr>
            </a:tbl>
          </a:graphicData>
        </a:graphic>
      </p:graphicFrame>
    </p:spTree>
    <p:extLst>
      <p:ext uri="{BB962C8B-B14F-4D97-AF65-F5344CB8AC3E}">
        <p14:creationId xmlns:p14="http://schemas.microsoft.com/office/powerpoint/2010/main" val="26218355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FDFF"/>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5316" y="831877"/>
            <a:ext cx="12447209" cy="5930754"/>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5895586" y="-209106"/>
            <a:ext cx="5607415" cy="1470676"/>
            <a:chOff x="-14042262" y="1272774"/>
            <a:chExt cx="14667741" cy="732733"/>
          </a:xfrm>
        </p:grpSpPr>
        <p:pic>
          <p:nvPicPr>
            <p:cNvPr id="43"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9631473" y="1478281"/>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a:t>
              </a:r>
              <a:r>
                <a:rPr lang="zh-TW" altLang="en-US" sz="3200" dirty="0">
                  <a:solidFill>
                    <a:srgbClr val="00EFF1"/>
                  </a:solidFill>
                  <a:latin typeface="標楷體" panose="03000509000000000000" pitchFamily="65" charset="-120"/>
                  <a:ea typeface="標楷體" panose="03000509000000000000" pitchFamily="65" charset="-120"/>
                </a:rPr>
                <a:t>四</a:t>
              </a:r>
              <a:r>
                <a:rPr lang="zh-TW" altLang="en-US" sz="3200" dirty="0" smtClean="0">
                  <a:solidFill>
                    <a:srgbClr val="00EFF1"/>
                  </a:solidFill>
                  <a:latin typeface="標楷體" panose="03000509000000000000" pitchFamily="65" charset="-120"/>
                  <a:ea typeface="標楷體" panose="03000509000000000000" pitchFamily="65" charset="-120"/>
                </a:rPr>
                <a:t>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10)</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pic>
        <p:nvPicPr>
          <p:cNvPr id="37" name="图片 77"/>
          <p:cNvPicPr>
            <a:picLocks noChangeAspect="1"/>
          </p:cNvPicPr>
          <p:nvPr/>
        </p:nvPicPr>
        <p:blipFill>
          <a:blip r:embed="rId2"/>
          <a:srcRect/>
          <a:stretch>
            <a:fillRect/>
          </a:stretch>
        </p:blipFill>
        <p:spPr>
          <a:xfrm>
            <a:off x="10978883" y="4433816"/>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graphicFrame>
        <p:nvGraphicFramePr>
          <p:cNvPr id="2" name="表格 1"/>
          <p:cNvGraphicFramePr>
            <a:graphicFrameLocks noGrp="1"/>
          </p:cNvGraphicFramePr>
          <p:nvPr>
            <p:extLst>
              <p:ext uri="{D42A27DB-BD31-4B8C-83A1-F6EECF244321}">
                <p14:modId xmlns:p14="http://schemas.microsoft.com/office/powerpoint/2010/main" val="3741917410"/>
              </p:ext>
            </p:extLst>
          </p:nvPr>
        </p:nvGraphicFramePr>
        <p:xfrm>
          <a:off x="1409477" y="1068495"/>
          <a:ext cx="8972218" cy="4751823"/>
        </p:xfrm>
        <a:graphic>
          <a:graphicData uri="http://schemas.openxmlformats.org/drawingml/2006/table">
            <a:tbl>
              <a:tblPr>
                <a:tableStyleId>{5C22544A-7EE6-4342-B048-85BDC9FD1C3A}</a:tableStyleId>
              </a:tblPr>
              <a:tblGrid>
                <a:gridCol w="4818250">
                  <a:extLst>
                    <a:ext uri="{9D8B030D-6E8A-4147-A177-3AD203B41FA5}">
                      <a16:colId xmlns:a16="http://schemas.microsoft.com/office/drawing/2014/main" val="1950840836"/>
                    </a:ext>
                  </a:extLst>
                </a:gridCol>
                <a:gridCol w="1682845">
                  <a:extLst>
                    <a:ext uri="{9D8B030D-6E8A-4147-A177-3AD203B41FA5}">
                      <a16:colId xmlns:a16="http://schemas.microsoft.com/office/drawing/2014/main" val="2820234727"/>
                    </a:ext>
                  </a:extLst>
                </a:gridCol>
                <a:gridCol w="1687273">
                  <a:extLst>
                    <a:ext uri="{9D8B030D-6E8A-4147-A177-3AD203B41FA5}">
                      <a16:colId xmlns:a16="http://schemas.microsoft.com/office/drawing/2014/main" val="1933506423"/>
                    </a:ext>
                  </a:extLst>
                </a:gridCol>
                <a:gridCol w="318854">
                  <a:extLst>
                    <a:ext uri="{9D8B030D-6E8A-4147-A177-3AD203B41FA5}">
                      <a16:colId xmlns:a16="http://schemas.microsoft.com/office/drawing/2014/main" val="2068142106"/>
                    </a:ext>
                  </a:extLst>
                </a:gridCol>
                <a:gridCol w="464996">
                  <a:extLst>
                    <a:ext uri="{9D8B030D-6E8A-4147-A177-3AD203B41FA5}">
                      <a16:colId xmlns:a16="http://schemas.microsoft.com/office/drawing/2014/main" val="3411033017"/>
                    </a:ext>
                  </a:extLst>
                </a:gridCol>
              </a:tblGrid>
              <a:tr h="9714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負   債   及   權   益</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18237881"/>
                  </a:ext>
                </a:extLst>
              </a:tr>
              <a:tr h="11437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負                  債</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0101581"/>
                  </a:ext>
                </a:extLst>
              </a:tr>
              <a:tr h="11437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流動負債</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40271320"/>
                  </a:ext>
                </a:extLst>
              </a:tr>
              <a:tr h="11437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銀行借款</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2,500,000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899004215"/>
                  </a:ext>
                </a:extLst>
              </a:tr>
              <a:tr h="11437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應收票據貼現負債</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200,000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82339786"/>
                  </a:ext>
                </a:extLst>
              </a:tr>
              <a:tr h="11437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減：應收票據貼現負債折價</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(53)</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18335951"/>
                  </a:ext>
                </a:extLst>
              </a:tr>
              <a:tr h="11437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應付帳款</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5,186,450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14002684"/>
                  </a:ext>
                </a:extLst>
              </a:tr>
              <a:tr h="11437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應付利息</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9,375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47548484"/>
                  </a:ext>
                </a:extLst>
              </a:tr>
              <a:tr h="11437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其他應付款</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101,344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15002263"/>
                  </a:ext>
                </a:extLst>
              </a:tr>
              <a:tr h="11437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預收貨款</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200,000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11623302"/>
                  </a:ext>
                </a:extLst>
              </a:tr>
              <a:tr h="11437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保固之短期負債準備</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469,397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45927964"/>
                  </a:ext>
                </a:extLst>
              </a:tr>
              <a:tr h="11437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代收款</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28,116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62847791"/>
                  </a:ext>
                </a:extLst>
              </a:tr>
              <a:tr h="11437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流動負債總額</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8,694,629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44482352"/>
                  </a:ext>
                </a:extLst>
              </a:tr>
              <a:tr h="11437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非流動負債</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49729390"/>
                  </a:ext>
                </a:extLst>
              </a:tr>
              <a:tr h="11437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存入保證金</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180,000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62080643"/>
                  </a:ext>
                </a:extLst>
              </a:tr>
              <a:tr h="114372">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非流動負債總額</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180,000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84070319"/>
                  </a:ext>
                </a:extLst>
              </a:tr>
              <a:tr h="114372">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負債總額</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8,874,629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73898750"/>
                  </a:ext>
                </a:extLst>
              </a:tr>
            </a:tbl>
          </a:graphicData>
        </a:graphic>
      </p:graphicFrame>
    </p:spTree>
    <p:extLst>
      <p:ext uri="{BB962C8B-B14F-4D97-AF65-F5344CB8AC3E}">
        <p14:creationId xmlns:p14="http://schemas.microsoft.com/office/powerpoint/2010/main" val="4058140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par>
                                    <p:cTn id="30" presetID="2" presetClass="entr" presetSubtype="8" fill="hold" nodeType="withEffect" p14:presetBounceEnd="12000">
                                      <p:stCondLst>
                                        <p:cond delay="200"/>
                                      </p:stCondLst>
                                      <p:childTnLst>
                                        <p:set>
                                          <p:cBhvr>
                                            <p:cTn id="31" dur="1" fill="hold">
                                              <p:stCondLst>
                                                <p:cond delay="0"/>
                                              </p:stCondLst>
                                            </p:cTn>
                                            <p:tgtEl>
                                              <p:spTgt spid="37"/>
                                            </p:tgtEl>
                                            <p:attrNameLst>
                                              <p:attrName>style.visibility</p:attrName>
                                            </p:attrNameLst>
                                          </p:cBhvr>
                                          <p:to>
                                            <p:strVal val="visible"/>
                                          </p:to>
                                        </p:set>
                                        <p:anim calcmode="lin" valueType="num" p14:bounceEnd="12000">
                                          <p:cBhvr additive="base">
                                            <p:cTn id="32" dur="500" fill="hold"/>
                                            <p:tgtEl>
                                              <p:spTgt spid="37"/>
                                            </p:tgtEl>
                                            <p:attrNameLst>
                                              <p:attrName>ppt_x</p:attrName>
                                            </p:attrNameLst>
                                          </p:cBhvr>
                                          <p:tavLst>
                                            <p:tav tm="0">
                                              <p:val>
                                                <p:strVal val="0-#ppt_w/2"/>
                                              </p:val>
                                            </p:tav>
                                            <p:tav tm="100000">
                                              <p:val>
                                                <p:strVal val="#ppt_x"/>
                                              </p:val>
                                            </p:tav>
                                          </p:tavLst>
                                        </p:anim>
                                        <p:anim calcmode="lin" valueType="num" p14:bounceEnd="12000">
                                          <p:cBhvr additive="base">
                                            <p:cTn id="33" dur="500" fill="hold"/>
                                            <p:tgtEl>
                                              <p:spTgt spid="37"/>
                                            </p:tgtEl>
                                            <p:attrNameLst>
                                              <p:attrName>ppt_y</p:attrName>
                                            </p:attrNameLst>
                                          </p:cBhvr>
                                          <p:tavLst>
                                            <p:tav tm="0">
                                              <p:val>
                                                <p:strVal val="#ppt_y"/>
                                              </p:val>
                                            </p:tav>
                                            <p:tav tm="100000">
                                              <p:val>
                                                <p:strVal val="#ppt_y"/>
                                              </p:val>
                                            </p:tav>
                                          </p:tavLst>
                                        </p:anim>
                                      </p:childTnLst>
                                    </p:cTn>
                                  </p:par>
                                  <p:par>
                                    <p:cTn id="34" presetID="8" presetClass="emph" presetSubtype="0" fill="hold" nodeType="withEffect">
                                      <p:stCondLst>
                                        <p:cond delay="0"/>
                                      </p:stCondLst>
                                      <p:childTnLst>
                                        <p:animRot by="21600000">
                                          <p:cBhvr>
                                            <p:cTn id="35" dur="1250" fill="hold"/>
                                            <p:tgtEl>
                                              <p:spTgt spid="37"/>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par>
                                    <p:cTn id="30" presetID="2" presetClass="entr" presetSubtype="8" fill="hold" nodeType="withEffect">
                                      <p:stCondLst>
                                        <p:cond delay="200"/>
                                      </p:stCondLst>
                                      <p:childTnLst>
                                        <p:set>
                                          <p:cBhvr>
                                            <p:cTn id="31" dur="1" fill="hold">
                                              <p:stCondLst>
                                                <p:cond delay="0"/>
                                              </p:stCondLst>
                                            </p:cTn>
                                            <p:tgtEl>
                                              <p:spTgt spid="37"/>
                                            </p:tgtEl>
                                            <p:attrNameLst>
                                              <p:attrName>style.visibility</p:attrName>
                                            </p:attrNameLst>
                                          </p:cBhvr>
                                          <p:to>
                                            <p:strVal val="visible"/>
                                          </p:to>
                                        </p:set>
                                        <p:anim calcmode="lin" valueType="num">
                                          <p:cBhvr additive="base">
                                            <p:cTn id="32" dur="500" fill="hold"/>
                                            <p:tgtEl>
                                              <p:spTgt spid="37"/>
                                            </p:tgtEl>
                                            <p:attrNameLst>
                                              <p:attrName>ppt_x</p:attrName>
                                            </p:attrNameLst>
                                          </p:cBhvr>
                                          <p:tavLst>
                                            <p:tav tm="0">
                                              <p:val>
                                                <p:strVal val="0-#ppt_w/2"/>
                                              </p:val>
                                            </p:tav>
                                            <p:tav tm="100000">
                                              <p:val>
                                                <p:strVal val="#ppt_x"/>
                                              </p:val>
                                            </p:tav>
                                          </p:tavLst>
                                        </p:anim>
                                        <p:anim calcmode="lin" valueType="num">
                                          <p:cBhvr additive="base">
                                            <p:cTn id="33" dur="500" fill="hold"/>
                                            <p:tgtEl>
                                              <p:spTgt spid="37"/>
                                            </p:tgtEl>
                                            <p:attrNameLst>
                                              <p:attrName>ppt_y</p:attrName>
                                            </p:attrNameLst>
                                          </p:cBhvr>
                                          <p:tavLst>
                                            <p:tav tm="0">
                                              <p:val>
                                                <p:strVal val="#ppt_y"/>
                                              </p:val>
                                            </p:tav>
                                            <p:tav tm="100000">
                                              <p:val>
                                                <p:strVal val="#ppt_y"/>
                                              </p:val>
                                            </p:tav>
                                          </p:tavLst>
                                        </p:anim>
                                      </p:childTnLst>
                                    </p:cTn>
                                  </p:par>
                                  <p:par>
                                    <p:cTn id="34" presetID="8" presetClass="emph" presetSubtype="0" fill="hold" nodeType="withEffect">
                                      <p:stCondLst>
                                        <p:cond delay="0"/>
                                      </p:stCondLst>
                                      <p:childTnLst>
                                        <p:animRot by="21600000">
                                          <p:cBhvr>
                                            <p:cTn id="35" dur="1250" fill="hold"/>
                                            <p:tgtEl>
                                              <p:spTgt spid="37"/>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8499792" y="3928088"/>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FDFF"/>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5316" y="831876"/>
            <a:ext cx="12447209" cy="6026123"/>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5895586" y="-209106"/>
            <a:ext cx="5607415" cy="1470676"/>
            <a:chOff x="-14042262" y="1272774"/>
            <a:chExt cx="14667741" cy="732733"/>
          </a:xfrm>
        </p:grpSpPr>
        <p:pic>
          <p:nvPicPr>
            <p:cNvPr id="43"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9631473" y="1478281"/>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a:t>
              </a:r>
              <a:r>
                <a:rPr lang="zh-TW" altLang="en-US" sz="3200" dirty="0">
                  <a:solidFill>
                    <a:srgbClr val="00EFF1"/>
                  </a:solidFill>
                  <a:latin typeface="標楷體" panose="03000509000000000000" pitchFamily="65" charset="-120"/>
                  <a:ea typeface="標楷體" panose="03000509000000000000" pitchFamily="65" charset="-120"/>
                </a:rPr>
                <a:t>四</a:t>
              </a:r>
              <a:r>
                <a:rPr lang="zh-TW" altLang="en-US" sz="3200" dirty="0" smtClean="0">
                  <a:solidFill>
                    <a:srgbClr val="00EFF1"/>
                  </a:solidFill>
                  <a:latin typeface="標楷體" panose="03000509000000000000" pitchFamily="65" charset="-120"/>
                  <a:ea typeface="標楷體" panose="03000509000000000000" pitchFamily="65" charset="-120"/>
                </a:rPr>
                <a:t>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11)</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pic>
        <p:nvPicPr>
          <p:cNvPr id="37" name="图片 77"/>
          <p:cNvPicPr>
            <a:picLocks noChangeAspect="1"/>
          </p:cNvPicPr>
          <p:nvPr/>
        </p:nvPicPr>
        <p:blipFill>
          <a:blip r:embed="rId2"/>
          <a:srcRect/>
          <a:stretch>
            <a:fillRect/>
          </a:stretch>
        </p:blipFill>
        <p:spPr>
          <a:xfrm>
            <a:off x="9949640" y="5988041"/>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graphicFrame>
        <p:nvGraphicFramePr>
          <p:cNvPr id="5" name="表格 4"/>
          <p:cNvGraphicFramePr>
            <a:graphicFrameLocks noGrp="1"/>
          </p:cNvGraphicFramePr>
          <p:nvPr>
            <p:extLst>
              <p:ext uri="{D42A27DB-BD31-4B8C-83A1-F6EECF244321}">
                <p14:modId xmlns:p14="http://schemas.microsoft.com/office/powerpoint/2010/main" val="3003653763"/>
              </p:ext>
            </p:extLst>
          </p:nvPr>
        </p:nvGraphicFramePr>
        <p:xfrm>
          <a:off x="1679179" y="856605"/>
          <a:ext cx="8887459" cy="5869899"/>
        </p:xfrm>
        <a:graphic>
          <a:graphicData uri="http://schemas.openxmlformats.org/drawingml/2006/table">
            <a:tbl>
              <a:tblPr>
                <a:tableStyleId>{5C22544A-7EE6-4342-B048-85BDC9FD1C3A}</a:tableStyleId>
              </a:tblPr>
              <a:tblGrid>
                <a:gridCol w="4772732">
                  <a:extLst>
                    <a:ext uri="{9D8B030D-6E8A-4147-A177-3AD203B41FA5}">
                      <a16:colId xmlns:a16="http://schemas.microsoft.com/office/drawing/2014/main" val="335454792"/>
                    </a:ext>
                  </a:extLst>
                </a:gridCol>
                <a:gridCol w="1666947">
                  <a:extLst>
                    <a:ext uri="{9D8B030D-6E8A-4147-A177-3AD203B41FA5}">
                      <a16:colId xmlns:a16="http://schemas.microsoft.com/office/drawing/2014/main" val="982698515"/>
                    </a:ext>
                  </a:extLst>
                </a:gridCol>
                <a:gridCol w="1848402">
                  <a:extLst>
                    <a:ext uri="{9D8B030D-6E8A-4147-A177-3AD203B41FA5}">
                      <a16:colId xmlns:a16="http://schemas.microsoft.com/office/drawing/2014/main" val="177163934"/>
                    </a:ext>
                  </a:extLst>
                </a:gridCol>
                <a:gridCol w="138774">
                  <a:extLst>
                    <a:ext uri="{9D8B030D-6E8A-4147-A177-3AD203B41FA5}">
                      <a16:colId xmlns:a16="http://schemas.microsoft.com/office/drawing/2014/main" val="2179258103"/>
                    </a:ext>
                  </a:extLst>
                </a:gridCol>
                <a:gridCol w="460604">
                  <a:extLst>
                    <a:ext uri="{9D8B030D-6E8A-4147-A177-3AD203B41FA5}">
                      <a16:colId xmlns:a16="http://schemas.microsoft.com/office/drawing/2014/main" val="3465163176"/>
                    </a:ext>
                  </a:extLst>
                </a:gridCol>
              </a:tblGrid>
              <a:tr h="11437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權                  益</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15898934"/>
                  </a:ext>
                </a:extLst>
              </a:tr>
              <a:tr h="11437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資本</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23048301"/>
                  </a:ext>
                </a:extLst>
              </a:tr>
              <a:tr h="11437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普通股股本</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50,000,000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77491023"/>
                  </a:ext>
                </a:extLst>
              </a:tr>
              <a:tr h="11437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特別股股本</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8,000,000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76969871"/>
                  </a:ext>
                </a:extLst>
              </a:tr>
              <a:tr h="11437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資本總額</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58,000,000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654568445"/>
                  </a:ext>
                </a:extLst>
              </a:tr>
              <a:tr h="11437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資本公積</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55247532"/>
                  </a:ext>
                </a:extLst>
              </a:tr>
              <a:tr h="11437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資本公積</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普通股股票溢價</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12,800,000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91770315"/>
                  </a:ext>
                </a:extLst>
              </a:tr>
              <a:tr h="11437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資本公積</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特別股股票溢價</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1,500,000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95089923"/>
                  </a:ext>
                </a:extLst>
              </a:tr>
              <a:tr h="11437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資本公積</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受贈資產</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a:solidFill>
                            <a:schemeClr val="bg1"/>
                          </a:solidFill>
                          <a:effectLst/>
                          <a:latin typeface="標楷體" panose="03000509000000000000" pitchFamily="65" charset="-120"/>
                          <a:ea typeface="標楷體" panose="03000509000000000000" pitchFamily="65" charset="-120"/>
                        </a:rPr>
                        <a:t>5,194,000 </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05868989"/>
                  </a:ext>
                </a:extLst>
              </a:tr>
              <a:tr h="11437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資本公積總額</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19,494,000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61089329"/>
                  </a:ext>
                </a:extLst>
              </a:tr>
              <a:tr h="11437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保留盈餘</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65868187"/>
                  </a:ext>
                </a:extLst>
              </a:tr>
              <a:tr h="11437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法定盈餘公積</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6,955,500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20825553"/>
                  </a:ext>
                </a:extLst>
              </a:tr>
              <a:tr h="11437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累積盈虧</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24,050,710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34090903"/>
                  </a:ext>
                </a:extLst>
              </a:tr>
              <a:tr h="11437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本期損益（稅後）</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14,530,018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90332101"/>
                  </a:ext>
                </a:extLst>
              </a:tr>
              <a:tr h="11437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保留盈餘總額</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45,536,228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4862891"/>
                  </a:ext>
                </a:extLst>
              </a:tr>
              <a:tr h="114372">
                <a:tc>
                  <a:txBody>
                    <a:bodyPr/>
                    <a:lstStyle/>
                    <a:p>
                      <a:pPr algn="l"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庫藏股票</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24708389"/>
                  </a:ext>
                </a:extLst>
              </a:tr>
              <a:tr h="114372">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減：庫藏股票</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(1,080,000)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45182839"/>
                  </a:ext>
                </a:extLst>
              </a:tr>
              <a:tr h="114372">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庫藏股票總額</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(1,080,000)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56847951"/>
                  </a:ext>
                </a:extLst>
              </a:tr>
              <a:tr h="114372">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權益總額</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121,950,228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75094717"/>
                  </a:ext>
                </a:extLst>
              </a:tr>
              <a:tr h="119571">
                <a:tc>
                  <a:txBody>
                    <a:bodyPr/>
                    <a:lstStyle/>
                    <a:p>
                      <a:pPr algn="l" fontAlgn="t">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負債及權益總額</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t">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130,824,857 </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l" fontAlgn="b">
                        <a:lnSpc>
                          <a:spcPct val="100000"/>
                        </a:lnSpc>
                      </a:pP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86394307"/>
                  </a:ext>
                </a:extLst>
              </a:tr>
              <a:tr h="114372">
                <a:tc gridSpan="3">
                  <a:txBody>
                    <a:bodyPr/>
                    <a:lstStyle/>
                    <a:p>
                      <a:pPr algn="ctr" fontAlgn="t">
                        <a:lnSpc>
                          <a:spcPct val="100000"/>
                        </a:lnSpc>
                      </a:pPr>
                      <a:r>
                        <a:rPr lang="zh-TW" altLang="en-US" sz="1800" u="none" strike="noStrike" dirty="0">
                          <a:solidFill>
                            <a:schemeClr val="bg1"/>
                          </a:solidFill>
                          <a:effectLst/>
                          <a:latin typeface="標楷體" panose="03000509000000000000" pitchFamily="65" charset="-120"/>
                          <a:ea typeface="標楷體" panose="03000509000000000000" pitchFamily="65" charset="-120"/>
                        </a:rPr>
                        <a:t>負責人       （蓋章） 主辦會計       （蓋章） 製表人</a:t>
                      </a:r>
                      <a:r>
                        <a:rPr lang="en-US" altLang="zh-TW" sz="1800" u="none" strike="noStrike" dirty="0">
                          <a:solidFill>
                            <a:schemeClr val="bg1"/>
                          </a:solidFill>
                          <a:effectLst/>
                          <a:latin typeface="標楷體" panose="03000509000000000000" pitchFamily="65" charset="-120"/>
                          <a:ea typeface="標楷體" panose="03000509000000000000" pitchFamily="65" charset="-120"/>
                        </a:rPr>
                        <a:t>:accountant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hMerge="1">
                  <a:txBody>
                    <a:bodyPr/>
                    <a:lstStyle/>
                    <a:p>
                      <a:endParaRPr lang="zh-TW" altLang="en-US"/>
                    </a:p>
                  </a:txBody>
                  <a:tcPr/>
                </a:tc>
                <a:tc hMerge="1">
                  <a:txBody>
                    <a:bodyPr/>
                    <a:lstStyle/>
                    <a:p>
                      <a:endParaRPr lang="zh-TW" altLang="en-US"/>
                    </a:p>
                  </a:txBody>
                  <a:tcPr/>
                </a:tc>
                <a:tc>
                  <a:txBody>
                    <a:bodyPr/>
                    <a:lstStyle/>
                    <a:p>
                      <a:pPr algn="l" fontAlgn="b">
                        <a:lnSpc>
                          <a:spcPct val="100000"/>
                        </a:lnSpc>
                      </a:pP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lnSpc>
                          <a:spcPct val="100000"/>
                        </a:lnSpc>
                      </a:pPr>
                      <a:r>
                        <a:rPr lang="en-US" altLang="zh-TW" sz="1800" u="none" strike="noStrike" dirty="0">
                          <a:solidFill>
                            <a:schemeClr val="bg1"/>
                          </a:solidFill>
                          <a:effectLst/>
                          <a:latin typeface="標楷體" panose="03000509000000000000" pitchFamily="65" charset="-120"/>
                          <a:ea typeface="標楷體" panose="03000509000000000000" pitchFamily="65" charset="-120"/>
                        </a:rPr>
                        <a:t>44</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5199" marR="5199" marT="5199"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77459000"/>
                  </a:ext>
                </a:extLst>
              </a:tr>
            </a:tbl>
          </a:graphicData>
        </a:graphic>
      </p:graphicFrame>
    </p:spTree>
    <p:extLst>
      <p:ext uri="{BB962C8B-B14F-4D97-AF65-F5344CB8AC3E}">
        <p14:creationId xmlns:p14="http://schemas.microsoft.com/office/powerpoint/2010/main" val="20866041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par>
                                    <p:cTn id="30" presetID="2" presetClass="entr" presetSubtype="8" fill="hold" nodeType="withEffect" p14:presetBounceEnd="12000">
                                      <p:stCondLst>
                                        <p:cond delay="200"/>
                                      </p:stCondLst>
                                      <p:childTnLst>
                                        <p:set>
                                          <p:cBhvr>
                                            <p:cTn id="31" dur="1" fill="hold">
                                              <p:stCondLst>
                                                <p:cond delay="0"/>
                                              </p:stCondLst>
                                            </p:cTn>
                                            <p:tgtEl>
                                              <p:spTgt spid="37"/>
                                            </p:tgtEl>
                                            <p:attrNameLst>
                                              <p:attrName>style.visibility</p:attrName>
                                            </p:attrNameLst>
                                          </p:cBhvr>
                                          <p:to>
                                            <p:strVal val="visible"/>
                                          </p:to>
                                        </p:set>
                                        <p:anim calcmode="lin" valueType="num" p14:bounceEnd="12000">
                                          <p:cBhvr additive="base">
                                            <p:cTn id="32" dur="500" fill="hold"/>
                                            <p:tgtEl>
                                              <p:spTgt spid="37"/>
                                            </p:tgtEl>
                                            <p:attrNameLst>
                                              <p:attrName>ppt_x</p:attrName>
                                            </p:attrNameLst>
                                          </p:cBhvr>
                                          <p:tavLst>
                                            <p:tav tm="0">
                                              <p:val>
                                                <p:strVal val="0-#ppt_w/2"/>
                                              </p:val>
                                            </p:tav>
                                            <p:tav tm="100000">
                                              <p:val>
                                                <p:strVal val="#ppt_x"/>
                                              </p:val>
                                            </p:tav>
                                          </p:tavLst>
                                        </p:anim>
                                        <p:anim calcmode="lin" valueType="num" p14:bounceEnd="12000">
                                          <p:cBhvr additive="base">
                                            <p:cTn id="33" dur="500" fill="hold"/>
                                            <p:tgtEl>
                                              <p:spTgt spid="37"/>
                                            </p:tgtEl>
                                            <p:attrNameLst>
                                              <p:attrName>ppt_y</p:attrName>
                                            </p:attrNameLst>
                                          </p:cBhvr>
                                          <p:tavLst>
                                            <p:tav tm="0">
                                              <p:val>
                                                <p:strVal val="#ppt_y"/>
                                              </p:val>
                                            </p:tav>
                                            <p:tav tm="100000">
                                              <p:val>
                                                <p:strVal val="#ppt_y"/>
                                              </p:val>
                                            </p:tav>
                                          </p:tavLst>
                                        </p:anim>
                                      </p:childTnLst>
                                    </p:cTn>
                                  </p:par>
                                  <p:par>
                                    <p:cTn id="34" presetID="8" presetClass="emph" presetSubtype="0" fill="hold" nodeType="withEffect">
                                      <p:stCondLst>
                                        <p:cond delay="0"/>
                                      </p:stCondLst>
                                      <p:childTnLst>
                                        <p:animRot by="21600000">
                                          <p:cBhvr>
                                            <p:cTn id="35" dur="1250" fill="hold"/>
                                            <p:tgtEl>
                                              <p:spTgt spid="37"/>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par>
                                    <p:cTn id="30" presetID="2" presetClass="entr" presetSubtype="8" fill="hold" nodeType="withEffect">
                                      <p:stCondLst>
                                        <p:cond delay="200"/>
                                      </p:stCondLst>
                                      <p:childTnLst>
                                        <p:set>
                                          <p:cBhvr>
                                            <p:cTn id="31" dur="1" fill="hold">
                                              <p:stCondLst>
                                                <p:cond delay="0"/>
                                              </p:stCondLst>
                                            </p:cTn>
                                            <p:tgtEl>
                                              <p:spTgt spid="37"/>
                                            </p:tgtEl>
                                            <p:attrNameLst>
                                              <p:attrName>style.visibility</p:attrName>
                                            </p:attrNameLst>
                                          </p:cBhvr>
                                          <p:to>
                                            <p:strVal val="visible"/>
                                          </p:to>
                                        </p:set>
                                        <p:anim calcmode="lin" valueType="num">
                                          <p:cBhvr additive="base">
                                            <p:cTn id="32" dur="500" fill="hold"/>
                                            <p:tgtEl>
                                              <p:spTgt spid="37"/>
                                            </p:tgtEl>
                                            <p:attrNameLst>
                                              <p:attrName>ppt_x</p:attrName>
                                            </p:attrNameLst>
                                          </p:cBhvr>
                                          <p:tavLst>
                                            <p:tav tm="0">
                                              <p:val>
                                                <p:strVal val="0-#ppt_w/2"/>
                                              </p:val>
                                            </p:tav>
                                            <p:tav tm="100000">
                                              <p:val>
                                                <p:strVal val="#ppt_x"/>
                                              </p:val>
                                            </p:tav>
                                          </p:tavLst>
                                        </p:anim>
                                        <p:anim calcmode="lin" valueType="num">
                                          <p:cBhvr additive="base">
                                            <p:cTn id="33" dur="500" fill="hold"/>
                                            <p:tgtEl>
                                              <p:spTgt spid="37"/>
                                            </p:tgtEl>
                                            <p:attrNameLst>
                                              <p:attrName>ppt_y</p:attrName>
                                            </p:attrNameLst>
                                          </p:cBhvr>
                                          <p:tavLst>
                                            <p:tav tm="0">
                                              <p:val>
                                                <p:strVal val="#ppt_y"/>
                                              </p:val>
                                            </p:tav>
                                            <p:tav tm="100000">
                                              <p:val>
                                                <p:strVal val="#ppt_y"/>
                                              </p:val>
                                            </p:tav>
                                          </p:tavLst>
                                        </p:anim>
                                      </p:childTnLst>
                                    </p:cTn>
                                  </p:par>
                                  <p:par>
                                    <p:cTn id="34" presetID="8" presetClass="emph" presetSubtype="0" fill="hold" nodeType="withEffect">
                                      <p:stCondLst>
                                        <p:cond delay="0"/>
                                      </p:stCondLst>
                                      <p:childTnLst>
                                        <p:animRot by="21600000">
                                          <p:cBhvr>
                                            <p:cTn id="35" dur="1250" fill="hold"/>
                                            <p:tgtEl>
                                              <p:spTgt spid="37"/>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33013" y="831877"/>
            <a:ext cx="11429512" cy="5930754"/>
            <a:chOff x="908407" y="1958839"/>
            <a:chExt cx="3484693" cy="4886803"/>
          </a:xfrm>
        </p:grpSpPr>
        <p:sp>
          <p:nvSpPr>
            <p:cNvPr id="16" name="矩形 15"/>
            <p:cNvSpPr/>
            <p:nvPr/>
          </p:nvSpPr>
          <p:spPr>
            <a:xfrm flipH="1">
              <a:off x="908407" y="1995688"/>
              <a:ext cx="3346354"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138709" y="1351072"/>
            <a:ext cx="1629171" cy="4774351"/>
            <a:chOff x="976242" y="956225"/>
            <a:chExt cx="1629171" cy="1294586"/>
          </a:xfrm>
        </p:grpSpPr>
        <p:pic>
          <p:nvPicPr>
            <p:cNvPr id="43" name="图片 69"/>
            <p:cNvPicPr>
              <a:picLocks noChangeAspect="1"/>
            </p:cNvPicPr>
            <p:nvPr/>
          </p:nvPicPr>
          <p:blipFill>
            <a:blip r:embed="rId2"/>
            <a:srcRect/>
            <a:stretch>
              <a:fillRect/>
            </a:stretch>
          </p:blipFill>
          <p:spPr>
            <a:xfrm>
              <a:off x="976242" y="956225"/>
              <a:ext cx="1629171" cy="129458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1473021" y="1343099"/>
              <a:ext cx="802922" cy="425620"/>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第五題</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graphicFrame>
        <p:nvGraphicFramePr>
          <p:cNvPr id="2" name="表格 1"/>
          <p:cNvGraphicFramePr>
            <a:graphicFrameLocks noGrp="1"/>
          </p:cNvGraphicFramePr>
          <p:nvPr>
            <p:extLst>
              <p:ext uri="{D42A27DB-BD31-4B8C-83A1-F6EECF244321}">
                <p14:modId xmlns:p14="http://schemas.microsoft.com/office/powerpoint/2010/main" val="4265517292"/>
              </p:ext>
            </p:extLst>
          </p:nvPr>
        </p:nvGraphicFramePr>
        <p:xfrm>
          <a:off x="1639605" y="3166782"/>
          <a:ext cx="9954343" cy="2194560"/>
        </p:xfrm>
        <a:graphic>
          <a:graphicData uri="http://schemas.openxmlformats.org/drawingml/2006/table">
            <a:tbl>
              <a:tblPr firstRow="1" firstCol="1" lastRow="1" lastCol="1" bandRow="1" bandCol="1">
                <a:tableStyleId>{5C22544A-7EE6-4342-B048-85BDC9FD1C3A}</a:tableStyleId>
              </a:tblPr>
              <a:tblGrid>
                <a:gridCol w="5543254">
                  <a:extLst>
                    <a:ext uri="{9D8B030D-6E8A-4147-A177-3AD203B41FA5}">
                      <a16:colId xmlns:a16="http://schemas.microsoft.com/office/drawing/2014/main" val="1935937739"/>
                    </a:ext>
                  </a:extLst>
                </a:gridCol>
                <a:gridCol w="1980681">
                  <a:extLst>
                    <a:ext uri="{9D8B030D-6E8A-4147-A177-3AD203B41FA5}">
                      <a16:colId xmlns:a16="http://schemas.microsoft.com/office/drawing/2014/main" val="1361207091"/>
                    </a:ext>
                  </a:extLst>
                </a:gridCol>
                <a:gridCol w="2430408">
                  <a:extLst>
                    <a:ext uri="{9D8B030D-6E8A-4147-A177-3AD203B41FA5}">
                      <a16:colId xmlns:a16="http://schemas.microsoft.com/office/drawing/2014/main" val="1028891490"/>
                    </a:ext>
                  </a:extLst>
                </a:gridCol>
              </a:tblGrid>
              <a:tr h="313649">
                <a:tc>
                  <a:txBody>
                    <a:bodyPr/>
                    <a:lstStyle/>
                    <a:p>
                      <a:pPr marL="228600" algn="ctr">
                        <a:lnSpc>
                          <a:spcPct val="150000"/>
                        </a:lnSpc>
                        <a:spcAft>
                          <a:spcPts val="0"/>
                        </a:spcAft>
                        <a:tabLst>
                          <a:tab pos="419100" algn="l"/>
                        </a:tabLst>
                      </a:pPr>
                      <a:r>
                        <a:rPr lang="zh-TW" sz="2400" b="0" kern="0" dirty="0">
                          <a:effectLst/>
                          <a:latin typeface="標楷體" panose="03000509000000000000" pitchFamily="65" charset="-120"/>
                          <a:ea typeface="標楷體" panose="03000509000000000000" pitchFamily="65" charset="-120"/>
                        </a:rPr>
                        <a:t>財務比率</a:t>
                      </a:r>
                      <a:endParaRPr lang="zh-TW" sz="2400" b="0" kern="100" dirty="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lnSpc>
                          <a:spcPct val="150000"/>
                        </a:lnSpc>
                        <a:spcAft>
                          <a:spcPts val="0"/>
                        </a:spcAft>
                        <a:tabLst>
                          <a:tab pos="419100" algn="l"/>
                        </a:tabLst>
                      </a:pPr>
                      <a:r>
                        <a:rPr lang="zh-TW" sz="2400" b="0" kern="0">
                          <a:effectLst/>
                          <a:latin typeface="標楷體" panose="03000509000000000000" pitchFamily="65" charset="-120"/>
                          <a:ea typeface="標楷體" panose="03000509000000000000" pitchFamily="65" charset="-120"/>
                        </a:rPr>
                        <a:t>比率或金額</a:t>
                      </a:r>
                      <a:endParaRPr lang="zh-TW" sz="24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lnSpc>
                          <a:spcPct val="150000"/>
                        </a:lnSpc>
                        <a:spcAft>
                          <a:spcPts val="0"/>
                        </a:spcAft>
                        <a:tabLst>
                          <a:tab pos="419100" algn="l"/>
                        </a:tabLst>
                      </a:pPr>
                      <a:r>
                        <a:rPr lang="zh-TW" sz="2400" b="0" kern="0">
                          <a:effectLst/>
                          <a:latin typeface="標楷體" panose="03000509000000000000" pitchFamily="65" charset="-120"/>
                          <a:ea typeface="標楷體" panose="03000509000000000000" pitchFamily="65" charset="-120"/>
                        </a:rPr>
                        <a:t>單位</a:t>
                      </a:r>
                      <a:endParaRPr lang="zh-TW" sz="24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656298241"/>
                  </a:ext>
                </a:extLst>
              </a:tr>
              <a:tr h="313649">
                <a:tc>
                  <a:txBody>
                    <a:bodyPr/>
                    <a:lstStyle/>
                    <a:p>
                      <a:pPr marL="0" lvl="0" indent="0">
                        <a:lnSpc>
                          <a:spcPct val="150000"/>
                        </a:lnSpc>
                        <a:spcAft>
                          <a:spcPts val="0"/>
                        </a:spcAft>
                        <a:buFont typeface="+mj-lt"/>
                        <a:buNone/>
                        <a:tabLst>
                          <a:tab pos="228600" algn="l"/>
                          <a:tab pos="419100" algn="l"/>
                        </a:tabLst>
                      </a:pPr>
                      <a:r>
                        <a:rPr lang="en-US" altLang="zh-TW" sz="2400" b="0" kern="0" dirty="0" smtClean="0">
                          <a:effectLst/>
                          <a:latin typeface="標楷體" panose="03000509000000000000" pitchFamily="65" charset="-120"/>
                          <a:ea typeface="標楷體" panose="03000509000000000000" pitchFamily="65" charset="-120"/>
                        </a:rPr>
                        <a:t>1.</a:t>
                      </a:r>
                      <a:r>
                        <a:rPr lang="zh-TW" sz="2400" b="0" kern="0" dirty="0" smtClean="0">
                          <a:effectLst/>
                          <a:latin typeface="標楷體" panose="03000509000000000000" pitchFamily="65" charset="-120"/>
                          <a:ea typeface="標楷體" panose="03000509000000000000" pitchFamily="65" charset="-120"/>
                        </a:rPr>
                        <a:t>加權</a:t>
                      </a:r>
                      <a:r>
                        <a:rPr lang="zh-TW" sz="2400" b="0" kern="0" dirty="0">
                          <a:effectLst/>
                          <a:latin typeface="標楷體" panose="03000509000000000000" pitchFamily="65" charset="-120"/>
                          <a:ea typeface="標楷體" panose="03000509000000000000" pitchFamily="65" charset="-120"/>
                        </a:rPr>
                        <a:t>平均流通在外普通股股數</a:t>
                      </a:r>
                      <a:endParaRPr lang="zh-TW" sz="2400" b="0" kern="100" dirty="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lnSpc>
                          <a:spcPct val="150000"/>
                        </a:lnSpc>
                        <a:spcAft>
                          <a:spcPts val="0"/>
                        </a:spcAft>
                        <a:tabLst>
                          <a:tab pos="419100" algn="l"/>
                        </a:tabLst>
                      </a:pPr>
                      <a:r>
                        <a:rPr lang="en-US" sz="2400" b="0" kern="0">
                          <a:effectLst/>
                          <a:latin typeface="標楷體" panose="03000509000000000000" pitchFamily="65" charset="-120"/>
                          <a:ea typeface="標楷體" panose="03000509000000000000" pitchFamily="65" charset="-120"/>
                        </a:rPr>
                        <a:t> </a:t>
                      </a:r>
                      <a:endParaRPr lang="zh-TW" sz="24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lnSpc>
                          <a:spcPct val="150000"/>
                        </a:lnSpc>
                        <a:spcAft>
                          <a:spcPts val="0"/>
                        </a:spcAft>
                        <a:tabLst>
                          <a:tab pos="419100" algn="l"/>
                        </a:tabLst>
                      </a:pPr>
                      <a:r>
                        <a:rPr lang="zh-TW" sz="2400" b="0" kern="0">
                          <a:effectLst/>
                          <a:latin typeface="標楷體" panose="03000509000000000000" pitchFamily="65" charset="-120"/>
                          <a:ea typeface="標楷體" panose="03000509000000000000" pitchFamily="65" charset="-120"/>
                        </a:rPr>
                        <a:t>股</a:t>
                      </a:r>
                      <a:endParaRPr lang="zh-TW" sz="2400" b="0" kern="10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42119374"/>
                  </a:ext>
                </a:extLst>
              </a:tr>
              <a:tr h="313649">
                <a:tc>
                  <a:txBody>
                    <a:bodyPr/>
                    <a:lstStyle/>
                    <a:p>
                      <a:pPr marL="0" lvl="0" indent="0">
                        <a:lnSpc>
                          <a:spcPct val="150000"/>
                        </a:lnSpc>
                        <a:spcAft>
                          <a:spcPts val="0"/>
                        </a:spcAft>
                        <a:buFont typeface="+mj-lt"/>
                        <a:buNone/>
                        <a:tabLst>
                          <a:tab pos="228600" algn="l"/>
                          <a:tab pos="419100" algn="l"/>
                        </a:tabLst>
                      </a:pPr>
                      <a:r>
                        <a:rPr lang="en-US" altLang="zh-TW" sz="2400" b="0" kern="0" dirty="0" smtClean="0">
                          <a:effectLst/>
                          <a:latin typeface="標楷體" panose="03000509000000000000" pitchFamily="65" charset="-120"/>
                          <a:ea typeface="標楷體" panose="03000509000000000000" pitchFamily="65" charset="-120"/>
                        </a:rPr>
                        <a:t>2.</a:t>
                      </a:r>
                      <a:r>
                        <a:rPr lang="zh-TW" sz="2400" b="0" kern="0" dirty="0" smtClean="0">
                          <a:effectLst/>
                          <a:latin typeface="標楷體" panose="03000509000000000000" pitchFamily="65" charset="-120"/>
                          <a:ea typeface="標楷體" panose="03000509000000000000" pitchFamily="65" charset="-120"/>
                        </a:rPr>
                        <a:t>每</a:t>
                      </a:r>
                      <a:r>
                        <a:rPr lang="zh-TW" sz="2400" b="0" kern="0" dirty="0">
                          <a:effectLst/>
                          <a:latin typeface="標楷體" panose="03000509000000000000" pitchFamily="65" charset="-120"/>
                          <a:ea typeface="標楷體" panose="03000509000000000000" pitchFamily="65" charset="-120"/>
                        </a:rPr>
                        <a:t>股盈餘</a:t>
                      </a:r>
                      <a:endParaRPr lang="zh-TW" sz="2400" b="0" kern="100" dirty="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lnSpc>
                          <a:spcPct val="150000"/>
                        </a:lnSpc>
                        <a:spcAft>
                          <a:spcPts val="0"/>
                        </a:spcAft>
                        <a:tabLst>
                          <a:tab pos="419100" algn="l"/>
                        </a:tabLst>
                      </a:pPr>
                      <a:r>
                        <a:rPr lang="en-US" sz="2400" b="0" kern="0" dirty="0">
                          <a:effectLst/>
                          <a:latin typeface="標楷體" panose="03000509000000000000" pitchFamily="65" charset="-120"/>
                          <a:ea typeface="標楷體" panose="03000509000000000000" pitchFamily="65" charset="-120"/>
                        </a:rPr>
                        <a:t> </a:t>
                      </a:r>
                      <a:endParaRPr lang="zh-TW" sz="2400" b="0" kern="100" dirty="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lnSpc>
                          <a:spcPct val="150000"/>
                        </a:lnSpc>
                        <a:spcAft>
                          <a:spcPts val="0"/>
                        </a:spcAft>
                      </a:pPr>
                      <a:r>
                        <a:rPr lang="zh-TW" sz="2400" b="0" kern="0" dirty="0">
                          <a:effectLst/>
                          <a:latin typeface="標楷體" panose="03000509000000000000" pitchFamily="65" charset="-120"/>
                          <a:ea typeface="標楷體" panose="03000509000000000000" pitchFamily="65" charset="-120"/>
                        </a:rPr>
                        <a:t>元／股</a:t>
                      </a:r>
                      <a:endParaRPr lang="zh-TW" sz="2400" b="0" kern="100" dirty="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866304639"/>
                  </a:ext>
                </a:extLst>
              </a:tr>
              <a:tr h="313649">
                <a:tc>
                  <a:txBody>
                    <a:bodyPr/>
                    <a:lstStyle/>
                    <a:p>
                      <a:pPr marL="0" lvl="0" indent="0">
                        <a:lnSpc>
                          <a:spcPct val="150000"/>
                        </a:lnSpc>
                        <a:spcAft>
                          <a:spcPts val="0"/>
                        </a:spcAft>
                        <a:buFont typeface="+mj-lt"/>
                        <a:buNone/>
                        <a:tabLst>
                          <a:tab pos="228600" algn="l"/>
                          <a:tab pos="419100" algn="l"/>
                        </a:tabLst>
                      </a:pPr>
                      <a:r>
                        <a:rPr lang="en-US" altLang="zh-TW" sz="2400" b="0" kern="0" dirty="0" smtClean="0">
                          <a:effectLst/>
                          <a:latin typeface="標楷體" panose="03000509000000000000" pitchFamily="65" charset="-120"/>
                          <a:ea typeface="標楷體" panose="03000509000000000000" pitchFamily="65" charset="-120"/>
                        </a:rPr>
                        <a:t>3.</a:t>
                      </a:r>
                      <a:r>
                        <a:rPr lang="en-US" sz="2400" b="0" kern="0" dirty="0" smtClean="0">
                          <a:effectLst/>
                          <a:latin typeface="標楷體" panose="03000509000000000000" pitchFamily="65" charset="-120"/>
                          <a:ea typeface="標楷體" panose="03000509000000000000" pitchFamily="65" charset="-120"/>
                        </a:rPr>
                        <a:t>107</a:t>
                      </a:r>
                      <a:r>
                        <a:rPr lang="zh-TW" sz="2400" b="0" kern="0" dirty="0">
                          <a:effectLst/>
                          <a:latin typeface="標楷體" panose="03000509000000000000" pitchFamily="65" charset="-120"/>
                          <a:ea typeface="標楷體" panose="03000509000000000000" pitchFamily="65" charset="-120"/>
                        </a:rPr>
                        <a:t>年</a:t>
                      </a:r>
                      <a:r>
                        <a:rPr lang="en-US" sz="2400" b="0" kern="0" dirty="0">
                          <a:effectLst/>
                          <a:latin typeface="標楷體" panose="03000509000000000000" pitchFamily="65" charset="-120"/>
                          <a:ea typeface="標楷體" panose="03000509000000000000" pitchFamily="65" charset="-120"/>
                        </a:rPr>
                        <a:t>12</a:t>
                      </a:r>
                      <a:r>
                        <a:rPr lang="zh-TW" sz="2400" b="0" kern="0" dirty="0">
                          <a:effectLst/>
                          <a:latin typeface="標楷體" panose="03000509000000000000" pitchFamily="65" charset="-120"/>
                          <a:ea typeface="標楷體" panose="03000509000000000000" pitchFamily="65" charset="-120"/>
                        </a:rPr>
                        <a:t>月</a:t>
                      </a:r>
                      <a:r>
                        <a:rPr lang="en-US" sz="2400" b="0" kern="0" dirty="0">
                          <a:effectLst/>
                          <a:latin typeface="標楷體" panose="03000509000000000000" pitchFamily="65" charset="-120"/>
                          <a:ea typeface="標楷體" panose="03000509000000000000" pitchFamily="65" charset="-120"/>
                        </a:rPr>
                        <a:t>31</a:t>
                      </a:r>
                      <a:r>
                        <a:rPr lang="zh-TW" sz="2400" b="0" kern="0" dirty="0">
                          <a:effectLst/>
                          <a:latin typeface="標楷體" panose="03000509000000000000" pitchFamily="65" charset="-120"/>
                          <a:ea typeface="標楷體" panose="03000509000000000000" pitchFamily="65" charset="-120"/>
                        </a:rPr>
                        <a:t>日普通股每股帳面價值</a:t>
                      </a:r>
                      <a:endParaRPr lang="zh-TW" sz="2400" b="0" kern="100" dirty="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lnSpc>
                          <a:spcPct val="150000"/>
                        </a:lnSpc>
                        <a:spcAft>
                          <a:spcPts val="0"/>
                        </a:spcAft>
                        <a:tabLst>
                          <a:tab pos="419100" algn="l"/>
                        </a:tabLst>
                      </a:pPr>
                      <a:r>
                        <a:rPr lang="en-US" sz="2400" b="0" kern="0" dirty="0">
                          <a:effectLst/>
                          <a:latin typeface="標楷體" panose="03000509000000000000" pitchFamily="65" charset="-120"/>
                          <a:ea typeface="標楷體" panose="03000509000000000000" pitchFamily="65" charset="-120"/>
                        </a:rPr>
                        <a:t> </a:t>
                      </a:r>
                      <a:endParaRPr lang="zh-TW" sz="2400" b="0" kern="100" dirty="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lnSpc>
                          <a:spcPct val="150000"/>
                        </a:lnSpc>
                        <a:spcAft>
                          <a:spcPts val="0"/>
                        </a:spcAft>
                        <a:tabLst>
                          <a:tab pos="419100" algn="l"/>
                        </a:tabLst>
                      </a:pPr>
                      <a:r>
                        <a:rPr lang="zh-TW" sz="2400" b="0" kern="0" dirty="0">
                          <a:effectLst/>
                          <a:latin typeface="標楷體" panose="03000509000000000000" pitchFamily="65" charset="-120"/>
                          <a:ea typeface="標楷體" panose="03000509000000000000" pitchFamily="65" charset="-120"/>
                        </a:rPr>
                        <a:t>元／股</a:t>
                      </a:r>
                      <a:endParaRPr lang="zh-TW" sz="2400" b="0" kern="100" dirty="0">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44854871"/>
                  </a:ext>
                </a:extLst>
              </a:tr>
            </a:tbl>
          </a:graphicData>
        </a:graphic>
      </p:graphicFrame>
      <p:sp>
        <p:nvSpPr>
          <p:cNvPr id="4" name="Rectangle 1"/>
          <p:cNvSpPr>
            <a:spLocks noChangeArrowheads="1"/>
          </p:cNvSpPr>
          <p:nvPr/>
        </p:nvSpPr>
        <p:spPr bwMode="auto">
          <a:xfrm>
            <a:off x="1090093" y="792964"/>
            <a:ext cx="10985511" cy="23083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eaLnBrk="0" fontAlgn="base" hangingPunct="0">
              <a:spcBef>
                <a:spcPct val="0"/>
              </a:spcBef>
              <a:spcAft>
                <a:spcPct val="0"/>
              </a:spcAft>
              <a:tabLst>
                <a:tab pos="841375" algn="l"/>
              </a:tabLst>
              <a:defRPr>
                <a:solidFill>
                  <a:schemeClr val="tx1"/>
                </a:solidFill>
                <a:latin typeface="Arial" panose="020B0604020202020204" pitchFamily="34" charset="0"/>
              </a:defRPr>
            </a:lvl1pPr>
            <a:lvl2pPr eaLnBrk="0" fontAlgn="base" hangingPunct="0">
              <a:spcBef>
                <a:spcPct val="0"/>
              </a:spcBef>
              <a:spcAft>
                <a:spcPct val="0"/>
              </a:spcAft>
              <a:tabLst>
                <a:tab pos="841375" algn="l"/>
              </a:tabLst>
              <a:defRPr>
                <a:solidFill>
                  <a:schemeClr val="tx1"/>
                </a:solidFill>
                <a:latin typeface="Arial" panose="020B0604020202020204" pitchFamily="34" charset="0"/>
              </a:defRPr>
            </a:lvl2pPr>
            <a:lvl3pPr eaLnBrk="0" fontAlgn="base" hangingPunct="0">
              <a:spcBef>
                <a:spcPct val="0"/>
              </a:spcBef>
              <a:spcAft>
                <a:spcPct val="0"/>
              </a:spcAft>
              <a:tabLst>
                <a:tab pos="841375" algn="l"/>
              </a:tabLst>
              <a:defRPr>
                <a:solidFill>
                  <a:schemeClr val="tx1"/>
                </a:solidFill>
                <a:latin typeface="Arial" panose="020B0604020202020204" pitchFamily="34" charset="0"/>
              </a:defRPr>
            </a:lvl3pPr>
            <a:lvl4pPr eaLnBrk="0" fontAlgn="base" hangingPunct="0">
              <a:spcBef>
                <a:spcPct val="0"/>
              </a:spcBef>
              <a:spcAft>
                <a:spcPct val="0"/>
              </a:spcAft>
              <a:tabLst>
                <a:tab pos="841375" algn="l"/>
              </a:tabLst>
              <a:defRPr>
                <a:solidFill>
                  <a:schemeClr val="tx1"/>
                </a:solidFill>
                <a:latin typeface="Arial" panose="020B0604020202020204" pitchFamily="34" charset="0"/>
              </a:defRPr>
            </a:lvl4pPr>
            <a:lvl5pPr eaLnBrk="0" fontAlgn="base" hangingPunct="0">
              <a:spcBef>
                <a:spcPct val="0"/>
              </a:spcBef>
              <a:spcAft>
                <a:spcPct val="0"/>
              </a:spcAft>
              <a:tabLst>
                <a:tab pos="841375" algn="l"/>
              </a:tabLst>
              <a:defRPr>
                <a:solidFill>
                  <a:schemeClr val="tx1"/>
                </a:solidFill>
                <a:latin typeface="Arial" panose="020B0604020202020204" pitchFamily="34" charset="0"/>
              </a:defRPr>
            </a:lvl5pPr>
            <a:lvl6pPr eaLnBrk="0" fontAlgn="base" hangingPunct="0">
              <a:spcBef>
                <a:spcPct val="0"/>
              </a:spcBef>
              <a:spcAft>
                <a:spcPct val="0"/>
              </a:spcAft>
              <a:tabLst>
                <a:tab pos="841375" algn="l"/>
              </a:tabLst>
              <a:defRPr>
                <a:solidFill>
                  <a:schemeClr val="tx1"/>
                </a:solidFill>
                <a:latin typeface="Arial" panose="020B0604020202020204" pitchFamily="34" charset="0"/>
              </a:defRPr>
            </a:lvl6pPr>
            <a:lvl7pPr eaLnBrk="0" fontAlgn="base" hangingPunct="0">
              <a:spcBef>
                <a:spcPct val="0"/>
              </a:spcBef>
              <a:spcAft>
                <a:spcPct val="0"/>
              </a:spcAft>
              <a:tabLst>
                <a:tab pos="841375" algn="l"/>
              </a:tabLst>
              <a:defRPr>
                <a:solidFill>
                  <a:schemeClr val="tx1"/>
                </a:solidFill>
                <a:latin typeface="Arial" panose="020B0604020202020204" pitchFamily="34" charset="0"/>
              </a:defRPr>
            </a:lvl7pPr>
            <a:lvl8pPr eaLnBrk="0" fontAlgn="base" hangingPunct="0">
              <a:spcBef>
                <a:spcPct val="0"/>
              </a:spcBef>
              <a:spcAft>
                <a:spcPct val="0"/>
              </a:spcAft>
              <a:tabLst>
                <a:tab pos="841375" algn="l"/>
              </a:tabLst>
              <a:defRPr>
                <a:solidFill>
                  <a:schemeClr val="tx1"/>
                </a:solidFill>
                <a:latin typeface="Arial" panose="020B0604020202020204" pitchFamily="34" charset="0"/>
              </a:defRPr>
            </a:lvl8pPr>
            <a:lvl9pPr eaLnBrk="0" fontAlgn="base" hangingPunct="0">
              <a:spcBef>
                <a:spcPct val="0"/>
              </a:spcBef>
              <a:spcAft>
                <a:spcPct val="0"/>
              </a:spcAft>
              <a:tabLst>
                <a:tab pos="841375" algn="l"/>
              </a:tabLst>
              <a:defRPr>
                <a:solidFill>
                  <a:schemeClr val="tx1"/>
                </a:solidFill>
                <a:latin typeface="Arial" panose="020B0604020202020204" pitchFamily="34" charset="0"/>
              </a:defRPr>
            </a:lvl9pPr>
          </a:lstStyle>
          <a:p>
            <a:pPr marL="1249363" marR="0" lvl="0" indent="-1249363" defTabSz="914400" rtl="0" eaLnBrk="0" fontAlgn="base" latinLnBrk="0" hangingPunct="0">
              <a:lnSpc>
                <a:spcPct val="150000"/>
              </a:lnSpc>
              <a:spcBef>
                <a:spcPct val="0"/>
              </a:spcBef>
              <a:spcAft>
                <a:spcPct val="0"/>
              </a:spcAft>
              <a:buClrTx/>
              <a:buSzTx/>
              <a:buFontTx/>
              <a:buNone/>
              <a:tabLst>
                <a:tab pos="841375" algn="l"/>
              </a:tabLst>
            </a:pPr>
            <a:r>
              <a:rPr kumimoji="0" lang="zh-TW" altLang="zh-TW" sz="2400" b="1"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rPr>
              <a:t>第五題：</a:t>
            </a:r>
            <a:r>
              <a:rPr kumimoji="0" lang="zh-TW" altLang="zh-TW" sz="2400" b="0"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rPr>
              <a:t>桃園公司欲瞭解該公司</a:t>
            </a:r>
            <a:r>
              <a:rPr kumimoji="0" lang="zh-TW" altLang="zh-TW" sz="2400" b="0"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rPr>
              <a:t>財務報表比率</a:t>
            </a:r>
            <a:r>
              <a:rPr kumimoji="0" lang="zh-HK" altLang="zh-TW" sz="2400" b="0"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rPr>
              <a:t>及</a:t>
            </a:r>
            <a:r>
              <a:rPr kumimoji="0" lang="zh-TW" altLang="zh-TW" sz="2400" b="0"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rPr>
              <a:t>不動產、房屋及設備</a:t>
            </a:r>
            <a:r>
              <a:rPr kumimoji="0" lang="zh-HK" altLang="zh-TW" sz="2400" b="0"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rPr>
              <a:t>增減變動</a:t>
            </a:r>
            <a:r>
              <a:rPr kumimoji="0" lang="zh-TW" altLang="zh-TW" sz="2400" b="0"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rPr>
              <a:t>，請列印下列報表</a:t>
            </a:r>
            <a:r>
              <a:rPr kumimoji="0" lang="zh-TW" altLang="en-US" sz="2400" b="0" i="0" u="none" strike="noStrike" cap="none" normalizeH="0" baseline="0" dirty="0" smtClean="0">
                <a:ln>
                  <a:noFill/>
                </a:ln>
                <a:solidFill>
                  <a:schemeClr val="bg1"/>
                </a:solidFill>
                <a:effectLst/>
                <a:latin typeface="新細明體" panose="02020500000000000000" pitchFamily="18" charset="-120"/>
                <a:ea typeface="新細明體" panose="02020500000000000000" pitchFamily="18" charset="-120"/>
                <a:cs typeface="Times New Roman" panose="02020603050405020304" pitchFamily="18" charset="0"/>
              </a:rPr>
              <a:t>：</a:t>
            </a:r>
            <a:endParaRPr kumimoji="0" lang="zh-TW" altLang="zh-TW" sz="2400" b="0"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endParaRPr>
          </a:p>
          <a:p>
            <a:pPr marL="365125" marR="0" lvl="0" indent="-365125" defTabSz="914400" rtl="0" eaLnBrk="0" fontAlgn="base" latinLnBrk="0" hangingPunct="0">
              <a:lnSpc>
                <a:spcPct val="150000"/>
              </a:lnSpc>
              <a:spcBef>
                <a:spcPct val="0"/>
              </a:spcBef>
              <a:spcAft>
                <a:spcPct val="0"/>
              </a:spcAft>
              <a:buClrTx/>
              <a:buSzTx/>
              <a:tabLst>
                <a:tab pos="841375" algn="l"/>
              </a:tabLst>
            </a:pPr>
            <a:r>
              <a:rPr kumimoji="0" lang="en-US" altLang="zh-TW" sz="2400" b="0"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rPr>
              <a:t>(1)</a:t>
            </a:r>
            <a:r>
              <a:rPr kumimoji="0" lang="zh-TW" altLang="zh-TW" sz="2400" b="0"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rPr>
              <a:t>計算</a:t>
            </a:r>
            <a:r>
              <a:rPr kumimoji="0" lang="en-US" altLang="zh-TW" sz="2400" b="0"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rPr>
              <a:t>107</a:t>
            </a:r>
            <a:r>
              <a:rPr kumimoji="0" lang="zh-TW" altLang="en-US" sz="2400" b="0"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rPr>
              <a:t>年度財務報表比率及相關數額</a:t>
            </a:r>
            <a:r>
              <a:rPr kumimoji="0" lang="en-US" altLang="zh-TW" sz="2400" b="0"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rPr>
              <a:t>(</a:t>
            </a:r>
            <a:r>
              <a:rPr kumimoji="0" lang="zh-TW" altLang="en-US" sz="2400" b="0"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rPr>
              <a:t>比率請以百分比表示，金額則以元表示，本題均計算至小數點</a:t>
            </a:r>
            <a:r>
              <a:rPr kumimoji="0" lang="en-US" altLang="zh-TW" sz="2400" b="0"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rPr>
              <a:t>2</a:t>
            </a:r>
            <a:r>
              <a:rPr kumimoji="0" lang="zh-TW" altLang="en-US" sz="2400" b="0"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rPr>
              <a:t>位，以下四捨五入</a:t>
            </a:r>
            <a:r>
              <a:rPr kumimoji="0" lang="en-US" altLang="zh-TW" sz="2400" b="0"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rPr>
              <a:t>)</a:t>
            </a:r>
            <a:r>
              <a:rPr kumimoji="0" lang="zh-TW" altLang="en-US" sz="2400" b="1"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rPr>
              <a:t>。</a:t>
            </a:r>
            <a:endParaRPr kumimoji="0" lang="zh-TW" altLang="en-US" sz="2400" b="0"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endParaRPr>
          </a:p>
        </p:txBody>
      </p:sp>
    </p:spTree>
    <p:extLst>
      <p:ext uri="{BB962C8B-B14F-4D97-AF65-F5344CB8AC3E}">
        <p14:creationId xmlns:p14="http://schemas.microsoft.com/office/powerpoint/2010/main" val="29886007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33013" y="831877"/>
            <a:ext cx="11429512" cy="5930754"/>
            <a:chOff x="908407" y="1958839"/>
            <a:chExt cx="3484693" cy="4886803"/>
          </a:xfrm>
        </p:grpSpPr>
        <p:sp>
          <p:nvSpPr>
            <p:cNvPr id="16" name="矩形 15"/>
            <p:cNvSpPr/>
            <p:nvPr/>
          </p:nvSpPr>
          <p:spPr>
            <a:xfrm flipH="1">
              <a:off x="908407" y="1995688"/>
              <a:ext cx="3346354"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138709" y="1351072"/>
            <a:ext cx="1629171" cy="4774351"/>
            <a:chOff x="976242" y="956225"/>
            <a:chExt cx="1629171" cy="1294586"/>
          </a:xfrm>
        </p:grpSpPr>
        <p:pic>
          <p:nvPicPr>
            <p:cNvPr id="43" name="图片 69"/>
            <p:cNvPicPr>
              <a:picLocks noChangeAspect="1"/>
            </p:cNvPicPr>
            <p:nvPr/>
          </p:nvPicPr>
          <p:blipFill>
            <a:blip r:embed="rId2"/>
            <a:srcRect/>
            <a:stretch>
              <a:fillRect/>
            </a:stretch>
          </p:blipFill>
          <p:spPr>
            <a:xfrm>
              <a:off x="976242" y="956225"/>
              <a:ext cx="1629171" cy="129458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1473021" y="1343099"/>
              <a:ext cx="802922" cy="425620"/>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第五題</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graphicFrame>
        <p:nvGraphicFramePr>
          <p:cNvPr id="3" name="表格 2"/>
          <p:cNvGraphicFramePr>
            <a:graphicFrameLocks noGrp="1"/>
          </p:cNvGraphicFramePr>
          <p:nvPr>
            <p:extLst>
              <p:ext uri="{D42A27DB-BD31-4B8C-83A1-F6EECF244321}">
                <p14:modId xmlns:p14="http://schemas.microsoft.com/office/powerpoint/2010/main" val="471711657"/>
              </p:ext>
            </p:extLst>
          </p:nvPr>
        </p:nvGraphicFramePr>
        <p:xfrm>
          <a:off x="1626594" y="1915574"/>
          <a:ext cx="10334068" cy="4778946"/>
        </p:xfrm>
        <a:graphic>
          <a:graphicData uri="http://schemas.openxmlformats.org/drawingml/2006/table">
            <a:tbl>
              <a:tblPr firstRow="1" firstCol="1" lastRow="1" lastCol="1" bandRow="1" bandCol="1">
                <a:tableStyleId>{5C22544A-7EE6-4342-B048-85BDC9FD1C3A}</a:tableStyleId>
              </a:tblPr>
              <a:tblGrid>
                <a:gridCol w="3105192">
                  <a:extLst>
                    <a:ext uri="{9D8B030D-6E8A-4147-A177-3AD203B41FA5}">
                      <a16:colId xmlns:a16="http://schemas.microsoft.com/office/drawing/2014/main" val="2628055489"/>
                    </a:ext>
                  </a:extLst>
                </a:gridCol>
                <a:gridCol w="1807219">
                  <a:extLst>
                    <a:ext uri="{9D8B030D-6E8A-4147-A177-3AD203B41FA5}">
                      <a16:colId xmlns:a16="http://schemas.microsoft.com/office/drawing/2014/main" val="2179117509"/>
                    </a:ext>
                  </a:extLst>
                </a:gridCol>
                <a:gridCol w="1807219">
                  <a:extLst>
                    <a:ext uri="{9D8B030D-6E8A-4147-A177-3AD203B41FA5}">
                      <a16:colId xmlns:a16="http://schemas.microsoft.com/office/drawing/2014/main" val="1956631595"/>
                    </a:ext>
                  </a:extLst>
                </a:gridCol>
                <a:gridCol w="1807219">
                  <a:extLst>
                    <a:ext uri="{9D8B030D-6E8A-4147-A177-3AD203B41FA5}">
                      <a16:colId xmlns:a16="http://schemas.microsoft.com/office/drawing/2014/main" val="3016009968"/>
                    </a:ext>
                  </a:extLst>
                </a:gridCol>
                <a:gridCol w="1807219">
                  <a:extLst>
                    <a:ext uri="{9D8B030D-6E8A-4147-A177-3AD203B41FA5}">
                      <a16:colId xmlns:a16="http://schemas.microsoft.com/office/drawing/2014/main" val="146210640"/>
                    </a:ext>
                  </a:extLst>
                </a:gridCol>
              </a:tblGrid>
              <a:tr h="255873">
                <a:tc>
                  <a:txBody>
                    <a:bodyPr/>
                    <a:lstStyle/>
                    <a:p>
                      <a:pPr algn="ctr">
                        <a:spcAft>
                          <a:spcPts val="0"/>
                        </a:spcAft>
                      </a:pPr>
                      <a:r>
                        <a:rPr lang="zh-TW" sz="2000" b="0" kern="0" dirty="0">
                          <a:solidFill>
                            <a:schemeClr val="bg1"/>
                          </a:solidFill>
                          <a:effectLst/>
                          <a:latin typeface="標楷體" panose="03000509000000000000" pitchFamily="65" charset="-120"/>
                          <a:ea typeface="標楷體" panose="03000509000000000000" pitchFamily="65" charset="-120"/>
                        </a:rPr>
                        <a:t>項目名稱</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zh-TW" sz="2000" b="0" kern="0">
                          <a:solidFill>
                            <a:schemeClr val="bg1"/>
                          </a:solidFill>
                          <a:effectLst/>
                          <a:latin typeface="標楷體" panose="03000509000000000000" pitchFamily="65" charset="-120"/>
                          <a:ea typeface="標楷體" panose="03000509000000000000" pitchFamily="65" charset="-120"/>
                        </a:rPr>
                        <a:t>期初餘額</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zh-TW" sz="2000" b="0" kern="0">
                          <a:solidFill>
                            <a:schemeClr val="bg1"/>
                          </a:solidFill>
                          <a:effectLst/>
                          <a:latin typeface="標楷體" panose="03000509000000000000" pitchFamily="65" charset="-120"/>
                          <a:ea typeface="標楷體" panose="03000509000000000000" pitchFamily="65" charset="-120"/>
                        </a:rPr>
                        <a:t>本期增加</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zh-TW" sz="2000" b="0" kern="0">
                          <a:solidFill>
                            <a:schemeClr val="bg1"/>
                          </a:solidFill>
                          <a:effectLst/>
                          <a:latin typeface="標楷體" panose="03000509000000000000" pitchFamily="65" charset="-120"/>
                          <a:ea typeface="標楷體" panose="03000509000000000000" pitchFamily="65" charset="-120"/>
                        </a:rPr>
                        <a:t>本期減少</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12065" algn="ctr">
                        <a:spcAft>
                          <a:spcPts val="0"/>
                        </a:spcAft>
                      </a:pPr>
                      <a:r>
                        <a:rPr lang="zh-TW" sz="2000" b="0" kern="0">
                          <a:solidFill>
                            <a:schemeClr val="bg1"/>
                          </a:solidFill>
                          <a:effectLst/>
                          <a:latin typeface="標楷體" panose="03000509000000000000" pitchFamily="65" charset="-120"/>
                          <a:ea typeface="標楷體" panose="03000509000000000000" pitchFamily="65" charset="-120"/>
                        </a:rPr>
                        <a:t>期末餘額</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901894609"/>
                  </a:ext>
                </a:extLst>
              </a:tr>
              <a:tr h="255873">
                <a:tc gridSpan="5">
                  <a:txBody>
                    <a:bodyPr/>
                    <a:lstStyle/>
                    <a:p>
                      <a:pPr>
                        <a:spcAft>
                          <a:spcPts val="0"/>
                        </a:spcAft>
                      </a:pPr>
                      <a:r>
                        <a:rPr lang="zh-TW" sz="2000" b="0" kern="0" dirty="0">
                          <a:solidFill>
                            <a:schemeClr val="bg1"/>
                          </a:solidFill>
                          <a:effectLst/>
                          <a:latin typeface="標楷體" panose="03000509000000000000" pitchFamily="65" charset="-120"/>
                          <a:ea typeface="標楷體" panose="03000509000000000000" pitchFamily="65" charset="-120"/>
                        </a:rPr>
                        <a:t>不動產、房屋及設備</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3929343534"/>
                  </a:ext>
                </a:extLst>
              </a:tr>
              <a:tr h="255873">
                <a:tc>
                  <a:txBody>
                    <a:bodyPr/>
                    <a:lstStyle/>
                    <a:p>
                      <a:pPr marL="0" indent="263525">
                        <a:spcAft>
                          <a:spcPts val="0"/>
                        </a:spcAft>
                        <a:tabLst>
                          <a:tab pos="651510" algn="l"/>
                        </a:tabLst>
                      </a:pPr>
                      <a:r>
                        <a:rPr lang="zh-TW" sz="2000" b="0" kern="100" dirty="0" smtClean="0">
                          <a:solidFill>
                            <a:schemeClr val="bg1"/>
                          </a:solidFill>
                          <a:effectLst/>
                          <a:latin typeface="標楷體" panose="03000509000000000000" pitchFamily="65" charset="-120"/>
                          <a:ea typeface="標楷體" panose="03000509000000000000" pitchFamily="65" charset="-120"/>
                        </a:rPr>
                        <a:t>土地</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tabLst>
                          <a:tab pos="762000" algn="r"/>
                        </a:tabLst>
                      </a:pPr>
                      <a:r>
                        <a:rPr lang="en-US" sz="2000" b="0" kern="100" dirty="0">
                          <a:solidFill>
                            <a:schemeClr val="bg1"/>
                          </a:solidFill>
                          <a:effectLst/>
                          <a:latin typeface="標楷體" panose="03000509000000000000" pitchFamily="65" charset="-120"/>
                          <a:ea typeface="標楷體" panose="03000509000000000000" pitchFamily="65" charset="-120"/>
                        </a:rPr>
                        <a:t>	5,000,000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710065540"/>
                  </a:ext>
                </a:extLst>
              </a:tr>
              <a:tr h="255873">
                <a:tc>
                  <a:txBody>
                    <a:bodyPr/>
                    <a:lstStyle/>
                    <a:p>
                      <a:pPr marL="0" indent="263525" algn="l" defTabSz="914400" rtl="0" eaLnBrk="1" latinLnBrk="0" hangingPunct="1">
                        <a:spcAft>
                          <a:spcPts val="0"/>
                        </a:spcAft>
                        <a:tabLst>
                          <a:tab pos="651510" algn="l"/>
                        </a:tabLst>
                      </a:pPr>
                      <a:r>
                        <a:rPr lang="zh-TW" sz="2000" b="0" kern="100" dirty="0" smtClean="0">
                          <a:solidFill>
                            <a:schemeClr val="bg1"/>
                          </a:solidFill>
                          <a:effectLst/>
                          <a:latin typeface="標楷體" panose="03000509000000000000" pitchFamily="65" charset="-120"/>
                          <a:ea typeface="標楷體" panose="03000509000000000000" pitchFamily="65" charset="-120"/>
                          <a:cs typeface="+mn-cs"/>
                        </a:rPr>
                        <a:t>土地</a:t>
                      </a:r>
                      <a:r>
                        <a:rPr lang="zh-TW" sz="2000" b="0" kern="100" dirty="0">
                          <a:solidFill>
                            <a:schemeClr val="bg1"/>
                          </a:solidFill>
                          <a:effectLst/>
                          <a:latin typeface="標楷體" panose="03000509000000000000" pitchFamily="65" charset="-120"/>
                          <a:ea typeface="標楷體" panose="03000509000000000000" pitchFamily="65" charset="-120"/>
                          <a:cs typeface="+mn-cs"/>
                        </a:rPr>
                        <a:t>改良物</a:t>
                      </a: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tabLst>
                          <a:tab pos="762000" algn="r"/>
                        </a:tabLst>
                      </a:pPr>
                      <a:r>
                        <a:rPr lang="zh-TW" sz="2000" b="0" kern="0" dirty="0">
                          <a:solidFill>
                            <a:schemeClr val="bg1"/>
                          </a:solidFill>
                          <a:effectLst/>
                          <a:latin typeface="標楷體" panose="03000509000000000000" pitchFamily="65" charset="-120"/>
                          <a:ea typeface="標楷體" panose="03000509000000000000" pitchFamily="65" charset="-120"/>
                        </a:rPr>
                        <a:t>－</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542257029"/>
                  </a:ext>
                </a:extLst>
              </a:tr>
              <a:tr h="255873">
                <a:tc>
                  <a:txBody>
                    <a:bodyPr/>
                    <a:lstStyle/>
                    <a:p>
                      <a:pPr marL="0" indent="263525" algn="l" defTabSz="914400" rtl="0" eaLnBrk="1" latinLnBrk="0" hangingPunct="1">
                        <a:spcAft>
                          <a:spcPts val="0"/>
                        </a:spcAft>
                        <a:tabLst>
                          <a:tab pos="651510" algn="l"/>
                        </a:tabLst>
                      </a:pPr>
                      <a:r>
                        <a:rPr lang="zh-TW" sz="2000" b="0" kern="100" dirty="0" smtClean="0">
                          <a:solidFill>
                            <a:schemeClr val="bg1"/>
                          </a:solidFill>
                          <a:effectLst/>
                          <a:latin typeface="標楷體" panose="03000509000000000000" pitchFamily="65" charset="-120"/>
                          <a:ea typeface="標楷體" panose="03000509000000000000" pitchFamily="65" charset="-120"/>
                          <a:cs typeface="+mn-cs"/>
                        </a:rPr>
                        <a:t>房屋</a:t>
                      </a:r>
                      <a:r>
                        <a:rPr lang="zh-TW" sz="2000" b="0" kern="100" dirty="0">
                          <a:solidFill>
                            <a:schemeClr val="bg1"/>
                          </a:solidFill>
                          <a:effectLst/>
                          <a:latin typeface="標楷體" panose="03000509000000000000" pitchFamily="65" charset="-120"/>
                          <a:ea typeface="標楷體" panose="03000509000000000000" pitchFamily="65" charset="-120"/>
                          <a:cs typeface="+mn-cs"/>
                        </a:rPr>
                        <a:t>及建築</a:t>
                      </a: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tabLst>
                          <a:tab pos="762000" algn="r"/>
                        </a:tabLst>
                      </a:pPr>
                      <a:r>
                        <a:rPr lang="en-US" sz="2000" b="0" kern="100" dirty="0">
                          <a:solidFill>
                            <a:schemeClr val="bg1"/>
                          </a:solidFill>
                          <a:effectLst/>
                          <a:latin typeface="標楷體" panose="03000509000000000000" pitchFamily="65" charset="-120"/>
                          <a:ea typeface="標楷體" panose="03000509000000000000" pitchFamily="65" charset="-120"/>
                        </a:rPr>
                        <a:t>	12,950,000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606698222"/>
                  </a:ext>
                </a:extLst>
              </a:tr>
              <a:tr h="255873">
                <a:tc>
                  <a:txBody>
                    <a:bodyPr/>
                    <a:lstStyle/>
                    <a:p>
                      <a:pPr marL="0" indent="263525" algn="l" defTabSz="914400" rtl="0" eaLnBrk="1" latinLnBrk="0" hangingPunct="1">
                        <a:spcAft>
                          <a:spcPts val="0"/>
                        </a:spcAft>
                        <a:tabLst>
                          <a:tab pos="651510" algn="l"/>
                        </a:tabLst>
                      </a:pPr>
                      <a:r>
                        <a:rPr lang="zh-TW" sz="2000" b="0" kern="100" dirty="0" smtClean="0">
                          <a:solidFill>
                            <a:schemeClr val="bg1"/>
                          </a:solidFill>
                          <a:effectLst/>
                          <a:latin typeface="標楷體" panose="03000509000000000000" pitchFamily="65" charset="-120"/>
                          <a:ea typeface="標楷體" panose="03000509000000000000" pitchFamily="65" charset="-120"/>
                          <a:cs typeface="+mn-cs"/>
                        </a:rPr>
                        <a:t>辦公</a:t>
                      </a:r>
                      <a:r>
                        <a:rPr lang="zh-TW" sz="2000" b="0" kern="100" dirty="0">
                          <a:solidFill>
                            <a:schemeClr val="bg1"/>
                          </a:solidFill>
                          <a:effectLst/>
                          <a:latin typeface="標楷體" panose="03000509000000000000" pitchFamily="65" charset="-120"/>
                          <a:ea typeface="標楷體" panose="03000509000000000000" pitchFamily="65" charset="-120"/>
                          <a:cs typeface="+mn-cs"/>
                        </a:rPr>
                        <a:t>設備</a:t>
                      </a: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tabLst>
                          <a:tab pos="762000" algn="r"/>
                        </a:tabLst>
                      </a:pPr>
                      <a:r>
                        <a:rPr lang="en-US" sz="2000" b="0" kern="0" dirty="0">
                          <a:solidFill>
                            <a:schemeClr val="bg1"/>
                          </a:solidFill>
                          <a:effectLst/>
                          <a:latin typeface="標楷體" panose="03000509000000000000" pitchFamily="65" charset="-120"/>
                          <a:ea typeface="標楷體" panose="03000509000000000000" pitchFamily="65" charset="-120"/>
                        </a:rPr>
                        <a:t>	660,000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12065" algn="ctr">
                        <a:spcAft>
                          <a:spcPts val="0"/>
                        </a:spcAft>
                        <a:tabLst>
                          <a:tab pos="842010" algn="l"/>
                        </a:tabLst>
                      </a:pPr>
                      <a:r>
                        <a:rPr lang="en-US" sz="2000" b="0" kern="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514715605"/>
                  </a:ext>
                </a:extLst>
              </a:tr>
              <a:tr h="255873">
                <a:tc>
                  <a:txBody>
                    <a:bodyPr/>
                    <a:lstStyle/>
                    <a:p>
                      <a:pPr marL="0" indent="263525" algn="l" defTabSz="914400" rtl="0" eaLnBrk="1" latinLnBrk="0" hangingPunct="1">
                        <a:spcAft>
                          <a:spcPts val="0"/>
                        </a:spcAft>
                        <a:tabLst>
                          <a:tab pos="651510" algn="l"/>
                        </a:tabLst>
                      </a:pPr>
                      <a:r>
                        <a:rPr lang="zh-TW" sz="2000" b="0" kern="100" dirty="0" smtClean="0">
                          <a:solidFill>
                            <a:schemeClr val="bg1"/>
                          </a:solidFill>
                          <a:effectLst/>
                          <a:latin typeface="標楷體" panose="03000509000000000000" pitchFamily="65" charset="-120"/>
                          <a:ea typeface="標楷體" panose="03000509000000000000" pitchFamily="65" charset="-120"/>
                          <a:cs typeface="+mn-cs"/>
                        </a:rPr>
                        <a:t>運輸設備</a:t>
                      </a:r>
                      <a:endParaRPr lang="zh-TW" sz="2000" b="0" kern="100" dirty="0">
                        <a:solidFill>
                          <a:schemeClr val="bg1"/>
                        </a:solidFill>
                        <a:effectLst/>
                        <a:latin typeface="標楷體" panose="03000509000000000000" pitchFamily="65" charset="-120"/>
                        <a:ea typeface="標楷體" panose="03000509000000000000" pitchFamily="65" charset="-120"/>
                        <a:cs typeface="+mn-cs"/>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tabLst>
                          <a:tab pos="762000" algn="r"/>
                        </a:tabLst>
                      </a:pPr>
                      <a:r>
                        <a:rPr lang="en-US" sz="2000" b="0" kern="0" dirty="0">
                          <a:solidFill>
                            <a:schemeClr val="bg1"/>
                          </a:solidFill>
                          <a:effectLst/>
                          <a:latin typeface="標楷體" panose="03000509000000000000" pitchFamily="65" charset="-120"/>
                          <a:ea typeface="標楷體" panose="03000509000000000000" pitchFamily="65" charset="-120"/>
                        </a:rPr>
                        <a:t>	1,710,000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tabLst>
                          <a:tab pos="651510" algn="l"/>
                        </a:tabLst>
                      </a:pPr>
                      <a:r>
                        <a:rPr lang="en-US" sz="2000" b="0" kern="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12065" algn="ctr">
                        <a:spcAft>
                          <a:spcPts val="0"/>
                        </a:spcAft>
                        <a:tabLst>
                          <a:tab pos="842010" algn="l"/>
                        </a:tabLst>
                      </a:pPr>
                      <a:r>
                        <a:rPr lang="en-US" sz="2000" b="0" kern="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208247303"/>
                  </a:ext>
                </a:extLst>
              </a:tr>
              <a:tr h="255873">
                <a:tc>
                  <a:txBody>
                    <a:bodyPr/>
                    <a:lstStyle/>
                    <a:p>
                      <a:pPr algn="ctr">
                        <a:spcAft>
                          <a:spcPts val="0"/>
                        </a:spcAft>
                        <a:tabLst>
                          <a:tab pos="651510" algn="l"/>
                        </a:tabLst>
                      </a:pPr>
                      <a:r>
                        <a:rPr lang="zh-TW" sz="2000" b="0" kern="100">
                          <a:solidFill>
                            <a:schemeClr val="bg1"/>
                          </a:solidFill>
                          <a:effectLst/>
                          <a:latin typeface="標楷體" panose="03000509000000000000" pitchFamily="65" charset="-120"/>
                          <a:ea typeface="標楷體" panose="03000509000000000000" pitchFamily="65" charset="-120"/>
                        </a:rPr>
                        <a:t>合計</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tabLst>
                          <a:tab pos="762000" algn="r"/>
                        </a:tabLst>
                      </a:pPr>
                      <a:r>
                        <a:rPr lang="en-US" sz="2000" b="0" kern="0" dirty="0">
                          <a:solidFill>
                            <a:schemeClr val="bg1"/>
                          </a:solidFill>
                          <a:effectLst/>
                          <a:latin typeface="標楷體" panose="03000509000000000000" pitchFamily="65" charset="-120"/>
                          <a:ea typeface="標楷體" panose="03000509000000000000" pitchFamily="65" charset="-120"/>
                        </a:rPr>
                        <a:t>	20,320,000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12065" algn="ctr">
                        <a:spcAft>
                          <a:spcPts val="0"/>
                        </a:spcAft>
                        <a:tabLst>
                          <a:tab pos="842010" algn="l"/>
                        </a:tabLst>
                      </a:pPr>
                      <a:r>
                        <a:rPr lang="en-US" sz="2000" b="0" kern="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62155530"/>
                  </a:ext>
                </a:extLst>
              </a:tr>
              <a:tr h="255873">
                <a:tc gridSpan="5">
                  <a:txBody>
                    <a:bodyPr/>
                    <a:lstStyle/>
                    <a:p>
                      <a:pPr marR="12065" algn="l">
                        <a:spcAft>
                          <a:spcPts val="0"/>
                        </a:spcAft>
                        <a:tabLst>
                          <a:tab pos="842010" algn="l"/>
                        </a:tabLst>
                      </a:pPr>
                      <a:r>
                        <a:rPr lang="zh-TW" sz="2000" b="0" kern="100" dirty="0">
                          <a:solidFill>
                            <a:schemeClr val="bg1"/>
                          </a:solidFill>
                          <a:effectLst/>
                          <a:latin typeface="標楷體" panose="03000509000000000000" pitchFamily="65" charset="-120"/>
                          <a:ea typeface="標楷體" panose="03000509000000000000" pitchFamily="65" charset="-120"/>
                        </a:rPr>
                        <a:t>累計折舊</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4256291032"/>
                  </a:ext>
                </a:extLst>
              </a:tr>
              <a:tr h="255873">
                <a:tc>
                  <a:txBody>
                    <a:bodyPr/>
                    <a:lstStyle/>
                    <a:p>
                      <a:pPr marL="0" indent="263525" algn="l" defTabSz="914400" rtl="0" eaLnBrk="1" latinLnBrk="0" hangingPunct="1">
                        <a:spcAft>
                          <a:spcPts val="0"/>
                        </a:spcAft>
                        <a:tabLst>
                          <a:tab pos="651510" algn="l"/>
                        </a:tabLst>
                      </a:pPr>
                      <a:r>
                        <a:rPr lang="zh-TW" sz="2000" b="0" kern="100" dirty="0" smtClean="0">
                          <a:solidFill>
                            <a:schemeClr val="bg1"/>
                          </a:solidFill>
                          <a:effectLst/>
                          <a:latin typeface="標楷體" panose="03000509000000000000" pitchFamily="65" charset="-120"/>
                          <a:ea typeface="標楷體" panose="03000509000000000000" pitchFamily="65" charset="-120"/>
                          <a:cs typeface="+mn-cs"/>
                        </a:rPr>
                        <a:t>土地</a:t>
                      </a:r>
                      <a:r>
                        <a:rPr lang="zh-TW" sz="2000" b="0" kern="100" dirty="0">
                          <a:solidFill>
                            <a:schemeClr val="bg1"/>
                          </a:solidFill>
                          <a:effectLst/>
                          <a:latin typeface="標楷體" panose="03000509000000000000" pitchFamily="65" charset="-120"/>
                          <a:ea typeface="標楷體" panose="03000509000000000000" pitchFamily="65" charset="-120"/>
                          <a:cs typeface="+mn-cs"/>
                        </a:rPr>
                        <a:t>改良物</a:t>
                      </a: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0" dirty="0">
                          <a:solidFill>
                            <a:schemeClr val="bg1"/>
                          </a:solidFill>
                          <a:effectLst/>
                          <a:latin typeface="標楷體" panose="03000509000000000000" pitchFamily="65" charset="-120"/>
                          <a:ea typeface="標楷體" panose="03000509000000000000" pitchFamily="65" charset="-120"/>
                        </a:rPr>
                        <a:t>－</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12065" algn="ctr">
                        <a:spcAft>
                          <a:spcPts val="0"/>
                        </a:spcAft>
                        <a:tabLst>
                          <a:tab pos="842010" algn="l"/>
                        </a:tabLst>
                      </a:pPr>
                      <a:r>
                        <a:rPr lang="en-US" sz="2000" b="0" kern="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504118931"/>
                  </a:ext>
                </a:extLst>
              </a:tr>
              <a:tr h="255873">
                <a:tc>
                  <a:txBody>
                    <a:bodyPr/>
                    <a:lstStyle/>
                    <a:p>
                      <a:pPr marL="0" indent="263525" algn="l" defTabSz="914400" rtl="0" eaLnBrk="1" latinLnBrk="0" hangingPunct="1">
                        <a:spcAft>
                          <a:spcPts val="0"/>
                        </a:spcAft>
                        <a:tabLst>
                          <a:tab pos="651510" algn="l"/>
                        </a:tabLst>
                      </a:pPr>
                      <a:r>
                        <a:rPr lang="zh-TW" sz="2000" b="0" kern="100" dirty="0" smtClean="0">
                          <a:solidFill>
                            <a:schemeClr val="bg1"/>
                          </a:solidFill>
                          <a:effectLst/>
                          <a:latin typeface="標楷體" panose="03000509000000000000" pitchFamily="65" charset="-120"/>
                          <a:ea typeface="標楷體" panose="03000509000000000000" pitchFamily="65" charset="-120"/>
                          <a:cs typeface="+mn-cs"/>
                        </a:rPr>
                        <a:t>房屋</a:t>
                      </a:r>
                      <a:r>
                        <a:rPr lang="zh-TW" sz="2000" b="0" kern="100" dirty="0">
                          <a:solidFill>
                            <a:schemeClr val="bg1"/>
                          </a:solidFill>
                          <a:effectLst/>
                          <a:latin typeface="標楷體" panose="03000509000000000000" pitchFamily="65" charset="-120"/>
                          <a:ea typeface="標楷體" panose="03000509000000000000" pitchFamily="65" charset="-120"/>
                          <a:cs typeface="+mn-cs"/>
                        </a:rPr>
                        <a:t>及建築</a:t>
                      </a: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tabLst>
                          <a:tab pos="762000" algn="r"/>
                        </a:tabLst>
                      </a:pPr>
                      <a:r>
                        <a:rPr lang="en-US" sz="2000" b="0" kern="0" dirty="0">
                          <a:solidFill>
                            <a:schemeClr val="bg1"/>
                          </a:solidFill>
                          <a:effectLst/>
                          <a:latin typeface="標楷體" panose="03000509000000000000" pitchFamily="65" charset="-120"/>
                          <a:ea typeface="標楷體" panose="03000509000000000000" pitchFamily="65" charset="-120"/>
                        </a:rPr>
                        <a:t>	2,960,000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12065" algn="ctr">
                        <a:spcAft>
                          <a:spcPts val="0"/>
                        </a:spcAft>
                        <a:tabLst>
                          <a:tab pos="842010" algn="l"/>
                        </a:tabLst>
                      </a:pPr>
                      <a:r>
                        <a:rPr lang="en-US" sz="2000" b="0" kern="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2668854"/>
                  </a:ext>
                </a:extLst>
              </a:tr>
              <a:tr h="255873">
                <a:tc>
                  <a:txBody>
                    <a:bodyPr/>
                    <a:lstStyle/>
                    <a:p>
                      <a:pPr marL="0" indent="263525" algn="l" defTabSz="914400" rtl="0" eaLnBrk="1" latinLnBrk="0" hangingPunct="1">
                        <a:spcAft>
                          <a:spcPts val="0"/>
                        </a:spcAft>
                        <a:tabLst>
                          <a:tab pos="651510" algn="l"/>
                        </a:tabLst>
                      </a:pPr>
                      <a:r>
                        <a:rPr lang="zh-TW" sz="2000" b="0" kern="100" dirty="0" smtClean="0">
                          <a:solidFill>
                            <a:schemeClr val="bg1"/>
                          </a:solidFill>
                          <a:effectLst/>
                          <a:latin typeface="標楷體" panose="03000509000000000000" pitchFamily="65" charset="-120"/>
                          <a:ea typeface="標楷體" panose="03000509000000000000" pitchFamily="65" charset="-120"/>
                          <a:cs typeface="+mn-cs"/>
                        </a:rPr>
                        <a:t>辦公</a:t>
                      </a:r>
                      <a:r>
                        <a:rPr lang="zh-TW" sz="2000" b="0" kern="100" dirty="0">
                          <a:solidFill>
                            <a:schemeClr val="bg1"/>
                          </a:solidFill>
                          <a:effectLst/>
                          <a:latin typeface="標楷體" panose="03000509000000000000" pitchFamily="65" charset="-120"/>
                          <a:ea typeface="標楷體" panose="03000509000000000000" pitchFamily="65" charset="-120"/>
                          <a:cs typeface="+mn-cs"/>
                        </a:rPr>
                        <a:t>設備</a:t>
                      </a: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tabLst>
                          <a:tab pos="762000" algn="r"/>
                        </a:tabLst>
                      </a:pPr>
                      <a:r>
                        <a:rPr lang="en-US" sz="2000" b="0" kern="0" dirty="0">
                          <a:solidFill>
                            <a:schemeClr val="bg1"/>
                          </a:solidFill>
                          <a:effectLst/>
                          <a:latin typeface="標楷體" panose="03000509000000000000" pitchFamily="65" charset="-120"/>
                          <a:ea typeface="標楷體" panose="03000509000000000000" pitchFamily="65" charset="-120"/>
                        </a:rPr>
                        <a:t>	422,400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12065" algn="ctr">
                        <a:spcAft>
                          <a:spcPts val="0"/>
                        </a:spcAft>
                        <a:tabLst>
                          <a:tab pos="842010" algn="l"/>
                        </a:tabLst>
                      </a:pPr>
                      <a:r>
                        <a:rPr lang="en-US" sz="2000" b="0" kern="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492565474"/>
                  </a:ext>
                </a:extLst>
              </a:tr>
              <a:tr h="255873">
                <a:tc>
                  <a:txBody>
                    <a:bodyPr/>
                    <a:lstStyle/>
                    <a:p>
                      <a:pPr marL="0" indent="263525" algn="l" defTabSz="914400" rtl="0" eaLnBrk="1" latinLnBrk="0" hangingPunct="1">
                        <a:spcAft>
                          <a:spcPts val="0"/>
                        </a:spcAft>
                        <a:tabLst>
                          <a:tab pos="651510" algn="l"/>
                        </a:tabLst>
                      </a:pPr>
                      <a:r>
                        <a:rPr lang="zh-TW" sz="2000" b="0" kern="100" dirty="0" smtClean="0">
                          <a:solidFill>
                            <a:schemeClr val="bg1"/>
                          </a:solidFill>
                          <a:effectLst/>
                          <a:latin typeface="標楷體" panose="03000509000000000000" pitchFamily="65" charset="-120"/>
                          <a:ea typeface="標楷體" panose="03000509000000000000" pitchFamily="65" charset="-120"/>
                          <a:cs typeface="+mn-cs"/>
                        </a:rPr>
                        <a:t>運輸設備</a:t>
                      </a:r>
                      <a:endParaRPr lang="zh-TW" sz="2000" b="0" kern="100" dirty="0">
                        <a:solidFill>
                          <a:schemeClr val="bg1"/>
                        </a:solidFill>
                        <a:effectLst/>
                        <a:latin typeface="標楷體" panose="03000509000000000000" pitchFamily="65" charset="-120"/>
                        <a:ea typeface="標楷體" panose="03000509000000000000" pitchFamily="65" charset="-120"/>
                        <a:cs typeface="+mn-cs"/>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tabLst>
                          <a:tab pos="762000" algn="r"/>
                        </a:tabLst>
                      </a:pPr>
                      <a:r>
                        <a:rPr lang="en-US" sz="2000" b="0" kern="0" dirty="0">
                          <a:solidFill>
                            <a:schemeClr val="bg1"/>
                          </a:solidFill>
                          <a:effectLst/>
                          <a:latin typeface="標楷體" panose="03000509000000000000" pitchFamily="65" charset="-120"/>
                          <a:ea typeface="標楷體" panose="03000509000000000000" pitchFamily="65" charset="-120"/>
                        </a:rPr>
                        <a:t>	310,500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12065" algn="ctr">
                        <a:spcAft>
                          <a:spcPts val="0"/>
                        </a:spcAft>
                        <a:tabLst>
                          <a:tab pos="842010" algn="l"/>
                        </a:tabLst>
                      </a:pPr>
                      <a:r>
                        <a:rPr lang="en-US" sz="2000" b="0" kern="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765074756"/>
                  </a:ext>
                </a:extLst>
              </a:tr>
              <a:tr h="255873">
                <a:tc>
                  <a:txBody>
                    <a:bodyPr/>
                    <a:lstStyle/>
                    <a:p>
                      <a:pPr algn="ctr">
                        <a:spcAft>
                          <a:spcPts val="0"/>
                        </a:spcAft>
                        <a:tabLst>
                          <a:tab pos="651510" algn="l"/>
                        </a:tabLst>
                      </a:pPr>
                      <a:r>
                        <a:rPr lang="zh-TW" sz="2000" b="0" kern="100">
                          <a:solidFill>
                            <a:schemeClr val="bg1"/>
                          </a:solidFill>
                          <a:effectLst/>
                          <a:latin typeface="標楷體" panose="03000509000000000000" pitchFamily="65" charset="-120"/>
                          <a:ea typeface="標楷體" panose="03000509000000000000" pitchFamily="65" charset="-120"/>
                        </a:rPr>
                        <a:t>合計</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tabLst>
                          <a:tab pos="762000" algn="r"/>
                        </a:tabLst>
                      </a:pPr>
                      <a:r>
                        <a:rPr lang="en-US" sz="2000" b="0" kern="0" dirty="0">
                          <a:solidFill>
                            <a:schemeClr val="bg1"/>
                          </a:solidFill>
                          <a:effectLst/>
                          <a:latin typeface="標楷體" panose="03000509000000000000" pitchFamily="65" charset="-120"/>
                          <a:ea typeface="標楷體" panose="03000509000000000000" pitchFamily="65" charset="-120"/>
                        </a:rPr>
                        <a:t>	3,692,900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12065" algn="ctr">
                        <a:spcAft>
                          <a:spcPts val="0"/>
                        </a:spcAft>
                        <a:tabLst>
                          <a:tab pos="842010" algn="l"/>
                        </a:tabLst>
                      </a:pPr>
                      <a:r>
                        <a:rPr lang="en-US" sz="2000" b="0" kern="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017686410"/>
                  </a:ext>
                </a:extLst>
              </a:tr>
              <a:tr h="511746">
                <a:tc>
                  <a:txBody>
                    <a:bodyPr/>
                    <a:lstStyle/>
                    <a:p>
                      <a:pPr algn="ctr">
                        <a:spcAft>
                          <a:spcPts val="0"/>
                        </a:spcAft>
                        <a:tabLst>
                          <a:tab pos="651510" algn="l"/>
                        </a:tabLst>
                      </a:pPr>
                      <a:r>
                        <a:rPr lang="zh-TW" sz="2000" b="0" kern="0">
                          <a:solidFill>
                            <a:schemeClr val="bg1"/>
                          </a:solidFill>
                          <a:effectLst/>
                          <a:latin typeface="標楷體" panose="03000509000000000000" pitchFamily="65" charset="-120"/>
                          <a:ea typeface="標楷體" panose="03000509000000000000" pitchFamily="65" charset="-120"/>
                        </a:rPr>
                        <a:t>不動產、房屋及設備淨額</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tabLst>
                          <a:tab pos="762000" algn="r"/>
                        </a:tabLst>
                      </a:pPr>
                      <a:r>
                        <a:rPr lang="en-US" sz="2000" b="0" kern="0" dirty="0">
                          <a:solidFill>
                            <a:schemeClr val="bg1"/>
                          </a:solidFill>
                          <a:effectLst/>
                          <a:latin typeface="標楷體" panose="03000509000000000000" pitchFamily="65" charset="-120"/>
                          <a:ea typeface="標楷體" panose="03000509000000000000" pitchFamily="65" charset="-120"/>
                        </a:rPr>
                        <a:t>	16,627,100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12065" algn="ctr">
                        <a:spcAft>
                          <a:spcPts val="0"/>
                        </a:spcAft>
                        <a:tabLst>
                          <a:tab pos="842010" algn="l"/>
                        </a:tabLst>
                      </a:pPr>
                      <a:r>
                        <a:rPr lang="en-US" sz="2000" b="0" kern="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535279677"/>
                  </a:ext>
                </a:extLst>
              </a:tr>
            </a:tbl>
          </a:graphicData>
        </a:graphic>
      </p:graphicFrame>
      <p:sp>
        <p:nvSpPr>
          <p:cNvPr id="37" name="Rectangle 1"/>
          <p:cNvSpPr>
            <a:spLocks noChangeArrowheads="1"/>
          </p:cNvSpPr>
          <p:nvPr/>
        </p:nvSpPr>
        <p:spPr bwMode="auto">
          <a:xfrm>
            <a:off x="1122175" y="957698"/>
            <a:ext cx="8628937"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eaLnBrk="0" fontAlgn="base" hangingPunct="0">
              <a:spcBef>
                <a:spcPct val="0"/>
              </a:spcBef>
              <a:spcAft>
                <a:spcPct val="0"/>
              </a:spcAft>
              <a:tabLst>
                <a:tab pos="841375" algn="l"/>
              </a:tabLst>
              <a:defRPr>
                <a:solidFill>
                  <a:schemeClr val="tx1"/>
                </a:solidFill>
                <a:latin typeface="Arial" panose="020B0604020202020204" pitchFamily="34" charset="0"/>
              </a:defRPr>
            </a:lvl1pPr>
            <a:lvl2pPr eaLnBrk="0" fontAlgn="base" hangingPunct="0">
              <a:spcBef>
                <a:spcPct val="0"/>
              </a:spcBef>
              <a:spcAft>
                <a:spcPct val="0"/>
              </a:spcAft>
              <a:tabLst>
                <a:tab pos="841375" algn="l"/>
              </a:tabLst>
              <a:defRPr>
                <a:solidFill>
                  <a:schemeClr val="tx1"/>
                </a:solidFill>
                <a:latin typeface="Arial" panose="020B0604020202020204" pitchFamily="34" charset="0"/>
              </a:defRPr>
            </a:lvl2pPr>
            <a:lvl3pPr eaLnBrk="0" fontAlgn="base" hangingPunct="0">
              <a:spcBef>
                <a:spcPct val="0"/>
              </a:spcBef>
              <a:spcAft>
                <a:spcPct val="0"/>
              </a:spcAft>
              <a:tabLst>
                <a:tab pos="841375" algn="l"/>
              </a:tabLst>
              <a:defRPr>
                <a:solidFill>
                  <a:schemeClr val="tx1"/>
                </a:solidFill>
                <a:latin typeface="Arial" panose="020B0604020202020204" pitchFamily="34" charset="0"/>
              </a:defRPr>
            </a:lvl3pPr>
            <a:lvl4pPr eaLnBrk="0" fontAlgn="base" hangingPunct="0">
              <a:spcBef>
                <a:spcPct val="0"/>
              </a:spcBef>
              <a:spcAft>
                <a:spcPct val="0"/>
              </a:spcAft>
              <a:tabLst>
                <a:tab pos="841375" algn="l"/>
              </a:tabLst>
              <a:defRPr>
                <a:solidFill>
                  <a:schemeClr val="tx1"/>
                </a:solidFill>
                <a:latin typeface="Arial" panose="020B0604020202020204" pitchFamily="34" charset="0"/>
              </a:defRPr>
            </a:lvl4pPr>
            <a:lvl5pPr eaLnBrk="0" fontAlgn="base" hangingPunct="0">
              <a:spcBef>
                <a:spcPct val="0"/>
              </a:spcBef>
              <a:spcAft>
                <a:spcPct val="0"/>
              </a:spcAft>
              <a:tabLst>
                <a:tab pos="841375" algn="l"/>
              </a:tabLst>
              <a:defRPr>
                <a:solidFill>
                  <a:schemeClr val="tx1"/>
                </a:solidFill>
                <a:latin typeface="Arial" panose="020B0604020202020204" pitchFamily="34" charset="0"/>
              </a:defRPr>
            </a:lvl5pPr>
            <a:lvl6pPr eaLnBrk="0" fontAlgn="base" hangingPunct="0">
              <a:spcBef>
                <a:spcPct val="0"/>
              </a:spcBef>
              <a:spcAft>
                <a:spcPct val="0"/>
              </a:spcAft>
              <a:tabLst>
                <a:tab pos="841375" algn="l"/>
              </a:tabLst>
              <a:defRPr>
                <a:solidFill>
                  <a:schemeClr val="tx1"/>
                </a:solidFill>
                <a:latin typeface="Arial" panose="020B0604020202020204" pitchFamily="34" charset="0"/>
              </a:defRPr>
            </a:lvl6pPr>
            <a:lvl7pPr eaLnBrk="0" fontAlgn="base" hangingPunct="0">
              <a:spcBef>
                <a:spcPct val="0"/>
              </a:spcBef>
              <a:spcAft>
                <a:spcPct val="0"/>
              </a:spcAft>
              <a:tabLst>
                <a:tab pos="841375" algn="l"/>
              </a:tabLst>
              <a:defRPr>
                <a:solidFill>
                  <a:schemeClr val="tx1"/>
                </a:solidFill>
                <a:latin typeface="Arial" panose="020B0604020202020204" pitchFamily="34" charset="0"/>
              </a:defRPr>
            </a:lvl7pPr>
            <a:lvl8pPr eaLnBrk="0" fontAlgn="base" hangingPunct="0">
              <a:spcBef>
                <a:spcPct val="0"/>
              </a:spcBef>
              <a:spcAft>
                <a:spcPct val="0"/>
              </a:spcAft>
              <a:tabLst>
                <a:tab pos="841375" algn="l"/>
              </a:tabLst>
              <a:defRPr>
                <a:solidFill>
                  <a:schemeClr val="tx1"/>
                </a:solidFill>
                <a:latin typeface="Arial" panose="020B0604020202020204" pitchFamily="34" charset="0"/>
              </a:defRPr>
            </a:lvl8pPr>
            <a:lvl9pPr eaLnBrk="0" fontAlgn="base" hangingPunct="0">
              <a:spcBef>
                <a:spcPct val="0"/>
              </a:spcBef>
              <a:spcAft>
                <a:spcPct val="0"/>
              </a:spcAft>
              <a:tabLst>
                <a:tab pos="841375" algn="l"/>
              </a:tabLst>
              <a:defRPr>
                <a:solidFill>
                  <a:schemeClr val="tx1"/>
                </a:solidFill>
                <a:latin typeface="Arial" panose="020B0604020202020204" pitchFamily="34" charset="0"/>
              </a:defRPr>
            </a:lvl9pPr>
          </a:lstStyle>
          <a:p>
            <a:pPr marL="0" marR="0" lvl="0" indent="0" defTabSz="914400" rtl="0" eaLnBrk="0" fontAlgn="base" latinLnBrk="0" hangingPunct="0">
              <a:lnSpc>
                <a:spcPct val="100000"/>
              </a:lnSpc>
              <a:spcBef>
                <a:spcPct val="0"/>
              </a:spcBef>
              <a:spcAft>
                <a:spcPct val="0"/>
              </a:spcAft>
              <a:buClrTx/>
              <a:buSzTx/>
              <a:buFontTx/>
              <a:buNone/>
              <a:tabLst>
                <a:tab pos="841375" algn="l"/>
              </a:tabLst>
            </a:pPr>
            <a:r>
              <a:rPr kumimoji="0" lang="en-US" altLang="zh-TW" sz="2400"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rPr>
              <a:t>(2)</a:t>
            </a:r>
            <a:r>
              <a:rPr kumimoji="0" lang="zh-TW" altLang="en-US" sz="2400"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rPr>
              <a:t>編製</a:t>
            </a:r>
            <a:r>
              <a:rPr kumimoji="0" lang="en-US" altLang="zh-TW" sz="2400"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rPr>
              <a:t>107</a:t>
            </a:r>
            <a:r>
              <a:rPr kumimoji="0" lang="zh-TW" altLang="en-US" sz="2400"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rPr>
              <a:t>年</a:t>
            </a:r>
            <a:r>
              <a:rPr kumimoji="0" lang="en-US" altLang="zh-TW" sz="2400"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rPr>
              <a:t>12</a:t>
            </a:r>
            <a:r>
              <a:rPr kumimoji="0" lang="zh-TW" altLang="en-US" sz="2400"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rPr>
              <a:t>月</a:t>
            </a:r>
            <a:r>
              <a:rPr kumimoji="0" lang="en-US" altLang="zh-TW" sz="2400"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rPr>
              <a:t>31</a:t>
            </a:r>
            <a:r>
              <a:rPr kumimoji="0" lang="zh-TW" altLang="en-US" sz="2400"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rPr>
              <a:t>日桃園公司不動產、廠房及設備變動表。</a:t>
            </a:r>
            <a:endParaRPr kumimoji="0" lang="zh-TW" altLang="en-US" sz="2400" i="0" u="none" strike="noStrike" cap="none" normalizeH="0" baseline="0" dirty="0" smtClean="0">
              <a:ln>
                <a:noFill/>
              </a:ln>
              <a:solidFill>
                <a:schemeClr val="bg1"/>
              </a:solidFill>
              <a:effectLst/>
              <a:latin typeface="標楷體" panose="03000509000000000000" pitchFamily="65" charset="-120"/>
              <a:ea typeface="標楷體" panose="03000509000000000000" pitchFamily="65" charset="-120"/>
            </a:endParaRPr>
          </a:p>
        </p:txBody>
      </p:sp>
      <p:sp>
        <p:nvSpPr>
          <p:cNvPr id="5" name="矩形 4"/>
          <p:cNvSpPr/>
          <p:nvPr/>
        </p:nvSpPr>
        <p:spPr>
          <a:xfrm>
            <a:off x="4541520" y="1431548"/>
            <a:ext cx="3877985" cy="461665"/>
          </a:xfrm>
          <a:prstGeom prst="rect">
            <a:avLst/>
          </a:prstGeom>
        </p:spPr>
        <p:txBody>
          <a:bodyPr wrap="none">
            <a:spAutoFit/>
          </a:bodyPr>
          <a:lstStyle/>
          <a:p>
            <a:pPr lvl="0" eaLnBrk="0" fontAlgn="base" hangingPunct="0">
              <a:spcBef>
                <a:spcPct val="0"/>
              </a:spcBef>
              <a:spcAft>
                <a:spcPct val="0"/>
              </a:spcAft>
              <a:tabLst>
                <a:tab pos="841375" algn="l"/>
              </a:tabLst>
            </a:pPr>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不動產、廠房及設備變動表</a:t>
            </a:r>
            <a:endParaRPr lang="zh-TW" altLang="en-US" sz="2400" dirty="0">
              <a:solidFill>
                <a:schemeClr val="bg1"/>
              </a:solidFill>
              <a:latin typeface="標楷體" panose="03000509000000000000" pitchFamily="65" charset="-120"/>
              <a:ea typeface="標楷體" panose="03000509000000000000" pitchFamily="65" charset="-120"/>
            </a:endParaRPr>
          </a:p>
        </p:txBody>
      </p:sp>
    </p:spTree>
    <p:extLst>
      <p:ext uri="{BB962C8B-B14F-4D97-AF65-F5344CB8AC3E}">
        <p14:creationId xmlns:p14="http://schemas.microsoft.com/office/powerpoint/2010/main" val="13803899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FDFF"/>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5316" y="831877"/>
            <a:ext cx="12447209" cy="5930754"/>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5895586" y="-209106"/>
            <a:ext cx="5607415" cy="1470676"/>
            <a:chOff x="-14042262" y="1272774"/>
            <a:chExt cx="14667741" cy="732733"/>
          </a:xfrm>
        </p:grpSpPr>
        <p:pic>
          <p:nvPicPr>
            <p:cNvPr id="43"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9631473" y="1478281"/>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a:t>
              </a:r>
              <a:r>
                <a:rPr lang="zh-TW" altLang="en-US" sz="3200" dirty="0">
                  <a:solidFill>
                    <a:srgbClr val="00EFF1"/>
                  </a:solidFill>
                  <a:latin typeface="標楷體" panose="03000509000000000000" pitchFamily="65" charset="-120"/>
                  <a:ea typeface="標楷體" panose="03000509000000000000" pitchFamily="65" charset="-120"/>
                </a:rPr>
                <a:t>五</a:t>
              </a:r>
              <a:r>
                <a:rPr lang="zh-TW" altLang="en-US" sz="3200" dirty="0" smtClean="0">
                  <a:solidFill>
                    <a:srgbClr val="00EFF1"/>
                  </a:solidFill>
                  <a:latin typeface="標楷體" panose="03000509000000000000" pitchFamily="65" charset="-120"/>
                  <a:ea typeface="標楷體" panose="03000509000000000000" pitchFamily="65" charset="-120"/>
                </a:rPr>
                <a:t>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pic>
        <p:nvPicPr>
          <p:cNvPr id="37" name="图片 77"/>
          <p:cNvPicPr>
            <a:picLocks noChangeAspect="1"/>
          </p:cNvPicPr>
          <p:nvPr/>
        </p:nvPicPr>
        <p:blipFill>
          <a:blip r:embed="rId2"/>
          <a:srcRect/>
          <a:stretch>
            <a:fillRect/>
          </a:stretch>
        </p:blipFill>
        <p:spPr>
          <a:xfrm>
            <a:off x="8927337" y="2763704"/>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graphicFrame>
        <p:nvGraphicFramePr>
          <p:cNvPr id="3" name="表格 2"/>
          <p:cNvGraphicFramePr>
            <a:graphicFrameLocks noGrp="1"/>
          </p:cNvGraphicFramePr>
          <p:nvPr>
            <p:extLst>
              <p:ext uri="{D42A27DB-BD31-4B8C-83A1-F6EECF244321}">
                <p14:modId xmlns:p14="http://schemas.microsoft.com/office/powerpoint/2010/main" val="1350067766"/>
              </p:ext>
            </p:extLst>
          </p:nvPr>
        </p:nvGraphicFramePr>
        <p:xfrm>
          <a:off x="203110" y="1035205"/>
          <a:ext cx="9367611" cy="2200275"/>
        </p:xfrm>
        <a:graphic>
          <a:graphicData uri="http://schemas.openxmlformats.org/drawingml/2006/table">
            <a:tbl>
              <a:tblPr>
                <a:tableStyleId>{5C22544A-7EE6-4342-B048-85BDC9FD1C3A}</a:tableStyleId>
              </a:tblPr>
              <a:tblGrid>
                <a:gridCol w="4497141">
                  <a:extLst>
                    <a:ext uri="{9D8B030D-6E8A-4147-A177-3AD203B41FA5}">
                      <a16:colId xmlns:a16="http://schemas.microsoft.com/office/drawing/2014/main" val="166879030"/>
                    </a:ext>
                  </a:extLst>
                </a:gridCol>
                <a:gridCol w="2008762">
                  <a:extLst>
                    <a:ext uri="{9D8B030D-6E8A-4147-A177-3AD203B41FA5}">
                      <a16:colId xmlns:a16="http://schemas.microsoft.com/office/drawing/2014/main" val="1222123630"/>
                    </a:ext>
                  </a:extLst>
                </a:gridCol>
                <a:gridCol w="1463172">
                  <a:extLst>
                    <a:ext uri="{9D8B030D-6E8A-4147-A177-3AD203B41FA5}">
                      <a16:colId xmlns:a16="http://schemas.microsoft.com/office/drawing/2014/main" val="3323998525"/>
                    </a:ext>
                  </a:extLst>
                </a:gridCol>
                <a:gridCol w="1398536">
                  <a:extLst>
                    <a:ext uri="{9D8B030D-6E8A-4147-A177-3AD203B41FA5}">
                      <a16:colId xmlns:a16="http://schemas.microsoft.com/office/drawing/2014/main" val="4210340860"/>
                    </a:ext>
                  </a:extLst>
                </a:gridCol>
              </a:tblGrid>
              <a:tr h="209550">
                <a:tc gridSpan="3">
                  <a:txBody>
                    <a:bodyPr/>
                    <a:lstStyle/>
                    <a:p>
                      <a:pPr algn="l" fontAlgn="b"/>
                      <a:r>
                        <a:rPr lang="zh-TW" altLang="en-US" sz="2000" u="none" strike="noStrike" dirty="0">
                          <a:solidFill>
                            <a:schemeClr val="bg1"/>
                          </a:solidFill>
                          <a:effectLst/>
                          <a:latin typeface="標楷體" panose="03000509000000000000" pitchFamily="65" charset="-120"/>
                          <a:ea typeface="標楷體" panose="03000509000000000000" pitchFamily="65" charset="-120"/>
                        </a:rPr>
                        <a:t>第五題</a:t>
                      </a:r>
                      <a:endParaRPr lang="zh-TW" altLang="en-US" sz="20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pPr algn="l" fontAlgn="b"/>
                      <a:endParaRPr lang="zh-TW" altLang="en-US" sz="14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rowSpan="2">
                  <a:txBody>
                    <a:bodyPr/>
                    <a:lstStyle/>
                    <a:p>
                      <a:pPr algn="ctr" fontAlgn="b"/>
                      <a:r>
                        <a:rPr lang="zh-TW" altLang="en-US" sz="2000" u="none" strike="noStrike" dirty="0">
                          <a:solidFill>
                            <a:schemeClr val="bg1"/>
                          </a:solidFill>
                          <a:effectLst/>
                          <a:latin typeface="標楷體" panose="03000509000000000000" pitchFamily="65" charset="-120"/>
                          <a:ea typeface="標楷體" panose="03000509000000000000" pitchFamily="65" charset="-120"/>
                        </a:rPr>
                        <a:t>點數</a:t>
                      </a:r>
                      <a:endParaRPr lang="zh-TW" altLang="en-US" sz="20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4766505"/>
                  </a:ext>
                </a:extLst>
              </a:tr>
              <a:tr h="219075">
                <a:tc gridSpan="3">
                  <a:txBody>
                    <a:bodyPr/>
                    <a:lstStyle/>
                    <a:p>
                      <a:pPr algn="l" fontAlgn="ctr"/>
                      <a:r>
                        <a:rPr lang="en-US" altLang="zh-TW" sz="2000" u="none" strike="noStrike" dirty="0">
                          <a:solidFill>
                            <a:schemeClr val="bg1"/>
                          </a:solidFill>
                          <a:effectLst/>
                          <a:latin typeface="標楷體" panose="03000509000000000000" pitchFamily="65" charset="-120"/>
                          <a:ea typeface="標楷體" panose="03000509000000000000" pitchFamily="65" charset="-120"/>
                        </a:rPr>
                        <a:t>(1) </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endParaRPr lang="zh-TW" altLang="en-US"/>
                    </a:p>
                  </a:txBody>
                  <a:tcPr/>
                </a:tc>
                <a:tc vMerge="1">
                  <a:txBody>
                    <a:bodyPr/>
                    <a:lstStyle/>
                    <a:p>
                      <a:endParaRPr lang="zh-TW" altLang="en-US"/>
                    </a:p>
                  </a:txBody>
                  <a:tcPr/>
                </a:tc>
                <a:extLst>
                  <a:ext uri="{0D108BD9-81ED-4DB2-BD59-A6C34878D82A}">
                    <a16:rowId xmlns:a16="http://schemas.microsoft.com/office/drawing/2014/main" val="750923196"/>
                  </a:ext>
                </a:extLst>
              </a:tr>
              <a:tr h="209550">
                <a:tc>
                  <a:txBody>
                    <a:bodyPr/>
                    <a:lstStyle/>
                    <a:p>
                      <a:pPr algn="ctr" fontAlgn="ctr"/>
                      <a:r>
                        <a:rPr lang="zh-TW" altLang="en-US" sz="2000" u="none" strike="noStrike" dirty="0">
                          <a:solidFill>
                            <a:schemeClr val="bg1"/>
                          </a:solidFill>
                          <a:effectLst/>
                          <a:latin typeface="標楷體" panose="03000509000000000000" pitchFamily="65" charset="-120"/>
                          <a:ea typeface="標楷體" panose="03000509000000000000" pitchFamily="65" charset="-120"/>
                        </a:rPr>
                        <a:t>財務比率</a:t>
                      </a: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zh-TW" altLang="en-US" sz="2000" u="none" strike="noStrike" dirty="0">
                          <a:solidFill>
                            <a:schemeClr val="bg1"/>
                          </a:solidFill>
                          <a:effectLst/>
                          <a:latin typeface="標楷體" panose="03000509000000000000" pitchFamily="65" charset="-120"/>
                          <a:ea typeface="標楷體" panose="03000509000000000000" pitchFamily="65" charset="-120"/>
                        </a:rPr>
                        <a:t>比率或金額</a:t>
                      </a: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zh-TW" altLang="en-US" sz="2000" u="none" strike="noStrike" dirty="0">
                          <a:solidFill>
                            <a:schemeClr val="bg1"/>
                          </a:solidFill>
                          <a:effectLst/>
                          <a:latin typeface="標楷體" panose="03000509000000000000" pitchFamily="65" charset="-120"/>
                          <a:ea typeface="標楷體" panose="03000509000000000000" pitchFamily="65" charset="-120"/>
                        </a:rPr>
                        <a:t>單位</a:t>
                      </a: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33384520"/>
                  </a:ext>
                </a:extLst>
              </a:tr>
              <a:tr h="209550">
                <a:tc>
                  <a:txBody>
                    <a:bodyPr/>
                    <a:lstStyle/>
                    <a:p>
                      <a:pPr marL="179388" indent="-179388" algn="l" fontAlgn="ctr"/>
                      <a:r>
                        <a:rPr lang="en-US" altLang="zh-TW" sz="2000" u="none" strike="noStrike" dirty="0">
                          <a:solidFill>
                            <a:schemeClr val="bg1"/>
                          </a:solidFill>
                          <a:effectLst/>
                          <a:latin typeface="標楷體" panose="03000509000000000000" pitchFamily="65" charset="-120"/>
                          <a:ea typeface="標楷體" panose="03000509000000000000" pitchFamily="65" charset="-120"/>
                        </a:rPr>
                        <a:t>1</a:t>
                      </a:r>
                      <a:r>
                        <a:rPr lang="en-US" altLang="zh-TW" sz="2000" u="none" strike="noStrike" dirty="0" smtClean="0">
                          <a:solidFill>
                            <a:schemeClr val="bg1"/>
                          </a:solidFill>
                          <a:effectLst/>
                          <a:latin typeface="標楷體" panose="03000509000000000000" pitchFamily="65" charset="-120"/>
                          <a:ea typeface="標楷體" panose="03000509000000000000" pitchFamily="65" charset="-120"/>
                        </a:rPr>
                        <a:t>.</a:t>
                      </a:r>
                      <a:r>
                        <a:rPr lang="zh-TW" altLang="en-US" sz="2000" u="none" strike="noStrike" dirty="0" smtClean="0">
                          <a:solidFill>
                            <a:schemeClr val="bg1"/>
                          </a:solidFill>
                          <a:effectLst/>
                          <a:latin typeface="標楷體" panose="03000509000000000000" pitchFamily="65" charset="-120"/>
                          <a:ea typeface="標楷體" panose="03000509000000000000" pitchFamily="65" charset="-120"/>
                        </a:rPr>
                        <a:t>加權</a:t>
                      </a:r>
                      <a:r>
                        <a:rPr lang="zh-TW" altLang="en-US" sz="2000" u="none" strike="noStrike" dirty="0">
                          <a:solidFill>
                            <a:schemeClr val="bg1"/>
                          </a:solidFill>
                          <a:effectLst/>
                          <a:latin typeface="標楷體" panose="03000509000000000000" pitchFamily="65" charset="-120"/>
                          <a:ea typeface="標楷體" panose="03000509000000000000" pitchFamily="65" charset="-120"/>
                        </a:rPr>
                        <a:t>平均流通在外普通股股數</a:t>
                      </a: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228600"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2000" u="none" strike="noStrike" dirty="0">
                          <a:solidFill>
                            <a:schemeClr val="bg1"/>
                          </a:solidFill>
                          <a:effectLst/>
                          <a:latin typeface="標楷體" panose="03000509000000000000" pitchFamily="65" charset="-120"/>
                          <a:ea typeface="標楷體" panose="03000509000000000000" pitchFamily="65" charset="-120"/>
                        </a:rPr>
                        <a:t>4,890,000</a:t>
                      </a:r>
                      <a:endParaRPr lang="en-US" altLang="zh-TW" sz="20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zh-TW" altLang="en-US" sz="2000" u="none" strike="noStrike" dirty="0">
                          <a:solidFill>
                            <a:schemeClr val="bg1"/>
                          </a:solidFill>
                          <a:effectLst/>
                          <a:latin typeface="標楷體" panose="03000509000000000000" pitchFamily="65" charset="-120"/>
                          <a:ea typeface="標楷體" panose="03000509000000000000" pitchFamily="65" charset="-120"/>
                        </a:rPr>
                        <a:t>股</a:t>
                      </a: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2000" u="none" strike="noStrike" dirty="0">
                          <a:solidFill>
                            <a:schemeClr val="bg1"/>
                          </a:solidFill>
                          <a:effectLst/>
                          <a:latin typeface="標楷體" panose="03000509000000000000" pitchFamily="65" charset="-120"/>
                          <a:ea typeface="標楷體" panose="03000509000000000000" pitchFamily="65" charset="-120"/>
                        </a:rPr>
                        <a:t>2</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98500701"/>
                  </a:ext>
                </a:extLst>
              </a:tr>
              <a:tr h="209550">
                <a:tc>
                  <a:txBody>
                    <a:bodyPr/>
                    <a:lstStyle/>
                    <a:p>
                      <a:pPr algn="l" fontAlgn="ctr"/>
                      <a:r>
                        <a:rPr lang="en-US" altLang="zh-TW" sz="2000" u="none" strike="noStrike" dirty="0">
                          <a:solidFill>
                            <a:schemeClr val="bg1"/>
                          </a:solidFill>
                          <a:effectLst/>
                          <a:latin typeface="標楷體" panose="03000509000000000000" pitchFamily="65" charset="-120"/>
                          <a:ea typeface="標楷體" panose="03000509000000000000" pitchFamily="65" charset="-120"/>
                        </a:rPr>
                        <a:t>2</a:t>
                      </a:r>
                      <a:r>
                        <a:rPr lang="en-US" altLang="zh-TW" sz="2000" u="none" strike="noStrike" dirty="0" smtClean="0">
                          <a:solidFill>
                            <a:schemeClr val="bg1"/>
                          </a:solidFill>
                          <a:effectLst/>
                          <a:latin typeface="標楷體" panose="03000509000000000000" pitchFamily="65" charset="-120"/>
                          <a:ea typeface="標楷體" panose="03000509000000000000" pitchFamily="65" charset="-120"/>
                        </a:rPr>
                        <a:t>.</a:t>
                      </a:r>
                      <a:r>
                        <a:rPr lang="zh-TW" altLang="en-US" sz="2000" u="none" strike="noStrike" dirty="0" smtClean="0">
                          <a:solidFill>
                            <a:schemeClr val="bg1"/>
                          </a:solidFill>
                          <a:effectLst/>
                          <a:latin typeface="標楷體" panose="03000509000000000000" pitchFamily="65" charset="-120"/>
                          <a:ea typeface="標楷體" panose="03000509000000000000" pitchFamily="65" charset="-120"/>
                        </a:rPr>
                        <a:t>每</a:t>
                      </a:r>
                      <a:r>
                        <a:rPr lang="zh-TW" altLang="en-US" sz="2000" u="none" strike="noStrike" dirty="0">
                          <a:solidFill>
                            <a:schemeClr val="bg1"/>
                          </a:solidFill>
                          <a:effectLst/>
                          <a:latin typeface="標楷體" panose="03000509000000000000" pitchFamily="65" charset="-120"/>
                          <a:ea typeface="標楷體" panose="03000509000000000000" pitchFamily="65" charset="-120"/>
                        </a:rPr>
                        <a:t>股盈餘</a:t>
                      </a: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228600"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2000" u="none" strike="noStrike" dirty="0">
                          <a:solidFill>
                            <a:schemeClr val="bg1"/>
                          </a:solidFill>
                          <a:effectLst/>
                          <a:latin typeface="標楷體" panose="03000509000000000000" pitchFamily="65" charset="-120"/>
                          <a:ea typeface="標楷體" panose="03000509000000000000" pitchFamily="65" charset="-120"/>
                        </a:rPr>
                        <a:t>$2.92</a:t>
                      </a:r>
                      <a:endParaRPr lang="en-US" altLang="zh-TW" sz="20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zh-TW" altLang="en-US" sz="2000" u="none" strike="noStrike" dirty="0">
                          <a:solidFill>
                            <a:schemeClr val="bg1"/>
                          </a:solidFill>
                          <a:effectLst/>
                          <a:latin typeface="標楷體" panose="03000509000000000000" pitchFamily="65" charset="-120"/>
                          <a:ea typeface="標楷體" panose="03000509000000000000" pitchFamily="65" charset="-120"/>
                        </a:rPr>
                        <a:t>元／股</a:t>
                      </a: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2000" u="none" strike="noStrike" dirty="0">
                          <a:solidFill>
                            <a:schemeClr val="bg1"/>
                          </a:solidFill>
                          <a:effectLst/>
                          <a:latin typeface="標楷體" panose="03000509000000000000" pitchFamily="65" charset="-120"/>
                          <a:ea typeface="標楷體" panose="03000509000000000000" pitchFamily="65" charset="-120"/>
                        </a:rPr>
                        <a:t>2</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86960098"/>
                  </a:ext>
                </a:extLst>
              </a:tr>
              <a:tr h="209550">
                <a:tc>
                  <a:txBody>
                    <a:bodyPr/>
                    <a:lstStyle/>
                    <a:p>
                      <a:pPr marL="179388" indent="-179388" algn="l" fontAlgn="ctr"/>
                      <a:r>
                        <a:rPr lang="en-US" altLang="zh-TW" sz="2000" u="none" strike="noStrike" dirty="0" smtClean="0">
                          <a:solidFill>
                            <a:schemeClr val="bg1"/>
                          </a:solidFill>
                          <a:effectLst/>
                          <a:latin typeface="標楷體" panose="03000509000000000000" pitchFamily="65" charset="-120"/>
                          <a:ea typeface="標楷體" panose="03000509000000000000" pitchFamily="65" charset="-120"/>
                        </a:rPr>
                        <a:t>3.107</a:t>
                      </a:r>
                      <a:r>
                        <a:rPr lang="zh-TW" altLang="en-US" sz="2000" u="none" strike="noStrike" dirty="0">
                          <a:solidFill>
                            <a:schemeClr val="bg1"/>
                          </a:solidFill>
                          <a:effectLst/>
                          <a:latin typeface="標楷體" panose="03000509000000000000" pitchFamily="65" charset="-120"/>
                          <a:ea typeface="標楷體" panose="03000509000000000000" pitchFamily="65" charset="-120"/>
                        </a:rPr>
                        <a:t>年</a:t>
                      </a:r>
                      <a:r>
                        <a:rPr lang="en-US" altLang="zh-TW" sz="2000" u="none" strike="noStrike" dirty="0">
                          <a:solidFill>
                            <a:schemeClr val="bg1"/>
                          </a:solidFill>
                          <a:effectLst/>
                          <a:latin typeface="標楷體" panose="03000509000000000000" pitchFamily="65" charset="-120"/>
                          <a:ea typeface="標楷體" panose="03000509000000000000" pitchFamily="65" charset="-120"/>
                        </a:rPr>
                        <a:t>12</a:t>
                      </a:r>
                      <a:r>
                        <a:rPr lang="zh-TW" altLang="en-US" sz="2000" u="none" strike="noStrike" dirty="0">
                          <a:solidFill>
                            <a:schemeClr val="bg1"/>
                          </a:solidFill>
                          <a:effectLst/>
                          <a:latin typeface="標楷體" panose="03000509000000000000" pitchFamily="65" charset="-120"/>
                          <a:ea typeface="標楷體" panose="03000509000000000000" pitchFamily="65" charset="-120"/>
                        </a:rPr>
                        <a:t>月</a:t>
                      </a:r>
                      <a:r>
                        <a:rPr lang="en-US" altLang="zh-TW" sz="2000" u="none" strike="noStrike" dirty="0">
                          <a:solidFill>
                            <a:schemeClr val="bg1"/>
                          </a:solidFill>
                          <a:effectLst/>
                          <a:latin typeface="標楷體" panose="03000509000000000000" pitchFamily="65" charset="-120"/>
                          <a:ea typeface="標楷體" panose="03000509000000000000" pitchFamily="65" charset="-120"/>
                        </a:rPr>
                        <a:t>31</a:t>
                      </a:r>
                      <a:r>
                        <a:rPr lang="zh-TW" altLang="en-US" sz="2000" u="none" strike="noStrike" dirty="0">
                          <a:solidFill>
                            <a:schemeClr val="bg1"/>
                          </a:solidFill>
                          <a:effectLst/>
                          <a:latin typeface="標楷體" panose="03000509000000000000" pitchFamily="65" charset="-120"/>
                          <a:ea typeface="標楷體" panose="03000509000000000000" pitchFamily="65" charset="-120"/>
                        </a:rPr>
                        <a:t>日普通股每股帳面價值</a:t>
                      </a: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228600"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2000" u="none" strike="noStrike" dirty="0">
                          <a:solidFill>
                            <a:schemeClr val="bg1"/>
                          </a:solidFill>
                          <a:effectLst/>
                          <a:latin typeface="標楷體" panose="03000509000000000000" pitchFamily="65" charset="-120"/>
                          <a:ea typeface="標楷體" panose="03000509000000000000" pitchFamily="65" charset="-120"/>
                        </a:rPr>
                        <a:t>$22.97</a:t>
                      </a:r>
                      <a:endParaRPr lang="en-US" altLang="zh-TW" sz="20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zh-TW" altLang="en-US" sz="2000" u="none" strike="noStrike" dirty="0">
                          <a:solidFill>
                            <a:schemeClr val="bg1"/>
                          </a:solidFill>
                          <a:effectLst/>
                          <a:latin typeface="標楷體" panose="03000509000000000000" pitchFamily="65" charset="-120"/>
                          <a:ea typeface="標楷體" panose="03000509000000000000" pitchFamily="65" charset="-120"/>
                        </a:rPr>
                        <a:t>元／股</a:t>
                      </a:r>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2000" u="none" strike="noStrike" dirty="0">
                          <a:solidFill>
                            <a:schemeClr val="bg1"/>
                          </a:solidFill>
                          <a:effectLst/>
                          <a:latin typeface="標楷體" panose="03000509000000000000" pitchFamily="65" charset="-120"/>
                          <a:ea typeface="標楷體" panose="03000509000000000000" pitchFamily="65" charset="-120"/>
                        </a:rPr>
                        <a:t>2</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03985888"/>
                  </a:ext>
                </a:extLst>
              </a:tr>
              <a:tr h="209550">
                <a:tc>
                  <a:txBody>
                    <a:bodyPr/>
                    <a:lstStyle/>
                    <a:p>
                      <a:pPr algn="just" fontAlgn="ctr"/>
                      <a:endParaRPr lang="zh-TW" altLang="en-US" sz="2000" b="1"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altLang="en-US" sz="2000" dirty="0"/>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20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2000" u="none" strike="noStrike" dirty="0">
                          <a:solidFill>
                            <a:schemeClr val="bg1"/>
                          </a:solidFill>
                          <a:effectLst/>
                          <a:latin typeface="標楷體" panose="03000509000000000000" pitchFamily="65" charset="-120"/>
                          <a:ea typeface="標楷體" panose="03000509000000000000" pitchFamily="65" charset="-120"/>
                        </a:rPr>
                        <a:t>6</a:t>
                      </a:r>
                      <a:endParaRPr lang="en-US" altLang="zh-TW" sz="20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88333292"/>
                  </a:ext>
                </a:extLst>
              </a:tr>
            </a:tbl>
          </a:graphicData>
        </a:graphic>
      </p:graphicFrame>
      <p:sp>
        <p:nvSpPr>
          <p:cNvPr id="7" name="矩形 6"/>
          <p:cNvSpPr/>
          <p:nvPr/>
        </p:nvSpPr>
        <p:spPr>
          <a:xfrm>
            <a:off x="278652" y="5894776"/>
            <a:ext cx="6145903" cy="400110"/>
          </a:xfrm>
          <a:prstGeom prst="rect">
            <a:avLst/>
          </a:prstGeom>
        </p:spPr>
        <p:txBody>
          <a:bodyPr wrap="square">
            <a:spAutoFit/>
          </a:bodyPr>
          <a:lstStyle/>
          <a:p>
            <a:pPr fontAlgn="b"/>
            <a:r>
              <a:rPr lang="en-US" altLang="zh-TW" sz="2000" b="1" dirty="0">
                <a:solidFill>
                  <a:srgbClr val="00FDFF"/>
                </a:solidFill>
                <a:latin typeface="標楷體" panose="03000509000000000000" pitchFamily="65" charset="-120"/>
                <a:ea typeface="標楷體" panose="03000509000000000000" pitchFamily="65" charset="-120"/>
              </a:rPr>
              <a:t>※</a:t>
            </a:r>
            <a:r>
              <a:rPr lang="zh-TW" altLang="en-US" sz="2000" b="1" dirty="0">
                <a:solidFill>
                  <a:srgbClr val="00FDFF"/>
                </a:solidFill>
                <a:latin typeface="標楷體" panose="03000509000000000000" pitchFamily="65" charset="-120"/>
                <a:ea typeface="標楷體" panose="03000509000000000000" pitchFamily="65" charset="-120"/>
              </a:rPr>
              <a:t>本題未給點數，上面所標點數，依以往經驗標示。</a:t>
            </a:r>
          </a:p>
        </p:txBody>
      </p:sp>
    </p:spTree>
    <p:extLst>
      <p:ext uri="{BB962C8B-B14F-4D97-AF65-F5344CB8AC3E}">
        <p14:creationId xmlns:p14="http://schemas.microsoft.com/office/powerpoint/2010/main" val="28846819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par>
                                    <p:cTn id="30" presetID="2" presetClass="entr" presetSubtype="8" fill="hold" nodeType="withEffect" p14:presetBounceEnd="12000">
                                      <p:stCondLst>
                                        <p:cond delay="200"/>
                                      </p:stCondLst>
                                      <p:childTnLst>
                                        <p:set>
                                          <p:cBhvr>
                                            <p:cTn id="31" dur="1" fill="hold">
                                              <p:stCondLst>
                                                <p:cond delay="0"/>
                                              </p:stCondLst>
                                            </p:cTn>
                                            <p:tgtEl>
                                              <p:spTgt spid="37"/>
                                            </p:tgtEl>
                                            <p:attrNameLst>
                                              <p:attrName>style.visibility</p:attrName>
                                            </p:attrNameLst>
                                          </p:cBhvr>
                                          <p:to>
                                            <p:strVal val="visible"/>
                                          </p:to>
                                        </p:set>
                                        <p:anim calcmode="lin" valueType="num" p14:bounceEnd="12000">
                                          <p:cBhvr additive="base">
                                            <p:cTn id="32" dur="500" fill="hold"/>
                                            <p:tgtEl>
                                              <p:spTgt spid="37"/>
                                            </p:tgtEl>
                                            <p:attrNameLst>
                                              <p:attrName>ppt_x</p:attrName>
                                            </p:attrNameLst>
                                          </p:cBhvr>
                                          <p:tavLst>
                                            <p:tav tm="0">
                                              <p:val>
                                                <p:strVal val="0-#ppt_w/2"/>
                                              </p:val>
                                            </p:tav>
                                            <p:tav tm="100000">
                                              <p:val>
                                                <p:strVal val="#ppt_x"/>
                                              </p:val>
                                            </p:tav>
                                          </p:tavLst>
                                        </p:anim>
                                        <p:anim calcmode="lin" valueType="num" p14:bounceEnd="12000">
                                          <p:cBhvr additive="base">
                                            <p:cTn id="33" dur="500" fill="hold"/>
                                            <p:tgtEl>
                                              <p:spTgt spid="37"/>
                                            </p:tgtEl>
                                            <p:attrNameLst>
                                              <p:attrName>ppt_y</p:attrName>
                                            </p:attrNameLst>
                                          </p:cBhvr>
                                          <p:tavLst>
                                            <p:tav tm="0">
                                              <p:val>
                                                <p:strVal val="#ppt_y"/>
                                              </p:val>
                                            </p:tav>
                                            <p:tav tm="100000">
                                              <p:val>
                                                <p:strVal val="#ppt_y"/>
                                              </p:val>
                                            </p:tav>
                                          </p:tavLst>
                                        </p:anim>
                                      </p:childTnLst>
                                    </p:cTn>
                                  </p:par>
                                  <p:par>
                                    <p:cTn id="34" presetID="8" presetClass="emph" presetSubtype="0" fill="hold" nodeType="withEffect">
                                      <p:stCondLst>
                                        <p:cond delay="0"/>
                                      </p:stCondLst>
                                      <p:childTnLst>
                                        <p:animRot by="21600000">
                                          <p:cBhvr>
                                            <p:cTn id="35" dur="1250" fill="hold"/>
                                            <p:tgtEl>
                                              <p:spTgt spid="37"/>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par>
                                    <p:cTn id="30" presetID="2" presetClass="entr" presetSubtype="8" fill="hold" nodeType="withEffect">
                                      <p:stCondLst>
                                        <p:cond delay="200"/>
                                      </p:stCondLst>
                                      <p:childTnLst>
                                        <p:set>
                                          <p:cBhvr>
                                            <p:cTn id="31" dur="1" fill="hold">
                                              <p:stCondLst>
                                                <p:cond delay="0"/>
                                              </p:stCondLst>
                                            </p:cTn>
                                            <p:tgtEl>
                                              <p:spTgt spid="37"/>
                                            </p:tgtEl>
                                            <p:attrNameLst>
                                              <p:attrName>style.visibility</p:attrName>
                                            </p:attrNameLst>
                                          </p:cBhvr>
                                          <p:to>
                                            <p:strVal val="visible"/>
                                          </p:to>
                                        </p:set>
                                        <p:anim calcmode="lin" valueType="num">
                                          <p:cBhvr additive="base">
                                            <p:cTn id="32" dur="500" fill="hold"/>
                                            <p:tgtEl>
                                              <p:spTgt spid="37"/>
                                            </p:tgtEl>
                                            <p:attrNameLst>
                                              <p:attrName>ppt_x</p:attrName>
                                            </p:attrNameLst>
                                          </p:cBhvr>
                                          <p:tavLst>
                                            <p:tav tm="0">
                                              <p:val>
                                                <p:strVal val="0-#ppt_w/2"/>
                                              </p:val>
                                            </p:tav>
                                            <p:tav tm="100000">
                                              <p:val>
                                                <p:strVal val="#ppt_x"/>
                                              </p:val>
                                            </p:tav>
                                          </p:tavLst>
                                        </p:anim>
                                        <p:anim calcmode="lin" valueType="num">
                                          <p:cBhvr additive="base">
                                            <p:cTn id="33" dur="500" fill="hold"/>
                                            <p:tgtEl>
                                              <p:spTgt spid="37"/>
                                            </p:tgtEl>
                                            <p:attrNameLst>
                                              <p:attrName>ppt_y</p:attrName>
                                            </p:attrNameLst>
                                          </p:cBhvr>
                                          <p:tavLst>
                                            <p:tav tm="0">
                                              <p:val>
                                                <p:strVal val="#ppt_y"/>
                                              </p:val>
                                            </p:tav>
                                            <p:tav tm="100000">
                                              <p:val>
                                                <p:strVal val="#ppt_y"/>
                                              </p:val>
                                            </p:tav>
                                          </p:tavLst>
                                        </p:anim>
                                      </p:childTnLst>
                                    </p:cTn>
                                  </p:par>
                                  <p:par>
                                    <p:cTn id="34" presetID="8" presetClass="emph" presetSubtype="0" fill="hold" nodeType="withEffect">
                                      <p:stCondLst>
                                        <p:cond delay="0"/>
                                      </p:stCondLst>
                                      <p:childTnLst>
                                        <p:animRot by="21600000">
                                          <p:cBhvr>
                                            <p:cTn id="35" dur="1250" fill="hold"/>
                                            <p:tgtEl>
                                              <p:spTgt spid="37"/>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FDFF"/>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5316" y="831877"/>
            <a:ext cx="12447209" cy="5930754"/>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5895586" y="-209106"/>
            <a:ext cx="5607415" cy="1470676"/>
            <a:chOff x="-14042262" y="1272774"/>
            <a:chExt cx="14667741" cy="732733"/>
          </a:xfrm>
        </p:grpSpPr>
        <p:pic>
          <p:nvPicPr>
            <p:cNvPr id="43"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9631473" y="1478281"/>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a:t>
              </a:r>
              <a:r>
                <a:rPr lang="zh-TW" altLang="en-US" sz="3200" dirty="0">
                  <a:solidFill>
                    <a:srgbClr val="00EFF1"/>
                  </a:solidFill>
                  <a:latin typeface="標楷體" panose="03000509000000000000" pitchFamily="65" charset="-120"/>
                  <a:ea typeface="標楷體" panose="03000509000000000000" pitchFamily="65" charset="-120"/>
                </a:rPr>
                <a:t>五</a:t>
              </a:r>
              <a:r>
                <a:rPr lang="zh-TW" altLang="en-US" sz="3200" dirty="0" smtClean="0">
                  <a:solidFill>
                    <a:srgbClr val="00EFF1"/>
                  </a:solidFill>
                  <a:latin typeface="標楷體" panose="03000509000000000000" pitchFamily="65" charset="-120"/>
                  <a:ea typeface="標楷體" panose="03000509000000000000" pitchFamily="65" charset="-120"/>
                </a:rPr>
                <a:t>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graphicFrame>
        <p:nvGraphicFramePr>
          <p:cNvPr id="4" name="表格 3"/>
          <p:cNvGraphicFramePr>
            <a:graphicFrameLocks noGrp="1"/>
          </p:cNvGraphicFramePr>
          <p:nvPr>
            <p:extLst>
              <p:ext uri="{D42A27DB-BD31-4B8C-83A1-F6EECF244321}">
                <p14:modId xmlns:p14="http://schemas.microsoft.com/office/powerpoint/2010/main" val="1835210752"/>
              </p:ext>
            </p:extLst>
          </p:nvPr>
        </p:nvGraphicFramePr>
        <p:xfrm>
          <a:off x="267676" y="921714"/>
          <a:ext cx="11326272" cy="5393055"/>
        </p:xfrm>
        <a:graphic>
          <a:graphicData uri="http://schemas.openxmlformats.org/drawingml/2006/table">
            <a:tbl>
              <a:tblPr>
                <a:tableStyleId>{5C22544A-7EE6-4342-B048-85BDC9FD1C3A}</a:tableStyleId>
              </a:tblPr>
              <a:tblGrid>
                <a:gridCol w="4345391">
                  <a:extLst>
                    <a:ext uri="{9D8B030D-6E8A-4147-A177-3AD203B41FA5}">
                      <a16:colId xmlns:a16="http://schemas.microsoft.com/office/drawing/2014/main" val="3406186428"/>
                    </a:ext>
                  </a:extLst>
                </a:gridCol>
                <a:gridCol w="1563757">
                  <a:extLst>
                    <a:ext uri="{9D8B030D-6E8A-4147-A177-3AD203B41FA5}">
                      <a16:colId xmlns:a16="http://schemas.microsoft.com/office/drawing/2014/main" val="3697885681"/>
                    </a:ext>
                  </a:extLst>
                </a:gridCol>
                <a:gridCol w="1519912">
                  <a:extLst>
                    <a:ext uri="{9D8B030D-6E8A-4147-A177-3AD203B41FA5}">
                      <a16:colId xmlns:a16="http://schemas.microsoft.com/office/drawing/2014/main" val="1670361061"/>
                    </a:ext>
                  </a:extLst>
                </a:gridCol>
                <a:gridCol w="1519912">
                  <a:extLst>
                    <a:ext uri="{9D8B030D-6E8A-4147-A177-3AD203B41FA5}">
                      <a16:colId xmlns:a16="http://schemas.microsoft.com/office/drawing/2014/main" val="2078164874"/>
                    </a:ext>
                  </a:extLst>
                </a:gridCol>
                <a:gridCol w="1519912">
                  <a:extLst>
                    <a:ext uri="{9D8B030D-6E8A-4147-A177-3AD203B41FA5}">
                      <a16:colId xmlns:a16="http://schemas.microsoft.com/office/drawing/2014/main" val="2858243556"/>
                    </a:ext>
                  </a:extLst>
                </a:gridCol>
                <a:gridCol w="253319">
                  <a:extLst>
                    <a:ext uri="{9D8B030D-6E8A-4147-A177-3AD203B41FA5}">
                      <a16:colId xmlns:a16="http://schemas.microsoft.com/office/drawing/2014/main" val="2583594977"/>
                    </a:ext>
                  </a:extLst>
                </a:gridCol>
                <a:gridCol w="604069">
                  <a:extLst>
                    <a:ext uri="{9D8B030D-6E8A-4147-A177-3AD203B41FA5}">
                      <a16:colId xmlns:a16="http://schemas.microsoft.com/office/drawing/2014/main" val="1959705614"/>
                    </a:ext>
                  </a:extLst>
                </a:gridCol>
              </a:tblGrid>
              <a:tr h="209550">
                <a:tc gridSpan="5">
                  <a:txBody>
                    <a:bodyPr/>
                    <a:lstStyle/>
                    <a:p>
                      <a:pPr algn="l"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(2)</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6207408"/>
                  </a:ext>
                </a:extLst>
              </a:tr>
              <a:tr h="209550">
                <a:tc gridSpan="5">
                  <a:txBody>
                    <a:bodyPr/>
                    <a:lstStyle/>
                    <a:p>
                      <a:pPr algn="ctr"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不動產、廠房及設備變動表</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53669195"/>
                  </a:ext>
                </a:extLst>
              </a:tr>
              <a:tr h="209550">
                <a:tc>
                  <a:txBody>
                    <a:bodyPr/>
                    <a:lstStyle/>
                    <a:p>
                      <a:pPr algn="ctr"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項目名稱</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期初餘額</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本期增加</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zh-TW" altLang="en-US" sz="1800" u="none" strike="noStrike">
                          <a:solidFill>
                            <a:schemeClr val="bg1"/>
                          </a:solidFill>
                          <a:effectLst/>
                          <a:latin typeface="標楷體" panose="03000509000000000000" pitchFamily="65" charset="-120"/>
                          <a:ea typeface="標楷體" panose="03000509000000000000" pitchFamily="65" charset="-120"/>
                        </a:rPr>
                        <a:t>本期減少</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ctr"/>
                      <a:r>
                        <a:rPr lang="zh-TW" altLang="en-US" sz="1800" u="none" strike="noStrike">
                          <a:solidFill>
                            <a:schemeClr val="bg1"/>
                          </a:solidFill>
                          <a:effectLst/>
                          <a:latin typeface="標楷體" panose="03000509000000000000" pitchFamily="65" charset="-120"/>
                          <a:ea typeface="標楷體" panose="03000509000000000000" pitchFamily="65" charset="-120"/>
                        </a:rPr>
                        <a:t>期末餘額</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19504748"/>
                  </a:ext>
                </a:extLst>
              </a:tr>
              <a:tr h="209550">
                <a:tc gridSpan="5">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不動產、房屋及設備</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762489231"/>
                  </a:ext>
                </a:extLst>
              </a:tr>
              <a:tr h="209550">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土地</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ctr"/>
                      <a:r>
                        <a:rPr lang="en-US" altLang="zh-TW" sz="1800" u="none" strike="noStrike">
                          <a:solidFill>
                            <a:schemeClr val="bg1"/>
                          </a:solidFill>
                          <a:effectLst/>
                          <a:latin typeface="標楷體" panose="03000509000000000000" pitchFamily="65" charset="-120"/>
                          <a:ea typeface="標楷體" panose="03000509000000000000" pitchFamily="65" charset="-120"/>
                        </a:rPr>
                        <a:t>5,000,000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12,053,000</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1"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a:solidFill>
                            <a:schemeClr val="bg1"/>
                          </a:solidFill>
                          <a:effectLst/>
                          <a:latin typeface="標楷體" panose="03000509000000000000" pitchFamily="65" charset="-120"/>
                          <a:ea typeface="標楷體" panose="03000509000000000000" pitchFamily="65" charset="-120"/>
                        </a:rPr>
                        <a:t>17,053,000</a:t>
                      </a:r>
                      <a:endParaRPr lang="en-US" altLang="zh-TW" sz="1800" b="1"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2</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8764627"/>
                  </a:ext>
                </a:extLst>
              </a:tr>
              <a:tr h="209550">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土地改良物</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275,000</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1"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a:solidFill>
                            <a:schemeClr val="bg1"/>
                          </a:solidFill>
                          <a:effectLst/>
                          <a:latin typeface="標楷體" panose="03000509000000000000" pitchFamily="65" charset="-120"/>
                          <a:ea typeface="標楷體" panose="03000509000000000000" pitchFamily="65" charset="-120"/>
                        </a:rPr>
                        <a:t>275,000</a:t>
                      </a:r>
                      <a:endParaRPr lang="en-US" altLang="zh-TW" sz="1800" b="1"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2</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44939916"/>
                  </a:ext>
                </a:extLst>
              </a:tr>
              <a:tr h="209550">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房屋及建築</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12,950,000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5,432,000</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1"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a:solidFill>
                            <a:schemeClr val="bg1"/>
                          </a:solidFill>
                          <a:effectLst/>
                          <a:latin typeface="標楷體" panose="03000509000000000000" pitchFamily="65" charset="-120"/>
                          <a:ea typeface="標楷體" panose="03000509000000000000" pitchFamily="65" charset="-120"/>
                        </a:rPr>
                        <a:t>18,382,000</a:t>
                      </a:r>
                      <a:endParaRPr lang="en-US" altLang="zh-TW" sz="1800" b="1"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2</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31180687"/>
                  </a:ext>
                </a:extLst>
              </a:tr>
              <a:tr h="209550">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辦公設備</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660,000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a:solidFill>
                            <a:schemeClr val="bg1"/>
                          </a:solidFill>
                          <a:effectLst/>
                          <a:latin typeface="標楷體" panose="03000509000000000000" pitchFamily="65" charset="-120"/>
                          <a:ea typeface="標楷體" panose="03000509000000000000" pitchFamily="65" charset="-120"/>
                        </a:rPr>
                        <a:t>660,000</a:t>
                      </a:r>
                      <a:endParaRPr lang="en-US" altLang="zh-TW" sz="1800" b="1"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2</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800965836"/>
                  </a:ext>
                </a:extLst>
              </a:tr>
              <a:tr h="209550">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運輸設備</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1,710,000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550,000</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960,000</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a:solidFill>
                            <a:schemeClr val="bg1"/>
                          </a:solidFill>
                          <a:effectLst/>
                          <a:latin typeface="標楷體" panose="03000509000000000000" pitchFamily="65" charset="-120"/>
                          <a:ea typeface="標楷體" panose="03000509000000000000" pitchFamily="65" charset="-120"/>
                        </a:rPr>
                        <a:t>1,300,000</a:t>
                      </a:r>
                      <a:endParaRPr lang="en-US" altLang="zh-TW" sz="1800" b="1"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2</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30816793"/>
                  </a:ext>
                </a:extLst>
              </a:tr>
              <a:tr h="209550">
                <a:tc>
                  <a:txBody>
                    <a:bodyPr/>
                    <a:lstStyle/>
                    <a:p>
                      <a:pPr algn="ctr" fontAlgn="ctr"/>
                      <a:r>
                        <a:rPr lang="zh-TW" altLang="en-US" sz="1800" u="none" strike="noStrike">
                          <a:solidFill>
                            <a:schemeClr val="bg1"/>
                          </a:solidFill>
                          <a:effectLst/>
                          <a:latin typeface="標楷體" panose="03000509000000000000" pitchFamily="65" charset="-120"/>
                          <a:ea typeface="標楷體" panose="03000509000000000000" pitchFamily="65" charset="-120"/>
                        </a:rPr>
                        <a:t>合計</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20,320,000</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a:solidFill>
                            <a:schemeClr val="bg1"/>
                          </a:solidFill>
                          <a:effectLst/>
                          <a:latin typeface="標楷體" panose="03000509000000000000" pitchFamily="65" charset="-120"/>
                          <a:ea typeface="標楷體" panose="03000509000000000000" pitchFamily="65" charset="-120"/>
                        </a:rPr>
                        <a:t>18,310,000</a:t>
                      </a:r>
                      <a:endParaRPr lang="en-US" altLang="zh-TW" sz="1800" b="1"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960,000</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a:solidFill>
                            <a:schemeClr val="bg1"/>
                          </a:solidFill>
                          <a:effectLst/>
                          <a:latin typeface="標楷體" panose="03000509000000000000" pitchFamily="65" charset="-120"/>
                          <a:ea typeface="標楷體" panose="03000509000000000000" pitchFamily="65" charset="-120"/>
                        </a:rPr>
                        <a:t>37,670,000</a:t>
                      </a:r>
                      <a:endParaRPr lang="en-US" altLang="zh-TW" sz="1800" b="1"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2</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961256053"/>
                  </a:ext>
                </a:extLst>
              </a:tr>
              <a:tr h="209550">
                <a:tc gridSpan="5">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累計折舊</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17867139"/>
                  </a:ext>
                </a:extLst>
              </a:tr>
              <a:tr h="209550">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土地改良物</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fontAlgn="ctr"/>
                      <a:r>
                        <a:rPr lang="zh-TW" altLang="en-US" sz="1800" u="none" strike="noStrike">
                          <a:solidFill>
                            <a:schemeClr val="bg1"/>
                          </a:solidFill>
                          <a:effectLst/>
                          <a:latin typeface="標楷體" panose="03000509000000000000" pitchFamily="65" charset="-120"/>
                          <a:ea typeface="標楷體" panose="03000509000000000000" pitchFamily="65" charset="-120"/>
                        </a:rPr>
                        <a:t>－</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22,750</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22,750</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2</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36834160"/>
                  </a:ext>
                </a:extLst>
              </a:tr>
              <a:tr h="209550">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房屋及建築</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ctr"/>
                      <a:r>
                        <a:rPr lang="en-US" altLang="zh-TW" sz="1800" u="none" strike="noStrike">
                          <a:solidFill>
                            <a:schemeClr val="bg1"/>
                          </a:solidFill>
                          <a:effectLst/>
                          <a:latin typeface="標楷體" panose="03000509000000000000" pitchFamily="65" charset="-120"/>
                          <a:ea typeface="標楷體" panose="03000509000000000000" pitchFamily="65" charset="-120"/>
                        </a:rPr>
                        <a:t>2,960,000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503,500</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3,463,500</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2</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14383064"/>
                  </a:ext>
                </a:extLst>
              </a:tr>
              <a:tr h="209550">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辦公設備</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ctr"/>
                      <a:r>
                        <a:rPr lang="en-US" altLang="zh-TW" sz="1800" u="none" strike="noStrike">
                          <a:solidFill>
                            <a:schemeClr val="bg1"/>
                          </a:solidFill>
                          <a:effectLst/>
                          <a:latin typeface="標楷體" panose="03000509000000000000" pitchFamily="65" charset="-120"/>
                          <a:ea typeface="標楷體" panose="03000509000000000000" pitchFamily="65" charset="-120"/>
                        </a:rPr>
                        <a:t>422,400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a:solidFill>
                            <a:schemeClr val="bg1"/>
                          </a:solidFill>
                          <a:effectLst/>
                          <a:latin typeface="標楷體" panose="03000509000000000000" pitchFamily="65" charset="-120"/>
                          <a:ea typeface="標楷體" panose="03000509000000000000" pitchFamily="65" charset="-120"/>
                        </a:rPr>
                        <a:t>95,040</a:t>
                      </a:r>
                      <a:endParaRPr lang="en-US" altLang="zh-TW" sz="1800" b="1"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517,440</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2</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27196035"/>
                  </a:ext>
                </a:extLst>
              </a:tr>
              <a:tr h="209550">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運輸設備</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ctr"/>
                      <a:r>
                        <a:rPr lang="en-US" altLang="zh-TW" sz="1800" u="none" strike="noStrike">
                          <a:solidFill>
                            <a:schemeClr val="bg1"/>
                          </a:solidFill>
                          <a:effectLst/>
                          <a:latin typeface="標楷體" panose="03000509000000000000" pitchFamily="65" charset="-120"/>
                          <a:ea typeface="標楷體" panose="03000509000000000000" pitchFamily="65" charset="-120"/>
                        </a:rPr>
                        <a:t>310,500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a:solidFill>
                            <a:schemeClr val="bg1"/>
                          </a:solidFill>
                          <a:effectLst/>
                          <a:latin typeface="標楷體" panose="03000509000000000000" pitchFamily="65" charset="-120"/>
                          <a:ea typeface="標楷體" panose="03000509000000000000" pitchFamily="65" charset="-120"/>
                        </a:rPr>
                        <a:t>163,500</a:t>
                      </a:r>
                      <a:endParaRPr lang="en-US" altLang="zh-TW" sz="1800" b="1"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285,000</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189,000</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2</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9315354"/>
                  </a:ext>
                </a:extLst>
              </a:tr>
              <a:tr h="209550">
                <a:tc>
                  <a:txBody>
                    <a:bodyPr/>
                    <a:lstStyle/>
                    <a:p>
                      <a:pPr algn="ctr" fontAlgn="ctr"/>
                      <a:r>
                        <a:rPr lang="zh-TW" altLang="en-US" sz="1800" u="none" strike="noStrike">
                          <a:solidFill>
                            <a:schemeClr val="bg1"/>
                          </a:solidFill>
                          <a:effectLst/>
                          <a:latin typeface="標楷體" panose="03000509000000000000" pitchFamily="65" charset="-120"/>
                          <a:ea typeface="標楷體" panose="03000509000000000000" pitchFamily="65" charset="-120"/>
                        </a:rPr>
                        <a:t>合計</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ctr"/>
                      <a:r>
                        <a:rPr lang="en-US" altLang="zh-TW" sz="1800" u="none" strike="noStrike">
                          <a:solidFill>
                            <a:schemeClr val="bg1"/>
                          </a:solidFill>
                          <a:effectLst/>
                          <a:latin typeface="標楷體" panose="03000509000000000000" pitchFamily="65" charset="-120"/>
                          <a:ea typeface="標楷體" panose="03000509000000000000" pitchFamily="65" charset="-120"/>
                        </a:rPr>
                        <a:t>3,692,900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a:solidFill>
                            <a:schemeClr val="bg1"/>
                          </a:solidFill>
                          <a:effectLst/>
                          <a:latin typeface="標楷體" panose="03000509000000000000" pitchFamily="65" charset="-120"/>
                          <a:ea typeface="標楷體" panose="03000509000000000000" pitchFamily="65" charset="-120"/>
                        </a:rPr>
                        <a:t>784,790</a:t>
                      </a:r>
                      <a:endParaRPr lang="en-US" altLang="zh-TW" sz="1800" b="1"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285,000</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4,192,690</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2</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2982495"/>
                  </a:ext>
                </a:extLst>
              </a:tr>
              <a:tr h="209550">
                <a:tc>
                  <a:txBody>
                    <a:bodyPr/>
                    <a:lstStyle/>
                    <a:p>
                      <a:pPr algn="ctr" fontAlgn="ctr"/>
                      <a:r>
                        <a:rPr lang="zh-TW" altLang="en-US" sz="1800" u="none" strike="noStrike">
                          <a:solidFill>
                            <a:schemeClr val="bg1"/>
                          </a:solidFill>
                          <a:effectLst/>
                          <a:latin typeface="標楷體" panose="03000509000000000000" pitchFamily="65" charset="-120"/>
                          <a:ea typeface="標楷體" panose="03000509000000000000" pitchFamily="65" charset="-120"/>
                        </a:rPr>
                        <a:t>不動產、房屋及設備淨額</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fontAlgn="ctr"/>
                      <a:r>
                        <a:rPr lang="en-US" altLang="zh-TW" sz="1800" u="none" strike="noStrike">
                          <a:solidFill>
                            <a:schemeClr val="bg1"/>
                          </a:solidFill>
                          <a:effectLst/>
                          <a:latin typeface="標楷體" panose="03000509000000000000" pitchFamily="65" charset="-120"/>
                          <a:ea typeface="標楷體" panose="03000509000000000000" pitchFamily="65" charset="-120"/>
                        </a:rPr>
                        <a:t>16,627,100</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a:solidFill>
                            <a:schemeClr val="bg1"/>
                          </a:solidFill>
                          <a:effectLst/>
                          <a:latin typeface="標楷體" panose="03000509000000000000" pitchFamily="65" charset="-120"/>
                          <a:ea typeface="標楷體" panose="03000509000000000000" pitchFamily="65" charset="-120"/>
                        </a:rPr>
                        <a:t>17,525,210</a:t>
                      </a:r>
                      <a:endParaRPr lang="en-US" altLang="zh-TW" sz="1800" b="1"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a:solidFill>
                            <a:schemeClr val="bg1"/>
                          </a:solidFill>
                          <a:effectLst/>
                          <a:latin typeface="標楷體" panose="03000509000000000000" pitchFamily="65" charset="-120"/>
                          <a:ea typeface="標楷體" panose="03000509000000000000" pitchFamily="65" charset="-120"/>
                        </a:rPr>
                        <a:t>675,000</a:t>
                      </a:r>
                      <a:endParaRPr lang="en-US" altLang="zh-TW" sz="1800" b="1"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33,477,310</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2</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653973288"/>
                  </a:ext>
                </a:extLst>
              </a:tr>
              <a:tr h="209550">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24</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46212726"/>
                  </a:ext>
                </a:extLst>
              </a:tr>
              <a:tr h="209550">
                <a:tc gridSpan="5">
                  <a:txBody>
                    <a:bodyPr/>
                    <a:lstStyle/>
                    <a:p>
                      <a:pPr algn="l" fontAlgn="b"/>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826686337"/>
                  </a:ext>
                </a:extLst>
              </a:tr>
            </a:tbl>
          </a:graphicData>
        </a:graphic>
      </p:graphicFrame>
      <p:sp>
        <p:nvSpPr>
          <p:cNvPr id="7" name="矩形 6"/>
          <p:cNvSpPr/>
          <p:nvPr/>
        </p:nvSpPr>
        <p:spPr>
          <a:xfrm>
            <a:off x="278652" y="5894776"/>
            <a:ext cx="6145903" cy="400110"/>
          </a:xfrm>
          <a:prstGeom prst="rect">
            <a:avLst/>
          </a:prstGeom>
        </p:spPr>
        <p:txBody>
          <a:bodyPr wrap="square">
            <a:spAutoFit/>
          </a:bodyPr>
          <a:lstStyle/>
          <a:p>
            <a:pPr fontAlgn="b"/>
            <a:r>
              <a:rPr lang="en-US" altLang="zh-TW" sz="2000" b="1" dirty="0">
                <a:solidFill>
                  <a:srgbClr val="00FDFF"/>
                </a:solidFill>
                <a:latin typeface="標楷體" panose="03000509000000000000" pitchFamily="65" charset="-120"/>
                <a:ea typeface="標楷體" panose="03000509000000000000" pitchFamily="65" charset="-120"/>
              </a:rPr>
              <a:t>※</a:t>
            </a:r>
            <a:r>
              <a:rPr lang="zh-TW" altLang="en-US" sz="2000" b="1" dirty="0">
                <a:solidFill>
                  <a:srgbClr val="00FDFF"/>
                </a:solidFill>
                <a:latin typeface="標楷體" panose="03000509000000000000" pitchFamily="65" charset="-120"/>
                <a:ea typeface="標楷體" panose="03000509000000000000" pitchFamily="65" charset="-120"/>
              </a:rPr>
              <a:t>本題未給點數，上面所標點數，依以往經驗標示。</a:t>
            </a:r>
          </a:p>
        </p:txBody>
      </p:sp>
      <p:pic>
        <p:nvPicPr>
          <p:cNvPr id="39" name="图片 77"/>
          <p:cNvPicPr>
            <a:picLocks noChangeAspect="1"/>
          </p:cNvPicPr>
          <p:nvPr/>
        </p:nvPicPr>
        <p:blipFill>
          <a:blip r:embed="rId2"/>
          <a:srcRect/>
          <a:stretch>
            <a:fillRect/>
          </a:stretch>
        </p:blipFill>
        <p:spPr>
          <a:xfrm>
            <a:off x="10951088" y="5540423"/>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Tree>
    <p:extLst>
      <p:ext uri="{BB962C8B-B14F-4D97-AF65-F5344CB8AC3E}">
        <p14:creationId xmlns:p14="http://schemas.microsoft.com/office/powerpoint/2010/main" val="13547431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par>
                                    <p:cTn id="30" presetID="2" presetClass="entr" presetSubtype="8" fill="hold" nodeType="withEffect" p14:presetBounceEnd="12000">
                                      <p:stCondLst>
                                        <p:cond delay="200"/>
                                      </p:stCondLst>
                                      <p:childTnLst>
                                        <p:set>
                                          <p:cBhvr>
                                            <p:cTn id="31" dur="1" fill="hold">
                                              <p:stCondLst>
                                                <p:cond delay="0"/>
                                              </p:stCondLst>
                                            </p:cTn>
                                            <p:tgtEl>
                                              <p:spTgt spid="39"/>
                                            </p:tgtEl>
                                            <p:attrNameLst>
                                              <p:attrName>style.visibility</p:attrName>
                                            </p:attrNameLst>
                                          </p:cBhvr>
                                          <p:to>
                                            <p:strVal val="visible"/>
                                          </p:to>
                                        </p:set>
                                        <p:anim calcmode="lin" valueType="num" p14:bounceEnd="12000">
                                          <p:cBhvr additive="base">
                                            <p:cTn id="32" dur="500" fill="hold"/>
                                            <p:tgtEl>
                                              <p:spTgt spid="39"/>
                                            </p:tgtEl>
                                            <p:attrNameLst>
                                              <p:attrName>ppt_x</p:attrName>
                                            </p:attrNameLst>
                                          </p:cBhvr>
                                          <p:tavLst>
                                            <p:tav tm="0">
                                              <p:val>
                                                <p:strVal val="0-#ppt_w/2"/>
                                              </p:val>
                                            </p:tav>
                                            <p:tav tm="100000">
                                              <p:val>
                                                <p:strVal val="#ppt_x"/>
                                              </p:val>
                                            </p:tav>
                                          </p:tavLst>
                                        </p:anim>
                                        <p:anim calcmode="lin" valueType="num" p14:bounceEnd="12000">
                                          <p:cBhvr additive="base">
                                            <p:cTn id="33" dur="500" fill="hold"/>
                                            <p:tgtEl>
                                              <p:spTgt spid="39"/>
                                            </p:tgtEl>
                                            <p:attrNameLst>
                                              <p:attrName>ppt_y</p:attrName>
                                            </p:attrNameLst>
                                          </p:cBhvr>
                                          <p:tavLst>
                                            <p:tav tm="0">
                                              <p:val>
                                                <p:strVal val="#ppt_y"/>
                                              </p:val>
                                            </p:tav>
                                            <p:tav tm="100000">
                                              <p:val>
                                                <p:strVal val="#ppt_y"/>
                                              </p:val>
                                            </p:tav>
                                          </p:tavLst>
                                        </p:anim>
                                      </p:childTnLst>
                                    </p:cTn>
                                  </p:par>
                                  <p:par>
                                    <p:cTn id="34" presetID="8" presetClass="emph" presetSubtype="0" fill="hold" nodeType="withEffect">
                                      <p:stCondLst>
                                        <p:cond delay="0"/>
                                      </p:stCondLst>
                                      <p:childTnLst>
                                        <p:animRot by="21600000">
                                          <p:cBhvr>
                                            <p:cTn id="35" dur="1250" fill="hold"/>
                                            <p:tgtEl>
                                              <p:spTgt spid="39"/>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par>
                                    <p:cTn id="30" presetID="2" presetClass="entr" presetSubtype="8" fill="hold" nodeType="withEffect">
                                      <p:stCondLst>
                                        <p:cond delay="200"/>
                                      </p:stCondLst>
                                      <p:childTnLst>
                                        <p:set>
                                          <p:cBhvr>
                                            <p:cTn id="31" dur="1" fill="hold">
                                              <p:stCondLst>
                                                <p:cond delay="0"/>
                                              </p:stCondLst>
                                            </p:cTn>
                                            <p:tgtEl>
                                              <p:spTgt spid="39"/>
                                            </p:tgtEl>
                                            <p:attrNameLst>
                                              <p:attrName>style.visibility</p:attrName>
                                            </p:attrNameLst>
                                          </p:cBhvr>
                                          <p:to>
                                            <p:strVal val="visible"/>
                                          </p:to>
                                        </p:set>
                                        <p:anim calcmode="lin" valueType="num">
                                          <p:cBhvr additive="base">
                                            <p:cTn id="32" dur="500" fill="hold"/>
                                            <p:tgtEl>
                                              <p:spTgt spid="39"/>
                                            </p:tgtEl>
                                            <p:attrNameLst>
                                              <p:attrName>ppt_x</p:attrName>
                                            </p:attrNameLst>
                                          </p:cBhvr>
                                          <p:tavLst>
                                            <p:tav tm="0">
                                              <p:val>
                                                <p:strVal val="0-#ppt_w/2"/>
                                              </p:val>
                                            </p:tav>
                                            <p:tav tm="100000">
                                              <p:val>
                                                <p:strVal val="#ppt_x"/>
                                              </p:val>
                                            </p:tav>
                                          </p:tavLst>
                                        </p:anim>
                                        <p:anim calcmode="lin" valueType="num">
                                          <p:cBhvr additive="base">
                                            <p:cTn id="33" dur="500" fill="hold"/>
                                            <p:tgtEl>
                                              <p:spTgt spid="39"/>
                                            </p:tgtEl>
                                            <p:attrNameLst>
                                              <p:attrName>ppt_y</p:attrName>
                                            </p:attrNameLst>
                                          </p:cBhvr>
                                          <p:tavLst>
                                            <p:tav tm="0">
                                              <p:val>
                                                <p:strVal val="#ppt_y"/>
                                              </p:val>
                                            </p:tav>
                                            <p:tav tm="100000">
                                              <p:val>
                                                <p:strVal val="#ppt_y"/>
                                              </p:val>
                                            </p:tav>
                                          </p:tavLst>
                                        </p:anim>
                                      </p:childTnLst>
                                    </p:cTn>
                                  </p:par>
                                  <p:par>
                                    <p:cTn id="34" presetID="8" presetClass="emph" presetSubtype="0" fill="hold" nodeType="withEffect">
                                      <p:stCondLst>
                                        <p:cond delay="0"/>
                                      </p:stCondLst>
                                      <p:childTnLst>
                                        <p:animRot by="21600000">
                                          <p:cBhvr>
                                            <p:cTn id="35" dur="1250" fill="hold"/>
                                            <p:tgtEl>
                                              <p:spTgt spid="39"/>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33013" y="831877"/>
            <a:ext cx="11429512" cy="5930754"/>
            <a:chOff x="908407" y="1958839"/>
            <a:chExt cx="3484693" cy="4886803"/>
          </a:xfrm>
        </p:grpSpPr>
        <p:sp>
          <p:nvSpPr>
            <p:cNvPr id="16" name="矩形 15"/>
            <p:cNvSpPr/>
            <p:nvPr/>
          </p:nvSpPr>
          <p:spPr>
            <a:xfrm flipH="1">
              <a:off x="908407" y="1995688"/>
              <a:ext cx="3346354"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138709" y="1351072"/>
            <a:ext cx="1629171" cy="4774351"/>
            <a:chOff x="976242" y="956225"/>
            <a:chExt cx="1629171" cy="1294586"/>
          </a:xfrm>
        </p:grpSpPr>
        <p:pic>
          <p:nvPicPr>
            <p:cNvPr id="43" name="图片 69"/>
            <p:cNvPicPr>
              <a:picLocks noChangeAspect="1"/>
            </p:cNvPicPr>
            <p:nvPr/>
          </p:nvPicPr>
          <p:blipFill>
            <a:blip r:embed="rId2"/>
            <a:srcRect/>
            <a:stretch>
              <a:fillRect/>
            </a:stretch>
          </p:blipFill>
          <p:spPr>
            <a:xfrm>
              <a:off x="976242" y="956225"/>
              <a:ext cx="1629171" cy="129458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1473021" y="1343099"/>
              <a:ext cx="802922" cy="425620"/>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第六題</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sp>
        <p:nvSpPr>
          <p:cNvPr id="4" name="Rectangle 1"/>
          <p:cNvSpPr>
            <a:spLocks noChangeArrowheads="1"/>
          </p:cNvSpPr>
          <p:nvPr/>
        </p:nvSpPr>
        <p:spPr bwMode="auto">
          <a:xfrm>
            <a:off x="1066986" y="900738"/>
            <a:ext cx="10985511" cy="19389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eaLnBrk="0" fontAlgn="base" hangingPunct="0">
              <a:spcBef>
                <a:spcPct val="0"/>
              </a:spcBef>
              <a:spcAft>
                <a:spcPct val="0"/>
              </a:spcAft>
              <a:tabLst>
                <a:tab pos="841375" algn="l"/>
              </a:tabLst>
              <a:defRPr>
                <a:solidFill>
                  <a:schemeClr val="tx1"/>
                </a:solidFill>
                <a:latin typeface="Arial" panose="020B0604020202020204" pitchFamily="34" charset="0"/>
              </a:defRPr>
            </a:lvl1pPr>
            <a:lvl2pPr eaLnBrk="0" fontAlgn="base" hangingPunct="0">
              <a:spcBef>
                <a:spcPct val="0"/>
              </a:spcBef>
              <a:spcAft>
                <a:spcPct val="0"/>
              </a:spcAft>
              <a:tabLst>
                <a:tab pos="841375" algn="l"/>
              </a:tabLst>
              <a:defRPr>
                <a:solidFill>
                  <a:schemeClr val="tx1"/>
                </a:solidFill>
                <a:latin typeface="Arial" panose="020B0604020202020204" pitchFamily="34" charset="0"/>
              </a:defRPr>
            </a:lvl2pPr>
            <a:lvl3pPr eaLnBrk="0" fontAlgn="base" hangingPunct="0">
              <a:spcBef>
                <a:spcPct val="0"/>
              </a:spcBef>
              <a:spcAft>
                <a:spcPct val="0"/>
              </a:spcAft>
              <a:tabLst>
                <a:tab pos="841375" algn="l"/>
              </a:tabLst>
              <a:defRPr>
                <a:solidFill>
                  <a:schemeClr val="tx1"/>
                </a:solidFill>
                <a:latin typeface="Arial" panose="020B0604020202020204" pitchFamily="34" charset="0"/>
              </a:defRPr>
            </a:lvl3pPr>
            <a:lvl4pPr eaLnBrk="0" fontAlgn="base" hangingPunct="0">
              <a:spcBef>
                <a:spcPct val="0"/>
              </a:spcBef>
              <a:spcAft>
                <a:spcPct val="0"/>
              </a:spcAft>
              <a:tabLst>
                <a:tab pos="841375" algn="l"/>
              </a:tabLst>
              <a:defRPr>
                <a:solidFill>
                  <a:schemeClr val="tx1"/>
                </a:solidFill>
                <a:latin typeface="Arial" panose="020B0604020202020204" pitchFamily="34" charset="0"/>
              </a:defRPr>
            </a:lvl4pPr>
            <a:lvl5pPr eaLnBrk="0" fontAlgn="base" hangingPunct="0">
              <a:spcBef>
                <a:spcPct val="0"/>
              </a:spcBef>
              <a:spcAft>
                <a:spcPct val="0"/>
              </a:spcAft>
              <a:tabLst>
                <a:tab pos="841375" algn="l"/>
              </a:tabLst>
              <a:defRPr>
                <a:solidFill>
                  <a:schemeClr val="tx1"/>
                </a:solidFill>
                <a:latin typeface="Arial" panose="020B0604020202020204" pitchFamily="34" charset="0"/>
              </a:defRPr>
            </a:lvl5pPr>
            <a:lvl6pPr eaLnBrk="0" fontAlgn="base" hangingPunct="0">
              <a:spcBef>
                <a:spcPct val="0"/>
              </a:spcBef>
              <a:spcAft>
                <a:spcPct val="0"/>
              </a:spcAft>
              <a:tabLst>
                <a:tab pos="841375" algn="l"/>
              </a:tabLst>
              <a:defRPr>
                <a:solidFill>
                  <a:schemeClr val="tx1"/>
                </a:solidFill>
                <a:latin typeface="Arial" panose="020B0604020202020204" pitchFamily="34" charset="0"/>
              </a:defRPr>
            </a:lvl6pPr>
            <a:lvl7pPr eaLnBrk="0" fontAlgn="base" hangingPunct="0">
              <a:spcBef>
                <a:spcPct val="0"/>
              </a:spcBef>
              <a:spcAft>
                <a:spcPct val="0"/>
              </a:spcAft>
              <a:tabLst>
                <a:tab pos="841375" algn="l"/>
              </a:tabLst>
              <a:defRPr>
                <a:solidFill>
                  <a:schemeClr val="tx1"/>
                </a:solidFill>
                <a:latin typeface="Arial" panose="020B0604020202020204" pitchFamily="34" charset="0"/>
              </a:defRPr>
            </a:lvl7pPr>
            <a:lvl8pPr eaLnBrk="0" fontAlgn="base" hangingPunct="0">
              <a:spcBef>
                <a:spcPct val="0"/>
              </a:spcBef>
              <a:spcAft>
                <a:spcPct val="0"/>
              </a:spcAft>
              <a:tabLst>
                <a:tab pos="841375" algn="l"/>
              </a:tabLst>
              <a:defRPr>
                <a:solidFill>
                  <a:schemeClr val="tx1"/>
                </a:solidFill>
                <a:latin typeface="Arial" panose="020B0604020202020204" pitchFamily="34" charset="0"/>
              </a:defRPr>
            </a:lvl8pPr>
            <a:lvl9pPr eaLnBrk="0" fontAlgn="base" hangingPunct="0">
              <a:spcBef>
                <a:spcPct val="0"/>
              </a:spcBef>
              <a:spcAft>
                <a:spcPct val="0"/>
              </a:spcAft>
              <a:tabLst>
                <a:tab pos="841375" algn="l"/>
              </a:tabLst>
              <a:defRPr>
                <a:solidFill>
                  <a:schemeClr val="tx1"/>
                </a:solidFill>
                <a:latin typeface="Arial" panose="020B0604020202020204" pitchFamily="34" charset="0"/>
              </a:defRPr>
            </a:lvl9pPr>
          </a:lstStyle>
          <a:p>
            <a:pPr marL="1249363" lvl="0" indent="-1249363"/>
            <a:r>
              <a:rPr lang="zh-TW" altLang="en-US"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第六題：桃園公司總經理欲瞭解</a:t>
            </a:r>
            <a:r>
              <a:rPr lang="en-US" altLang="zh-TW"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107</a:t>
            </a:r>
            <a:r>
              <a:rPr lang="zh-TW" altLang="en-US"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年度採用永續盤存制前，存貨因控制不當所生之可能損失金額。</a:t>
            </a:r>
          </a:p>
          <a:p>
            <a:pPr marL="450850" lvl="0" indent="-450850"/>
            <a:r>
              <a:rPr lang="en-US" altLang="zh-TW"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a:t>
            </a:r>
            <a:r>
              <a:rPr lang="zh-TW" altLang="en-US"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依本公司採用永續盤存制後之銷貨毛利率</a:t>
            </a:r>
            <a:r>
              <a:rPr lang="en-US" altLang="zh-TW"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a:t>
            </a:r>
            <a:r>
              <a:rPr lang="zh-TW" altLang="en-US"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不考慮</a:t>
            </a:r>
            <a:r>
              <a:rPr lang="en-US" altLang="zh-TW"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12</a:t>
            </a:r>
            <a:r>
              <a:rPr lang="zh-TW" altLang="en-US"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月</a:t>
            </a:r>
            <a:r>
              <a:rPr lang="en-US" altLang="zh-TW"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31</a:t>
            </a:r>
            <a:r>
              <a:rPr lang="zh-TW" altLang="en-US"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日之存貨盤盈虧、期末評價及產品保固負債準備</a:t>
            </a:r>
            <a:r>
              <a:rPr lang="en-US" altLang="zh-TW"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a:t>
            </a:r>
            <a:r>
              <a:rPr lang="zh-TW" altLang="en-US"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，編表估算公司</a:t>
            </a:r>
            <a:r>
              <a:rPr lang="en-US" altLang="zh-TW"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107</a:t>
            </a:r>
            <a:r>
              <a:rPr lang="zh-TW" altLang="en-US"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年</a:t>
            </a:r>
            <a:r>
              <a:rPr lang="en-US" altLang="zh-TW"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a:t>
            </a:r>
            <a:r>
              <a:rPr lang="zh-TW" altLang="en-US"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月</a:t>
            </a:r>
            <a:r>
              <a:rPr lang="en-US" altLang="zh-TW"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a:t>
            </a:r>
            <a:r>
              <a:rPr lang="zh-TW" altLang="en-US"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日至</a:t>
            </a:r>
            <a:r>
              <a:rPr lang="en-US" altLang="zh-TW"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10</a:t>
            </a:r>
            <a:r>
              <a:rPr lang="zh-TW" altLang="en-US"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月</a:t>
            </a:r>
            <a:r>
              <a:rPr lang="en-US" altLang="zh-TW"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31</a:t>
            </a:r>
            <a:r>
              <a:rPr lang="zh-TW" altLang="en-US"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日期間存貨因控管不佳的潛在損失金額</a:t>
            </a:r>
            <a:r>
              <a:rPr lang="zh-TW" altLang="en-US" sz="2400" b="1" dirty="0" smtClean="0">
                <a:solidFill>
                  <a:schemeClr val="bg1"/>
                </a:solidFill>
                <a:latin typeface="標楷體" panose="03000509000000000000" pitchFamily="65" charset="-120"/>
                <a:ea typeface="標楷體" panose="03000509000000000000" pitchFamily="65" charset="-120"/>
                <a:cs typeface="Times New Roman" panose="02020603050405020304" pitchFamily="18" charset="0"/>
              </a:rPr>
              <a:t>。</a:t>
            </a:r>
            <a:endParaRPr lang="zh-TW" altLang="en-US"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endParaRPr>
          </a:p>
        </p:txBody>
      </p:sp>
      <p:graphicFrame>
        <p:nvGraphicFramePr>
          <p:cNvPr id="3" name="表格 2"/>
          <p:cNvGraphicFramePr>
            <a:graphicFrameLocks noGrp="1"/>
          </p:cNvGraphicFramePr>
          <p:nvPr>
            <p:extLst>
              <p:ext uri="{D42A27DB-BD31-4B8C-83A1-F6EECF244321}">
                <p14:modId xmlns:p14="http://schemas.microsoft.com/office/powerpoint/2010/main" val="1595468505"/>
              </p:ext>
            </p:extLst>
          </p:nvPr>
        </p:nvGraphicFramePr>
        <p:xfrm>
          <a:off x="1557704" y="3661866"/>
          <a:ext cx="10152951" cy="2304887"/>
        </p:xfrm>
        <a:graphic>
          <a:graphicData uri="http://schemas.openxmlformats.org/drawingml/2006/table">
            <a:tbl>
              <a:tblPr firstRow="1" firstCol="1" bandRow="1">
                <a:tableStyleId>{5C22544A-7EE6-4342-B048-85BDC9FD1C3A}</a:tableStyleId>
              </a:tblPr>
              <a:tblGrid>
                <a:gridCol w="8163360">
                  <a:extLst>
                    <a:ext uri="{9D8B030D-6E8A-4147-A177-3AD203B41FA5}">
                      <a16:colId xmlns:a16="http://schemas.microsoft.com/office/drawing/2014/main" val="2979602053"/>
                    </a:ext>
                  </a:extLst>
                </a:gridCol>
                <a:gridCol w="1989591">
                  <a:extLst>
                    <a:ext uri="{9D8B030D-6E8A-4147-A177-3AD203B41FA5}">
                      <a16:colId xmlns:a16="http://schemas.microsoft.com/office/drawing/2014/main" val="1522494923"/>
                    </a:ext>
                  </a:extLst>
                </a:gridCol>
              </a:tblGrid>
              <a:tr h="348870">
                <a:tc>
                  <a:txBody>
                    <a:bodyPr/>
                    <a:lstStyle/>
                    <a:p>
                      <a:pPr>
                        <a:spcAft>
                          <a:spcPts val="0"/>
                        </a:spcAft>
                      </a:pPr>
                      <a:r>
                        <a:rPr lang="en-US" sz="2400" kern="0" dirty="0">
                          <a:solidFill>
                            <a:schemeClr val="bg1"/>
                          </a:solidFill>
                          <a:effectLst/>
                          <a:latin typeface="標楷體" panose="03000509000000000000" pitchFamily="65" charset="-120"/>
                          <a:ea typeface="標楷體" panose="03000509000000000000" pitchFamily="65" charset="-120"/>
                        </a:rPr>
                        <a:t>11/1-12/31</a:t>
                      </a:r>
                      <a:r>
                        <a:rPr lang="zh-HK" sz="2400" kern="0" dirty="0">
                          <a:solidFill>
                            <a:schemeClr val="bg1"/>
                          </a:solidFill>
                          <a:effectLst/>
                          <a:latin typeface="標楷體" panose="03000509000000000000" pitchFamily="65" charset="-120"/>
                          <a:ea typeface="標楷體" panose="03000509000000000000" pitchFamily="65" charset="-120"/>
                        </a:rPr>
                        <a:t>毛利率</a:t>
                      </a:r>
                      <a:endParaRPr lang="zh-TW" sz="24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161290" algn="r">
                        <a:spcAft>
                          <a:spcPts val="0"/>
                        </a:spcAft>
                        <a:tabLst>
                          <a:tab pos="882015" algn="l"/>
                        </a:tabLst>
                      </a:pPr>
                      <a:r>
                        <a:rPr lang="en-US" sz="2400" kern="0" dirty="0">
                          <a:solidFill>
                            <a:schemeClr val="bg1"/>
                          </a:solidFill>
                          <a:effectLst/>
                        </a:rPr>
                        <a:t>%</a:t>
                      </a:r>
                      <a:endParaRPr lang="zh-TW" sz="2400" kern="100" dirty="0">
                        <a:solidFill>
                          <a:schemeClr val="bg1"/>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291049732"/>
                  </a:ext>
                </a:extLst>
              </a:tr>
              <a:tr h="110327">
                <a:tc>
                  <a:txBody>
                    <a:bodyPr/>
                    <a:lstStyle/>
                    <a:p>
                      <a:endParaRPr lang="zh-TW" sz="4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zh-TW" sz="400" kern="100" dirty="0">
                        <a:solidFill>
                          <a:schemeClr val="bg1"/>
                        </a:solidFill>
                        <a:effectLst/>
                        <a:latin typeface="Calibri" panose="020F0502020204030204" pitchFamily="34" charset="0"/>
                        <a:cs typeface="Times New Roman" panose="02020603050405020304" pitchFamily="18" charset="0"/>
                      </a:endParaRPr>
                    </a:p>
                  </a:txBody>
                  <a:tcPr marL="17780" marR="177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49319991"/>
                  </a:ext>
                </a:extLst>
              </a:tr>
              <a:tr h="348870">
                <a:tc>
                  <a:txBody>
                    <a:bodyPr/>
                    <a:lstStyle/>
                    <a:p>
                      <a:pPr>
                        <a:spcAft>
                          <a:spcPts val="0"/>
                        </a:spcAft>
                      </a:pPr>
                      <a:r>
                        <a:rPr lang="en-US" sz="2400" kern="0" dirty="0">
                          <a:solidFill>
                            <a:schemeClr val="bg1"/>
                          </a:solidFill>
                          <a:effectLst/>
                          <a:latin typeface="標楷體" panose="03000509000000000000" pitchFamily="65" charset="-120"/>
                          <a:ea typeface="標楷體" panose="03000509000000000000" pitchFamily="65" charset="-120"/>
                        </a:rPr>
                        <a:t>1/1-10/31</a:t>
                      </a:r>
                      <a:r>
                        <a:rPr lang="zh-TW" sz="2400" kern="0" dirty="0">
                          <a:solidFill>
                            <a:schemeClr val="bg1"/>
                          </a:solidFill>
                          <a:effectLst/>
                          <a:latin typeface="標楷體" panose="03000509000000000000" pitchFamily="65" charset="-120"/>
                          <a:ea typeface="標楷體" panose="03000509000000000000" pitchFamily="65" charset="-120"/>
                        </a:rPr>
                        <a:t>可供銷售</a:t>
                      </a:r>
                      <a:r>
                        <a:rPr lang="zh-HK" sz="2400" kern="0" dirty="0">
                          <a:solidFill>
                            <a:schemeClr val="bg1"/>
                          </a:solidFill>
                          <a:effectLst/>
                          <a:latin typeface="標楷體" panose="03000509000000000000" pitchFamily="65" charset="-120"/>
                          <a:ea typeface="標楷體" panose="03000509000000000000" pitchFamily="65" charset="-120"/>
                        </a:rPr>
                        <a:t>存貨</a:t>
                      </a:r>
                      <a:r>
                        <a:rPr lang="zh-TW" sz="2400" kern="0" dirty="0">
                          <a:solidFill>
                            <a:schemeClr val="bg1"/>
                          </a:solidFill>
                          <a:effectLst/>
                          <a:latin typeface="標楷體" panose="03000509000000000000" pitchFamily="65" charset="-120"/>
                          <a:ea typeface="標楷體" panose="03000509000000000000" pitchFamily="65" charset="-120"/>
                        </a:rPr>
                        <a:t>商品成本</a:t>
                      </a:r>
                      <a:endParaRPr lang="zh-TW" sz="24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161290" algn="r">
                        <a:spcAft>
                          <a:spcPts val="0"/>
                        </a:spcAft>
                        <a:tabLst>
                          <a:tab pos="882015" algn="l"/>
                        </a:tabLst>
                      </a:pPr>
                      <a:r>
                        <a:rPr lang="en-US" sz="2000" kern="0">
                          <a:solidFill>
                            <a:schemeClr val="bg1"/>
                          </a:solidFill>
                          <a:effectLst/>
                        </a:rPr>
                        <a:t> </a:t>
                      </a:r>
                      <a:endParaRPr lang="zh-TW" sz="2000" kern="100">
                        <a:solidFill>
                          <a:schemeClr val="bg1"/>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L="17780" marR="177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84264423"/>
                  </a:ext>
                </a:extLst>
              </a:tr>
              <a:tr h="348870">
                <a:tc>
                  <a:txBody>
                    <a:bodyPr/>
                    <a:lstStyle/>
                    <a:p>
                      <a:pPr>
                        <a:spcAft>
                          <a:spcPts val="0"/>
                        </a:spcAft>
                      </a:pPr>
                      <a:r>
                        <a:rPr lang="zh-TW" sz="2400" kern="0" dirty="0">
                          <a:solidFill>
                            <a:schemeClr val="bg1"/>
                          </a:solidFill>
                          <a:effectLst/>
                          <a:latin typeface="標楷體" panose="03000509000000000000" pitchFamily="65" charset="-120"/>
                          <a:ea typeface="標楷體" panose="03000509000000000000" pitchFamily="65" charset="-120"/>
                        </a:rPr>
                        <a:t>減：</a:t>
                      </a:r>
                      <a:r>
                        <a:rPr lang="en-US" sz="2400" kern="0" dirty="0">
                          <a:solidFill>
                            <a:schemeClr val="bg1"/>
                          </a:solidFill>
                          <a:effectLst/>
                          <a:latin typeface="標楷體" panose="03000509000000000000" pitchFamily="65" charset="-120"/>
                          <a:ea typeface="標楷體" panose="03000509000000000000" pitchFamily="65" charset="-120"/>
                        </a:rPr>
                        <a:t>1/1-10/31</a:t>
                      </a:r>
                      <a:r>
                        <a:rPr lang="zh-TW" sz="2400" kern="0" dirty="0">
                          <a:solidFill>
                            <a:schemeClr val="bg1"/>
                          </a:solidFill>
                          <a:effectLst/>
                          <a:latin typeface="標楷體" panose="03000509000000000000" pitchFamily="65" charset="-120"/>
                          <a:ea typeface="標楷體" panose="03000509000000000000" pitchFamily="65" charset="-120"/>
                        </a:rPr>
                        <a:t>估計銷貨成本</a:t>
                      </a:r>
                      <a:endParaRPr lang="zh-TW" sz="24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161290" algn="r">
                        <a:spcAft>
                          <a:spcPts val="0"/>
                        </a:spcAft>
                        <a:tabLst>
                          <a:tab pos="882015" algn="l"/>
                        </a:tabLst>
                      </a:pPr>
                      <a:r>
                        <a:rPr lang="en-US" sz="2000" kern="0">
                          <a:solidFill>
                            <a:schemeClr val="bg1"/>
                          </a:solidFill>
                          <a:effectLst/>
                        </a:rPr>
                        <a:t> </a:t>
                      </a:r>
                      <a:endParaRPr lang="zh-TW" sz="2000" kern="100">
                        <a:solidFill>
                          <a:schemeClr val="bg1"/>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L="17780" marR="177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006091805"/>
                  </a:ext>
                </a:extLst>
              </a:tr>
              <a:tr h="348870">
                <a:tc>
                  <a:txBody>
                    <a:bodyPr/>
                    <a:lstStyle/>
                    <a:p>
                      <a:pPr>
                        <a:spcAft>
                          <a:spcPts val="0"/>
                        </a:spcAft>
                      </a:pPr>
                      <a:r>
                        <a:rPr lang="en-US" sz="2400" kern="0" dirty="0">
                          <a:solidFill>
                            <a:schemeClr val="bg1"/>
                          </a:solidFill>
                          <a:effectLst/>
                          <a:latin typeface="標楷體" panose="03000509000000000000" pitchFamily="65" charset="-120"/>
                          <a:ea typeface="標楷體" panose="03000509000000000000" pitchFamily="65" charset="-120"/>
                        </a:rPr>
                        <a:t>10/31</a:t>
                      </a:r>
                      <a:r>
                        <a:rPr lang="zh-TW" sz="2400" kern="0" dirty="0">
                          <a:solidFill>
                            <a:schemeClr val="bg1"/>
                          </a:solidFill>
                          <a:effectLst/>
                          <a:latin typeface="標楷體" panose="03000509000000000000" pitchFamily="65" charset="-120"/>
                          <a:ea typeface="標楷體" panose="03000509000000000000" pitchFamily="65" charset="-120"/>
                        </a:rPr>
                        <a:t>估計存貨餘額</a:t>
                      </a:r>
                      <a:endParaRPr lang="zh-TW" sz="24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161290" algn="r">
                        <a:spcAft>
                          <a:spcPts val="0"/>
                        </a:spcAft>
                        <a:tabLst>
                          <a:tab pos="882015" algn="l"/>
                        </a:tabLst>
                      </a:pPr>
                      <a:r>
                        <a:rPr lang="en-US" sz="2000" kern="0">
                          <a:solidFill>
                            <a:schemeClr val="bg1"/>
                          </a:solidFill>
                          <a:effectLst/>
                        </a:rPr>
                        <a:t> </a:t>
                      </a:r>
                      <a:endParaRPr lang="zh-TW" sz="2000" kern="100">
                        <a:solidFill>
                          <a:schemeClr val="bg1"/>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L="17780" marR="177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48212546"/>
                  </a:ext>
                </a:extLst>
              </a:tr>
              <a:tr h="348870">
                <a:tc>
                  <a:txBody>
                    <a:bodyPr/>
                    <a:lstStyle/>
                    <a:p>
                      <a:pPr>
                        <a:spcAft>
                          <a:spcPts val="0"/>
                        </a:spcAft>
                      </a:pPr>
                      <a:r>
                        <a:rPr lang="en-US" sz="2400" kern="0" dirty="0">
                          <a:solidFill>
                            <a:schemeClr val="bg1"/>
                          </a:solidFill>
                          <a:effectLst/>
                          <a:latin typeface="標楷體" panose="03000509000000000000" pitchFamily="65" charset="-120"/>
                          <a:ea typeface="標楷體" panose="03000509000000000000" pitchFamily="65" charset="-120"/>
                        </a:rPr>
                        <a:t>10/31</a:t>
                      </a:r>
                      <a:r>
                        <a:rPr lang="zh-HK" sz="2400" kern="0" dirty="0">
                          <a:solidFill>
                            <a:schemeClr val="bg1"/>
                          </a:solidFill>
                          <a:effectLst/>
                          <a:latin typeface="標楷體" panose="03000509000000000000" pitchFamily="65" charset="-120"/>
                          <a:ea typeface="標楷體" panose="03000509000000000000" pitchFamily="65" charset="-120"/>
                        </a:rPr>
                        <a:t>實</a:t>
                      </a:r>
                      <a:r>
                        <a:rPr lang="zh-TW" sz="2400" kern="0" dirty="0">
                          <a:solidFill>
                            <a:schemeClr val="bg1"/>
                          </a:solidFill>
                          <a:effectLst/>
                          <a:latin typeface="標楷體" panose="03000509000000000000" pitchFamily="65" charset="-120"/>
                          <a:ea typeface="標楷體" panose="03000509000000000000" pitchFamily="65" charset="-120"/>
                        </a:rPr>
                        <a:t>際</a:t>
                      </a:r>
                      <a:r>
                        <a:rPr lang="zh-HK" sz="2400" kern="0" dirty="0">
                          <a:solidFill>
                            <a:schemeClr val="bg1"/>
                          </a:solidFill>
                          <a:effectLst/>
                          <a:latin typeface="標楷體" panose="03000509000000000000" pitchFamily="65" charset="-120"/>
                          <a:ea typeface="標楷體" panose="03000509000000000000" pitchFamily="65" charset="-120"/>
                        </a:rPr>
                        <a:t>盤點</a:t>
                      </a:r>
                      <a:r>
                        <a:rPr lang="zh-TW" sz="2400" kern="0" dirty="0">
                          <a:solidFill>
                            <a:schemeClr val="bg1"/>
                          </a:solidFill>
                          <a:effectLst/>
                          <a:latin typeface="標楷體" panose="03000509000000000000" pitchFamily="65" charset="-120"/>
                          <a:ea typeface="標楷體" panose="03000509000000000000" pitchFamily="65" charset="-120"/>
                        </a:rPr>
                        <a:t>存貨餘額</a:t>
                      </a:r>
                      <a:endParaRPr lang="zh-TW" sz="24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R="161290" algn="r">
                        <a:spcAft>
                          <a:spcPts val="0"/>
                        </a:spcAft>
                        <a:tabLst>
                          <a:tab pos="882015" algn="l"/>
                        </a:tabLst>
                      </a:pPr>
                      <a:r>
                        <a:rPr lang="en-US" sz="2000" kern="0" dirty="0">
                          <a:solidFill>
                            <a:schemeClr val="bg1"/>
                          </a:solidFill>
                          <a:effectLst/>
                        </a:rPr>
                        <a:t> </a:t>
                      </a:r>
                      <a:endParaRPr lang="zh-TW" sz="2000" kern="100" dirty="0">
                        <a:solidFill>
                          <a:schemeClr val="bg1"/>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00111445"/>
                  </a:ext>
                </a:extLst>
              </a:tr>
              <a:tr h="348870">
                <a:tc>
                  <a:txBody>
                    <a:bodyPr/>
                    <a:lstStyle/>
                    <a:p>
                      <a:pPr>
                        <a:spcAft>
                          <a:spcPts val="0"/>
                        </a:spcAft>
                      </a:pPr>
                      <a:r>
                        <a:rPr lang="en-US" sz="2400" kern="0" dirty="0">
                          <a:solidFill>
                            <a:schemeClr val="bg1"/>
                          </a:solidFill>
                          <a:effectLst/>
                          <a:latin typeface="標楷體" panose="03000509000000000000" pitchFamily="65" charset="-120"/>
                          <a:ea typeface="標楷體" panose="03000509000000000000" pitchFamily="65" charset="-120"/>
                        </a:rPr>
                        <a:t>1/1-10/31</a:t>
                      </a:r>
                      <a:r>
                        <a:rPr lang="zh-TW" sz="2400" kern="0" dirty="0">
                          <a:solidFill>
                            <a:schemeClr val="bg1"/>
                          </a:solidFill>
                          <a:effectLst/>
                          <a:latin typeface="標楷體" panose="03000509000000000000" pitchFamily="65" charset="-120"/>
                          <a:ea typeface="標楷體" panose="03000509000000000000" pitchFamily="65" charset="-120"/>
                        </a:rPr>
                        <a:t>估計存貨</a:t>
                      </a:r>
                      <a:r>
                        <a:rPr lang="zh-TW" sz="2400" kern="100" dirty="0">
                          <a:solidFill>
                            <a:schemeClr val="bg1"/>
                          </a:solidFill>
                          <a:effectLst/>
                          <a:latin typeface="標楷體" panose="03000509000000000000" pitchFamily="65" charset="-120"/>
                          <a:ea typeface="標楷體" panose="03000509000000000000" pitchFamily="65" charset="-120"/>
                        </a:rPr>
                        <a:t>控管</a:t>
                      </a:r>
                      <a:r>
                        <a:rPr lang="zh-TW" sz="2400" kern="0" dirty="0">
                          <a:solidFill>
                            <a:schemeClr val="bg1"/>
                          </a:solidFill>
                          <a:effectLst/>
                          <a:latin typeface="標楷體" panose="03000509000000000000" pitchFamily="65" charset="-120"/>
                          <a:ea typeface="標楷體" panose="03000509000000000000" pitchFamily="65" charset="-120"/>
                        </a:rPr>
                        <a:t>不佳的可能損失金額</a:t>
                      </a:r>
                      <a:endParaRPr lang="zh-TW" sz="24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spcAft>
                          <a:spcPts val="0"/>
                        </a:spcAft>
                      </a:pPr>
                      <a:r>
                        <a:rPr lang="en-US" sz="2000" kern="0" dirty="0">
                          <a:solidFill>
                            <a:schemeClr val="bg1"/>
                          </a:solidFill>
                          <a:effectLst/>
                        </a:rPr>
                        <a:t> </a:t>
                      </a:r>
                      <a:endParaRPr lang="zh-TW" sz="2000" kern="100" dirty="0">
                        <a:solidFill>
                          <a:schemeClr val="bg1"/>
                        </a:solidFill>
                        <a:effectLst/>
                        <a:latin typeface="Times New Roman" panose="02020603050405020304" pitchFamily="18" charset="0"/>
                        <a:ea typeface="新細明體" panose="02020500000000000000" pitchFamily="18"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88249506"/>
                  </a:ext>
                </a:extLst>
              </a:tr>
            </a:tbl>
          </a:graphicData>
        </a:graphic>
      </p:graphicFrame>
      <p:sp>
        <p:nvSpPr>
          <p:cNvPr id="7" name="矩形 6"/>
          <p:cNvSpPr/>
          <p:nvPr/>
        </p:nvSpPr>
        <p:spPr>
          <a:xfrm>
            <a:off x="1490461" y="5997524"/>
            <a:ext cx="10220193" cy="461665"/>
          </a:xfrm>
          <a:prstGeom prst="rect">
            <a:avLst/>
          </a:prstGeom>
        </p:spPr>
        <p:txBody>
          <a:bodyPr wrap="square">
            <a:spAutoFit/>
          </a:bodyPr>
          <a:lstStyle/>
          <a:p>
            <a:pPr marL="1249363" lvl="0" indent="-1249363"/>
            <a:r>
              <a:rPr lang="zh-TW" altLang="en-US"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*金額計算至元以下四捨五入；比率取至百分比下小數第二位以下四捨五入。</a:t>
            </a:r>
          </a:p>
        </p:txBody>
      </p:sp>
      <p:sp>
        <p:nvSpPr>
          <p:cNvPr id="8" name="矩形 7"/>
          <p:cNvSpPr/>
          <p:nvPr/>
        </p:nvSpPr>
        <p:spPr>
          <a:xfrm>
            <a:off x="3511741" y="2863614"/>
            <a:ext cx="6096000" cy="830997"/>
          </a:xfrm>
          <a:prstGeom prst="rect">
            <a:avLst/>
          </a:prstGeom>
        </p:spPr>
        <p:txBody>
          <a:bodyPr>
            <a:spAutoFit/>
          </a:bodyPr>
          <a:lstStyle/>
          <a:p>
            <a:pPr marL="1249363" lvl="0" indent="-1249363" algn="ctr"/>
            <a:r>
              <a:rPr lang="zh-TW" altLang="en-US"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存貨因控管不佳的潛在損失之估算表</a:t>
            </a:r>
          </a:p>
          <a:p>
            <a:pPr marL="1249363" lvl="0" indent="-1249363" algn="ctr"/>
            <a:r>
              <a:rPr lang="en-US" altLang="zh-TW"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107</a:t>
            </a:r>
            <a:r>
              <a:rPr lang="zh-TW" altLang="en-US"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年</a:t>
            </a:r>
            <a:r>
              <a:rPr lang="en-US" altLang="zh-TW"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a:t>
            </a:r>
            <a:r>
              <a:rPr lang="zh-TW" altLang="en-US"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月</a:t>
            </a:r>
            <a:r>
              <a:rPr lang="en-US" altLang="zh-TW"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a:t>
            </a:r>
            <a:r>
              <a:rPr lang="zh-TW" altLang="en-US"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日至</a:t>
            </a:r>
            <a:r>
              <a:rPr lang="en-US" altLang="zh-TW"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10</a:t>
            </a:r>
            <a:r>
              <a:rPr lang="zh-TW" altLang="en-US"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月</a:t>
            </a:r>
            <a:r>
              <a:rPr lang="en-US" altLang="zh-TW"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31</a:t>
            </a:r>
            <a:r>
              <a:rPr lang="zh-TW" altLang="en-US" sz="2400" b="1"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日</a:t>
            </a:r>
          </a:p>
        </p:txBody>
      </p:sp>
    </p:spTree>
    <p:extLst>
      <p:ext uri="{BB962C8B-B14F-4D97-AF65-F5344CB8AC3E}">
        <p14:creationId xmlns:p14="http://schemas.microsoft.com/office/powerpoint/2010/main" val="39748472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33013" y="831877"/>
            <a:ext cx="11429512" cy="5930754"/>
            <a:chOff x="908407" y="1958839"/>
            <a:chExt cx="3484693" cy="4886803"/>
          </a:xfrm>
        </p:grpSpPr>
        <p:sp>
          <p:nvSpPr>
            <p:cNvPr id="16" name="矩形 15"/>
            <p:cNvSpPr/>
            <p:nvPr/>
          </p:nvSpPr>
          <p:spPr>
            <a:xfrm flipH="1">
              <a:off x="908407" y="1995688"/>
              <a:ext cx="3346354"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138709" y="1351072"/>
            <a:ext cx="1629171" cy="4774351"/>
            <a:chOff x="976242" y="956225"/>
            <a:chExt cx="1629171" cy="1294586"/>
          </a:xfrm>
        </p:grpSpPr>
        <p:pic>
          <p:nvPicPr>
            <p:cNvPr id="43" name="图片 69"/>
            <p:cNvPicPr>
              <a:picLocks noChangeAspect="1"/>
            </p:cNvPicPr>
            <p:nvPr/>
          </p:nvPicPr>
          <p:blipFill>
            <a:blip r:embed="rId2"/>
            <a:srcRect/>
            <a:stretch>
              <a:fillRect/>
            </a:stretch>
          </p:blipFill>
          <p:spPr>
            <a:xfrm>
              <a:off x="976242" y="956225"/>
              <a:ext cx="1629171" cy="129458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1473021" y="1343099"/>
              <a:ext cx="802922" cy="425620"/>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第六題</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sp>
        <p:nvSpPr>
          <p:cNvPr id="4" name="Rectangle 1"/>
          <p:cNvSpPr>
            <a:spLocks noChangeArrowheads="1"/>
          </p:cNvSpPr>
          <p:nvPr/>
        </p:nvSpPr>
        <p:spPr bwMode="auto">
          <a:xfrm>
            <a:off x="1117132" y="878211"/>
            <a:ext cx="10985511" cy="923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eaLnBrk="0" fontAlgn="base" hangingPunct="0">
              <a:spcBef>
                <a:spcPct val="0"/>
              </a:spcBef>
              <a:spcAft>
                <a:spcPct val="0"/>
              </a:spcAft>
              <a:tabLst>
                <a:tab pos="841375" algn="l"/>
              </a:tabLst>
              <a:defRPr>
                <a:solidFill>
                  <a:schemeClr val="tx1"/>
                </a:solidFill>
                <a:latin typeface="Arial" panose="020B0604020202020204" pitchFamily="34" charset="0"/>
              </a:defRPr>
            </a:lvl1pPr>
            <a:lvl2pPr eaLnBrk="0" fontAlgn="base" hangingPunct="0">
              <a:spcBef>
                <a:spcPct val="0"/>
              </a:spcBef>
              <a:spcAft>
                <a:spcPct val="0"/>
              </a:spcAft>
              <a:tabLst>
                <a:tab pos="841375" algn="l"/>
              </a:tabLst>
              <a:defRPr>
                <a:solidFill>
                  <a:schemeClr val="tx1"/>
                </a:solidFill>
                <a:latin typeface="Arial" panose="020B0604020202020204" pitchFamily="34" charset="0"/>
              </a:defRPr>
            </a:lvl2pPr>
            <a:lvl3pPr eaLnBrk="0" fontAlgn="base" hangingPunct="0">
              <a:spcBef>
                <a:spcPct val="0"/>
              </a:spcBef>
              <a:spcAft>
                <a:spcPct val="0"/>
              </a:spcAft>
              <a:tabLst>
                <a:tab pos="841375" algn="l"/>
              </a:tabLst>
              <a:defRPr>
                <a:solidFill>
                  <a:schemeClr val="tx1"/>
                </a:solidFill>
                <a:latin typeface="Arial" panose="020B0604020202020204" pitchFamily="34" charset="0"/>
              </a:defRPr>
            </a:lvl3pPr>
            <a:lvl4pPr eaLnBrk="0" fontAlgn="base" hangingPunct="0">
              <a:spcBef>
                <a:spcPct val="0"/>
              </a:spcBef>
              <a:spcAft>
                <a:spcPct val="0"/>
              </a:spcAft>
              <a:tabLst>
                <a:tab pos="841375" algn="l"/>
              </a:tabLst>
              <a:defRPr>
                <a:solidFill>
                  <a:schemeClr val="tx1"/>
                </a:solidFill>
                <a:latin typeface="Arial" panose="020B0604020202020204" pitchFamily="34" charset="0"/>
              </a:defRPr>
            </a:lvl4pPr>
            <a:lvl5pPr eaLnBrk="0" fontAlgn="base" hangingPunct="0">
              <a:spcBef>
                <a:spcPct val="0"/>
              </a:spcBef>
              <a:spcAft>
                <a:spcPct val="0"/>
              </a:spcAft>
              <a:tabLst>
                <a:tab pos="841375" algn="l"/>
              </a:tabLst>
              <a:defRPr>
                <a:solidFill>
                  <a:schemeClr val="tx1"/>
                </a:solidFill>
                <a:latin typeface="Arial" panose="020B0604020202020204" pitchFamily="34" charset="0"/>
              </a:defRPr>
            </a:lvl5pPr>
            <a:lvl6pPr eaLnBrk="0" fontAlgn="base" hangingPunct="0">
              <a:spcBef>
                <a:spcPct val="0"/>
              </a:spcBef>
              <a:spcAft>
                <a:spcPct val="0"/>
              </a:spcAft>
              <a:tabLst>
                <a:tab pos="841375" algn="l"/>
              </a:tabLst>
              <a:defRPr>
                <a:solidFill>
                  <a:schemeClr val="tx1"/>
                </a:solidFill>
                <a:latin typeface="Arial" panose="020B0604020202020204" pitchFamily="34" charset="0"/>
              </a:defRPr>
            </a:lvl6pPr>
            <a:lvl7pPr eaLnBrk="0" fontAlgn="base" hangingPunct="0">
              <a:spcBef>
                <a:spcPct val="0"/>
              </a:spcBef>
              <a:spcAft>
                <a:spcPct val="0"/>
              </a:spcAft>
              <a:tabLst>
                <a:tab pos="841375" algn="l"/>
              </a:tabLst>
              <a:defRPr>
                <a:solidFill>
                  <a:schemeClr val="tx1"/>
                </a:solidFill>
                <a:latin typeface="Arial" panose="020B0604020202020204" pitchFamily="34" charset="0"/>
              </a:defRPr>
            </a:lvl7pPr>
            <a:lvl8pPr eaLnBrk="0" fontAlgn="base" hangingPunct="0">
              <a:spcBef>
                <a:spcPct val="0"/>
              </a:spcBef>
              <a:spcAft>
                <a:spcPct val="0"/>
              </a:spcAft>
              <a:tabLst>
                <a:tab pos="841375" algn="l"/>
              </a:tabLst>
              <a:defRPr>
                <a:solidFill>
                  <a:schemeClr val="tx1"/>
                </a:solidFill>
                <a:latin typeface="Arial" panose="020B0604020202020204" pitchFamily="34" charset="0"/>
              </a:defRPr>
            </a:lvl8pPr>
            <a:lvl9pPr eaLnBrk="0" fontAlgn="base" hangingPunct="0">
              <a:spcBef>
                <a:spcPct val="0"/>
              </a:spcBef>
              <a:spcAft>
                <a:spcPct val="0"/>
              </a:spcAft>
              <a:tabLst>
                <a:tab pos="841375" algn="l"/>
              </a:tabLst>
              <a:defRPr>
                <a:solidFill>
                  <a:schemeClr val="tx1"/>
                </a:solidFill>
                <a:latin typeface="Arial" panose="020B0604020202020204" pitchFamily="34" charset="0"/>
              </a:defRPr>
            </a:lvl9pPr>
          </a:lstStyle>
          <a:p>
            <a:pPr marL="363538" lvl="0" indent="-363538"/>
            <a:r>
              <a:rPr lang="en-US" altLang="zh-TW"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(2)</a:t>
            </a:r>
            <a:r>
              <a:rPr lang="zh-TW" altLang="en-US"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依本公司採用永續盤存制後之成本加價率</a:t>
            </a:r>
            <a:r>
              <a:rPr lang="en-US" altLang="zh-TW"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a:t>
            </a:r>
            <a:r>
              <a:rPr lang="zh-TW" altLang="en-US"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考慮銷貨退回，不考慮進貨折讓、銷貨折讓及</a:t>
            </a:r>
            <a:r>
              <a:rPr lang="en-US" altLang="zh-TW"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12</a:t>
            </a:r>
            <a:r>
              <a:rPr lang="zh-TW" altLang="en-US"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月</a:t>
            </a:r>
            <a:r>
              <a:rPr lang="en-US" altLang="zh-TW"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31</a:t>
            </a:r>
            <a:r>
              <a:rPr lang="zh-TW" altLang="en-US"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日之存貨盤盈虧、期末評價及產品保固負債準備</a:t>
            </a:r>
            <a:r>
              <a:rPr lang="en-US" altLang="zh-TW"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a:t>
            </a:r>
            <a:r>
              <a:rPr lang="zh-TW" altLang="en-US"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，採「平均成本零售價法」推估</a:t>
            </a:r>
            <a:r>
              <a:rPr lang="en-US" altLang="zh-TW"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107</a:t>
            </a:r>
            <a:r>
              <a:rPr lang="zh-TW" altLang="en-US"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年期初存貨及</a:t>
            </a:r>
            <a:r>
              <a:rPr lang="en-US" altLang="zh-TW"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a:t>
            </a:r>
            <a:r>
              <a:rPr lang="zh-TW" altLang="en-US"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月</a:t>
            </a:r>
            <a:r>
              <a:rPr lang="en-US" altLang="zh-TW"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a:t>
            </a:r>
            <a:r>
              <a:rPr lang="zh-TW" altLang="en-US"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日至</a:t>
            </a:r>
            <a:r>
              <a:rPr lang="en-US" altLang="zh-TW"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10</a:t>
            </a:r>
            <a:r>
              <a:rPr lang="zh-TW" altLang="en-US"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月</a:t>
            </a:r>
            <a:r>
              <a:rPr lang="en-US" altLang="zh-TW"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31</a:t>
            </a:r>
            <a:r>
              <a:rPr lang="zh-TW" altLang="en-US"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日期間進貨之零售價。編表估算公司</a:t>
            </a:r>
            <a:r>
              <a:rPr lang="en-US" altLang="zh-TW"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107</a:t>
            </a:r>
            <a:r>
              <a:rPr lang="zh-TW" altLang="en-US"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年</a:t>
            </a:r>
            <a:r>
              <a:rPr lang="en-US" altLang="zh-TW"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a:t>
            </a:r>
            <a:r>
              <a:rPr lang="zh-TW" altLang="en-US"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月</a:t>
            </a:r>
            <a:r>
              <a:rPr lang="en-US" altLang="zh-TW"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a:t>
            </a:r>
            <a:r>
              <a:rPr lang="zh-TW" altLang="en-US"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日至</a:t>
            </a:r>
            <a:r>
              <a:rPr lang="en-US" altLang="zh-TW"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10</a:t>
            </a:r>
            <a:r>
              <a:rPr lang="zh-TW" altLang="en-US"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月</a:t>
            </a:r>
            <a:r>
              <a:rPr lang="en-US" altLang="zh-TW"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31</a:t>
            </a:r>
            <a:r>
              <a:rPr lang="zh-TW" altLang="en-US"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日期間存貨因控管不佳的潛在損失金額</a:t>
            </a:r>
            <a:r>
              <a:rPr lang="zh-TW" altLang="en-US" dirty="0" smtClean="0">
                <a:solidFill>
                  <a:schemeClr val="bg1"/>
                </a:solidFill>
                <a:latin typeface="標楷體" panose="03000509000000000000" pitchFamily="65" charset="-120"/>
                <a:ea typeface="標楷體" panose="03000509000000000000" pitchFamily="65" charset="-120"/>
                <a:cs typeface="Times New Roman" panose="02020603050405020304" pitchFamily="18" charset="0"/>
              </a:rPr>
              <a:t>。</a:t>
            </a:r>
            <a:endParaRPr lang="zh-TW" altLang="en-US" dirty="0">
              <a:solidFill>
                <a:schemeClr val="bg1"/>
              </a:solidFill>
              <a:latin typeface="標楷體" panose="03000509000000000000" pitchFamily="65" charset="-120"/>
              <a:ea typeface="標楷體" panose="03000509000000000000" pitchFamily="65" charset="-120"/>
              <a:cs typeface="Times New Roman" panose="02020603050405020304" pitchFamily="18"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1629648093"/>
              </p:ext>
            </p:extLst>
          </p:nvPr>
        </p:nvGraphicFramePr>
        <p:xfrm>
          <a:off x="1248850" y="2285385"/>
          <a:ext cx="10704933" cy="4085622"/>
        </p:xfrm>
        <a:graphic>
          <a:graphicData uri="http://schemas.openxmlformats.org/drawingml/2006/table">
            <a:tbl>
              <a:tblPr firstRow="1" firstCol="1" bandRow="1">
                <a:tableStyleId>{5C22544A-7EE6-4342-B048-85BDC9FD1C3A}</a:tableStyleId>
              </a:tblPr>
              <a:tblGrid>
                <a:gridCol w="4956826">
                  <a:extLst>
                    <a:ext uri="{9D8B030D-6E8A-4147-A177-3AD203B41FA5}">
                      <a16:colId xmlns:a16="http://schemas.microsoft.com/office/drawing/2014/main" val="1932678498"/>
                    </a:ext>
                  </a:extLst>
                </a:gridCol>
                <a:gridCol w="1601783">
                  <a:extLst>
                    <a:ext uri="{9D8B030D-6E8A-4147-A177-3AD203B41FA5}">
                      <a16:colId xmlns:a16="http://schemas.microsoft.com/office/drawing/2014/main" val="3476858718"/>
                    </a:ext>
                  </a:extLst>
                </a:gridCol>
                <a:gridCol w="2408892">
                  <a:extLst>
                    <a:ext uri="{9D8B030D-6E8A-4147-A177-3AD203B41FA5}">
                      <a16:colId xmlns:a16="http://schemas.microsoft.com/office/drawing/2014/main" val="3359923207"/>
                    </a:ext>
                  </a:extLst>
                </a:gridCol>
                <a:gridCol w="1737432">
                  <a:extLst>
                    <a:ext uri="{9D8B030D-6E8A-4147-A177-3AD203B41FA5}">
                      <a16:colId xmlns:a16="http://schemas.microsoft.com/office/drawing/2014/main" val="4190835193"/>
                    </a:ext>
                  </a:extLst>
                </a:gridCol>
              </a:tblGrid>
              <a:tr h="366411">
                <a:tc>
                  <a:txBody>
                    <a:bodyPr/>
                    <a:lstStyle/>
                    <a:p>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zh-TW" sz="2000" b="0" kern="0" dirty="0">
                          <a:solidFill>
                            <a:schemeClr val="bg1"/>
                          </a:solidFill>
                          <a:effectLst/>
                          <a:latin typeface="標楷體" panose="03000509000000000000" pitchFamily="65" charset="-120"/>
                          <a:ea typeface="標楷體" panose="03000509000000000000" pitchFamily="65" charset="-120"/>
                        </a:rPr>
                        <a:t>成本</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0" dirty="0">
                          <a:solidFill>
                            <a:schemeClr val="bg1"/>
                          </a:solidFill>
                          <a:effectLst/>
                          <a:latin typeface="標楷體" panose="03000509000000000000" pitchFamily="65" charset="-120"/>
                          <a:ea typeface="標楷體" panose="03000509000000000000" pitchFamily="65" charset="-120"/>
                        </a:rPr>
                        <a:t>100%+</a:t>
                      </a:r>
                      <a:r>
                        <a:rPr lang="zh-TW" sz="2000" b="0" kern="0" dirty="0">
                          <a:solidFill>
                            <a:schemeClr val="bg1"/>
                          </a:solidFill>
                          <a:effectLst/>
                          <a:latin typeface="標楷體" panose="03000509000000000000" pitchFamily="65" charset="-120"/>
                          <a:ea typeface="標楷體" panose="03000509000000000000" pitchFamily="65" charset="-120"/>
                        </a:rPr>
                        <a:t>成本加價率</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zh-TW" sz="2000" b="0" kern="0">
                          <a:solidFill>
                            <a:schemeClr val="bg1"/>
                          </a:solidFill>
                          <a:effectLst/>
                          <a:latin typeface="標楷體" panose="03000509000000000000" pitchFamily="65" charset="-120"/>
                          <a:ea typeface="標楷體" panose="03000509000000000000" pitchFamily="65" charset="-120"/>
                        </a:rPr>
                        <a:t>零售價</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111692480"/>
                  </a:ext>
                </a:extLst>
              </a:tr>
              <a:tr h="229007">
                <a:tc>
                  <a:txBody>
                    <a:bodyPr/>
                    <a:lstStyle/>
                    <a:p>
                      <a:pPr>
                        <a:spcAft>
                          <a:spcPts val="0"/>
                        </a:spcAft>
                      </a:pPr>
                      <a:r>
                        <a:rPr lang="zh-TW" sz="2000" b="0" kern="0" dirty="0">
                          <a:solidFill>
                            <a:schemeClr val="bg1"/>
                          </a:solidFill>
                          <a:effectLst/>
                          <a:latin typeface="標楷體" panose="03000509000000000000" pitchFamily="65" charset="-120"/>
                          <a:ea typeface="標楷體" panose="03000509000000000000" pitchFamily="65" charset="-120"/>
                        </a:rPr>
                        <a:t>期初存貨</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161290" algn="r">
                        <a:spcAft>
                          <a:spcPts val="0"/>
                        </a:spcAft>
                        <a:tabLst>
                          <a:tab pos="882015" algn="l"/>
                        </a:tabLst>
                      </a:pPr>
                      <a:r>
                        <a:rPr lang="en-US" sz="2000" b="0" kern="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0">
                          <a:solidFill>
                            <a:schemeClr val="bg1"/>
                          </a:solidFill>
                          <a:effectLst/>
                          <a:latin typeface="標楷體" panose="03000509000000000000" pitchFamily="65" charset="-120"/>
                          <a:ea typeface="標楷體" panose="03000509000000000000" pitchFamily="65" charset="-120"/>
                        </a:rPr>
                        <a:t>%</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151130" algn="r">
                        <a:spcAft>
                          <a:spcPts val="0"/>
                        </a:spcAft>
                      </a:pPr>
                      <a:r>
                        <a:rPr lang="en-US" sz="2000" b="0" kern="0">
                          <a:solidFill>
                            <a:schemeClr val="bg1"/>
                          </a:solidFill>
                          <a:effectLst/>
                          <a:latin typeface="標楷體" panose="03000509000000000000" pitchFamily="65" charset="-120"/>
                          <a:ea typeface="標楷體" panose="03000509000000000000" pitchFamily="65" charset="-120"/>
                        </a:rPr>
                        <a:t>XXX</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92690697"/>
                  </a:ext>
                </a:extLst>
              </a:tr>
              <a:tr h="229007">
                <a:tc>
                  <a:txBody>
                    <a:bodyPr/>
                    <a:lstStyle/>
                    <a:p>
                      <a:pPr>
                        <a:spcAft>
                          <a:spcPts val="0"/>
                        </a:spcAft>
                      </a:pPr>
                      <a:r>
                        <a:rPr lang="zh-TW" sz="2000" b="0" kern="0" dirty="0">
                          <a:solidFill>
                            <a:schemeClr val="bg1"/>
                          </a:solidFill>
                          <a:effectLst/>
                          <a:latin typeface="標楷體" panose="03000509000000000000" pitchFamily="65" charset="-120"/>
                          <a:ea typeface="標楷體" panose="03000509000000000000" pitchFamily="65" charset="-120"/>
                        </a:rPr>
                        <a:t>進貨</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161290" algn="r">
                        <a:spcAft>
                          <a:spcPts val="0"/>
                        </a:spcAft>
                        <a:tabLst>
                          <a:tab pos="882015" algn="l"/>
                        </a:tabLst>
                      </a:pPr>
                      <a:r>
                        <a:rPr lang="en-US" sz="2000" b="0" kern="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0">
                          <a:solidFill>
                            <a:schemeClr val="bg1"/>
                          </a:solidFill>
                          <a:effectLst/>
                          <a:latin typeface="標楷體" panose="03000509000000000000" pitchFamily="65" charset="-120"/>
                          <a:ea typeface="標楷體" panose="03000509000000000000" pitchFamily="65" charset="-120"/>
                        </a:rPr>
                        <a:t>%</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161290" algn="r">
                        <a:spcAft>
                          <a:spcPts val="0"/>
                        </a:spcAft>
                        <a:tabLst>
                          <a:tab pos="882015" algn="l"/>
                        </a:tabLst>
                      </a:pPr>
                      <a:r>
                        <a:rPr lang="en-US" sz="2000" b="0" kern="0">
                          <a:solidFill>
                            <a:schemeClr val="bg1"/>
                          </a:solidFill>
                          <a:effectLst/>
                          <a:latin typeface="標楷體" panose="03000509000000000000" pitchFamily="65" charset="-120"/>
                          <a:ea typeface="標楷體" panose="03000509000000000000" pitchFamily="65" charset="-120"/>
                        </a:rPr>
                        <a:t>XXX</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989810498"/>
                  </a:ext>
                </a:extLst>
              </a:tr>
              <a:tr h="229007">
                <a:tc>
                  <a:txBody>
                    <a:bodyPr/>
                    <a:lstStyle/>
                    <a:p>
                      <a:pPr>
                        <a:spcAft>
                          <a:spcPts val="0"/>
                        </a:spcAft>
                      </a:pPr>
                      <a:r>
                        <a:rPr lang="zh-TW" sz="2000" b="0" kern="0">
                          <a:solidFill>
                            <a:schemeClr val="bg1"/>
                          </a:solidFill>
                          <a:effectLst/>
                          <a:latin typeface="標楷體" panose="03000509000000000000" pitchFamily="65" charset="-120"/>
                          <a:ea typeface="標楷體" panose="03000509000000000000" pitchFamily="65" charset="-120"/>
                        </a:rPr>
                        <a:t>進貨退出</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161290" algn="r">
                        <a:spcAft>
                          <a:spcPts val="0"/>
                        </a:spcAft>
                        <a:tabLst>
                          <a:tab pos="882015" algn="l"/>
                        </a:tabLst>
                      </a:pPr>
                      <a:r>
                        <a:rPr lang="en-US" sz="2000" b="0" kern="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0" dirty="0">
                          <a:solidFill>
                            <a:schemeClr val="bg1"/>
                          </a:solidFill>
                          <a:effectLst/>
                          <a:latin typeface="標楷體" panose="03000509000000000000" pitchFamily="65" charset="-120"/>
                          <a:ea typeface="標楷體" panose="03000509000000000000" pitchFamily="65" charset="-120"/>
                        </a:rPr>
                        <a:t>%</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161290" algn="r">
                        <a:spcAft>
                          <a:spcPts val="0"/>
                        </a:spcAft>
                        <a:tabLst>
                          <a:tab pos="882015" algn="l"/>
                        </a:tabLst>
                      </a:pPr>
                      <a:r>
                        <a:rPr lang="en-US" sz="2000" b="0" kern="0">
                          <a:solidFill>
                            <a:schemeClr val="bg1"/>
                          </a:solidFill>
                          <a:effectLst/>
                          <a:latin typeface="標楷體" panose="03000509000000000000" pitchFamily="65" charset="-120"/>
                          <a:ea typeface="標楷體" panose="03000509000000000000" pitchFamily="65" charset="-120"/>
                        </a:rPr>
                        <a:t>XXX</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776442807"/>
                  </a:ext>
                </a:extLst>
              </a:tr>
              <a:tr h="229007">
                <a:tc>
                  <a:txBody>
                    <a:bodyPr/>
                    <a:lstStyle/>
                    <a:p>
                      <a:pPr>
                        <a:spcAft>
                          <a:spcPts val="0"/>
                        </a:spcAft>
                      </a:pPr>
                      <a:r>
                        <a:rPr lang="zh-TW" sz="2000" b="0" kern="0">
                          <a:solidFill>
                            <a:schemeClr val="bg1"/>
                          </a:solidFill>
                          <a:effectLst/>
                          <a:latin typeface="標楷體" panose="03000509000000000000" pitchFamily="65" charset="-120"/>
                          <a:ea typeface="標楷體" panose="03000509000000000000" pitchFamily="65" charset="-120"/>
                        </a:rPr>
                        <a:t>進貨折讓</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161290" algn="r">
                        <a:spcAft>
                          <a:spcPts val="0"/>
                        </a:spcAft>
                        <a:tabLst>
                          <a:tab pos="882015" algn="l"/>
                        </a:tabLst>
                      </a:pPr>
                      <a:r>
                        <a:rPr lang="en-US" sz="2000" b="0" kern="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161290" algn="r">
                        <a:spcAft>
                          <a:spcPts val="0"/>
                        </a:spcAft>
                        <a:tabLst>
                          <a:tab pos="882015" algn="l"/>
                        </a:tabLst>
                      </a:pPr>
                      <a:r>
                        <a:rPr lang="en-US" sz="2000" b="0" kern="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528654069"/>
                  </a:ext>
                </a:extLst>
              </a:tr>
              <a:tr h="229007">
                <a:tc>
                  <a:txBody>
                    <a:bodyPr/>
                    <a:lstStyle/>
                    <a:p>
                      <a:pPr>
                        <a:spcAft>
                          <a:spcPts val="0"/>
                        </a:spcAft>
                      </a:pPr>
                      <a:r>
                        <a:rPr lang="zh-TW" sz="2000" b="0" kern="0">
                          <a:solidFill>
                            <a:schemeClr val="bg1"/>
                          </a:solidFill>
                          <a:effectLst/>
                          <a:latin typeface="標楷體" panose="03000509000000000000" pitchFamily="65" charset="-120"/>
                          <a:ea typeface="標楷體" panose="03000509000000000000" pitchFamily="65" charset="-120"/>
                        </a:rPr>
                        <a:t>進貨費用</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161290" algn="r">
                        <a:spcAft>
                          <a:spcPts val="0"/>
                        </a:spcAft>
                        <a:tabLst>
                          <a:tab pos="882015" algn="l"/>
                        </a:tabLst>
                      </a:pPr>
                      <a:r>
                        <a:rPr lang="en-US" sz="2000" b="0" kern="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161290" algn="r">
                        <a:spcAft>
                          <a:spcPts val="0"/>
                        </a:spcAft>
                        <a:tabLst>
                          <a:tab pos="882015" algn="l"/>
                        </a:tabLst>
                      </a:pPr>
                      <a:r>
                        <a:rPr lang="en-US" sz="2000" b="0" kern="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926909814"/>
                  </a:ext>
                </a:extLst>
              </a:tr>
              <a:tr h="229007">
                <a:tc>
                  <a:txBody>
                    <a:bodyPr/>
                    <a:lstStyle/>
                    <a:p>
                      <a:pPr>
                        <a:spcAft>
                          <a:spcPts val="0"/>
                        </a:spcAft>
                      </a:pPr>
                      <a:r>
                        <a:rPr lang="zh-TW" sz="2000" b="0" kern="0">
                          <a:solidFill>
                            <a:schemeClr val="bg1"/>
                          </a:solidFill>
                          <a:effectLst/>
                          <a:latin typeface="標楷體" panose="03000509000000000000" pitchFamily="65" charset="-120"/>
                          <a:ea typeface="標楷體" panose="03000509000000000000" pitchFamily="65" charset="-120"/>
                        </a:rPr>
                        <a:t>可售商品成本</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161290" algn="r">
                        <a:spcAft>
                          <a:spcPts val="0"/>
                        </a:spcAft>
                        <a:tabLst>
                          <a:tab pos="882015" algn="l"/>
                        </a:tabLst>
                      </a:pPr>
                      <a:r>
                        <a:rPr lang="en-US" sz="2000" b="0" kern="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384435721"/>
                  </a:ext>
                </a:extLst>
              </a:tr>
              <a:tr h="229007">
                <a:tc>
                  <a:txBody>
                    <a:bodyPr/>
                    <a:lstStyle/>
                    <a:p>
                      <a:pPr>
                        <a:spcAft>
                          <a:spcPts val="0"/>
                        </a:spcAft>
                      </a:pPr>
                      <a:r>
                        <a:rPr lang="zh-TW" sz="2000" b="0" kern="0">
                          <a:solidFill>
                            <a:schemeClr val="bg1"/>
                          </a:solidFill>
                          <a:effectLst/>
                          <a:latin typeface="標楷體" panose="03000509000000000000" pitchFamily="65" charset="-120"/>
                          <a:ea typeface="標楷體" panose="03000509000000000000" pitchFamily="65" charset="-120"/>
                        </a:rPr>
                        <a:t>估計可售商品零售價</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161290" algn="r">
                        <a:spcAft>
                          <a:spcPts val="0"/>
                        </a:spcAft>
                        <a:tabLst>
                          <a:tab pos="882015" algn="l"/>
                        </a:tabLst>
                      </a:pPr>
                      <a:r>
                        <a:rPr lang="en-US" sz="2000" b="0" kern="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106990058"/>
                  </a:ext>
                </a:extLst>
              </a:tr>
              <a:tr h="229007">
                <a:tc>
                  <a:txBody>
                    <a:bodyPr/>
                    <a:lstStyle/>
                    <a:p>
                      <a:pPr>
                        <a:spcAft>
                          <a:spcPts val="0"/>
                        </a:spcAft>
                      </a:pPr>
                      <a:r>
                        <a:rPr lang="zh-TW" sz="2000" b="0" kern="0">
                          <a:solidFill>
                            <a:schemeClr val="bg1"/>
                          </a:solidFill>
                          <a:effectLst/>
                          <a:latin typeface="標楷體" panose="03000509000000000000" pitchFamily="65" charset="-120"/>
                          <a:ea typeface="標楷體" panose="03000509000000000000" pitchFamily="65" charset="-120"/>
                        </a:rPr>
                        <a:t>估計存貨成本率</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0">
                          <a:solidFill>
                            <a:schemeClr val="bg1"/>
                          </a:solidFill>
                          <a:effectLst/>
                          <a:latin typeface="標楷體" panose="03000509000000000000" pitchFamily="65" charset="-120"/>
                          <a:ea typeface="標楷體" panose="03000509000000000000" pitchFamily="65" charset="-120"/>
                        </a:rPr>
                        <a:t>%</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en-US" sz="2000" b="0" kern="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905561986"/>
                  </a:ext>
                </a:extLst>
              </a:tr>
              <a:tr h="229007">
                <a:tc>
                  <a:txBody>
                    <a:bodyPr/>
                    <a:lstStyle/>
                    <a:p>
                      <a:pPr>
                        <a:spcAft>
                          <a:spcPts val="0"/>
                        </a:spcAft>
                      </a:pPr>
                      <a:r>
                        <a:rPr lang="zh-TW" sz="2000" b="0" kern="0">
                          <a:solidFill>
                            <a:schemeClr val="bg1"/>
                          </a:solidFill>
                          <a:effectLst/>
                          <a:latin typeface="標楷體" panose="03000509000000000000" pitchFamily="65" charset="-120"/>
                          <a:ea typeface="標楷體" panose="03000509000000000000" pitchFamily="65" charset="-120"/>
                        </a:rPr>
                        <a:t>減：銷貨淨額</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161290" algn="r">
                        <a:spcAft>
                          <a:spcPts val="0"/>
                        </a:spcAft>
                        <a:tabLst>
                          <a:tab pos="882015" algn="l"/>
                        </a:tabLst>
                      </a:pPr>
                      <a:r>
                        <a:rPr lang="en-US" sz="2000" b="0" kern="10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67281263"/>
                  </a:ext>
                </a:extLst>
              </a:tr>
              <a:tr h="229007">
                <a:tc>
                  <a:txBody>
                    <a:bodyPr/>
                    <a:lstStyle/>
                    <a:p>
                      <a:pPr>
                        <a:spcAft>
                          <a:spcPts val="0"/>
                        </a:spcAft>
                      </a:pPr>
                      <a:r>
                        <a:rPr lang="en-US" sz="2000" b="0" kern="0">
                          <a:solidFill>
                            <a:schemeClr val="bg1"/>
                          </a:solidFill>
                          <a:effectLst/>
                          <a:latin typeface="標楷體" panose="03000509000000000000" pitchFamily="65" charset="-120"/>
                          <a:ea typeface="標楷體" panose="03000509000000000000" pitchFamily="65" charset="-120"/>
                        </a:rPr>
                        <a:t>10/31</a:t>
                      </a:r>
                      <a:r>
                        <a:rPr lang="zh-TW" sz="2000" b="0" kern="0">
                          <a:solidFill>
                            <a:schemeClr val="bg1"/>
                          </a:solidFill>
                          <a:effectLst/>
                          <a:latin typeface="標楷體" panose="03000509000000000000" pitchFamily="65" charset="-120"/>
                          <a:ea typeface="標楷體" panose="03000509000000000000" pitchFamily="65" charset="-120"/>
                        </a:rPr>
                        <a:t>估計存貨零售價</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161290" algn="r">
                        <a:spcAft>
                          <a:spcPts val="0"/>
                        </a:spcAft>
                        <a:tabLst>
                          <a:tab pos="882015" algn="l"/>
                        </a:tabLst>
                      </a:pPr>
                      <a:r>
                        <a:rPr lang="en-US" sz="2000" b="0" kern="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358243467"/>
                  </a:ext>
                </a:extLst>
              </a:tr>
              <a:tr h="229007">
                <a:tc gridSpan="2">
                  <a:txBody>
                    <a:bodyPr/>
                    <a:lstStyle/>
                    <a:p>
                      <a:pPr>
                        <a:spcAft>
                          <a:spcPts val="0"/>
                        </a:spcAft>
                      </a:pPr>
                      <a:r>
                        <a:rPr lang="en-US" sz="2000" b="0" kern="0">
                          <a:solidFill>
                            <a:schemeClr val="bg1"/>
                          </a:solidFill>
                          <a:effectLst/>
                          <a:latin typeface="標楷體" panose="03000509000000000000" pitchFamily="65" charset="-120"/>
                          <a:ea typeface="標楷體" panose="03000509000000000000" pitchFamily="65" charset="-120"/>
                        </a:rPr>
                        <a:t>10/31</a:t>
                      </a:r>
                      <a:r>
                        <a:rPr lang="zh-TW" sz="2000" b="0" kern="0">
                          <a:solidFill>
                            <a:schemeClr val="bg1"/>
                          </a:solidFill>
                          <a:effectLst/>
                          <a:latin typeface="標楷體" panose="03000509000000000000" pitchFamily="65" charset="-120"/>
                          <a:ea typeface="標楷體" panose="03000509000000000000" pitchFamily="65" charset="-120"/>
                        </a:rPr>
                        <a:t>依零售價法估計存貨成本</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hMerge="1">
                  <a:txBody>
                    <a:bodyPr/>
                    <a:lstStyle/>
                    <a:p>
                      <a:endParaRPr lang="zh-TW" altLang="en-US"/>
                    </a:p>
                  </a:txBody>
                  <a:tcPr/>
                </a:tc>
                <a:tc>
                  <a:txBody>
                    <a:bodyPr/>
                    <a:lstStyle/>
                    <a:p>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161290" algn="r">
                        <a:spcAft>
                          <a:spcPts val="0"/>
                        </a:spcAft>
                        <a:tabLst>
                          <a:tab pos="882015" algn="l"/>
                        </a:tabLst>
                      </a:pPr>
                      <a:r>
                        <a:rPr lang="en-US" sz="2000" b="0" kern="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724856088"/>
                  </a:ext>
                </a:extLst>
              </a:tr>
              <a:tr h="366411">
                <a:tc gridSpan="2">
                  <a:txBody>
                    <a:bodyPr/>
                    <a:lstStyle/>
                    <a:p>
                      <a:pPr>
                        <a:spcAft>
                          <a:spcPts val="0"/>
                        </a:spcAft>
                      </a:pPr>
                      <a:r>
                        <a:rPr lang="en-US" sz="2000" b="0" kern="0">
                          <a:solidFill>
                            <a:schemeClr val="bg1"/>
                          </a:solidFill>
                          <a:effectLst/>
                          <a:latin typeface="標楷體" panose="03000509000000000000" pitchFamily="65" charset="-120"/>
                          <a:ea typeface="標楷體" panose="03000509000000000000" pitchFamily="65" charset="-120"/>
                        </a:rPr>
                        <a:t>1/1-10/31</a:t>
                      </a:r>
                      <a:r>
                        <a:rPr lang="zh-TW" sz="2000" b="0" kern="0">
                          <a:solidFill>
                            <a:schemeClr val="bg1"/>
                          </a:solidFill>
                          <a:effectLst/>
                          <a:latin typeface="標楷體" panose="03000509000000000000" pitchFamily="65" charset="-120"/>
                          <a:ea typeface="標楷體" panose="03000509000000000000" pitchFamily="65" charset="-120"/>
                        </a:rPr>
                        <a:t>估計存貨</a:t>
                      </a:r>
                      <a:r>
                        <a:rPr lang="zh-TW" sz="2000" b="0" kern="100">
                          <a:solidFill>
                            <a:schemeClr val="bg1"/>
                          </a:solidFill>
                          <a:effectLst/>
                          <a:latin typeface="標楷體" panose="03000509000000000000" pitchFamily="65" charset="-120"/>
                          <a:ea typeface="標楷體" panose="03000509000000000000" pitchFamily="65" charset="-120"/>
                        </a:rPr>
                        <a:t>控管</a:t>
                      </a:r>
                      <a:r>
                        <a:rPr lang="zh-TW" sz="2000" b="0" kern="0">
                          <a:solidFill>
                            <a:schemeClr val="bg1"/>
                          </a:solidFill>
                          <a:effectLst/>
                          <a:latin typeface="標楷體" panose="03000509000000000000" pitchFamily="65" charset="-120"/>
                          <a:ea typeface="標楷體" panose="03000509000000000000" pitchFamily="65" charset="-120"/>
                        </a:rPr>
                        <a:t>不佳的可能損失金額</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hMerge="1">
                  <a:txBody>
                    <a:bodyPr/>
                    <a:lstStyle/>
                    <a:p>
                      <a:endParaRPr lang="zh-TW" altLang="en-US"/>
                    </a:p>
                  </a:txBody>
                  <a:tcPr/>
                </a:tc>
                <a:tc>
                  <a:txBody>
                    <a:bodyPr/>
                    <a:lstStyle/>
                    <a:p>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marR="161290" algn="r">
                        <a:spcAft>
                          <a:spcPts val="0"/>
                        </a:spcAft>
                        <a:tabLst>
                          <a:tab pos="882015" algn="l"/>
                        </a:tabLst>
                      </a:pPr>
                      <a:r>
                        <a:rPr lang="en-US" sz="2000" b="0" kern="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17780" marR="177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064393267"/>
                  </a:ext>
                </a:extLst>
              </a:tr>
            </a:tbl>
          </a:graphicData>
        </a:graphic>
      </p:graphicFrame>
      <p:sp>
        <p:nvSpPr>
          <p:cNvPr id="9" name="矩形 8"/>
          <p:cNvSpPr/>
          <p:nvPr/>
        </p:nvSpPr>
        <p:spPr>
          <a:xfrm>
            <a:off x="1126442" y="6319144"/>
            <a:ext cx="10047947" cy="369332"/>
          </a:xfrm>
          <a:prstGeom prst="rect">
            <a:avLst/>
          </a:prstGeom>
        </p:spPr>
        <p:txBody>
          <a:bodyPr wrap="square">
            <a:spAutoFit/>
          </a:bodyPr>
          <a:lstStyle/>
          <a:p>
            <a:pPr marL="1249363" lvl="0" indent="-1249363"/>
            <a:r>
              <a:rPr lang="zh-TW" altLang="en-US" dirty="0" smtClean="0">
                <a:solidFill>
                  <a:schemeClr val="bg1"/>
                </a:solidFill>
                <a:latin typeface="標楷體" panose="03000509000000000000" pitchFamily="65" charset="-120"/>
                <a:ea typeface="標楷體" panose="03000509000000000000" pitchFamily="65" charset="-120"/>
                <a:cs typeface="Times New Roman" panose="02020603050405020304" pitchFamily="18" charset="0"/>
              </a:rPr>
              <a:t>*</a:t>
            </a:r>
            <a:r>
              <a:rPr lang="zh-TW" altLang="en-US"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金額計算至元以下四捨五入；比率取至百分比下小數第二位以下四捨五入，如</a:t>
            </a:r>
            <a:r>
              <a:rPr lang="en-US" altLang="zh-TW"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XX.XX%</a:t>
            </a:r>
            <a:r>
              <a:rPr lang="zh-TW" altLang="en-US"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a:t>
            </a:r>
          </a:p>
        </p:txBody>
      </p:sp>
      <p:sp>
        <p:nvSpPr>
          <p:cNvPr id="10" name="矩形 9"/>
          <p:cNvSpPr/>
          <p:nvPr/>
        </p:nvSpPr>
        <p:spPr>
          <a:xfrm>
            <a:off x="3269803" y="1682663"/>
            <a:ext cx="6096000" cy="646331"/>
          </a:xfrm>
          <a:prstGeom prst="rect">
            <a:avLst/>
          </a:prstGeom>
        </p:spPr>
        <p:txBody>
          <a:bodyPr>
            <a:spAutoFit/>
          </a:bodyPr>
          <a:lstStyle/>
          <a:p>
            <a:pPr marL="1249363" lvl="0" indent="-1249363" algn="ctr"/>
            <a:r>
              <a:rPr lang="zh-TW" altLang="en-US"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存貨因控管不佳的潛在損失之估算表</a:t>
            </a:r>
          </a:p>
          <a:p>
            <a:pPr marL="1249363" lvl="0" indent="-1249363" algn="ctr"/>
            <a:r>
              <a:rPr lang="en-US" altLang="zh-TW"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107</a:t>
            </a:r>
            <a:r>
              <a:rPr lang="zh-TW" altLang="en-US"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年</a:t>
            </a:r>
            <a:r>
              <a:rPr lang="en-US" altLang="zh-TW"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a:t>
            </a:r>
            <a:r>
              <a:rPr lang="zh-TW" altLang="en-US"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月</a:t>
            </a:r>
            <a:r>
              <a:rPr lang="en-US" altLang="zh-TW"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a:t>
            </a:r>
            <a:r>
              <a:rPr lang="zh-TW" altLang="en-US"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日至</a:t>
            </a:r>
            <a:r>
              <a:rPr lang="en-US" altLang="zh-TW"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10</a:t>
            </a:r>
            <a:r>
              <a:rPr lang="zh-TW" altLang="en-US"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月</a:t>
            </a:r>
            <a:r>
              <a:rPr lang="en-US" altLang="zh-TW"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31</a:t>
            </a:r>
            <a:r>
              <a:rPr lang="zh-TW" altLang="en-US"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日</a:t>
            </a:r>
          </a:p>
        </p:txBody>
      </p:sp>
    </p:spTree>
    <p:extLst>
      <p:ext uri="{BB962C8B-B14F-4D97-AF65-F5344CB8AC3E}">
        <p14:creationId xmlns:p14="http://schemas.microsoft.com/office/powerpoint/2010/main" val="10774901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1133013" y="922824"/>
            <a:ext cx="10643502" cy="1569660"/>
          </a:xfrm>
          <a:prstGeom prst="rect">
            <a:avLst/>
          </a:prstGeom>
        </p:spPr>
        <p:txBody>
          <a:bodyPr wrap="square">
            <a:spAutoFit/>
          </a:bodyPr>
          <a:lstStyle/>
          <a:p>
            <a:pPr marL="342900" indent="-342900">
              <a:buFont typeface="Wingdings" panose="05000000000000000000" pitchFamily="2" charset="2"/>
              <a:buChar char="u"/>
            </a:pPr>
            <a:r>
              <a:rPr lang="zh-TW" altLang="en-US" sz="2400" dirty="0" smtClean="0">
                <a:solidFill>
                  <a:schemeClr val="bg1"/>
                </a:solidFill>
                <a:latin typeface="標楷體" panose="03000509000000000000" pitchFamily="65" charset="-120"/>
                <a:ea typeface="標楷體" panose="03000509000000000000" pitchFamily="65" charset="-120"/>
              </a:rPr>
              <a:t>自</a:t>
            </a:r>
            <a:r>
              <a:rPr lang="en-US" altLang="zh-TW" sz="2400" dirty="0">
                <a:solidFill>
                  <a:schemeClr val="bg1"/>
                </a:solidFill>
                <a:latin typeface="標楷體" panose="03000509000000000000" pitchFamily="65" charset="-120"/>
                <a:ea typeface="標楷體" panose="03000509000000000000" pitchFamily="65" charset="-120"/>
              </a:rPr>
              <a:t>107</a:t>
            </a:r>
            <a:r>
              <a:rPr lang="zh-TW" altLang="en-US" sz="2400" dirty="0">
                <a:solidFill>
                  <a:schemeClr val="bg1"/>
                </a:solidFill>
                <a:latin typeface="標楷體" panose="03000509000000000000" pitchFamily="65" charset="-120"/>
                <a:ea typeface="標楷體" panose="03000509000000000000" pitchFamily="65" charset="-120"/>
              </a:rPr>
              <a:t>年</a:t>
            </a:r>
            <a:r>
              <a:rPr lang="en-US" altLang="zh-TW" sz="2400" dirty="0">
                <a:solidFill>
                  <a:schemeClr val="bg1"/>
                </a:solidFill>
                <a:latin typeface="標楷體" panose="03000509000000000000" pitchFamily="65" charset="-120"/>
                <a:ea typeface="標楷體" panose="03000509000000000000" pitchFamily="65" charset="-120"/>
              </a:rPr>
              <a:t>11</a:t>
            </a:r>
            <a:r>
              <a:rPr lang="zh-TW" altLang="en-US" sz="2400" dirty="0">
                <a:solidFill>
                  <a:schemeClr val="bg1"/>
                </a:solidFill>
                <a:latin typeface="標楷體" panose="03000509000000000000" pitchFamily="65" charset="-120"/>
                <a:ea typeface="標楷體" panose="03000509000000000000" pitchFamily="65" charset="-120"/>
              </a:rPr>
              <a:t>月</a:t>
            </a:r>
            <a:r>
              <a:rPr lang="en-US" altLang="zh-TW" sz="2400" dirty="0">
                <a:solidFill>
                  <a:schemeClr val="bg1"/>
                </a:solidFill>
                <a:latin typeface="標楷體" panose="03000509000000000000" pitchFamily="65" charset="-120"/>
                <a:ea typeface="標楷體" panose="03000509000000000000" pitchFamily="65" charset="-120"/>
              </a:rPr>
              <a:t>1</a:t>
            </a:r>
            <a:r>
              <a:rPr lang="zh-TW" altLang="en-US" sz="2400" dirty="0">
                <a:solidFill>
                  <a:schemeClr val="bg1"/>
                </a:solidFill>
                <a:latin typeface="標楷體" panose="03000509000000000000" pitchFamily="65" charset="-120"/>
                <a:ea typeface="標楷體" panose="03000509000000000000" pitchFamily="65" charset="-120"/>
              </a:rPr>
              <a:t>日起存貨採永續盤存制，按移動加權平均法計價，</a:t>
            </a:r>
            <a:r>
              <a:rPr lang="en-US" altLang="zh-TW" sz="2400" dirty="0">
                <a:solidFill>
                  <a:schemeClr val="bg1"/>
                </a:solidFill>
                <a:latin typeface="標楷體" panose="03000509000000000000" pitchFamily="65" charset="-120"/>
                <a:ea typeface="標楷體" panose="03000509000000000000" pitchFamily="65" charset="-120"/>
              </a:rPr>
              <a:t>107</a:t>
            </a:r>
            <a:r>
              <a:rPr lang="zh-TW" altLang="en-US" sz="2400" dirty="0">
                <a:solidFill>
                  <a:schemeClr val="bg1"/>
                </a:solidFill>
                <a:latin typeface="標楷體" panose="03000509000000000000" pitchFamily="65" charset="-120"/>
                <a:ea typeface="標楷體" panose="03000509000000000000" pitchFamily="65" charset="-120"/>
              </a:rPr>
              <a:t>年</a:t>
            </a:r>
            <a:r>
              <a:rPr lang="en-US" altLang="zh-TW" sz="2400" dirty="0">
                <a:solidFill>
                  <a:schemeClr val="bg1"/>
                </a:solidFill>
                <a:latin typeface="標楷體" panose="03000509000000000000" pitchFamily="65" charset="-120"/>
                <a:ea typeface="標楷體" panose="03000509000000000000" pitchFamily="65" charset="-120"/>
              </a:rPr>
              <a:t>11</a:t>
            </a:r>
            <a:r>
              <a:rPr lang="zh-TW" altLang="en-US" sz="2400" dirty="0">
                <a:solidFill>
                  <a:schemeClr val="bg1"/>
                </a:solidFill>
                <a:latin typeface="標楷體" panose="03000509000000000000" pitchFamily="65" charset="-120"/>
                <a:ea typeface="標楷體" panose="03000509000000000000" pitchFamily="65" charset="-120"/>
              </a:rPr>
              <a:t>月</a:t>
            </a:r>
            <a:r>
              <a:rPr lang="en-US" altLang="zh-TW" sz="2400" dirty="0">
                <a:solidFill>
                  <a:schemeClr val="bg1"/>
                </a:solidFill>
                <a:latin typeface="標楷體" panose="03000509000000000000" pitchFamily="65" charset="-120"/>
                <a:ea typeface="標楷體" panose="03000509000000000000" pitchFamily="65" charset="-120"/>
              </a:rPr>
              <a:t>1</a:t>
            </a:r>
            <a:r>
              <a:rPr lang="zh-TW" altLang="en-US" sz="2400" dirty="0">
                <a:solidFill>
                  <a:schemeClr val="bg1"/>
                </a:solidFill>
                <a:latin typeface="標楷體" panose="03000509000000000000" pitchFamily="65" charset="-120"/>
                <a:ea typeface="標楷體" panose="03000509000000000000" pitchFamily="65" charset="-120"/>
              </a:rPr>
              <a:t>日以後取得供應商折扣以銷貨成本入帳 </a:t>
            </a:r>
            <a:r>
              <a:rPr lang="en-US" altLang="zh-TW" sz="2400" dirty="0">
                <a:solidFill>
                  <a:schemeClr val="bg1"/>
                </a:solidFill>
                <a:latin typeface="標楷體" panose="03000509000000000000" pitchFamily="65" charset="-120"/>
                <a:ea typeface="標楷體" panose="03000509000000000000" pitchFamily="65" charset="-120"/>
              </a:rPr>
              <a:t>(107</a:t>
            </a:r>
            <a:r>
              <a:rPr lang="zh-TW" altLang="en-US" sz="2400" dirty="0">
                <a:solidFill>
                  <a:schemeClr val="bg1"/>
                </a:solidFill>
                <a:latin typeface="標楷體" panose="03000509000000000000" pitchFamily="65" charset="-120"/>
                <a:ea typeface="標楷體" panose="03000509000000000000" pitchFamily="65" charset="-120"/>
              </a:rPr>
              <a:t>年</a:t>
            </a:r>
            <a:r>
              <a:rPr lang="en-US" altLang="zh-TW" sz="2400" dirty="0">
                <a:solidFill>
                  <a:schemeClr val="bg1"/>
                </a:solidFill>
                <a:latin typeface="標楷體" panose="03000509000000000000" pitchFamily="65" charset="-120"/>
                <a:ea typeface="標楷體" panose="03000509000000000000" pitchFamily="65" charset="-120"/>
              </a:rPr>
              <a:t>10</a:t>
            </a:r>
            <a:r>
              <a:rPr lang="zh-TW" altLang="en-US" sz="2400" dirty="0">
                <a:solidFill>
                  <a:schemeClr val="bg1"/>
                </a:solidFill>
                <a:latin typeface="標楷體" panose="03000509000000000000" pitchFamily="65" charset="-120"/>
                <a:ea typeface="標楷體" panose="03000509000000000000" pitchFamily="65" charset="-120"/>
              </a:rPr>
              <a:t>月</a:t>
            </a:r>
            <a:r>
              <a:rPr lang="en-US" altLang="zh-TW" sz="2400" dirty="0">
                <a:solidFill>
                  <a:schemeClr val="bg1"/>
                </a:solidFill>
                <a:latin typeface="標楷體" panose="03000509000000000000" pitchFamily="65" charset="-120"/>
                <a:ea typeface="標楷體" panose="03000509000000000000" pitchFamily="65" charset="-120"/>
              </a:rPr>
              <a:t>31</a:t>
            </a:r>
            <a:r>
              <a:rPr lang="zh-TW" altLang="en-US" sz="2400" dirty="0">
                <a:solidFill>
                  <a:schemeClr val="bg1"/>
                </a:solidFill>
                <a:latin typeface="標楷體" panose="03000509000000000000" pitchFamily="65" charset="-120"/>
                <a:ea typeface="標楷體" panose="03000509000000000000" pitchFamily="65" charset="-120"/>
              </a:rPr>
              <a:t>日之前存貨採定期盤存制</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。配合存貨改採用永續盤存制，公司於</a:t>
            </a:r>
            <a:r>
              <a:rPr lang="en-US" altLang="zh-TW" sz="2400" dirty="0">
                <a:solidFill>
                  <a:schemeClr val="bg1"/>
                </a:solidFill>
                <a:latin typeface="標楷體" panose="03000509000000000000" pitchFamily="65" charset="-120"/>
                <a:ea typeface="標楷體" panose="03000509000000000000" pitchFamily="65" charset="-120"/>
              </a:rPr>
              <a:t>107</a:t>
            </a:r>
            <a:r>
              <a:rPr lang="zh-TW" altLang="en-US" sz="2400" dirty="0">
                <a:solidFill>
                  <a:schemeClr val="bg1"/>
                </a:solidFill>
                <a:latin typeface="標楷體" panose="03000509000000000000" pitchFamily="65" charset="-120"/>
                <a:ea typeface="標楷體" panose="03000509000000000000" pitchFamily="65" charset="-120"/>
              </a:rPr>
              <a:t>年</a:t>
            </a:r>
            <a:r>
              <a:rPr lang="en-US" altLang="zh-TW" sz="2400" dirty="0">
                <a:solidFill>
                  <a:schemeClr val="bg1"/>
                </a:solidFill>
                <a:latin typeface="標楷體" panose="03000509000000000000" pitchFamily="65" charset="-120"/>
                <a:ea typeface="標楷體" panose="03000509000000000000" pitchFamily="65" charset="-120"/>
              </a:rPr>
              <a:t>10</a:t>
            </a:r>
            <a:r>
              <a:rPr lang="zh-TW" altLang="en-US" sz="2400" dirty="0">
                <a:solidFill>
                  <a:schemeClr val="bg1"/>
                </a:solidFill>
                <a:latin typeface="標楷體" panose="03000509000000000000" pitchFamily="65" charset="-120"/>
                <a:ea typeface="標楷體" panose="03000509000000000000" pitchFamily="65" charset="-120"/>
              </a:rPr>
              <a:t>月</a:t>
            </a:r>
            <a:r>
              <a:rPr lang="en-US" altLang="zh-TW" sz="2400" dirty="0">
                <a:solidFill>
                  <a:schemeClr val="bg1"/>
                </a:solidFill>
                <a:latin typeface="標楷體" panose="03000509000000000000" pitchFamily="65" charset="-120"/>
                <a:ea typeface="標楷體" panose="03000509000000000000" pitchFamily="65" charset="-120"/>
              </a:rPr>
              <a:t>31</a:t>
            </a:r>
            <a:r>
              <a:rPr lang="zh-TW" altLang="en-US" sz="2400" dirty="0">
                <a:solidFill>
                  <a:schemeClr val="bg1"/>
                </a:solidFill>
                <a:latin typeface="標楷體" panose="03000509000000000000" pitchFamily="65" charset="-120"/>
                <a:ea typeface="標楷體" panose="03000509000000000000" pitchFamily="65" charset="-120"/>
              </a:rPr>
              <a:t>日針對存貨進行盤點，盤點後各商品實際資料如下</a:t>
            </a:r>
            <a:r>
              <a:rPr lang="zh-TW" altLang="en-US" sz="2400" dirty="0" smtClean="0">
                <a:solidFill>
                  <a:schemeClr val="bg1"/>
                </a:solidFill>
                <a:latin typeface="標楷體" panose="03000509000000000000" pitchFamily="65" charset="-120"/>
                <a:ea typeface="標楷體" panose="03000509000000000000" pitchFamily="65" charset="-120"/>
              </a:rPr>
              <a:t>：</a:t>
            </a:r>
            <a:endParaRPr lang="zh-TW" altLang="en-US" sz="2400" dirty="0">
              <a:solidFill>
                <a:schemeClr val="bg1"/>
              </a:solidFill>
              <a:latin typeface="標楷體" panose="03000509000000000000" pitchFamily="65" charset="-120"/>
              <a:ea typeface="標楷體" panose="03000509000000000000" pitchFamily="65" charset="-120"/>
            </a:endParaRP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33013" y="831877"/>
            <a:ext cx="11429512" cy="5930754"/>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138709" y="593353"/>
            <a:ext cx="1629171" cy="6020542"/>
            <a:chOff x="976242" y="935100"/>
            <a:chExt cx="1629171" cy="1632496"/>
          </a:xfrm>
        </p:grpSpPr>
        <p:pic>
          <p:nvPicPr>
            <p:cNvPr id="43" name="图片 69"/>
            <p:cNvPicPr>
              <a:picLocks noChangeAspect="1"/>
            </p:cNvPicPr>
            <p:nvPr/>
          </p:nvPicPr>
          <p:blipFill>
            <a:blip r:embed="rId2"/>
            <a:srcRect/>
            <a:stretch>
              <a:fillRect/>
            </a:stretch>
          </p:blipFill>
          <p:spPr>
            <a:xfrm>
              <a:off x="976242" y="935100"/>
              <a:ext cx="1629171" cy="163249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1473021" y="1343099"/>
              <a:ext cx="802922" cy="826204"/>
            </a:xfrm>
            <a:prstGeom prst="rect">
              <a:avLst/>
            </a:prstGeom>
            <a:noFill/>
          </p:spPr>
          <p:txBody>
            <a:bodyPr wrap="square" rtlCol="0">
              <a:spAutoFit/>
            </a:bodyPr>
            <a:lstStyle/>
            <a:p>
              <a:r>
                <a:rPr lang="zh-TW" altLang="en-US" sz="3200" dirty="0">
                  <a:solidFill>
                    <a:srgbClr val="00EFF1"/>
                  </a:solidFill>
                  <a:latin typeface="標楷體" panose="03000509000000000000" pitchFamily="65" charset="-120"/>
                  <a:ea typeface="標楷體" panose="03000509000000000000" pitchFamily="65" charset="-120"/>
                </a:rPr>
                <a:t>基本資料</a:t>
              </a:r>
              <a:r>
                <a:rPr lang="zh-TW" altLang="en-US" sz="3200" dirty="0" smtClean="0">
                  <a:solidFill>
                    <a:srgbClr val="00EFF1"/>
                  </a:solidFill>
                  <a:latin typeface="標楷體" panose="03000509000000000000" pitchFamily="65" charset="-120"/>
                  <a:ea typeface="標楷體" panose="03000509000000000000" pitchFamily="65" charset="-120"/>
                </a:rPr>
                <a:t>說明</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graphicFrame>
        <p:nvGraphicFramePr>
          <p:cNvPr id="2" name="表格 1"/>
          <p:cNvGraphicFramePr>
            <a:graphicFrameLocks noGrp="1"/>
          </p:cNvGraphicFramePr>
          <p:nvPr>
            <p:extLst>
              <p:ext uri="{D42A27DB-BD31-4B8C-83A1-F6EECF244321}">
                <p14:modId xmlns:p14="http://schemas.microsoft.com/office/powerpoint/2010/main" val="1359228307"/>
              </p:ext>
            </p:extLst>
          </p:nvPr>
        </p:nvGraphicFramePr>
        <p:xfrm>
          <a:off x="1289566" y="2478563"/>
          <a:ext cx="6208514" cy="3331488"/>
        </p:xfrm>
        <a:graphic>
          <a:graphicData uri="http://schemas.openxmlformats.org/drawingml/2006/table">
            <a:tbl>
              <a:tblPr firstRow="1" firstCol="1" lastRow="1" lastCol="1" bandRow="1" bandCol="1">
                <a:tableStyleId>{2D5ABB26-0587-4C30-8999-92F81FD0307C}</a:tableStyleId>
              </a:tblPr>
              <a:tblGrid>
                <a:gridCol w="2196407">
                  <a:extLst>
                    <a:ext uri="{9D8B030D-6E8A-4147-A177-3AD203B41FA5}">
                      <a16:colId xmlns:a16="http://schemas.microsoft.com/office/drawing/2014/main" val="3456540967"/>
                    </a:ext>
                  </a:extLst>
                </a:gridCol>
                <a:gridCol w="1216729">
                  <a:extLst>
                    <a:ext uri="{9D8B030D-6E8A-4147-A177-3AD203B41FA5}">
                      <a16:colId xmlns:a16="http://schemas.microsoft.com/office/drawing/2014/main" val="1544696549"/>
                    </a:ext>
                  </a:extLst>
                </a:gridCol>
                <a:gridCol w="1216257">
                  <a:extLst>
                    <a:ext uri="{9D8B030D-6E8A-4147-A177-3AD203B41FA5}">
                      <a16:colId xmlns:a16="http://schemas.microsoft.com/office/drawing/2014/main" val="2034422670"/>
                    </a:ext>
                  </a:extLst>
                </a:gridCol>
                <a:gridCol w="1579121">
                  <a:extLst>
                    <a:ext uri="{9D8B030D-6E8A-4147-A177-3AD203B41FA5}">
                      <a16:colId xmlns:a16="http://schemas.microsoft.com/office/drawing/2014/main" val="1588186921"/>
                    </a:ext>
                  </a:extLst>
                </a:gridCol>
              </a:tblGrid>
              <a:tr h="0">
                <a:tc>
                  <a:txBody>
                    <a:bodyPr/>
                    <a:lstStyle/>
                    <a:p>
                      <a:pPr algn="ctr">
                        <a:lnSpc>
                          <a:spcPts val="2400"/>
                        </a:lnSpc>
                        <a:spcAft>
                          <a:spcPts val="0"/>
                        </a:spcAft>
                      </a:pPr>
                      <a:r>
                        <a:rPr lang="zh-TW" sz="2000" kern="1200" dirty="0">
                          <a:solidFill>
                            <a:schemeClr val="bg1"/>
                          </a:solidFill>
                          <a:latin typeface="標楷體" panose="03000509000000000000" pitchFamily="65" charset="-120"/>
                          <a:ea typeface="標楷體" panose="03000509000000000000" pitchFamily="65" charset="-120"/>
                          <a:cs typeface="+mn-cs"/>
                        </a:rPr>
                        <a:t>品名</a:t>
                      </a:r>
                    </a:p>
                  </a:txBody>
                  <a:tcPr marL="68580" marR="68580" marT="0" marB="0">
                    <a:lnL w="12700" cap="flat" cmpd="sng" algn="ctr">
                      <a:solidFill>
                        <a:srgbClr val="00FDFF"/>
                      </a:solidFill>
                      <a:prstDash val="solid"/>
                      <a:round/>
                      <a:headEnd type="none" w="med" len="med"/>
                      <a:tailEnd type="none" w="med" len="med"/>
                    </a:lnL>
                    <a:lnR w="12700" cap="flat" cmpd="sng" algn="ctr">
                      <a:solidFill>
                        <a:srgbClr val="00FDFF"/>
                      </a:solidFill>
                      <a:prstDash val="solid"/>
                      <a:round/>
                      <a:headEnd type="none" w="med" len="med"/>
                      <a:tailEnd type="none" w="med" len="med"/>
                    </a:lnR>
                    <a:lnT w="12700" cap="flat" cmpd="sng" algn="ctr">
                      <a:solidFill>
                        <a:srgbClr val="00FDFF"/>
                      </a:solidFill>
                      <a:prstDash val="solid"/>
                      <a:round/>
                      <a:headEnd type="none" w="med" len="med"/>
                      <a:tailEnd type="none" w="med" len="med"/>
                    </a:lnT>
                    <a:lnB w="12700" cap="flat" cmpd="sng" algn="ctr">
                      <a:solidFill>
                        <a:srgbClr val="00FDFF"/>
                      </a:solidFill>
                      <a:prstDash val="solid"/>
                      <a:round/>
                      <a:headEnd type="none" w="med" len="med"/>
                      <a:tailEnd type="none" w="med" len="med"/>
                    </a:lnB>
                  </a:tcPr>
                </a:tc>
                <a:tc>
                  <a:txBody>
                    <a:bodyPr/>
                    <a:lstStyle/>
                    <a:p>
                      <a:pPr algn="ctr">
                        <a:lnSpc>
                          <a:spcPts val="2400"/>
                        </a:lnSpc>
                        <a:spcAft>
                          <a:spcPts val="0"/>
                        </a:spcAft>
                      </a:pPr>
                      <a:r>
                        <a:rPr lang="zh-TW" sz="2000" kern="1200" dirty="0">
                          <a:solidFill>
                            <a:schemeClr val="bg1"/>
                          </a:solidFill>
                          <a:latin typeface="標楷體" panose="03000509000000000000" pitchFamily="65" charset="-120"/>
                          <a:ea typeface="標楷體" panose="03000509000000000000" pitchFamily="65" charset="-120"/>
                          <a:cs typeface="+mn-cs"/>
                        </a:rPr>
                        <a:t>數量</a:t>
                      </a:r>
                    </a:p>
                  </a:txBody>
                  <a:tcPr marL="68580" marR="68580" marT="0" marB="0">
                    <a:lnL w="12700" cap="flat" cmpd="sng" algn="ctr">
                      <a:solidFill>
                        <a:srgbClr val="00FDFF"/>
                      </a:solidFill>
                      <a:prstDash val="solid"/>
                      <a:round/>
                      <a:headEnd type="none" w="med" len="med"/>
                      <a:tailEnd type="none" w="med" len="med"/>
                    </a:lnL>
                    <a:lnR w="12700" cap="flat" cmpd="sng" algn="ctr">
                      <a:solidFill>
                        <a:srgbClr val="00FDFF"/>
                      </a:solidFill>
                      <a:prstDash val="solid"/>
                      <a:round/>
                      <a:headEnd type="none" w="med" len="med"/>
                      <a:tailEnd type="none" w="med" len="med"/>
                    </a:lnR>
                    <a:lnT w="12700" cap="flat" cmpd="sng" algn="ctr">
                      <a:solidFill>
                        <a:srgbClr val="00FDFF"/>
                      </a:solidFill>
                      <a:prstDash val="solid"/>
                      <a:round/>
                      <a:headEnd type="none" w="med" len="med"/>
                      <a:tailEnd type="none" w="med" len="med"/>
                    </a:lnT>
                    <a:lnB w="12700" cap="flat" cmpd="sng" algn="ctr">
                      <a:solidFill>
                        <a:srgbClr val="00FDFF"/>
                      </a:solidFill>
                      <a:prstDash val="solid"/>
                      <a:round/>
                      <a:headEnd type="none" w="med" len="med"/>
                      <a:tailEnd type="none" w="med" len="med"/>
                    </a:lnB>
                  </a:tcPr>
                </a:tc>
                <a:tc>
                  <a:txBody>
                    <a:bodyPr/>
                    <a:lstStyle/>
                    <a:p>
                      <a:pPr algn="ctr">
                        <a:lnSpc>
                          <a:spcPts val="2400"/>
                        </a:lnSpc>
                        <a:spcAft>
                          <a:spcPts val="0"/>
                        </a:spcAft>
                      </a:pPr>
                      <a:r>
                        <a:rPr lang="zh-TW" sz="2000" kern="1200" dirty="0">
                          <a:solidFill>
                            <a:schemeClr val="bg1"/>
                          </a:solidFill>
                          <a:latin typeface="標楷體" panose="03000509000000000000" pitchFamily="65" charset="-120"/>
                          <a:ea typeface="標楷體" panose="03000509000000000000" pitchFamily="65" charset="-120"/>
                          <a:cs typeface="+mn-cs"/>
                        </a:rPr>
                        <a:t>單位成本</a:t>
                      </a:r>
                    </a:p>
                  </a:txBody>
                  <a:tcPr marL="68580" marR="68580" marT="0" marB="0">
                    <a:lnL w="12700" cap="flat" cmpd="sng" algn="ctr">
                      <a:solidFill>
                        <a:srgbClr val="00FDFF"/>
                      </a:solidFill>
                      <a:prstDash val="solid"/>
                      <a:round/>
                      <a:headEnd type="none" w="med" len="med"/>
                      <a:tailEnd type="none" w="med" len="med"/>
                    </a:lnL>
                    <a:lnR w="12700" cap="flat" cmpd="sng" algn="ctr">
                      <a:solidFill>
                        <a:srgbClr val="00FDFF"/>
                      </a:solidFill>
                      <a:prstDash val="solid"/>
                      <a:round/>
                      <a:headEnd type="none" w="med" len="med"/>
                      <a:tailEnd type="none" w="med" len="med"/>
                    </a:lnR>
                    <a:lnT w="12700" cap="flat" cmpd="sng" algn="ctr">
                      <a:solidFill>
                        <a:srgbClr val="00FDFF"/>
                      </a:solidFill>
                      <a:prstDash val="solid"/>
                      <a:round/>
                      <a:headEnd type="none" w="med" len="med"/>
                      <a:tailEnd type="none" w="med" len="med"/>
                    </a:lnT>
                    <a:lnB w="12700" cap="flat" cmpd="sng" algn="ctr">
                      <a:solidFill>
                        <a:srgbClr val="00FDFF"/>
                      </a:solidFill>
                      <a:prstDash val="solid"/>
                      <a:round/>
                      <a:headEnd type="none" w="med" len="med"/>
                      <a:tailEnd type="none" w="med" len="med"/>
                    </a:lnB>
                  </a:tcPr>
                </a:tc>
                <a:tc>
                  <a:txBody>
                    <a:bodyPr/>
                    <a:lstStyle/>
                    <a:p>
                      <a:pPr algn="ctr">
                        <a:lnSpc>
                          <a:spcPts val="2400"/>
                        </a:lnSpc>
                        <a:spcAft>
                          <a:spcPts val="0"/>
                        </a:spcAft>
                      </a:pPr>
                      <a:r>
                        <a:rPr lang="zh-TW" sz="2000" kern="1200">
                          <a:solidFill>
                            <a:schemeClr val="bg1"/>
                          </a:solidFill>
                          <a:latin typeface="標楷體" panose="03000509000000000000" pitchFamily="65" charset="-120"/>
                          <a:ea typeface="標楷體" panose="03000509000000000000" pitchFamily="65" charset="-120"/>
                          <a:cs typeface="+mn-cs"/>
                        </a:rPr>
                        <a:t>金額</a:t>
                      </a:r>
                    </a:p>
                  </a:txBody>
                  <a:tcPr marL="68580" marR="68580" marT="0" marB="0">
                    <a:lnL w="12700" cap="flat" cmpd="sng" algn="ctr">
                      <a:solidFill>
                        <a:srgbClr val="00FDFF"/>
                      </a:solidFill>
                      <a:prstDash val="solid"/>
                      <a:round/>
                      <a:headEnd type="none" w="med" len="med"/>
                      <a:tailEnd type="none" w="med" len="med"/>
                    </a:lnL>
                    <a:lnR w="12700" cap="flat" cmpd="sng" algn="ctr">
                      <a:solidFill>
                        <a:srgbClr val="00FDFF"/>
                      </a:solidFill>
                      <a:prstDash val="solid"/>
                      <a:round/>
                      <a:headEnd type="none" w="med" len="med"/>
                      <a:tailEnd type="none" w="med" len="med"/>
                    </a:lnR>
                    <a:lnT w="12700" cap="flat" cmpd="sng" algn="ctr">
                      <a:solidFill>
                        <a:srgbClr val="00FDFF"/>
                      </a:solidFill>
                      <a:prstDash val="solid"/>
                      <a:round/>
                      <a:headEnd type="none" w="med" len="med"/>
                      <a:tailEnd type="none" w="med" len="med"/>
                    </a:lnT>
                    <a:lnB w="12700" cap="flat" cmpd="sng" algn="ctr">
                      <a:solidFill>
                        <a:srgbClr val="00FDFF"/>
                      </a:solidFill>
                      <a:prstDash val="solid"/>
                      <a:round/>
                      <a:headEnd type="none" w="med" len="med"/>
                      <a:tailEnd type="none" w="med" len="med"/>
                    </a:lnB>
                  </a:tcPr>
                </a:tc>
                <a:extLst>
                  <a:ext uri="{0D108BD9-81ED-4DB2-BD59-A6C34878D82A}">
                    <a16:rowId xmlns:a16="http://schemas.microsoft.com/office/drawing/2014/main" val="184812224"/>
                  </a:ext>
                </a:extLst>
              </a:tr>
              <a:tr h="432384">
                <a:tc>
                  <a:txBody>
                    <a:bodyPr/>
                    <a:lstStyle/>
                    <a:p>
                      <a:pPr>
                        <a:lnSpc>
                          <a:spcPts val="2400"/>
                        </a:lnSpc>
                        <a:spcAft>
                          <a:spcPts val="0"/>
                        </a:spcAft>
                      </a:pPr>
                      <a:r>
                        <a:rPr lang="zh-TW" sz="2000" kern="1200" dirty="0">
                          <a:solidFill>
                            <a:schemeClr val="bg1"/>
                          </a:solidFill>
                          <a:latin typeface="標楷體" panose="03000509000000000000" pitchFamily="65" charset="-120"/>
                          <a:ea typeface="標楷體" panose="03000509000000000000" pitchFamily="65" charset="-120"/>
                          <a:cs typeface="+mn-cs"/>
                        </a:rPr>
                        <a:t>全自動美式咖啡機</a:t>
                      </a:r>
                    </a:p>
                  </a:txBody>
                  <a:tcPr marL="68580" marR="68580" marT="0" marB="0">
                    <a:lnL w="12700" cap="flat" cmpd="sng" algn="ctr">
                      <a:solidFill>
                        <a:srgbClr val="00FDFF"/>
                      </a:solidFill>
                      <a:prstDash val="solid"/>
                      <a:round/>
                      <a:headEnd type="none" w="med" len="med"/>
                      <a:tailEnd type="none" w="med" len="med"/>
                    </a:lnL>
                    <a:lnR w="12700" cap="flat" cmpd="sng" algn="ctr">
                      <a:solidFill>
                        <a:srgbClr val="00FDFF"/>
                      </a:solidFill>
                      <a:prstDash val="solid"/>
                      <a:round/>
                      <a:headEnd type="none" w="med" len="med"/>
                      <a:tailEnd type="none" w="med" len="med"/>
                    </a:lnR>
                    <a:lnT w="12700" cap="flat" cmpd="sng" algn="ctr">
                      <a:solidFill>
                        <a:srgbClr val="00FDFF"/>
                      </a:solidFill>
                      <a:prstDash val="solid"/>
                      <a:round/>
                      <a:headEnd type="none" w="med" len="med"/>
                      <a:tailEnd type="none" w="med" len="med"/>
                    </a:lnT>
                    <a:lnB w="12700" cap="flat" cmpd="sng" algn="ctr">
                      <a:solidFill>
                        <a:srgbClr val="00FDFF"/>
                      </a:solidFill>
                      <a:prstDash val="solid"/>
                      <a:round/>
                      <a:headEnd type="none" w="med" len="med"/>
                      <a:tailEnd type="none" w="med" len="med"/>
                    </a:lnB>
                  </a:tcPr>
                </a:tc>
                <a:tc>
                  <a:txBody>
                    <a:bodyPr/>
                    <a:lstStyle/>
                    <a:p>
                      <a:pPr marR="118745" algn="r">
                        <a:lnSpc>
                          <a:spcPts val="2400"/>
                        </a:lnSpc>
                        <a:spcAft>
                          <a:spcPts val="0"/>
                        </a:spcAft>
                      </a:pPr>
                      <a:r>
                        <a:rPr lang="en-US" sz="2000" kern="1200" dirty="0">
                          <a:solidFill>
                            <a:schemeClr val="bg1"/>
                          </a:solidFill>
                          <a:latin typeface="標楷體" panose="03000509000000000000" pitchFamily="65" charset="-120"/>
                          <a:ea typeface="標楷體" panose="03000509000000000000" pitchFamily="65" charset="-120"/>
                          <a:cs typeface="+mn-cs"/>
                        </a:rPr>
                        <a:t>1,060</a:t>
                      </a:r>
                      <a:r>
                        <a:rPr lang="zh-TW" sz="2000" kern="1200" dirty="0">
                          <a:solidFill>
                            <a:schemeClr val="bg1"/>
                          </a:solidFill>
                          <a:latin typeface="標楷體" panose="03000509000000000000" pitchFamily="65" charset="-120"/>
                          <a:ea typeface="標楷體" panose="03000509000000000000" pitchFamily="65" charset="-120"/>
                          <a:cs typeface="+mn-cs"/>
                        </a:rPr>
                        <a:t>台</a:t>
                      </a:r>
                    </a:p>
                  </a:txBody>
                  <a:tcPr marL="68580" marR="68580" marT="0" marB="0" anchor="ctr">
                    <a:lnL w="12700" cap="flat" cmpd="sng" algn="ctr">
                      <a:solidFill>
                        <a:srgbClr val="00FDFF"/>
                      </a:solidFill>
                      <a:prstDash val="solid"/>
                      <a:round/>
                      <a:headEnd type="none" w="med" len="med"/>
                      <a:tailEnd type="none" w="med" len="med"/>
                    </a:lnL>
                    <a:lnR w="12700" cap="flat" cmpd="sng" algn="ctr">
                      <a:solidFill>
                        <a:srgbClr val="00FDFF"/>
                      </a:solidFill>
                      <a:prstDash val="solid"/>
                      <a:round/>
                      <a:headEnd type="none" w="med" len="med"/>
                      <a:tailEnd type="none" w="med" len="med"/>
                    </a:lnR>
                    <a:lnT w="12700" cap="flat" cmpd="sng" algn="ctr">
                      <a:solidFill>
                        <a:srgbClr val="00FDFF"/>
                      </a:solidFill>
                      <a:prstDash val="solid"/>
                      <a:round/>
                      <a:headEnd type="none" w="med" len="med"/>
                      <a:tailEnd type="none" w="med" len="med"/>
                    </a:lnT>
                    <a:lnB w="12700" cap="flat" cmpd="sng" algn="ctr">
                      <a:solidFill>
                        <a:srgbClr val="00FDFF"/>
                      </a:solidFill>
                      <a:prstDash val="solid"/>
                      <a:round/>
                      <a:headEnd type="none" w="med" len="med"/>
                      <a:tailEnd type="none" w="med" len="med"/>
                    </a:lnB>
                  </a:tcPr>
                </a:tc>
                <a:tc>
                  <a:txBody>
                    <a:bodyPr/>
                    <a:lstStyle/>
                    <a:p>
                      <a:pPr algn="r">
                        <a:lnSpc>
                          <a:spcPts val="2400"/>
                        </a:lnSpc>
                        <a:spcAft>
                          <a:spcPts val="0"/>
                        </a:spcAft>
                        <a:tabLst>
                          <a:tab pos="609600" algn="r"/>
                        </a:tabLst>
                      </a:pPr>
                      <a:r>
                        <a:rPr lang="en-US" sz="2000" kern="1200" dirty="0">
                          <a:solidFill>
                            <a:schemeClr val="bg1"/>
                          </a:solidFill>
                          <a:latin typeface="標楷體" panose="03000509000000000000" pitchFamily="65" charset="-120"/>
                          <a:ea typeface="標楷體" panose="03000509000000000000" pitchFamily="65" charset="-120"/>
                          <a:cs typeface="+mn-cs"/>
                        </a:rPr>
                        <a:t>	5,360</a:t>
                      </a:r>
                      <a:endParaRPr lang="zh-TW" sz="2000" kern="1200" dirty="0">
                        <a:solidFill>
                          <a:schemeClr val="bg1"/>
                        </a:solidFill>
                        <a:latin typeface="標楷體" panose="03000509000000000000" pitchFamily="65" charset="-120"/>
                        <a:ea typeface="標楷體" panose="03000509000000000000" pitchFamily="65" charset="-120"/>
                        <a:cs typeface="+mn-cs"/>
                      </a:endParaRPr>
                    </a:p>
                  </a:txBody>
                  <a:tcPr marL="68580" marR="68580" marT="0" marB="0" anchor="ctr">
                    <a:lnL w="12700" cap="flat" cmpd="sng" algn="ctr">
                      <a:solidFill>
                        <a:srgbClr val="00FDFF"/>
                      </a:solidFill>
                      <a:prstDash val="solid"/>
                      <a:round/>
                      <a:headEnd type="none" w="med" len="med"/>
                      <a:tailEnd type="none" w="med" len="med"/>
                    </a:lnL>
                    <a:lnR w="12700" cap="flat" cmpd="sng" algn="ctr">
                      <a:solidFill>
                        <a:srgbClr val="00FDFF"/>
                      </a:solidFill>
                      <a:prstDash val="solid"/>
                      <a:round/>
                      <a:headEnd type="none" w="med" len="med"/>
                      <a:tailEnd type="none" w="med" len="med"/>
                    </a:lnR>
                    <a:lnT w="12700" cap="flat" cmpd="sng" algn="ctr">
                      <a:solidFill>
                        <a:srgbClr val="00FDFF"/>
                      </a:solidFill>
                      <a:prstDash val="solid"/>
                      <a:round/>
                      <a:headEnd type="none" w="med" len="med"/>
                      <a:tailEnd type="none" w="med" len="med"/>
                    </a:lnT>
                    <a:lnB w="12700" cap="flat" cmpd="sng" algn="ctr">
                      <a:solidFill>
                        <a:srgbClr val="00FDFF"/>
                      </a:solidFill>
                      <a:prstDash val="solid"/>
                      <a:round/>
                      <a:headEnd type="none" w="med" len="med"/>
                      <a:tailEnd type="none" w="med" len="med"/>
                    </a:lnB>
                  </a:tcPr>
                </a:tc>
                <a:tc>
                  <a:txBody>
                    <a:bodyPr/>
                    <a:lstStyle/>
                    <a:p>
                      <a:pPr algn="r">
                        <a:lnSpc>
                          <a:spcPts val="2400"/>
                        </a:lnSpc>
                        <a:spcAft>
                          <a:spcPts val="0"/>
                        </a:spcAft>
                        <a:tabLst>
                          <a:tab pos="914400" algn="r"/>
                        </a:tabLst>
                      </a:pPr>
                      <a:r>
                        <a:rPr lang="en-US" sz="2000" kern="1200" dirty="0">
                          <a:solidFill>
                            <a:srgbClr val="FFFF00"/>
                          </a:solidFill>
                          <a:latin typeface="標楷體" panose="03000509000000000000" pitchFamily="65" charset="-120"/>
                          <a:ea typeface="標楷體" panose="03000509000000000000" pitchFamily="65" charset="-120"/>
                          <a:cs typeface="+mn-cs"/>
                        </a:rPr>
                        <a:t>	5,681,600</a:t>
                      </a:r>
                      <a:endParaRPr lang="zh-TW" sz="2000" kern="1200" dirty="0">
                        <a:solidFill>
                          <a:srgbClr val="FFFF00"/>
                        </a:solidFill>
                        <a:latin typeface="標楷體" panose="03000509000000000000" pitchFamily="65" charset="-120"/>
                        <a:ea typeface="標楷體" panose="03000509000000000000" pitchFamily="65" charset="-120"/>
                        <a:cs typeface="+mn-cs"/>
                      </a:endParaRPr>
                    </a:p>
                  </a:txBody>
                  <a:tcPr marL="68580" marR="68580" marT="0" marB="0" anchor="ctr">
                    <a:lnL w="12700" cap="flat" cmpd="sng" algn="ctr">
                      <a:solidFill>
                        <a:srgbClr val="00FDFF"/>
                      </a:solidFill>
                      <a:prstDash val="solid"/>
                      <a:round/>
                      <a:headEnd type="none" w="med" len="med"/>
                      <a:tailEnd type="none" w="med" len="med"/>
                    </a:lnL>
                    <a:lnR w="12700" cap="flat" cmpd="sng" algn="ctr">
                      <a:solidFill>
                        <a:srgbClr val="00FDFF"/>
                      </a:solidFill>
                      <a:prstDash val="solid"/>
                      <a:round/>
                      <a:headEnd type="none" w="med" len="med"/>
                      <a:tailEnd type="none" w="med" len="med"/>
                    </a:lnR>
                    <a:lnT w="12700" cap="flat" cmpd="sng" algn="ctr">
                      <a:solidFill>
                        <a:srgbClr val="00FDFF"/>
                      </a:solidFill>
                      <a:prstDash val="solid"/>
                      <a:round/>
                      <a:headEnd type="none" w="med" len="med"/>
                      <a:tailEnd type="none" w="med" len="med"/>
                    </a:lnT>
                    <a:lnB w="12700" cap="flat" cmpd="sng" algn="ctr">
                      <a:solidFill>
                        <a:srgbClr val="00FDFF"/>
                      </a:solidFill>
                      <a:prstDash val="solid"/>
                      <a:round/>
                      <a:headEnd type="none" w="med" len="med"/>
                      <a:tailEnd type="none" w="med" len="med"/>
                    </a:lnB>
                  </a:tcPr>
                </a:tc>
                <a:extLst>
                  <a:ext uri="{0D108BD9-81ED-4DB2-BD59-A6C34878D82A}">
                    <a16:rowId xmlns:a16="http://schemas.microsoft.com/office/drawing/2014/main" val="3555035540"/>
                  </a:ext>
                </a:extLst>
              </a:tr>
              <a:tr h="432384">
                <a:tc>
                  <a:txBody>
                    <a:bodyPr/>
                    <a:lstStyle/>
                    <a:p>
                      <a:pPr>
                        <a:lnSpc>
                          <a:spcPts val="2400"/>
                        </a:lnSpc>
                        <a:spcAft>
                          <a:spcPts val="0"/>
                        </a:spcAft>
                      </a:pPr>
                      <a:r>
                        <a:rPr lang="zh-TW" sz="2000" kern="1200" dirty="0">
                          <a:solidFill>
                            <a:schemeClr val="bg1"/>
                          </a:solidFill>
                          <a:latin typeface="標楷體" panose="03000509000000000000" pitchFamily="65" charset="-120"/>
                          <a:ea typeface="標楷體" panose="03000509000000000000" pitchFamily="65" charset="-120"/>
                          <a:cs typeface="+mn-cs"/>
                        </a:rPr>
                        <a:t>半自動美式咖啡機</a:t>
                      </a:r>
                    </a:p>
                  </a:txBody>
                  <a:tcPr marL="68580" marR="68580" marT="0" marB="0">
                    <a:lnL w="12700" cap="flat" cmpd="sng" algn="ctr">
                      <a:solidFill>
                        <a:srgbClr val="00FDFF"/>
                      </a:solidFill>
                      <a:prstDash val="solid"/>
                      <a:round/>
                      <a:headEnd type="none" w="med" len="med"/>
                      <a:tailEnd type="none" w="med" len="med"/>
                    </a:lnL>
                    <a:lnR w="12700" cap="flat" cmpd="sng" algn="ctr">
                      <a:solidFill>
                        <a:srgbClr val="00FDFF"/>
                      </a:solidFill>
                      <a:prstDash val="solid"/>
                      <a:round/>
                      <a:headEnd type="none" w="med" len="med"/>
                      <a:tailEnd type="none" w="med" len="med"/>
                    </a:lnR>
                    <a:lnT w="12700" cap="flat" cmpd="sng" algn="ctr">
                      <a:solidFill>
                        <a:srgbClr val="00FDFF"/>
                      </a:solidFill>
                      <a:prstDash val="solid"/>
                      <a:round/>
                      <a:headEnd type="none" w="med" len="med"/>
                      <a:tailEnd type="none" w="med" len="med"/>
                    </a:lnT>
                    <a:lnB w="12700" cap="flat" cmpd="sng" algn="ctr">
                      <a:solidFill>
                        <a:srgbClr val="00FDFF"/>
                      </a:solidFill>
                      <a:prstDash val="solid"/>
                      <a:round/>
                      <a:headEnd type="none" w="med" len="med"/>
                      <a:tailEnd type="none" w="med" len="med"/>
                    </a:lnB>
                  </a:tcPr>
                </a:tc>
                <a:tc>
                  <a:txBody>
                    <a:bodyPr/>
                    <a:lstStyle/>
                    <a:p>
                      <a:pPr marR="118745" algn="r">
                        <a:lnSpc>
                          <a:spcPts val="2400"/>
                        </a:lnSpc>
                        <a:spcAft>
                          <a:spcPts val="0"/>
                        </a:spcAft>
                      </a:pPr>
                      <a:r>
                        <a:rPr lang="en-US" sz="2000" kern="1200" dirty="0">
                          <a:solidFill>
                            <a:schemeClr val="bg1"/>
                          </a:solidFill>
                          <a:latin typeface="標楷體" panose="03000509000000000000" pitchFamily="65" charset="-120"/>
                          <a:ea typeface="標楷體" panose="03000509000000000000" pitchFamily="65" charset="-120"/>
                          <a:cs typeface="+mn-cs"/>
                        </a:rPr>
                        <a:t>656</a:t>
                      </a:r>
                      <a:r>
                        <a:rPr lang="zh-TW" sz="2000" kern="1200" dirty="0">
                          <a:solidFill>
                            <a:schemeClr val="bg1"/>
                          </a:solidFill>
                          <a:latin typeface="標楷體" panose="03000509000000000000" pitchFamily="65" charset="-120"/>
                          <a:ea typeface="標楷體" panose="03000509000000000000" pitchFamily="65" charset="-120"/>
                          <a:cs typeface="+mn-cs"/>
                        </a:rPr>
                        <a:t>台</a:t>
                      </a:r>
                    </a:p>
                  </a:txBody>
                  <a:tcPr marL="68580" marR="68580" marT="0" marB="0" anchor="ctr">
                    <a:lnL w="12700" cap="flat" cmpd="sng" algn="ctr">
                      <a:solidFill>
                        <a:srgbClr val="00FDFF"/>
                      </a:solidFill>
                      <a:prstDash val="solid"/>
                      <a:round/>
                      <a:headEnd type="none" w="med" len="med"/>
                      <a:tailEnd type="none" w="med" len="med"/>
                    </a:lnL>
                    <a:lnR w="12700" cap="flat" cmpd="sng" algn="ctr">
                      <a:solidFill>
                        <a:srgbClr val="00FDFF"/>
                      </a:solidFill>
                      <a:prstDash val="solid"/>
                      <a:round/>
                      <a:headEnd type="none" w="med" len="med"/>
                      <a:tailEnd type="none" w="med" len="med"/>
                    </a:lnR>
                    <a:lnT w="12700" cap="flat" cmpd="sng" algn="ctr">
                      <a:solidFill>
                        <a:srgbClr val="00FDFF"/>
                      </a:solidFill>
                      <a:prstDash val="solid"/>
                      <a:round/>
                      <a:headEnd type="none" w="med" len="med"/>
                      <a:tailEnd type="none" w="med" len="med"/>
                    </a:lnT>
                    <a:lnB w="12700" cap="flat" cmpd="sng" algn="ctr">
                      <a:solidFill>
                        <a:srgbClr val="00FDFF"/>
                      </a:solidFill>
                      <a:prstDash val="solid"/>
                      <a:round/>
                      <a:headEnd type="none" w="med" len="med"/>
                      <a:tailEnd type="none" w="med" len="med"/>
                    </a:lnB>
                  </a:tcPr>
                </a:tc>
                <a:tc>
                  <a:txBody>
                    <a:bodyPr/>
                    <a:lstStyle/>
                    <a:p>
                      <a:pPr algn="r">
                        <a:lnSpc>
                          <a:spcPts val="2400"/>
                        </a:lnSpc>
                        <a:spcAft>
                          <a:spcPts val="0"/>
                        </a:spcAft>
                        <a:tabLst>
                          <a:tab pos="609600" algn="r"/>
                        </a:tabLst>
                      </a:pPr>
                      <a:r>
                        <a:rPr lang="en-US" sz="2000" kern="1200" dirty="0">
                          <a:solidFill>
                            <a:schemeClr val="bg1"/>
                          </a:solidFill>
                          <a:latin typeface="標楷體" panose="03000509000000000000" pitchFamily="65" charset="-120"/>
                          <a:ea typeface="標楷體" panose="03000509000000000000" pitchFamily="65" charset="-120"/>
                          <a:cs typeface="+mn-cs"/>
                        </a:rPr>
                        <a:t>	3,850</a:t>
                      </a:r>
                      <a:endParaRPr lang="zh-TW" sz="2000" kern="1200" dirty="0">
                        <a:solidFill>
                          <a:schemeClr val="bg1"/>
                        </a:solidFill>
                        <a:latin typeface="標楷體" panose="03000509000000000000" pitchFamily="65" charset="-120"/>
                        <a:ea typeface="標楷體" panose="03000509000000000000" pitchFamily="65" charset="-120"/>
                        <a:cs typeface="+mn-cs"/>
                      </a:endParaRPr>
                    </a:p>
                  </a:txBody>
                  <a:tcPr marL="68580" marR="68580" marT="0" marB="0" anchor="ctr">
                    <a:lnL w="12700" cap="flat" cmpd="sng" algn="ctr">
                      <a:solidFill>
                        <a:srgbClr val="00FDFF"/>
                      </a:solidFill>
                      <a:prstDash val="solid"/>
                      <a:round/>
                      <a:headEnd type="none" w="med" len="med"/>
                      <a:tailEnd type="none" w="med" len="med"/>
                    </a:lnL>
                    <a:lnR w="12700" cap="flat" cmpd="sng" algn="ctr">
                      <a:solidFill>
                        <a:srgbClr val="00FDFF"/>
                      </a:solidFill>
                      <a:prstDash val="solid"/>
                      <a:round/>
                      <a:headEnd type="none" w="med" len="med"/>
                      <a:tailEnd type="none" w="med" len="med"/>
                    </a:lnR>
                    <a:lnT w="12700" cap="flat" cmpd="sng" algn="ctr">
                      <a:solidFill>
                        <a:srgbClr val="00FDFF"/>
                      </a:solidFill>
                      <a:prstDash val="solid"/>
                      <a:round/>
                      <a:headEnd type="none" w="med" len="med"/>
                      <a:tailEnd type="none" w="med" len="med"/>
                    </a:lnT>
                    <a:lnB w="12700" cap="flat" cmpd="sng" algn="ctr">
                      <a:solidFill>
                        <a:srgbClr val="00FDFF"/>
                      </a:solidFill>
                      <a:prstDash val="solid"/>
                      <a:round/>
                      <a:headEnd type="none" w="med" len="med"/>
                      <a:tailEnd type="none" w="med" len="med"/>
                    </a:lnB>
                  </a:tcPr>
                </a:tc>
                <a:tc>
                  <a:txBody>
                    <a:bodyPr/>
                    <a:lstStyle/>
                    <a:p>
                      <a:pPr algn="r">
                        <a:lnSpc>
                          <a:spcPts val="2400"/>
                        </a:lnSpc>
                        <a:spcAft>
                          <a:spcPts val="0"/>
                        </a:spcAft>
                        <a:tabLst>
                          <a:tab pos="914400" algn="r"/>
                        </a:tabLst>
                      </a:pPr>
                      <a:r>
                        <a:rPr lang="en-US" sz="2000" kern="1200" dirty="0">
                          <a:solidFill>
                            <a:srgbClr val="FFFF00"/>
                          </a:solidFill>
                          <a:latin typeface="標楷體" panose="03000509000000000000" pitchFamily="65" charset="-120"/>
                          <a:ea typeface="標楷體" panose="03000509000000000000" pitchFamily="65" charset="-120"/>
                          <a:cs typeface="+mn-cs"/>
                        </a:rPr>
                        <a:t>	2,525,600</a:t>
                      </a:r>
                      <a:endParaRPr lang="zh-TW" sz="2000" kern="1200" dirty="0">
                        <a:solidFill>
                          <a:srgbClr val="FFFF00"/>
                        </a:solidFill>
                        <a:latin typeface="標楷體" panose="03000509000000000000" pitchFamily="65" charset="-120"/>
                        <a:ea typeface="標楷體" panose="03000509000000000000" pitchFamily="65" charset="-120"/>
                        <a:cs typeface="+mn-cs"/>
                      </a:endParaRPr>
                    </a:p>
                  </a:txBody>
                  <a:tcPr marL="68580" marR="68580" marT="0" marB="0" anchor="ctr">
                    <a:lnL w="12700" cap="flat" cmpd="sng" algn="ctr">
                      <a:solidFill>
                        <a:srgbClr val="00FDFF"/>
                      </a:solidFill>
                      <a:prstDash val="solid"/>
                      <a:round/>
                      <a:headEnd type="none" w="med" len="med"/>
                      <a:tailEnd type="none" w="med" len="med"/>
                    </a:lnL>
                    <a:lnR w="12700" cap="flat" cmpd="sng" algn="ctr">
                      <a:solidFill>
                        <a:srgbClr val="00FDFF"/>
                      </a:solidFill>
                      <a:prstDash val="solid"/>
                      <a:round/>
                      <a:headEnd type="none" w="med" len="med"/>
                      <a:tailEnd type="none" w="med" len="med"/>
                    </a:lnR>
                    <a:lnT w="12700" cap="flat" cmpd="sng" algn="ctr">
                      <a:solidFill>
                        <a:srgbClr val="00FDFF"/>
                      </a:solidFill>
                      <a:prstDash val="solid"/>
                      <a:round/>
                      <a:headEnd type="none" w="med" len="med"/>
                      <a:tailEnd type="none" w="med" len="med"/>
                    </a:lnT>
                    <a:lnB w="12700" cap="flat" cmpd="sng" algn="ctr">
                      <a:solidFill>
                        <a:srgbClr val="00FDFF"/>
                      </a:solidFill>
                      <a:prstDash val="solid"/>
                      <a:round/>
                      <a:headEnd type="none" w="med" len="med"/>
                      <a:tailEnd type="none" w="med" len="med"/>
                    </a:lnB>
                  </a:tcPr>
                </a:tc>
                <a:extLst>
                  <a:ext uri="{0D108BD9-81ED-4DB2-BD59-A6C34878D82A}">
                    <a16:rowId xmlns:a16="http://schemas.microsoft.com/office/drawing/2014/main" val="748121551"/>
                  </a:ext>
                </a:extLst>
              </a:tr>
              <a:tr h="432384">
                <a:tc>
                  <a:txBody>
                    <a:bodyPr/>
                    <a:lstStyle/>
                    <a:p>
                      <a:pPr>
                        <a:lnSpc>
                          <a:spcPts val="2400"/>
                        </a:lnSpc>
                        <a:spcAft>
                          <a:spcPts val="0"/>
                        </a:spcAft>
                      </a:pPr>
                      <a:r>
                        <a:rPr lang="zh-TW" sz="2000" kern="1200">
                          <a:solidFill>
                            <a:schemeClr val="bg1"/>
                          </a:solidFill>
                          <a:latin typeface="標楷體" panose="03000509000000000000" pitchFamily="65" charset="-120"/>
                          <a:ea typeface="標楷體" panose="03000509000000000000" pitchFamily="65" charset="-120"/>
                          <a:cs typeface="+mn-cs"/>
                        </a:rPr>
                        <a:t>全自動義式咖啡機</a:t>
                      </a:r>
                    </a:p>
                  </a:txBody>
                  <a:tcPr marL="68580" marR="68580" marT="0" marB="0">
                    <a:lnL w="12700" cap="flat" cmpd="sng" algn="ctr">
                      <a:solidFill>
                        <a:srgbClr val="00FDFF"/>
                      </a:solidFill>
                      <a:prstDash val="solid"/>
                      <a:round/>
                      <a:headEnd type="none" w="med" len="med"/>
                      <a:tailEnd type="none" w="med" len="med"/>
                    </a:lnL>
                    <a:lnR w="12700" cap="flat" cmpd="sng" algn="ctr">
                      <a:solidFill>
                        <a:srgbClr val="00FDFF"/>
                      </a:solidFill>
                      <a:prstDash val="solid"/>
                      <a:round/>
                      <a:headEnd type="none" w="med" len="med"/>
                      <a:tailEnd type="none" w="med" len="med"/>
                    </a:lnR>
                    <a:lnT w="12700" cap="flat" cmpd="sng" algn="ctr">
                      <a:solidFill>
                        <a:srgbClr val="00FDFF"/>
                      </a:solidFill>
                      <a:prstDash val="solid"/>
                      <a:round/>
                      <a:headEnd type="none" w="med" len="med"/>
                      <a:tailEnd type="none" w="med" len="med"/>
                    </a:lnT>
                    <a:lnB w="12700" cap="flat" cmpd="sng" algn="ctr">
                      <a:solidFill>
                        <a:srgbClr val="00FDFF"/>
                      </a:solidFill>
                      <a:prstDash val="solid"/>
                      <a:round/>
                      <a:headEnd type="none" w="med" len="med"/>
                      <a:tailEnd type="none" w="med" len="med"/>
                    </a:lnB>
                  </a:tcPr>
                </a:tc>
                <a:tc>
                  <a:txBody>
                    <a:bodyPr/>
                    <a:lstStyle/>
                    <a:p>
                      <a:pPr marR="118745" algn="r">
                        <a:lnSpc>
                          <a:spcPts val="2400"/>
                        </a:lnSpc>
                        <a:spcAft>
                          <a:spcPts val="0"/>
                        </a:spcAft>
                      </a:pPr>
                      <a:r>
                        <a:rPr lang="en-US" sz="2000" kern="1200" dirty="0">
                          <a:solidFill>
                            <a:schemeClr val="bg1"/>
                          </a:solidFill>
                          <a:latin typeface="標楷體" panose="03000509000000000000" pitchFamily="65" charset="-120"/>
                          <a:ea typeface="標楷體" panose="03000509000000000000" pitchFamily="65" charset="-120"/>
                          <a:cs typeface="+mn-cs"/>
                        </a:rPr>
                        <a:t>880</a:t>
                      </a:r>
                      <a:r>
                        <a:rPr lang="zh-TW" sz="2000" kern="1200" dirty="0">
                          <a:solidFill>
                            <a:schemeClr val="bg1"/>
                          </a:solidFill>
                          <a:latin typeface="標楷體" panose="03000509000000000000" pitchFamily="65" charset="-120"/>
                          <a:ea typeface="標楷體" panose="03000509000000000000" pitchFamily="65" charset="-120"/>
                          <a:cs typeface="+mn-cs"/>
                        </a:rPr>
                        <a:t>台</a:t>
                      </a:r>
                    </a:p>
                  </a:txBody>
                  <a:tcPr marL="68580" marR="68580" marT="0" marB="0" anchor="ctr">
                    <a:lnL w="12700" cap="flat" cmpd="sng" algn="ctr">
                      <a:solidFill>
                        <a:srgbClr val="00FDFF"/>
                      </a:solidFill>
                      <a:prstDash val="solid"/>
                      <a:round/>
                      <a:headEnd type="none" w="med" len="med"/>
                      <a:tailEnd type="none" w="med" len="med"/>
                    </a:lnL>
                    <a:lnR w="12700" cap="flat" cmpd="sng" algn="ctr">
                      <a:solidFill>
                        <a:srgbClr val="00FDFF"/>
                      </a:solidFill>
                      <a:prstDash val="solid"/>
                      <a:round/>
                      <a:headEnd type="none" w="med" len="med"/>
                      <a:tailEnd type="none" w="med" len="med"/>
                    </a:lnR>
                    <a:lnT w="12700" cap="flat" cmpd="sng" algn="ctr">
                      <a:solidFill>
                        <a:srgbClr val="00FDFF"/>
                      </a:solidFill>
                      <a:prstDash val="solid"/>
                      <a:round/>
                      <a:headEnd type="none" w="med" len="med"/>
                      <a:tailEnd type="none" w="med" len="med"/>
                    </a:lnT>
                    <a:lnB w="12700" cap="flat" cmpd="sng" algn="ctr">
                      <a:solidFill>
                        <a:srgbClr val="00FDFF"/>
                      </a:solidFill>
                      <a:prstDash val="solid"/>
                      <a:round/>
                      <a:headEnd type="none" w="med" len="med"/>
                      <a:tailEnd type="none" w="med" len="med"/>
                    </a:lnB>
                  </a:tcPr>
                </a:tc>
                <a:tc>
                  <a:txBody>
                    <a:bodyPr/>
                    <a:lstStyle/>
                    <a:p>
                      <a:pPr algn="r">
                        <a:lnSpc>
                          <a:spcPts val="2400"/>
                        </a:lnSpc>
                        <a:spcAft>
                          <a:spcPts val="0"/>
                        </a:spcAft>
                        <a:tabLst>
                          <a:tab pos="609600" algn="r"/>
                        </a:tabLst>
                      </a:pPr>
                      <a:r>
                        <a:rPr lang="en-US" sz="2000" kern="1200" dirty="0">
                          <a:solidFill>
                            <a:schemeClr val="bg1"/>
                          </a:solidFill>
                          <a:latin typeface="標楷體" panose="03000509000000000000" pitchFamily="65" charset="-120"/>
                          <a:ea typeface="標楷體" panose="03000509000000000000" pitchFamily="65" charset="-120"/>
                          <a:cs typeface="+mn-cs"/>
                        </a:rPr>
                        <a:t>	12,460</a:t>
                      </a:r>
                      <a:endParaRPr lang="zh-TW" sz="2000" kern="1200" dirty="0">
                        <a:solidFill>
                          <a:schemeClr val="bg1"/>
                        </a:solidFill>
                        <a:latin typeface="標楷體" panose="03000509000000000000" pitchFamily="65" charset="-120"/>
                        <a:ea typeface="標楷體" panose="03000509000000000000" pitchFamily="65" charset="-120"/>
                        <a:cs typeface="+mn-cs"/>
                      </a:endParaRPr>
                    </a:p>
                  </a:txBody>
                  <a:tcPr marL="68580" marR="68580" marT="0" marB="0" anchor="ctr">
                    <a:lnL w="12700" cap="flat" cmpd="sng" algn="ctr">
                      <a:solidFill>
                        <a:srgbClr val="00FDFF"/>
                      </a:solidFill>
                      <a:prstDash val="solid"/>
                      <a:round/>
                      <a:headEnd type="none" w="med" len="med"/>
                      <a:tailEnd type="none" w="med" len="med"/>
                    </a:lnL>
                    <a:lnR w="12700" cap="flat" cmpd="sng" algn="ctr">
                      <a:solidFill>
                        <a:srgbClr val="00FDFF"/>
                      </a:solidFill>
                      <a:prstDash val="solid"/>
                      <a:round/>
                      <a:headEnd type="none" w="med" len="med"/>
                      <a:tailEnd type="none" w="med" len="med"/>
                    </a:lnR>
                    <a:lnT w="12700" cap="flat" cmpd="sng" algn="ctr">
                      <a:solidFill>
                        <a:srgbClr val="00FDFF"/>
                      </a:solidFill>
                      <a:prstDash val="solid"/>
                      <a:round/>
                      <a:headEnd type="none" w="med" len="med"/>
                      <a:tailEnd type="none" w="med" len="med"/>
                    </a:lnT>
                    <a:lnB w="12700" cap="flat" cmpd="sng" algn="ctr">
                      <a:solidFill>
                        <a:srgbClr val="00FDFF"/>
                      </a:solidFill>
                      <a:prstDash val="solid"/>
                      <a:round/>
                      <a:headEnd type="none" w="med" len="med"/>
                      <a:tailEnd type="none" w="med" len="med"/>
                    </a:lnB>
                  </a:tcPr>
                </a:tc>
                <a:tc>
                  <a:txBody>
                    <a:bodyPr/>
                    <a:lstStyle/>
                    <a:p>
                      <a:pPr algn="r">
                        <a:lnSpc>
                          <a:spcPts val="2400"/>
                        </a:lnSpc>
                        <a:spcAft>
                          <a:spcPts val="0"/>
                        </a:spcAft>
                        <a:tabLst>
                          <a:tab pos="914400" algn="r"/>
                        </a:tabLst>
                      </a:pPr>
                      <a:r>
                        <a:rPr lang="en-US" sz="2000" kern="1200" dirty="0">
                          <a:solidFill>
                            <a:srgbClr val="FFFF00"/>
                          </a:solidFill>
                          <a:latin typeface="標楷體" panose="03000509000000000000" pitchFamily="65" charset="-120"/>
                          <a:ea typeface="標楷體" panose="03000509000000000000" pitchFamily="65" charset="-120"/>
                          <a:cs typeface="+mn-cs"/>
                        </a:rPr>
                        <a:t>	10,964,800</a:t>
                      </a:r>
                      <a:endParaRPr lang="zh-TW" sz="2000" kern="1200" dirty="0">
                        <a:solidFill>
                          <a:srgbClr val="FFFF00"/>
                        </a:solidFill>
                        <a:latin typeface="標楷體" panose="03000509000000000000" pitchFamily="65" charset="-120"/>
                        <a:ea typeface="標楷體" panose="03000509000000000000" pitchFamily="65" charset="-120"/>
                        <a:cs typeface="+mn-cs"/>
                      </a:endParaRPr>
                    </a:p>
                  </a:txBody>
                  <a:tcPr marL="68580" marR="68580" marT="0" marB="0" anchor="ctr">
                    <a:lnL w="12700" cap="flat" cmpd="sng" algn="ctr">
                      <a:solidFill>
                        <a:srgbClr val="00FDFF"/>
                      </a:solidFill>
                      <a:prstDash val="solid"/>
                      <a:round/>
                      <a:headEnd type="none" w="med" len="med"/>
                      <a:tailEnd type="none" w="med" len="med"/>
                    </a:lnL>
                    <a:lnR w="12700" cap="flat" cmpd="sng" algn="ctr">
                      <a:solidFill>
                        <a:srgbClr val="00FDFF"/>
                      </a:solidFill>
                      <a:prstDash val="solid"/>
                      <a:round/>
                      <a:headEnd type="none" w="med" len="med"/>
                      <a:tailEnd type="none" w="med" len="med"/>
                    </a:lnR>
                    <a:lnT w="12700" cap="flat" cmpd="sng" algn="ctr">
                      <a:solidFill>
                        <a:srgbClr val="00FDFF"/>
                      </a:solidFill>
                      <a:prstDash val="solid"/>
                      <a:round/>
                      <a:headEnd type="none" w="med" len="med"/>
                      <a:tailEnd type="none" w="med" len="med"/>
                    </a:lnT>
                    <a:lnB w="12700" cap="flat" cmpd="sng" algn="ctr">
                      <a:solidFill>
                        <a:srgbClr val="00FDFF"/>
                      </a:solidFill>
                      <a:prstDash val="solid"/>
                      <a:round/>
                      <a:headEnd type="none" w="med" len="med"/>
                      <a:tailEnd type="none" w="med" len="med"/>
                    </a:lnB>
                  </a:tcPr>
                </a:tc>
                <a:extLst>
                  <a:ext uri="{0D108BD9-81ED-4DB2-BD59-A6C34878D82A}">
                    <a16:rowId xmlns:a16="http://schemas.microsoft.com/office/drawing/2014/main" val="1075744702"/>
                  </a:ext>
                </a:extLst>
              </a:tr>
              <a:tr h="432384">
                <a:tc>
                  <a:txBody>
                    <a:bodyPr/>
                    <a:lstStyle/>
                    <a:p>
                      <a:pPr>
                        <a:lnSpc>
                          <a:spcPts val="2400"/>
                        </a:lnSpc>
                        <a:spcAft>
                          <a:spcPts val="0"/>
                        </a:spcAft>
                      </a:pPr>
                      <a:r>
                        <a:rPr lang="zh-TW" sz="2000" kern="1200">
                          <a:solidFill>
                            <a:schemeClr val="bg1"/>
                          </a:solidFill>
                          <a:latin typeface="標楷體" panose="03000509000000000000" pitchFamily="65" charset="-120"/>
                          <a:ea typeface="標楷體" panose="03000509000000000000" pitchFamily="65" charset="-120"/>
                          <a:cs typeface="+mn-cs"/>
                        </a:rPr>
                        <a:t>半自動義式咖啡機</a:t>
                      </a:r>
                    </a:p>
                  </a:txBody>
                  <a:tcPr marL="68580" marR="68580" marT="0" marB="0">
                    <a:lnL w="12700" cap="flat" cmpd="sng" algn="ctr">
                      <a:solidFill>
                        <a:srgbClr val="00FDFF"/>
                      </a:solidFill>
                      <a:prstDash val="solid"/>
                      <a:round/>
                      <a:headEnd type="none" w="med" len="med"/>
                      <a:tailEnd type="none" w="med" len="med"/>
                    </a:lnL>
                    <a:lnR w="12700" cap="flat" cmpd="sng" algn="ctr">
                      <a:solidFill>
                        <a:srgbClr val="00FDFF"/>
                      </a:solidFill>
                      <a:prstDash val="solid"/>
                      <a:round/>
                      <a:headEnd type="none" w="med" len="med"/>
                      <a:tailEnd type="none" w="med" len="med"/>
                    </a:lnR>
                    <a:lnT w="12700" cap="flat" cmpd="sng" algn="ctr">
                      <a:solidFill>
                        <a:srgbClr val="00FDFF"/>
                      </a:solidFill>
                      <a:prstDash val="solid"/>
                      <a:round/>
                      <a:headEnd type="none" w="med" len="med"/>
                      <a:tailEnd type="none" w="med" len="med"/>
                    </a:lnT>
                    <a:lnB w="12700" cap="flat" cmpd="sng" algn="ctr">
                      <a:solidFill>
                        <a:srgbClr val="00FDFF"/>
                      </a:solidFill>
                      <a:prstDash val="solid"/>
                      <a:round/>
                      <a:headEnd type="none" w="med" len="med"/>
                      <a:tailEnd type="none" w="med" len="med"/>
                    </a:lnB>
                  </a:tcPr>
                </a:tc>
                <a:tc>
                  <a:txBody>
                    <a:bodyPr/>
                    <a:lstStyle/>
                    <a:p>
                      <a:pPr marR="118745" algn="r">
                        <a:lnSpc>
                          <a:spcPts val="2400"/>
                        </a:lnSpc>
                        <a:spcAft>
                          <a:spcPts val="0"/>
                        </a:spcAft>
                      </a:pPr>
                      <a:r>
                        <a:rPr lang="en-US" sz="2000" kern="1200">
                          <a:solidFill>
                            <a:schemeClr val="bg1"/>
                          </a:solidFill>
                          <a:latin typeface="標楷體" panose="03000509000000000000" pitchFamily="65" charset="-120"/>
                          <a:ea typeface="標楷體" panose="03000509000000000000" pitchFamily="65" charset="-120"/>
                          <a:cs typeface="+mn-cs"/>
                        </a:rPr>
                        <a:t>582</a:t>
                      </a:r>
                      <a:r>
                        <a:rPr lang="zh-TW" sz="2000" kern="1200">
                          <a:solidFill>
                            <a:schemeClr val="bg1"/>
                          </a:solidFill>
                          <a:latin typeface="標楷體" panose="03000509000000000000" pitchFamily="65" charset="-120"/>
                          <a:ea typeface="標楷體" panose="03000509000000000000" pitchFamily="65" charset="-120"/>
                          <a:cs typeface="+mn-cs"/>
                        </a:rPr>
                        <a:t>台</a:t>
                      </a:r>
                    </a:p>
                  </a:txBody>
                  <a:tcPr marL="68580" marR="68580" marT="0" marB="0" anchor="ctr">
                    <a:lnL w="12700" cap="flat" cmpd="sng" algn="ctr">
                      <a:solidFill>
                        <a:srgbClr val="00FDFF"/>
                      </a:solidFill>
                      <a:prstDash val="solid"/>
                      <a:round/>
                      <a:headEnd type="none" w="med" len="med"/>
                      <a:tailEnd type="none" w="med" len="med"/>
                    </a:lnL>
                    <a:lnR w="12700" cap="flat" cmpd="sng" algn="ctr">
                      <a:solidFill>
                        <a:srgbClr val="00FDFF"/>
                      </a:solidFill>
                      <a:prstDash val="solid"/>
                      <a:round/>
                      <a:headEnd type="none" w="med" len="med"/>
                      <a:tailEnd type="none" w="med" len="med"/>
                    </a:lnR>
                    <a:lnT w="12700" cap="flat" cmpd="sng" algn="ctr">
                      <a:solidFill>
                        <a:srgbClr val="00FDFF"/>
                      </a:solidFill>
                      <a:prstDash val="solid"/>
                      <a:round/>
                      <a:headEnd type="none" w="med" len="med"/>
                      <a:tailEnd type="none" w="med" len="med"/>
                    </a:lnT>
                    <a:lnB w="12700" cap="flat" cmpd="sng" algn="ctr">
                      <a:solidFill>
                        <a:srgbClr val="00FDFF"/>
                      </a:solidFill>
                      <a:prstDash val="solid"/>
                      <a:round/>
                      <a:headEnd type="none" w="med" len="med"/>
                      <a:tailEnd type="none" w="med" len="med"/>
                    </a:lnB>
                  </a:tcPr>
                </a:tc>
                <a:tc>
                  <a:txBody>
                    <a:bodyPr/>
                    <a:lstStyle/>
                    <a:p>
                      <a:pPr algn="r">
                        <a:lnSpc>
                          <a:spcPts val="2400"/>
                        </a:lnSpc>
                        <a:spcAft>
                          <a:spcPts val="0"/>
                        </a:spcAft>
                        <a:tabLst>
                          <a:tab pos="609600" algn="r"/>
                        </a:tabLst>
                      </a:pPr>
                      <a:r>
                        <a:rPr lang="en-US" sz="2000" kern="1200" dirty="0">
                          <a:solidFill>
                            <a:schemeClr val="bg1"/>
                          </a:solidFill>
                          <a:latin typeface="標楷體" panose="03000509000000000000" pitchFamily="65" charset="-120"/>
                          <a:ea typeface="標楷體" panose="03000509000000000000" pitchFamily="65" charset="-120"/>
                          <a:cs typeface="+mn-cs"/>
                        </a:rPr>
                        <a:t>	8,600</a:t>
                      </a:r>
                      <a:endParaRPr lang="zh-TW" sz="2000" kern="1200" dirty="0">
                        <a:solidFill>
                          <a:schemeClr val="bg1"/>
                        </a:solidFill>
                        <a:latin typeface="標楷體" panose="03000509000000000000" pitchFamily="65" charset="-120"/>
                        <a:ea typeface="標楷體" panose="03000509000000000000" pitchFamily="65" charset="-120"/>
                        <a:cs typeface="+mn-cs"/>
                      </a:endParaRPr>
                    </a:p>
                  </a:txBody>
                  <a:tcPr marL="68580" marR="68580" marT="0" marB="0" anchor="ctr">
                    <a:lnL w="12700" cap="flat" cmpd="sng" algn="ctr">
                      <a:solidFill>
                        <a:srgbClr val="00FDFF"/>
                      </a:solidFill>
                      <a:prstDash val="solid"/>
                      <a:round/>
                      <a:headEnd type="none" w="med" len="med"/>
                      <a:tailEnd type="none" w="med" len="med"/>
                    </a:lnL>
                    <a:lnR w="12700" cap="flat" cmpd="sng" algn="ctr">
                      <a:solidFill>
                        <a:srgbClr val="00FDFF"/>
                      </a:solidFill>
                      <a:prstDash val="solid"/>
                      <a:round/>
                      <a:headEnd type="none" w="med" len="med"/>
                      <a:tailEnd type="none" w="med" len="med"/>
                    </a:lnR>
                    <a:lnT w="12700" cap="flat" cmpd="sng" algn="ctr">
                      <a:solidFill>
                        <a:srgbClr val="00FDFF"/>
                      </a:solidFill>
                      <a:prstDash val="solid"/>
                      <a:round/>
                      <a:headEnd type="none" w="med" len="med"/>
                      <a:tailEnd type="none" w="med" len="med"/>
                    </a:lnT>
                    <a:lnB w="12700" cap="flat" cmpd="sng" algn="ctr">
                      <a:solidFill>
                        <a:srgbClr val="00FDFF"/>
                      </a:solidFill>
                      <a:prstDash val="solid"/>
                      <a:round/>
                      <a:headEnd type="none" w="med" len="med"/>
                      <a:tailEnd type="none" w="med" len="med"/>
                    </a:lnB>
                  </a:tcPr>
                </a:tc>
                <a:tc>
                  <a:txBody>
                    <a:bodyPr/>
                    <a:lstStyle/>
                    <a:p>
                      <a:pPr algn="r">
                        <a:lnSpc>
                          <a:spcPts val="2400"/>
                        </a:lnSpc>
                        <a:spcAft>
                          <a:spcPts val="0"/>
                        </a:spcAft>
                        <a:tabLst>
                          <a:tab pos="914400" algn="r"/>
                        </a:tabLst>
                      </a:pPr>
                      <a:r>
                        <a:rPr lang="en-US" sz="2000" kern="1200" dirty="0">
                          <a:solidFill>
                            <a:srgbClr val="FFFF00"/>
                          </a:solidFill>
                          <a:latin typeface="標楷體" panose="03000509000000000000" pitchFamily="65" charset="-120"/>
                          <a:ea typeface="標楷體" panose="03000509000000000000" pitchFamily="65" charset="-120"/>
                          <a:cs typeface="+mn-cs"/>
                        </a:rPr>
                        <a:t>	5,005,200</a:t>
                      </a:r>
                      <a:endParaRPr lang="zh-TW" sz="2000" kern="1200" dirty="0">
                        <a:solidFill>
                          <a:srgbClr val="FFFF00"/>
                        </a:solidFill>
                        <a:latin typeface="標楷體" panose="03000509000000000000" pitchFamily="65" charset="-120"/>
                        <a:ea typeface="標楷體" panose="03000509000000000000" pitchFamily="65" charset="-120"/>
                        <a:cs typeface="+mn-cs"/>
                      </a:endParaRPr>
                    </a:p>
                  </a:txBody>
                  <a:tcPr marL="68580" marR="68580" marT="0" marB="0" anchor="ctr">
                    <a:lnL w="12700" cap="flat" cmpd="sng" algn="ctr">
                      <a:solidFill>
                        <a:srgbClr val="00FDFF"/>
                      </a:solidFill>
                      <a:prstDash val="solid"/>
                      <a:round/>
                      <a:headEnd type="none" w="med" len="med"/>
                      <a:tailEnd type="none" w="med" len="med"/>
                    </a:lnL>
                    <a:lnR w="12700" cap="flat" cmpd="sng" algn="ctr">
                      <a:solidFill>
                        <a:srgbClr val="00FDFF"/>
                      </a:solidFill>
                      <a:prstDash val="solid"/>
                      <a:round/>
                      <a:headEnd type="none" w="med" len="med"/>
                      <a:tailEnd type="none" w="med" len="med"/>
                    </a:lnR>
                    <a:lnT w="12700" cap="flat" cmpd="sng" algn="ctr">
                      <a:solidFill>
                        <a:srgbClr val="00FDFF"/>
                      </a:solidFill>
                      <a:prstDash val="solid"/>
                      <a:round/>
                      <a:headEnd type="none" w="med" len="med"/>
                      <a:tailEnd type="none" w="med" len="med"/>
                    </a:lnT>
                    <a:lnB w="12700" cap="flat" cmpd="sng" algn="ctr">
                      <a:solidFill>
                        <a:srgbClr val="00FDFF"/>
                      </a:solidFill>
                      <a:prstDash val="solid"/>
                      <a:round/>
                      <a:headEnd type="none" w="med" len="med"/>
                      <a:tailEnd type="none" w="med" len="med"/>
                    </a:lnB>
                  </a:tcPr>
                </a:tc>
                <a:extLst>
                  <a:ext uri="{0D108BD9-81ED-4DB2-BD59-A6C34878D82A}">
                    <a16:rowId xmlns:a16="http://schemas.microsoft.com/office/drawing/2014/main" val="4181740783"/>
                  </a:ext>
                </a:extLst>
              </a:tr>
              <a:tr h="432384">
                <a:tc>
                  <a:txBody>
                    <a:bodyPr/>
                    <a:lstStyle/>
                    <a:p>
                      <a:pPr>
                        <a:lnSpc>
                          <a:spcPts val="2400"/>
                        </a:lnSpc>
                        <a:spcAft>
                          <a:spcPts val="0"/>
                        </a:spcAft>
                      </a:pPr>
                      <a:r>
                        <a:rPr lang="zh-TW" sz="2000" kern="1200">
                          <a:solidFill>
                            <a:schemeClr val="bg1"/>
                          </a:solidFill>
                          <a:latin typeface="標楷體" panose="03000509000000000000" pitchFamily="65" charset="-120"/>
                          <a:ea typeface="標楷體" panose="03000509000000000000" pitchFamily="65" charset="-120"/>
                          <a:cs typeface="+mn-cs"/>
                        </a:rPr>
                        <a:t>膠囊咖啡機</a:t>
                      </a:r>
                    </a:p>
                  </a:txBody>
                  <a:tcPr marL="68580" marR="68580" marT="0" marB="0">
                    <a:lnL w="12700" cap="flat" cmpd="sng" algn="ctr">
                      <a:solidFill>
                        <a:srgbClr val="00FDFF"/>
                      </a:solidFill>
                      <a:prstDash val="solid"/>
                      <a:round/>
                      <a:headEnd type="none" w="med" len="med"/>
                      <a:tailEnd type="none" w="med" len="med"/>
                    </a:lnL>
                    <a:lnR w="12700" cap="flat" cmpd="sng" algn="ctr">
                      <a:solidFill>
                        <a:srgbClr val="00FDFF"/>
                      </a:solidFill>
                      <a:prstDash val="solid"/>
                      <a:round/>
                      <a:headEnd type="none" w="med" len="med"/>
                      <a:tailEnd type="none" w="med" len="med"/>
                    </a:lnR>
                    <a:lnT w="12700" cap="flat" cmpd="sng" algn="ctr">
                      <a:solidFill>
                        <a:srgbClr val="00FDFF"/>
                      </a:solidFill>
                      <a:prstDash val="solid"/>
                      <a:round/>
                      <a:headEnd type="none" w="med" len="med"/>
                      <a:tailEnd type="none" w="med" len="med"/>
                    </a:lnT>
                    <a:lnB w="12700" cap="flat" cmpd="sng" algn="ctr">
                      <a:solidFill>
                        <a:srgbClr val="00FDFF"/>
                      </a:solidFill>
                      <a:prstDash val="solid"/>
                      <a:round/>
                      <a:headEnd type="none" w="med" len="med"/>
                      <a:tailEnd type="none" w="med" len="med"/>
                    </a:lnB>
                  </a:tcPr>
                </a:tc>
                <a:tc>
                  <a:txBody>
                    <a:bodyPr/>
                    <a:lstStyle/>
                    <a:p>
                      <a:pPr marR="118745" algn="r">
                        <a:lnSpc>
                          <a:spcPts val="2400"/>
                        </a:lnSpc>
                        <a:spcAft>
                          <a:spcPts val="0"/>
                        </a:spcAft>
                      </a:pPr>
                      <a:r>
                        <a:rPr lang="en-US" sz="2000" kern="1200">
                          <a:solidFill>
                            <a:schemeClr val="bg1"/>
                          </a:solidFill>
                          <a:latin typeface="標楷體" panose="03000509000000000000" pitchFamily="65" charset="-120"/>
                          <a:ea typeface="標楷體" panose="03000509000000000000" pitchFamily="65" charset="-120"/>
                          <a:cs typeface="+mn-cs"/>
                        </a:rPr>
                        <a:t>380</a:t>
                      </a:r>
                      <a:r>
                        <a:rPr lang="zh-TW" sz="2000" kern="1200">
                          <a:solidFill>
                            <a:schemeClr val="bg1"/>
                          </a:solidFill>
                          <a:latin typeface="標楷體" panose="03000509000000000000" pitchFamily="65" charset="-120"/>
                          <a:ea typeface="標楷體" panose="03000509000000000000" pitchFamily="65" charset="-120"/>
                          <a:cs typeface="+mn-cs"/>
                        </a:rPr>
                        <a:t>台</a:t>
                      </a:r>
                    </a:p>
                  </a:txBody>
                  <a:tcPr marL="68580" marR="68580" marT="0" marB="0" anchor="ctr">
                    <a:lnL w="12700" cap="flat" cmpd="sng" algn="ctr">
                      <a:solidFill>
                        <a:srgbClr val="00FDFF"/>
                      </a:solidFill>
                      <a:prstDash val="solid"/>
                      <a:round/>
                      <a:headEnd type="none" w="med" len="med"/>
                      <a:tailEnd type="none" w="med" len="med"/>
                    </a:lnL>
                    <a:lnR w="12700" cap="flat" cmpd="sng" algn="ctr">
                      <a:solidFill>
                        <a:srgbClr val="00FDFF"/>
                      </a:solidFill>
                      <a:prstDash val="solid"/>
                      <a:round/>
                      <a:headEnd type="none" w="med" len="med"/>
                      <a:tailEnd type="none" w="med" len="med"/>
                    </a:lnR>
                    <a:lnT w="12700" cap="flat" cmpd="sng" algn="ctr">
                      <a:solidFill>
                        <a:srgbClr val="00FDFF"/>
                      </a:solidFill>
                      <a:prstDash val="solid"/>
                      <a:round/>
                      <a:headEnd type="none" w="med" len="med"/>
                      <a:tailEnd type="none" w="med" len="med"/>
                    </a:lnT>
                    <a:lnB w="12700" cap="flat" cmpd="sng" algn="ctr">
                      <a:solidFill>
                        <a:srgbClr val="00FDFF"/>
                      </a:solidFill>
                      <a:prstDash val="solid"/>
                      <a:round/>
                      <a:headEnd type="none" w="med" len="med"/>
                      <a:tailEnd type="none" w="med" len="med"/>
                    </a:lnB>
                  </a:tcPr>
                </a:tc>
                <a:tc>
                  <a:txBody>
                    <a:bodyPr/>
                    <a:lstStyle/>
                    <a:p>
                      <a:pPr algn="r">
                        <a:lnSpc>
                          <a:spcPts val="2400"/>
                        </a:lnSpc>
                        <a:spcAft>
                          <a:spcPts val="0"/>
                        </a:spcAft>
                        <a:tabLst>
                          <a:tab pos="609600" algn="r"/>
                        </a:tabLst>
                      </a:pPr>
                      <a:r>
                        <a:rPr lang="en-US" sz="2000" kern="1200" dirty="0">
                          <a:solidFill>
                            <a:schemeClr val="bg1"/>
                          </a:solidFill>
                          <a:latin typeface="標楷體" panose="03000509000000000000" pitchFamily="65" charset="-120"/>
                          <a:ea typeface="標楷體" panose="03000509000000000000" pitchFamily="65" charset="-120"/>
                          <a:cs typeface="+mn-cs"/>
                        </a:rPr>
                        <a:t>	3,200</a:t>
                      </a:r>
                      <a:endParaRPr lang="zh-TW" sz="2000" kern="1200" dirty="0">
                        <a:solidFill>
                          <a:schemeClr val="bg1"/>
                        </a:solidFill>
                        <a:latin typeface="標楷體" panose="03000509000000000000" pitchFamily="65" charset="-120"/>
                        <a:ea typeface="標楷體" panose="03000509000000000000" pitchFamily="65" charset="-120"/>
                        <a:cs typeface="+mn-cs"/>
                      </a:endParaRPr>
                    </a:p>
                  </a:txBody>
                  <a:tcPr marL="68580" marR="68580" marT="0" marB="0" anchor="ctr">
                    <a:lnL w="12700" cap="flat" cmpd="sng" algn="ctr">
                      <a:solidFill>
                        <a:srgbClr val="00FDFF"/>
                      </a:solidFill>
                      <a:prstDash val="solid"/>
                      <a:round/>
                      <a:headEnd type="none" w="med" len="med"/>
                      <a:tailEnd type="none" w="med" len="med"/>
                    </a:lnL>
                    <a:lnR w="12700" cap="flat" cmpd="sng" algn="ctr">
                      <a:solidFill>
                        <a:srgbClr val="00FDFF"/>
                      </a:solidFill>
                      <a:prstDash val="solid"/>
                      <a:round/>
                      <a:headEnd type="none" w="med" len="med"/>
                      <a:tailEnd type="none" w="med" len="med"/>
                    </a:lnR>
                    <a:lnT w="12700" cap="flat" cmpd="sng" algn="ctr">
                      <a:solidFill>
                        <a:srgbClr val="00FDFF"/>
                      </a:solidFill>
                      <a:prstDash val="solid"/>
                      <a:round/>
                      <a:headEnd type="none" w="med" len="med"/>
                      <a:tailEnd type="none" w="med" len="med"/>
                    </a:lnT>
                    <a:lnB w="12700" cap="flat" cmpd="sng" algn="ctr">
                      <a:solidFill>
                        <a:srgbClr val="00FDFF"/>
                      </a:solidFill>
                      <a:prstDash val="solid"/>
                      <a:round/>
                      <a:headEnd type="none" w="med" len="med"/>
                      <a:tailEnd type="none" w="med" len="med"/>
                    </a:lnB>
                  </a:tcPr>
                </a:tc>
                <a:tc>
                  <a:txBody>
                    <a:bodyPr/>
                    <a:lstStyle/>
                    <a:p>
                      <a:pPr algn="r">
                        <a:lnSpc>
                          <a:spcPts val="2400"/>
                        </a:lnSpc>
                        <a:spcAft>
                          <a:spcPts val="0"/>
                        </a:spcAft>
                        <a:tabLst>
                          <a:tab pos="914400" algn="r"/>
                        </a:tabLst>
                      </a:pPr>
                      <a:r>
                        <a:rPr lang="en-US" sz="2000" kern="1200" dirty="0">
                          <a:solidFill>
                            <a:srgbClr val="FFFF00"/>
                          </a:solidFill>
                          <a:latin typeface="標楷體" panose="03000509000000000000" pitchFamily="65" charset="-120"/>
                          <a:ea typeface="標楷體" panose="03000509000000000000" pitchFamily="65" charset="-120"/>
                          <a:cs typeface="+mn-cs"/>
                        </a:rPr>
                        <a:t>	1,216,000</a:t>
                      </a:r>
                      <a:endParaRPr lang="zh-TW" sz="2000" kern="1200" dirty="0">
                        <a:solidFill>
                          <a:srgbClr val="FFFF00"/>
                        </a:solidFill>
                        <a:latin typeface="標楷體" panose="03000509000000000000" pitchFamily="65" charset="-120"/>
                        <a:ea typeface="標楷體" panose="03000509000000000000" pitchFamily="65" charset="-120"/>
                        <a:cs typeface="+mn-cs"/>
                      </a:endParaRPr>
                    </a:p>
                  </a:txBody>
                  <a:tcPr marL="68580" marR="68580" marT="0" marB="0" anchor="ctr">
                    <a:lnL w="12700" cap="flat" cmpd="sng" algn="ctr">
                      <a:solidFill>
                        <a:srgbClr val="00FDFF"/>
                      </a:solidFill>
                      <a:prstDash val="solid"/>
                      <a:round/>
                      <a:headEnd type="none" w="med" len="med"/>
                      <a:tailEnd type="none" w="med" len="med"/>
                    </a:lnL>
                    <a:lnR w="12700" cap="flat" cmpd="sng" algn="ctr">
                      <a:solidFill>
                        <a:srgbClr val="00FDFF"/>
                      </a:solidFill>
                      <a:prstDash val="solid"/>
                      <a:round/>
                      <a:headEnd type="none" w="med" len="med"/>
                      <a:tailEnd type="none" w="med" len="med"/>
                    </a:lnR>
                    <a:lnT w="12700" cap="flat" cmpd="sng" algn="ctr">
                      <a:solidFill>
                        <a:srgbClr val="00FDFF"/>
                      </a:solidFill>
                      <a:prstDash val="solid"/>
                      <a:round/>
                      <a:headEnd type="none" w="med" len="med"/>
                      <a:tailEnd type="none" w="med" len="med"/>
                    </a:lnT>
                    <a:lnB w="12700" cap="flat" cmpd="sng" algn="ctr">
                      <a:solidFill>
                        <a:srgbClr val="00FDFF"/>
                      </a:solidFill>
                      <a:prstDash val="solid"/>
                      <a:round/>
                      <a:headEnd type="none" w="med" len="med"/>
                      <a:tailEnd type="none" w="med" len="med"/>
                    </a:lnB>
                  </a:tcPr>
                </a:tc>
                <a:extLst>
                  <a:ext uri="{0D108BD9-81ED-4DB2-BD59-A6C34878D82A}">
                    <a16:rowId xmlns:a16="http://schemas.microsoft.com/office/drawing/2014/main" val="3020245354"/>
                  </a:ext>
                </a:extLst>
              </a:tr>
              <a:tr h="432384">
                <a:tc>
                  <a:txBody>
                    <a:bodyPr/>
                    <a:lstStyle/>
                    <a:p>
                      <a:pPr>
                        <a:lnSpc>
                          <a:spcPts val="2400"/>
                        </a:lnSpc>
                        <a:spcAft>
                          <a:spcPts val="0"/>
                        </a:spcAft>
                      </a:pPr>
                      <a:r>
                        <a:rPr lang="zh-TW" sz="2000" kern="1200">
                          <a:solidFill>
                            <a:schemeClr val="bg1"/>
                          </a:solidFill>
                          <a:latin typeface="標楷體" panose="03000509000000000000" pitchFamily="65" charset="-120"/>
                          <a:ea typeface="標楷體" panose="03000509000000000000" pitchFamily="65" charset="-120"/>
                          <a:cs typeface="+mn-cs"/>
                        </a:rPr>
                        <a:t>虹吸式咖啡機</a:t>
                      </a:r>
                    </a:p>
                  </a:txBody>
                  <a:tcPr marL="68580" marR="68580" marT="0" marB="0">
                    <a:lnL w="12700" cap="flat" cmpd="sng" algn="ctr">
                      <a:solidFill>
                        <a:srgbClr val="00FDFF"/>
                      </a:solidFill>
                      <a:prstDash val="solid"/>
                      <a:round/>
                      <a:headEnd type="none" w="med" len="med"/>
                      <a:tailEnd type="none" w="med" len="med"/>
                    </a:lnL>
                    <a:lnR w="12700" cap="flat" cmpd="sng" algn="ctr">
                      <a:solidFill>
                        <a:srgbClr val="00FDFF"/>
                      </a:solidFill>
                      <a:prstDash val="solid"/>
                      <a:round/>
                      <a:headEnd type="none" w="med" len="med"/>
                      <a:tailEnd type="none" w="med" len="med"/>
                    </a:lnR>
                    <a:lnT w="12700" cap="flat" cmpd="sng" algn="ctr">
                      <a:solidFill>
                        <a:srgbClr val="00FDFF"/>
                      </a:solidFill>
                      <a:prstDash val="solid"/>
                      <a:round/>
                      <a:headEnd type="none" w="med" len="med"/>
                      <a:tailEnd type="none" w="med" len="med"/>
                    </a:lnT>
                    <a:lnB w="12700" cap="flat" cmpd="sng" algn="ctr">
                      <a:solidFill>
                        <a:srgbClr val="00FDFF"/>
                      </a:solidFill>
                      <a:prstDash val="solid"/>
                      <a:round/>
                      <a:headEnd type="none" w="med" len="med"/>
                      <a:tailEnd type="none" w="med" len="med"/>
                    </a:lnB>
                  </a:tcPr>
                </a:tc>
                <a:tc>
                  <a:txBody>
                    <a:bodyPr/>
                    <a:lstStyle/>
                    <a:p>
                      <a:pPr marR="118745" algn="r">
                        <a:lnSpc>
                          <a:spcPts val="2400"/>
                        </a:lnSpc>
                        <a:spcAft>
                          <a:spcPts val="0"/>
                        </a:spcAft>
                      </a:pPr>
                      <a:r>
                        <a:rPr lang="en-US" sz="2000" kern="1200">
                          <a:solidFill>
                            <a:schemeClr val="bg1"/>
                          </a:solidFill>
                          <a:latin typeface="標楷體" panose="03000509000000000000" pitchFamily="65" charset="-120"/>
                          <a:ea typeface="標楷體" panose="03000509000000000000" pitchFamily="65" charset="-120"/>
                          <a:cs typeface="+mn-cs"/>
                        </a:rPr>
                        <a:t>420</a:t>
                      </a:r>
                      <a:r>
                        <a:rPr lang="zh-TW" sz="2000" kern="1200">
                          <a:solidFill>
                            <a:schemeClr val="bg1"/>
                          </a:solidFill>
                          <a:latin typeface="標楷體" panose="03000509000000000000" pitchFamily="65" charset="-120"/>
                          <a:ea typeface="標楷體" panose="03000509000000000000" pitchFamily="65" charset="-120"/>
                          <a:cs typeface="+mn-cs"/>
                        </a:rPr>
                        <a:t>台</a:t>
                      </a:r>
                    </a:p>
                  </a:txBody>
                  <a:tcPr marL="68580" marR="68580" marT="0" marB="0" anchor="ctr">
                    <a:lnL w="12700" cap="flat" cmpd="sng" algn="ctr">
                      <a:solidFill>
                        <a:srgbClr val="00FDFF"/>
                      </a:solidFill>
                      <a:prstDash val="solid"/>
                      <a:round/>
                      <a:headEnd type="none" w="med" len="med"/>
                      <a:tailEnd type="none" w="med" len="med"/>
                    </a:lnL>
                    <a:lnR w="12700" cap="flat" cmpd="sng" algn="ctr">
                      <a:solidFill>
                        <a:srgbClr val="00FDFF"/>
                      </a:solidFill>
                      <a:prstDash val="solid"/>
                      <a:round/>
                      <a:headEnd type="none" w="med" len="med"/>
                      <a:tailEnd type="none" w="med" len="med"/>
                    </a:lnR>
                    <a:lnT w="12700" cap="flat" cmpd="sng" algn="ctr">
                      <a:solidFill>
                        <a:srgbClr val="00FDFF"/>
                      </a:solidFill>
                      <a:prstDash val="solid"/>
                      <a:round/>
                      <a:headEnd type="none" w="med" len="med"/>
                      <a:tailEnd type="none" w="med" len="med"/>
                    </a:lnT>
                    <a:lnB w="12700" cap="flat" cmpd="sng" algn="ctr">
                      <a:solidFill>
                        <a:srgbClr val="00FDFF"/>
                      </a:solidFill>
                      <a:prstDash val="solid"/>
                      <a:round/>
                      <a:headEnd type="none" w="med" len="med"/>
                      <a:tailEnd type="none" w="med" len="med"/>
                    </a:lnB>
                  </a:tcPr>
                </a:tc>
                <a:tc>
                  <a:txBody>
                    <a:bodyPr/>
                    <a:lstStyle/>
                    <a:p>
                      <a:pPr algn="r">
                        <a:lnSpc>
                          <a:spcPts val="2400"/>
                        </a:lnSpc>
                        <a:spcAft>
                          <a:spcPts val="0"/>
                        </a:spcAft>
                        <a:tabLst>
                          <a:tab pos="609600" algn="r"/>
                        </a:tabLst>
                      </a:pPr>
                      <a:r>
                        <a:rPr lang="en-US" sz="2000" kern="1200">
                          <a:solidFill>
                            <a:schemeClr val="bg1"/>
                          </a:solidFill>
                          <a:latin typeface="標楷體" panose="03000509000000000000" pitchFamily="65" charset="-120"/>
                          <a:ea typeface="標楷體" panose="03000509000000000000" pitchFamily="65" charset="-120"/>
                          <a:cs typeface="+mn-cs"/>
                        </a:rPr>
                        <a:t>	5,300</a:t>
                      </a:r>
                      <a:endParaRPr lang="zh-TW" sz="2000" kern="1200">
                        <a:solidFill>
                          <a:schemeClr val="bg1"/>
                        </a:solidFill>
                        <a:latin typeface="標楷體" panose="03000509000000000000" pitchFamily="65" charset="-120"/>
                        <a:ea typeface="標楷體" panose="03000509000000000000" pitchFamily="65" charset="-120"/>
                        <a:cs typeface="+mn-cs"/>
                      </a:endParaRPr>
                    </a:p>
                  </a:txBody>
                  <a:tcPr marL="68580" marR="68580" marT="0" marB="0" anchor="ctr">
                    <a:lnL w="12700" cap="flat" cmpd="sng" algn="ctr">
                      <a:solidFill>
                        <a:srgbClr val="00FDFF"/>
                      </a:solidFill>
                      <a:prstDash val="solid"/>
                      <a:round/>
                      <a:headEnd type="none" w="med" len="med"/>
                      <a:tailEnd type="none" w="med" len="med"/>
                    </a:lnL>
                    <a:lnR w="12700" cap="flat" cmpd="sng" algn="ctr">
                      <a:solidFill>
                        <a:srgbClr val="00FDFF"/>
                      </a:solidFill>
                      <a:prstDash val="solid"/>
                      <a:round/>
                      <a:headEnd type="none" w="med" len="med"/>
                      <a:tailEnd type="none" w="med" len="med"/>
                    </a:lnR>
                    <a:lnT w="12700" cap="flat" cmpd="sng" algn="ctr">
                      <a:solidFill>
                        <a:srgbClr val="00FDFF"/>
                      </a:solidFill>
                      <a:prstDash val="solid"/>
                      <a:round/>
                      <a:headEnd type="none" w="med" len="med"/>
                      <a:tailEnd type="none" w="med" len="med"/>
                    </a:lnT>
                    <a:lnB w="12700" cap="flat" cmpd="sng" algn="ctr">
                      <a:solidFill>
                        <a:srgbClr val="00FDFF"/>
                      </a:solidFill>
                      <a:prstDash val="solid"/>
                      <a:round/>
                      <a:headEnd type="none" w="med" len="med"/>
                      <a:tailEnd type="none" w="med" len="med"/>
                    </a:lnB>
                  </a:tcPr>
                </a:tc>
                <a:tc>
                  <a:txBody>
                    <a:bodyPr/>
                    <a:lstStyle/>
                    <a:p>
                      <a:pPr algn="r">
                        <a:lnSpc>
                          <a:spcPts val="2400"/>
                        </a:lnSpc>
                        <a:spcAft>
                          <a:spcPts val="0"/>
                        </a:spcAft>
                        <a:tabLst>
                          <a:tab pos="914400" algn="r"/>
                        </a:tabLst>
                      </a:pPr>
                      <a:r>
                        <a:rPr lang="en-US" sz="2000" kern="1200" dirty="0">
                          <a:solidFill>
                            <a:srgbClr val="FFFF00"/>
                          </a:solidFill>
                          <a:latin typeface="標楷體" panose="03000509000000000000" pitchFamily="65" charset="-120"/>
                          <a:ea typeface="標楷體" panose="03000509000000000000" pitchFamily="65" charset="-120"/>
                          <a:cs typeface="+mn-cs"/>
                        </a:rPr>
                        <a:t>	2,226,000</a:t>
                      </a:r>
                      <a:endParaRPr lang="zh-TW" sz="2000" kern="1200" dirty="0">
                        <a:solidFill>
                          <a:srgbClr val="FFFF00"/>
                        </a:solidFill>
                        <a:latin typeface="標楷體" panose="03000509000000000000" pitchFamily="65" charset="-120"/>
                        <a:ea typeface="標楷體" panose="03000509000000000000" pitchFamily="65" charset="-120"/>
                        <a:cs typeface="+mn-cs"/>
                      </a:endParaRPr>
                    </a:p>
                  </a:txBody>
                  <a:tcPr marL="68580" marR="68580" marT="0" marB="0" anchor="ctr">
                    <a:lnL w="12700" cap="flat" cmpd="sng" algn="ctr">
                      <a:solidFill>
                        <a:srgbClr val="00FDFF"/>
                      </a:solidFill>
                      <a:prstDash val="solid"/>
                      <a:round/>
                      <a:headEnd type="none" w="med" len="med"/>
                      <a:tailEnd type="none" w="med" len="med"/>
                    </a:lnL>
                    <a:lnR w="12700" cap="flat" cmpd="sng" algn="ctr">
                      <a:solidFill>
                        <a:srgbClr val="00FDFF"/>
                      </a:solidFill>
                      <a:prstDash val="solid"/>
                      <a:round/>
                      <a:headEnd type="none" w="med" len="med"/>
                      <a:tailEnd type="none" w="med" len="med"/>
                    </a:lnR>
                    <a:lnT w="12700" cap="flat" cmpd="sng" algn="ctr">
                      <a:solidFill>
                        <a:srgbClr val="00FDFF"/>
                      </a:solidFill>
                      <a:prstDash val="solid"/>
                      <a:round/>
                      <a:headEnd type="none" w="med" len="med"/>
                      <a:tailEnd type="none" w="med" len="med"/>
                    </a:lnT>
                    <a:lnB w="12700" cap="flat" cmpd="sng" algn="ctr">
                      <a:solidFill>
                        <a:srgbClr val="00FDFF"/>
                      </a:solidFill>
                      <a:prstDash val="solid"/>
                      <a:round/>
                      <a:headEnd type="none" w="med" len="med"/>
                      <a:tailEnd type="none" w="med" len="med"/>
                    </a:lnB>
                  </a:tcPr>
                </a:tc>
                <a:extLst>
                  <a:ext uri="{0D108BD9-81ED-4DB2-BD59-A6C34878D82A}">
                    <a16:rowId xmlns:a16="http://schemas.microsoft.com/office/drawing/2014/main" val="3509817768"/>
                  </a:ext>
                </a:extLst>
              </a:tr>
              <a:tr h="432384">
                <a:tc>
                  <a:txBody>
                    <a:bodyPr/>
                    <a:lstStyle/>
                    <a:p>
                      <a:pPr>
                        <a:lnSpc>
                          <a:spcPts val="2400"/>
                        </a:lnSpc>
                        <a:spcAft>
                          <a:spcPts val="0"/>
                        </a:spcAft>
                      </a:pPr>
                      <a:r>
                        <a:rPr lang="zh-TW" sz="2000" kern="1200">
                          <a:solidFill>
                            <a:schemeClr val="bg1"/>
                          </a:solidFill>
                          <a:latin typeface="標楷體" panose="03000509000000000000" pitchFamily="65" charset="-120"/>
                          <a:ea typeface="標楷體" panose="03000509000000000000" pitchFamily="65" charset="-120"/>
                          <a:cs typeface="+mn-cs"/>
                        </a:rPr>
                        <a:t>滴濾式咖啡機</a:t>
                      </a:r>
                    </a:p>
                  </a:txBody>
                  <a:tcPr marL="68580" marR="68580" marT="0" marB="0">
                    <a:lnL w="12700" cap="flat" cmpd="sng" algn="ctr">
                      <a:solidFill>
                        <a:srgbClr val="00FDFF"/>
                      </a:solidFill>
                      <a:prstDash val="solid"/>
                      <a:round/>
                      <a:headEnd type="none" w="med" len="med"/>
                      <a:tailEnd type="none" w="med" len="med"/>
                    </a:lnL>
                    <a:lnR w="12700" cap="flat" cmpd="sng" algn="ctr">
                      <a:solidFill>
                        <a:srgbClr val="00FDFF"/>
                      </a:solidFill>
                      <a:prstDash val="solid"/>
                      <a:round/>
                      <a:headEnd type="none" w="med" len="med"/>
                      <a:tailEnd type="none" w="med" len="med"/>
                    </a:lnR>
                    <a:lnT w="12700" cap="flat" cmpd="sng" algn="ctr">
                      <a:solidFill>
                        <a:srgbClr val="00FDFF"/>
                      </a:solidFill>
                      <a:prstDash val="solid"/>
                      <a:round/>
                      <a:headEnd type="none" w="med" len="med"/>
                      <a:tailEnd type="none" w="med" len="med"/>
                    </a:lnT>
                    <a:lnB w="12700" cap="flat" cmpd="sng" algn="ctr">
                      <a:solidFill>
                        <a:srgbClr val="00FDFF"/>
                      </a:solidFill>
                      <a:prstDash val="solid"/>
                      <a:round/>
                      <a:headEnd type="none" w="med" len="med"/>
                      <a:tailEnd type="none" w="med" len="med"/>
                    </a:lnB>
                  </a:tcPr>
                </a:tc>
                <a:tc>
                  <a:txBody>
                    <a:bodyPr/>
                    <a:lstStyle/>
                    <a:p>
                      <a:pPr marR="118745" algn="r">
                        <a:lnSpc>
                          <a:spcPts val="2400"/>
                        </a:lnSpc>
                        <a:spcAft>
                          <a:spcPts val="0"/>
                        </a:spcAft>
                      </a:pPr>
                      <a:r>
                        <a:rPr lang="en-US" sz="2000" kern="1200">
                          <a:solidFill>
                            <a:schemeClr val="bg1"/>
                          </a:solidFill>
                          <a:latin typeface="標楷體" panose="03000509000000000000" pitchFamily="65" charset="-120"/>
                          <a:ea typeface="標楷體" panose="03000509000000000000" pitchFamily="65" charset="-120"/>
                          <a:cs typeface="+mn-cs"/>
                        </a:rPr>
                        <a:t>780</a:t>
                      </a:r>
                      <a:r>
                        <a:rPr lang="zh-TW" sz="2000" kern="1200">
                          <a:solidFill>
                            <a:schemeClr val="bg1"/>
                          </a:solidFill>
                          <a:latin typeface="標楷體" panose="03000509000000000000" pitchFamily="65" charset="-120"/>
                          <a:ea typeface="標楷體" panose="03000509000000000000" pitchFamily="65" charset="-120"/>
                          <a:cs typeface="+mn-cs"/>
                        </a:rPr>
                        <a:t>台</a:t>
                      </a:r>
                    </a:p>
                  </a:txBody>
                  <a:tcPr marL="68580" marR="68580" marT="0" marB="0" anchor="ctr">
                    <a:lnL w="12700" cap="flat" cmpd="sng" algn="ctr">
                      <a:solidFill>
                        <a:srgbClr val="00FDFF"/>
                      </a:solidFill>
                      <a:prstDash val="solid"/>
                      <a:round/>
                      <a:headEnd type="none" w="med" len="med"/>
                      <a:tailEnd type="none" w="med" len="med"/>
                    </a:lnL>
                    <a:lnR w="12700" cap="flat" cmpd="sng" algn="ctr">
                      <a:solidFill>
                        <a:srgbClr val="00FDFF"/>
                      </a:solidFill>
                      <a:prstDash val="solid"/>
                      <a:round/>
                      <a:headEnd type="none" w="med" len="med"/>
                      <a:tailEnd type="none" w="med" len="med"/>
                    </a:lnR>
                    <a:lnT w="12700" cap="flat" cmpd="sng" algn="ctr">
                      <a:solidFill>
                        <a:srgbClr val="00FDFF"/>
                      </a:solidFill>
                      <a:prstDash val="solid"/>
                      <a:round/>
                      <a:headEnd type="none" w="med" len="med"/>
                      <a:tailEnd type="none" w="med" len="med"/>
                    </a:lnT>
                    <a:lnB w="12700" cap="flat" cmpd="sng" algn="ctr">
                      <a:solidFill>
                        <a:srgbClr val="00FDFF"/>
                      </a:solidFill>
                      <a:prstDash val="solid"/>
                      <a:round/>
                      <a:headEnd type="none" w="med" len="med"/>
                      <a:tailEnd type="none" w="med" len="med"/>
                    </a:lnB>
                  </a:tcPr>
                </a:tc>
                <a:tc>
                  <a:txBody>
                    <a:bodyPr/>
                    <a:lstStyle/>
                    <a:p>
                      <a:pPr algn="r">
                        <a:lnSpc>
                          <a:spcPts val="2400"/>
                        </a:lnSpc>
                        <a:spcAft>
                          <a:spcPts val="0"/>
                        </a:spcAft>
                        <a:tabLst>
                          <a:tab pos="609600" algn="r"/>
                        </a:tabLst>
                      </a:pPr>
                      <a:r>
                        <a:rPr lang="en-US" sz="2000" kern="1200" dirty="0">
                          <a:solidFill>
                            <a:schemeClr val="bg1"/>
                          </a:solidFill>
                          <a:latin typeface="標楷體" panose="03000509000000000000" pitchFamily="65" charset="-120"/>
                          <a:ea typeface="標楷體" panose="03000509000000000000" pitchFamily="65" charset="-120"/>
                          <a:cs typeface="+mn-cs"/>
                        </a:rPr>
                        <a:t>	4,260</a:t>
                      </a:r>
                      <a:endParaRPr lang="zh-TW" sz="2000" kern="1200" dirty="0">
                        <a:solidFill>
                          <a:schemeClr val="bg1"/>
                        </a:solidFill>
                        <a:latin typeface="標楷體" panose="03000509000000000000" pitchFamily="65" charset="-120"/>
                        <a:ea typeface="標楷體" panose="03000509000000000000" pitchFamily="65" charset="-120"/>
                        <a:cs typeface="+mn-cs"/>
                      </a:endParaRPr>
                    </a:p>
                  </a:txBody>
                  <a:tcPr marL="68580" marR="68580" marT="0" marB="0" anchor="ctr">
                    <a:lnL w="12700" cap="flat" cmpd="sng" algn="ctr">
                      <a:solidFill>
                        <a:srgbClr val="00FDFF"/>
                      </a:solidFill>
                      <a:prstDash val="solid"/>
                      <a:round/>
                      <a:headEnd type="none" w="med" len="med"/>
                      <a:tailEnd type="none" w="med" len="med"/>
                    </a:lnL>
                    <a:lnR w="12700" cap="flat" cmpd="sng" algn="ctr">
                      <a:solidFill>
                        <a:srgbClr val="00FDFF"/>
                      </a:solidFill>
                      <a:prstDash val="solid"/>
                      <a:round/>
                      <a:headEnd type="none" w="med" len="med"/>
                      <a:tailEnd type="none" w="med" len="med"/>
                    </a:lnR>
                    <a:lnT w="12700" cap="flat" cmpd="sng" algn="ctr">
                      <a:solidFill>
                        <a:srgbClr val="00FDFF"/>
                      </a:solidFill>
                      <a:prstDash val="solid"/>
                      <a:round/>
                      <a:headEnd type="none" w="med" len="med"/>
                      <a:tailEnd type="none" w="med" len="med"/>
                    </a:lnT>
                    <a:lnB w="12700" cap="flat" cmpd="sng" algn="ctr">
                      <a:solidFill>
                        <a:srgbClr val="00FDFF"/>
                      </a:solidFill>
                      <a:prstDash val="solid"/>
                      <a:round/>
                      <a:headEnd type="none" w="med" len="med"/>
                      <a:tailEnd type="none" w="med" len="med"/>
                    </a:lnB>
                  </a:tcPr>
                </a:tc>
                <a:tc>
                  <a:txBody>
                    <a:bodyPr/>
                    <a:lstStyle/>
                    <a:p>
                      <a:pPr algn="r">
                        <a:lnSpc>
                          <a:spcPts val="2400"/>
                        </a:lnSpc>
                        <a:spcAft>
                          <a:spcPts val="0"/>
                        </a:spcAft>
                        <a:tabLst>
                          <a:tab pos="914400" algn="r"/>
                        </a:tabLst>
                      </a:pPr>
                      <a:r>
                        <a:rPr lang="en-US" sz="2000" kern="1200" dirty="0">
                          <a:solidFill>
                            <a:srgbClr val="FFFF00"/>
                          </a:solidFill>
                          <a:latin typeface="標楷體" panose="03000509000000000000" pitchFamily="65" charset="-120"/>
                          <a:ea typeface="標楷體" panose="03000509000000000000" pitchFamily="65" charset="-120"/>
                          <a:cs typeface="+mn-cs"/>
                        </a:rPr>
                        <a:t>	3,322,800</a:t>
                      </a:r>
                      <a:endParaRPr lang="zh-TW" sz="2000" kern="1200" dirty="0">
                        <a:solidFill>
                          <a:srgbClr val="FFFF00"/>
                        </a:solidFill>
                        <a:latin typeface="標楷體" panose="03000509000000000000" pitchFamily="65" charset="-120"/>
                        <a:ea typeface="標楷體" panose="03000509000000000000" pitchFamily="65" charset="-120"/>
                        <a:cs typeface="+mn-cs"/>
                      </a:endParaRPr>
                    </a:p>
                  </a:txBody>
                  <a:tcPr marL="68580" marR="68580" marT="0" marB="0" anchor="ctr">
                    <a:lnL w="12700" cap="flat" cmpd="sng" algn="ctr">
                      <a:solidFill>
                        <a:srgbClr val="00FDFF"/>
                      </a:solidFill>
                      <a:prstDash val="solid"/>
                      <a:round/>
                      <a:headEnd type="none" w="med" len="med"/>
                      <a:tailEnd type="none" w="med" len="med"/>
                    </a:lnL>
                    <a:lnR w="12700" cap="flat" cmpd="sng" algn="ctr">
                      <a:solidFill>
                        <a:srgbClr val="00FDFF"/>
                      </a:solidFill>
                      <a:prstDash val="solid"/>
                      <a:round/>
                      <a:headEnd type="none" w="med" len="med"/>
                      <a:tailEnd type="none" w="med" len="med"/>
                    </a:lnR>
                    <a:lnT w="12700" cap="flat" cmpd="sng" algn="ctr">
                      <a:solidFill>
                        <a:srgbClr val="00FDFF"/>
                      </a:solidFill>
                      <a:prstDash val="solid"/>
                      <a:round/>
                      <a:headEnd type="none" w="med" len="med"/>
                      <a:tailEnd type="none" w="med" len="med"/>
                    </a:lnT>
                    <a:lnB w="12700" cap="flat" cmpd="sng" algn="ctr">
                      <a:solidFill>
                        <a:srgbClr val="00FDFF"/>
                      </a:solidFill>
                      <a:prstDash val="solid"/>
                      <a:round/>
                      <a:headEnd type="none" w="med" len="med"/>
                      <a:tailEnd type="none" w="med" len="med"/>
                    </a:lnB>
                  </a:tcPr>
                </a:tc>
                <a:extLst>
                  <a:ext uri="{0D108BD9-81ED-4DB2-BD59-A6C34878D82A}">
                    <a16:rowId xmlns:a16="http://schemas.microsoft.com/office/drawing/2014/main" val="3392816115"/>
                  </a:ext>
                </a:extLst>
              </a:tr>
            </a:tbl>
          </a:graphicData>
        </a:graphic>
      </p:graphicFrame>
      <p:graphicFrame>
        <p:nvGraphicFramePr>
          <p:cNvPr id="3" name="表格 2"/>
          <p:cNvGraphicFramePr>
            <a:graphicFrameLocks noGrp="1"/>
          </p:cNvGraphicFramePr>
          <p:nvPr>
            <p:extLst>
              <p:ext uri="{D42A27DB-BD31-4B8C-83A1-F6EECF244321}">
                <p14:modId xmlns:p14="http://schemas.microsoft.com/office/powerpoint/2010/main" val="891461331"/>
              </p:ext>
            </p:extLst>
          </p:nvPr>
        </p:nvGraphicFramePr>
        <p:xfrm>
          <a:off x="7506104" y="2405176"/>
          <a:ext cx="4378223" cy="3886200"/>
        </p:xfrm>
        <a:graphic>
          <a:graphicData uri="http://schemas.openxmlformats.org/drawingml/2006/table">
            <a:tbl>
              <a:tblPr firstRow="1" firstCol="1" bandRow="1">
                <a:tableStyleId>{BC89EF96-8CEA-46FF-86C4-4CE0E7609802}</a:tableStyleId>
              </a:tblPr>
              <a:tblGrid>
                <a:gridCol w="439205">
                  <a:extLst>
                    <a:ext uri="{9D8B030D-6E8A-4147-A177-3AD203B41FA5}">
                      <a16:colId xmlns:a16="http://schemas.microsoft.com/office/drawing/2014/main" val="2292419200"/>
                    </a:ext>
                  </a:extLst>
                </a:gridCol>
                <a:gridCol w="1049902">
                  <a:extLst>
                    <a:ext uri="{9D8B030D-6E8A-4147-A177-3AD203B41FA5}">
                      <a16:colId xmlns:a16="http://schemas.microsoft.com/office/drawing/2014/main" val="3617373365"/>
                    </a:ext>
                  </a:extLst>
                </a:gridCol>
                <a:gridCol w="195424">
                  <a:extLst>
                    <a:ext uri="{9D8B030D-6E8A-4147-A177-3AD203B41FA5}">
                      <a16:colId xmlns:a16="http://schemas.microsoft.com/office/drawing/2014/main" val="1251953821"/>
                    </a:ext>
                  </a:extLst>
                </a:gridCol>
                <a:gridCol w="1403562">
                  <a:extLst>
                    <a:ext uri="{9D8B030D-6E8A-4147-A177-3AD203B41FA5}">
                      <a16:colId xmlns:a16="http://schemas.microsoft.com/office/drawing/2014/main" val="3679206023"/>
                    </a:ext>
                  </a:extLst>
                </a:gridCol>
                <a:gridCol w="1290130">
                  <a:extLst>
                    <a:ext uri="{9D8B030D-6E8A-4147-A177-3AD203B41FA5}">
                      <a16:colId xmlns:a16="http://schemas.microsoft.com/office/drawing/2014/main" val="844486271"/>
                    </a:ext>
                  </a:extLst>
                </a:gridCol>
              </a:tblGrid>
              <a:tr h="0">
                <a:tc gridSpan="5">
                  <a:txBody>
                    <a:bodyPr/>
                    <a:lstStyle/>
                    <a:p>
                      <a:pPr marL="72000" algn="l">
                        <a:lnSpc>
                          <a:spcPct val="150000"/>
                        </a:lnSpc>
                        <a:spcAft>
                          <a:spcPts val="0"/>
                        </a:spcAft>
                      </a:pPr>
                      <a:r>
                        <a:rPr lang="en-US" altLang="zh-TW" sz="1800" dirty="0" smtClean="0">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rPr>
                        <a:t>107</a:t>
                      </a:r>
                      <a:r>
                        <a:rPr lang="zh-TW" altLang="en-US" sz="1800" dirty="0" smtClean="0">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rPr>
                        <a:t>年</a:t>
                      </a:r>
                      <a:r>
                        <a:rPr lang="en-US" altLang="zh-TW" sz="1800" dirty="0" smtClean="0">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rPr>
                        <a:t>10</a:t>
                      </a:r>
                      <a:r>
                        <a:rPr lang="zh-TW" altLang="en-US" sz="1800" dirty="0" smtClean="0">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rPr>
                        <a:t>月</a:t>
                      </a:r>
                      <a:r>
                        <a:rPr lang="en-US" altLang="zh-TW" sz="1800" dirty="0" smtClean="0">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rPr>
                        <a:t>31</a:t>
                      </a:r>
                      <a:r>
                        <a:rPr lang="zh-TW" altLang="en-US" sz="1800" dirty="0" smtClean="0">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rPr>
                        <a:t>日盤點後進行調整分錄如下：</a:t>
                      </a:r>
                      <a:endParaRPr lang="zh-TW" sz="1800" dirty="0">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hMerge="1">
                  <a:txBody>
                    <a:bodyPr/>
                    <a:lstStyle/>
                    <a:p>
                      <a:endParaRPr lang="zh-TW" altLang="en-US"/>
                    </a:p>
                  </a:txBody>
                  <a:tcPr/>
                </a:tc>
                <a:tc hMerge="1">
                  <a:txBody>
                    <a:bodyPr/>
                    <a:lstStyle/>
                    <a:p>
                      <a:pPr marL="304800" algn="just">
                        <a:lnSpc>
                          <a:spcPct val="150000"/>
                        </a:lnSpc>
                        <a:spcAft>
                          <a:spcPts val="0"/>
                        </a:spcAft>
                      </a:pPr>
                      <a:endParaRPr lang="zh-TW" sz="1800" dirty="0">
                        <a:solidFill>
                          <a:schemeClr val="bg1"/>
                        </a:solidFill>
                        <a:effectLst/>
                        <a:latin typeface="新細明體" panose="02020500000000000000" pitchFamily="18" charset="-120"/>
                        <a:ea typeface="新細明體" panose="02020500000000000000" pitchFamily="18" charset="-120"/>
                        <a:cs typeface="新細明體" panose="02020500000000000000" pitchFamily="18" charset="-12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hMerge="1">
                  <a:txBody>
                    <a:bodyPr/>
                    <a:lstStyle/>
                    <a:p>
                      <a:pPr marL="0" algn="r">
                        <a:lnSpc>
                          <a:spcPct val="150000"/>
                        </a:lnSpc>
                        <a:spcAft>
                          <a:spcPts val="0"/>
                        </a:spcAft>
                      </a:pPr>
                      <a:endParaRPr lang="zh-TW" sz="1800" dirty="0">
                        <a:solidFill>
                          <a:schemeClr val="bg1"/>
                        </a:solidFill>
                        <a:effectLst/>
                        <a:latin typeface="新細明體" panose="02020500000000000000" pitchFamily="18" charset="-120"/>
                        <a:ea typeface="新細明體" panose="02020500000000000000" pitchFamily="18" charset="-120"/>
                        <a:cs typeface="新細明體" panose="02020500000000000000" pitchFamily="18" charset="-12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hMerge="1">
                  <a:txBody>
                    <a:bodyPr/>
                    <a:lstStyle/>
                    <a:p>
                      <a:pPr marL="304800" algn="just">
                        <a:lnSpc>
                          <a:spcPct val="150000"/>
                        </a:lnSpc>
                        <a:spcAft>
                          <a:spcPts val="0"/>
                        </a:spcAft>
                      </a:pPr>
                      <a:endParaRPr lang="zh-TW" sz="1800" dirty="0">
                        <a:solidFill>
                          <a:schemeClr val="bg1"/>
                        </a:solidFill>
                        <a:effectLst/>
                        <a:latin typeface="新細明體" panose="02020500000000000000" pitchFamily="18" charset="-120"/>
                        <a:ea typeface="新細明體" panose="02020500000000000000" pitchFamily="18" charset="-120"/>
                        <a:cs typeface="新細明體" panose="02020500000000000000" pitchFamily="18" charset="-12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3450839323"/>
                  </a:ext>
                </a:extLst>
              </a:tr>
              <a:tr h="0">
                <a:tc gridSpan="2">
                  <a:txBody>
                    <a:bodyPr/>
                    <a:lstStyle/>
                    <a:p>
                      <a:pPr marL="72000" algn="l">
                        <a:lnSpc>
                          <a:spcPct val="150000"/>
                        </a:lnSpc>
                        <a:spcAft>
                          <a:spcPts val="0"/>
                        </a:spcAft>
                      </a:pPr>
                      <a:r>
                        <a:rPr lang="zh-TW" sz="1800" dirty="0">
                          <a:solidFill>
                            <a:srgbClr val="FFFF00"/>
                          </a:solidFill>
                          <a:effectLst/>
                          <a:latin typeface="標楷體" panose="03000509000000000000" pitchFamily="65" charset="-120"/>
                          <a:ea typeface="標楷體" panose="03000509000000000000" pitchFamily="65" charset="-120"/>
                        </a:rPr>
                        <a:t>存貨</a:t>
                      </a:r>
                      <a:endParaRPr lang="zh-TW" sz="1800" dirty="0">
                        <a:solidFill>
                          <a:srgbClr val="FFFF00"/>
                        </a:solidFill>
                        <a:effectLst/>
                        <a:latin typeface="標楷體" panose="03000509000000000000" pitchFamily="65" charset="-120"/>
                        <a:ea typeface="標楷體" panose="03000509000000000000" pitchFamily="65" charset="-120"/>
                        <a:cs typeface="新細明體" panose="02020500000000000000" pitchFamily="18" charset="-12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hMerge="1">
                  <a:txBody>
                    <a:bodyPr/>
                    <a:lstStyle/>
                    <a:p>
                      <a:endParaRPr lang="zh-TW" altLang="en-US"/>
                    </a:p>
                  </a:txBody>
                  <a:tcPr/>
                </a:tc>
                <a:tc>
                  <a:txBody>
                    <a:bodyPr/>
                    <a:lstStyle/>
                    <a:p>
                      <a:pPr marL="304800" algn="just">
                        <a:lnSpc>
                          <a:spcPct val="150000"/>
                        </a:lnSpc>
                        <a:spcAft>
                          <a:spcPts val="0"/>
                        </a:spcAft>
                      </a:pPr>
                      <a:r>
                        <a:rPr lang="en-US" sz="1800" dirty="0">
                          <a:solidFill>
                            <a:srgbClr val="FFFF00"/>
                          </a:solidFill>
                          <a:effectLst/>
                          <a:latin typeface="標楷體" panose="03000509000000000000" pitchFamily="65" charset="-120"/>
                          <a:ea typeface="標楷體" panose="03000509000000000000" pitchFamily="65" charset="-120"/>
                        </a:rPr>
                        <a:t> </a:t>
                      </a:r>
                      <a:endParaRPr lang="zh-TW" sz="1800" dirty="0">
                        <a:solidFill>
                          <a:srgbClr val="FFFF00"/>
                        </a:solidFill>
                        <a:effectLst/>
                        <a:latin typeface="標楷體" panose="03000509000000000000" pitchFamily="65" charset="-120"/>
                        <a:ea typeface="標楷體" panose="03000509000000000000" pitchFamily="65" charset="-120"/>
                        <a:cs typeface="新細明體" panose="02020500000000000000" pitchFamily="18" charset="-12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algn="r">
                        <a:lnSpc>
                          <a:spcPct val="150000"/>
                        </a:lnSpc>
                        <a:spcAft>
                          <a:spcPts val="0"/>
                        </a:spcAft>
                      </a:pPr>
                      <a:r>
                        <a:rPr lang="en-US" sz="1800" dirty="0">
                          <a:solidFill>
                            <a:srgbClr val="FFFF00"/>
                          </a:solidFill>
                          <a:effectLst/>
                          <a:latin typeface="標楷體" panose="03000509000000000000" pitchFamily="65" charset="-120"/>
                          <a:ea typeface="標楷體" panose="03000509000000000000" pitchFamily="65" charset="-120"/>
                        </a:rPr>
                        <a:t>30,942,000</a:t>
                      </a:r>
                      <a:endParaRPr lang="zh-TW" sz="1800" dirty="0">
                        <a:solidFill>
                          <a:srgbClr val="FFFF00"/>
                        </a:solidFill>
                        <a:effectLst/>
                        <a:latin typeface="標楷體" panose="03000509000000000000" pitchFamily="65" charset="-120"/>
                        <a:ea typeface="標楷體" panose="03000509000000000000" pitchFamily="65" charset="-120"/>
                        <a:cs typeface="新細明體" panose="02020500000000000000" pitchFamily="18" charset="-12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304800" algn="just">
                        <a:lnSpc>
                          <a:spcPct val="150000"/>
                        </a:lnSpc>
                        <a:spcAft>
                          <a:spcPts val="0"/>
                        </a:spcAft>
                      </a:pPr>
                      <a:r>
                        <a:rPr lang="en-US" sz="1800" dirty="0">
                          <a:solidFill>
                            <a:schemeClr val="bg1"/>
                          </a:solidFill>
                          <a:effectLst/>
                          <a:latin typeface="標楷體" panose="03000509000000000000" pitchFamily="65" charset="-120"/>
                          <a:ea typeface="標楷體" panose="03000509000000000000" pitchFamily="65" charset="-120"/>
                        </a:rPr>
                        <a:t> </a:t>
                      </a:r>
                      <a:endParaRPr lang="zh-TW" sz="1800" dirty="0">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3098747480"/>
                  </a:ext>
                </a:extLst>
              </a:tr>
              <a:tr h="0">
                <a:tc gridSpan="2">
                  <a:txBody>
                    <a:bodyPr/>
                    <a:lstStyle/>
                    <a:p>
                      <a:pPr marL="72000" algn="l">
                        <a:lnSpc>
                          <a:spcPct val="150000"/>
                        </a:lnSpc>
                        <a:spcAft>
                          <a:spcPts val="0"/>
                        </a:spcAft>
                      </a:pPr>
                      <a:r>
                        <a:rPr lang="zh-TW" sz="1800" dirty="0">
                          <a:solidFill>
                            <a:schemeClr val="bg1"/>
                          </a:solidFill>
                          <a:effectLst/>
                          <a:latin typeface="標楷體" panose="03000509000000000000" pitchFamily="65" charset="-120"/>
                          <a:ea typeface="標楷體" panose="03000509000000000000" pitchFamily="65" charset="-120"/>
                        </a:rPr>
                        <a:t>進貨退出</a:t>
                      </a:r>
                      <a:endParaRPr lang="zh-TW" sz="1800" dirty="0">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hMerge="1">
                  <a:txBody>
                    <a:bodyPr/>
                    <a:lstStyle/>
                    <a:p>
                      <a:endParaRPr lang="zh-TW" altLang="en-US"/>
                    </a:p>
                  </a:txBody>
                  <a:tcPr/>
                </a:tc>
                <a:tc>
                  <a:txBody>
                    <a:bodyPr/>
                    <a:lstStyle/>
                    <a:p>
                      <a:pPr marL="304800" algn="just">
                        <a:lnSpc>
                          <a:spcPct val="150000"/>
                        </a:lnSpc>
                        <a:spcAft>
                          <a:spcPts val="0"/>
                        </a:spcAft>
                      </a:pPr>
                      <a:r>
                        <a:rPr lang="en-US" sz="1800" dirty="0">
                          <a:solidFill>
                            <a:schemeClr val="bg1"/>
                          </a:solidFill>
                          <a:effectLst/>
                          <a:latin typeface="標楷體" panose="03000509000000000000" pitchFamily="65" charset="-120"/>
                          <a:ea typeface="標楷體" panose="03000509000000000000" pitchFamily="65" charset="-120"/>
                        </a:rPr>
                        <a:t> </a:t>
                      </a:r>
                      <a:endParaRPr lang="zh-TW" sz="1800" dirty="0">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algn="r">
                        <a:lnSpc>
                          <a:spcPct val="150000"/>
                        </a:lnSpc>
                        <a:spcAft>
                          <a:spcPts val="0"/>
                        </a:spcAft>
                      </a:pPr>
                      <a:r>
                        <a:rPr lang="en-US" sz="1800" dirty="0">
                          <a:solidFill>
                            <a:schemeClr val="bg1"/>
                          </a:solidFill>
                          <a:effectLst/>
                          <a:latin typeface="標楷體" panose="03000509000000000000" pitchFamily="65" charset="-120"/>
                          <a:ea typeface="標楷體" panose="03000509000000000000" pitchFamily="65" charset="-120"/>
                        </a:rPr>
                        <a:t>125,650</a:t>
                      </a:r>
                      <a:endParaRPr lang="zh-TW" sz="1800" dirty="0">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304800" algn="just">
                        <a:lnSpc>
                          <a:spcPct val="150000"/>
                        </a:lnSpc>
                        <a:spcAft>
                          <a:spcPts val="0"/>
                        </a:spcAft>
                      </a:pPr>
                      <a:r>
                        <a:rPr lang="en-US" sz="1800" dirty="0">
                          <a:solidFill>
                            <a:schemeClr val="bg1"/>
                          </a:solidFill>
                          <a:effectLst/>
                          <a:latin typeface="標楷體" panose="03000509000000000000" pitchFamily="65" charset="-120"/>
                          <a:ea typeface="標楷體" panose="03000509000000000000" pitchFamily="65" charset="-120"/>
                        </a:rPr>
                        <a:t> </a:t>
                      </a:r>
                      <a:endParaRPr lang="zh-TW" sz="1800" dirty="0">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364983690"/>
                  </a:ext>
                </a:extLst>
              </a:tr>
              <a:tr h="0">
                <a:tc gridSpan="2">
                  <a:txBody>
                    <a:bodyPr/>
                    <a:lstStyle/>
                    <a:p>
                      <a:pPr marL="72000" algn="l">
                        <a:lnSpc>
                          <a:spcPct val="150000"/>
                        </a:lnSpc>
                        <a:spcAft>
                          <a:spcPts val="0"/>
                        </a:spcAft>
                      </a:pPr>
                      <a:r>
                        <a:rPr lang="zh-TW" sz="1800" dirty="0">
                          <a:solidFill>
                            <a:schemeClr val="bg1"/>
                          </a:solidFill>
                          <a:effectLst/>
                          <a:latin typeface="標楷體" panose="03000509000000000000" pitchFamily="65" charset="-120"/>
                          <a:ea typeface="標楷體" panose="03000509000000000000" pitchFamily="65" charset="-120"/>
                        </a:rPr>
                        <a:t>進貨折讓</a:t>
                      </a:r>
                      <a:endParaRPr lang="zh-TW" sz="1800" dirty="0">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hMerge="1">
                  <a:txBody>
                    <a:bodyPr/>
                    <a:lstStyle/>
                    <a:p>
                      <a:endParaRPr lang="zh-TW" altLang="en-US"/>
                    </a:p>
                  </a:txBody>
                  <a:tcPr/>
                </a:tc>
                <a:tc>
                  <a:txBody>
                    <a:bodyPr/>
                    <a:lstStyle/>
                    <a:p>
                      <a:pPr marL="304800" algn="just">
                        <a:lnSpc>
                          <a:spcPct val="150000"/>
                        </a:lnSpc>
                        <a:spcAft>
                          <a:spcPts val="0"/>
                        </a:spcAft>
                      </a:pPr>
                      <a:r>
                        <a:rPr lang="en-US" sz="1800" dirty="0">
                          <a:solidFill>
                            <a:schemeClr val="bg1"/>
                          </a:solidFill>
                          <a:effectLst/>
                          <a:latin typeface="標楷體" panose="03000509000000000000" pitchFamily="65" charset="-120"/>
                          <a:ea typeface="標楷體" panose="03000509000000000000" pitchFamily="65" charset="-120"/>
                        </a:rPr>
                        <a:t> </a:t>
                      </a:r>
                      <a:endParaRPr lang="zh-TW" sz="1800" dirty="0">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algn="r">
                        <a:lnSpc>
                          <a:spcPct val="150000"/>
                        </a:lnSpc>
                        <a:spcAft>
                          <a:spcPts val="0"/>
                        </a:spcAft>
                      </a:pPr>
                      <a:r>
                        <a:rPr lang="en-US" sz="1800" dirty="0">
                          <a:solidFill>
                            <a:schemeClr val="bg1"/>
                          </a:solidFill>
                          <a:effectLst/>
                          <a:latin typeface="標楷體" panose="03000509000000000000" pitchFamily="65" charset="-120"/>
                          <a:ea typeface="標楷體" panose="03000509000000000000" pitchFamily="65" charset="-120"/>
                        </a:rPr>
                        <a:t>9,640</a:t>
                      </a:r>
                      <a:endParaRPr lang="zh-TW" sz="1800" dirty="0">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304800" algn="just">
                        <a:lnSpc>
                          <a:spcPct val="150000"/>
                        </a:lnSpc>
                        <a:spcAft>
                          <a:spcPts val="0"/>
                        </a:spcAft>
                      </a:pPr>
                      <a:r>
                        <a:rPr lang="en-US" sz="1800" dirty="0">
                          <a:solidFill>
                            <a:schemeClr val="bg1"/>
                          </a:solidFill>
                          <a:effectLst/>
                          <a:latin typeface="標楷體" panose="03000509000000000000" pitchFamily="65" charset="-120"/>
                          <a:ea typeface="標楷體" panose="03000509000000000000" pitchFamily="65" charset="-120"/>
                        </a:rPr>
                        <a:t> </a:t>
                      </a:r>
                      <a:endParaRPr lang="zh-TW" sz="1800" dirty="0">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2635783553"/>
                  </a:ext>
                </a:extLst>
              </a:tr>
              <a:tr h="0">
                <a:tc gridSpan="2">
                  <a:txBody>
                    <a:bodyPr/>
                    <a:lstStyle/>
                    <a:p>
                      <a:pPr marL="72000" algn="l">
                        <a:lnSpc>
                          <a:spcPct val="150000"/>
                        </a:lnSpc>
                        <a:spcAft>
                          <a:spcPts val="0"/>
                        </a:spcAft>
                      </a:pPr>
                      <a:r>
                        <a:rPr lang="zh-TW" sz="1800" dirty="0">
                          <a:solidFill>
                            <a:srgbClr val="FFFF00"/>
                          </a:solidFill>
                          <a:effectLst/>
                          <a:latin typeface="標楷體" panose="03000509000000000000" pitchFamily="65" charset="-120"/>
                          <a:ea typeface="標楷體" panose="03000509000000000000" pitchFamily="65" charset="-120"/>
                        </a:rPr>
                        <a:t>銷貨成本</a:t>
                      </a:r>
                      <a:endParaRPr lang="zh-TW" sz="1800" dirty="0">
                        <a:solidFill>
                          <a:srgbClr val="FFFF00"/>
                        </a:solidFill>
                        <a:effectLst/>
                        <a:latin typeface="標楷體" panose="03000509000000000000" pitchFamily="65" charset="-120"/>
                        <a:ea typeface="標楷體" panose="03000509000000000000" pitchFamily="65" charset="-120"/>
                        <a:cs typeface="新細明體" panose="02020500000000000000" pitchFamily="18" charset="-12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hMerge="1">
                  <a:txBody>
                    <a:bodyPr/>
                    <a:lstStyle/>
                    <a:p>
                      <a:endParaRPr lang="zh-TW" altLang="en-US"/>
                    </a:p>
                  </a:txBody>
                  <a:tcPr/>
                </a:tc>
                <a:tc>
                  <a:txBody>
                    <a:bodyPr/>
                    <a:lstStyle/>
                    <a:p>
                      <a:pPr marL="304800" algn="just">
                        <a:lnSpc>
                          <a:spcPct val="150000"/>
                        </a:lnSpc>
                        <a:spcAft>
                          <a:spcPts val="0"/>
                        </a:spcAft>
                      </a:pPr>
                      <a:r>
                        <a:rPr lang="en-US" sz="1800" dirty="0">
                          <a:solidFill>
                            <a:srgbClr val="FFFF00"/>
                          </a:solidFill>
                          <a:effectLst/>
                          <a:latin typeface="標楷體" panose="03000509000000000000" pitchFamily="65" charset="-120"/>
                          <a:ea typeface="標楷體" panose="03000509000000000000" pitchFamily="65" charset="-120"/>
                        </a:rPr>
                        <a:t> </a:t>
                      </a:r>
                      <a:endParaRPr lang="zh-TW" sz="1800" dirty="0">
                        <a:solidFill>
                          <a:srgbClr val="FFFF00"/>
                        </a:solidFill>
                        <a:effectLst/>
                        <a:latin typeface="標楷體" panose="03000509000000000000" pitchFamily="65" charset="-120"/>
                        <a:ea typeface="標楷體" panose="03000509000000000000" pitchFamily="65" charset="-120"/>
                        <a:cs typeface="新細明體" panose="02020500000000000000" pitchFamily="18" charset="-12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algn="r">
                        <a:lnSpc>
                          <a:spcPct val="150000"/>
                        </a:lnSpc>
                        <a:spcAft>
                          <a:spcPts val="0"/>
                        </a:spcAft>
                      </a:pPr>
                      <a:r>
                        <a:rPr lang="en-US" sz="1800" dirty="0">
                          <a:solidFill>
                            <a:srgbClr val="FFFF00"/>
                          </a:solidFill>
                          <a:effectLst/>
                          <a:latin typeface="標楷體" panose="03000509000000000000" pitchFamily="65" charset="-120"/>
                          <a:ea typeface="標楷體" panose="03000509000000000000" pitchFamily="65" charset="-120"/>
                        </a:rPr>
                        <a:t>61,856,014</a:t>
                      </a:r>
                      <a:endParaRPr lang="zh-TW" sz="1800" dirty="0">
                        <a:solidFill>
                          <a:srgbClr val="FFFF00"/>
                        </a:solidFill>
                        <a:effectLst/>
                        <a:latin typeface="標楷體" panose="03000509000000000000" pitchFamily="65" charset="-120"/>
                        <a:ea typeface="標楷體" panose="03000509000000000000" pitchFamily="65" charset="-120"/>
                        <a:cs typeface="新細明體" panose="02020500000000000000" pitchFamily="18" charset="-12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304800" algn="just">
                        <a:lnSpc>
                          <a:spcPct val="150000"/>
                        </a:lnSpc>
                        <a:spcAft>
                          <a:spcPts val="0"/>
                        </a:spcAft>
                      </a:pPr>
                      <a:r>
                        <a:rPr lang="en-US" sz="1800" dirty="0">
                          <a:solidFill>
                            <a:schemeClr val="bg1"/>
                          </a:solidFill>
                          <a:effectLst/>
                          <a:latin typeface="標楷體" panose="03000509000000000000" pitchFamily="65" charset="-120"/>
                          <a:ea typeface="標楷體" panose="03000509000000000000" pitchFamily="65" charset="-120"/>
                        </a:rPr>
                        <a:t> </a:t>
                      </a:r>
                      <a:endParaRPr lang="zh-TW" sz="1800" dirty="0">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190866552"/>
                  </a:ext>
                </a:extLst>
              </a:tr>
              <a:tr h="472679">
                <a:tc>
                  <a:txBody>
                    <a:bodyPr/>
                    <a:lstStyle/>
                    <a:p>
                      <a:pPr marL="304800" algn="just">
                        <a:lnSpc>
                          <a:spcPct val="200000"/>
                        </a:lnSpc>
                        <a:spcAft>
                          <a:spcPts val="0"/>
                        </a:spcAft>
                      </a:pPr>
                      <a:r>
                        <a:rPr lang="en-US" sz="2000">
                          <a:solidFill>
                            <a:schemeClr val="bg1"/>
                          </a:solidFill>
                          <a:effectLst/>
                          <a:latin typeface="標楷體" panose="03000509000000000000" pitchFamily="65" charset="-120"/>
                          <a:ea typeface="標楷體" panose="03000509000000000000" pitchFamily="65" charset="-120"/>
                        </a:rPr>
                        <a:t> </a:t>
                      </a:r>
                      <a:endParaRPr lang="zh-TW" sz="2000">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gridSpan="2">
                  <a:txBody>
                    <a:bodyPr/>
                    <a:lstStyle/>
                    <a:p>
                      <a:pPr marL="72000" algn="l" defTabSz="914400" rtl="0" eaLnBrk="1" latinLnBrk="0" hangingPunct="1">
                        <a:lnSpc>
                          <a:spcPct val="150000"/>
                        </a:lnSpc>
                        <a:spcAft>
                          <a:spcPts val="0"/>
                        </a:spcAft>
                      </a:pPr>
                      <a:r>
                        <a:rPr lang="zh-TW" sz="1800" b="1" kern="1200" dirty="0">
                          <a:solidFill>
                            <a:schemeClr val="bg1"/>
                          </a:solidFill>
                          <a:effectLst/>
                          <a:latin typeface="標楷體" panose="03000509000000000000" pitchFamily="65" charset="-120"/>
                          <a:ea typeface="標楷體" panose="03000509000000000000" pitchFamily="65" charset="-120"/>
                          <a:cs typeface="+mn-cs"/>
                        </a:rPr>
                        <a:t>進貨</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hMerge="1">
                  <a:txBody>
                    <a:bodyPr/>
                    <a:lstStyle/>
                    <a:p>
                      <a:endParaRPr lang="zh-TW" altLang="en-US"/>
                    </a:p>
                  </a:txBody>
                  <a:tcPr/>
                </a:tc>
                <a:tc>
                  <a:txBody>
                    <a:bodyPr/>
                    <a:lstStyle/>
                    <a:p>
                      <a:pPr marL="304800" algn="just">
                        <a:lnSpc>
                          <a:spcPct val="150000"/>
                        </a:lnSpc>
                        <a:spcAft>
                          <a:spcPts val="0"/>
                        </a:spcAft>
                      </a:pPr>
                      <a:r>
                        <a:rPr lang="en-US" sz="1800" dirty="0">
                          <a:solidFill>
                            <a:schemeClr val="bg1"/>
                          </a:solidFill>
                          <a:effectLst/>
                          <a:latin typeface="標楷體" panose="03000509000000000000" pitchFamily="65" charset="-120"/>
                          <a:ea typeface="標楷體" panose="03000509000000000000" pitchFamily="65" charset="-120"/>
                        </a:rPr>
                        <a:t> </a:t>
                      </a:r>
                      <a:endParaRPr lang="zh-TW" sz="1800" dirty="0">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algn="r" defTabSz="914400" rtl="0" eaLnBrk="1" latinLnBrk="0" hangingPunct="1">
                        <a:lnSpc>
                          <a:spcPct val="150000"/>
                        </a:lnSpc>
                        <a:spcAft>
                          <a:spcPts val="0"/>
                        </a:spcAft>
                      </a:pPr>
                      <a:r>
                        <a:rPr lang="en-US" sz="1800" kern="1200" dirty="0">
                          <a:solidFill>
                            <a:schemeClr val="bg1"/>
                          </a:solidFill>
                          <a:effectLst/>
                          <a:latin typeface="標楷體" panose="03000509000000000000" pitchFamily="65" charset="-120"/>
                          <a:ea typeface="標楷體" panose="03000509000000000000" pitchFamily="65" charset="-120"/>
                          <a:cs typeface="+mn-cs"/>
                        </a:rPr>
                        <a:t>71,188,124</a:t>
                      </a:r>
                      <a:endParaRPr lang="zh-TW" sz="1800" kern="1200" dirty="0">
                        <a:solidFill>
                          <a:schemeClr val="bg1"/>
                        </a:solidFill>
                        <a:effectLst/>
                        <a:latin typeface="標楷體" panose="03000509000000000000" pitchFamily="65" charset="-120"/>
                        <a:ea typeface="標楷體" panose="03000509000000000000" pitchFamily="65" charset="-120"/>
                        <a:cs typeface="+mn-cs"/>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2784070871"/>
                  </a:ext>
                </a:extLst>
              </a:tr>
              <a:tr h="443288">
                <a:tc>
                  <a:txBody>
                    <a:bodyPr/>
                    <a:lstStyle/>
                    <a:p>
                      <a:pPr marL="304800" algn="just">
                        <a:lnSpc>
                          <a:spcPct val="200000"/>
                        </a:lnSpc>
                        <a:spcAft>
                          <a:spcPts val="0"/>
                        </a:spcAft>
                      </a:pPr>
                      <a:r>
                        <a:rPr lang="en-US" sz="2000">
                          <a:solidFill>
                            <a:schemeClr val="bg1"/>
                          </a:solidFill>
                          <a:effectLst/>
                          <a:latin typeface="標楷體" panose="03000509000000000000" pitchFamily="65" charset="-120"/>
                          <a:ea typeface="標楷體" panose="03000509000000000000" pitchFamily="65" charset="-120"/>
                        </a:rPr>
                        <a:t> </a:t>
                      </a:r>
                      <a:endParaRPr lang="zh-TW" sz="2000">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gridSpan="2">
                  <a:txBody>
                    <a:bodyPr/>
                    <a:lstStyle/>
                    <a:p>
                      <a:pPr marL="72000" algn="l" defTabSz="914400" rtl="0" eaLnBrk="1" latinLnBrk="0" hangingPunct="1">
                        <a:lnSpc>
                          <a:spcPct val="150000"/>
                        </a:lnSpc>
                        <a:spcAft>
                          <a:spcPts val="0"/>
                        </a:spcAft>
                      </a:pPr>
                      <a:r>
                        <a:rPr lang="zh-TW" sz="1800" b="1" kern="1200" dirty="0">
                          <a:solidFill>
                            <a:schemeClr val="bg1"/>
                          </a:solidFill>
                          <a:effectLst/>
                          <a:latin typeface="標楷體" panose="03000509000000000000" pitchFamily="65" charset="-120"/>
                          <a:ea typeface="標楷體" panose="03000509000000000000" pitchFamily="65" charset="-120"/>
                          <a:cs typeface="+mn-cs"/>
                        </a:rPr>
                        <a:t>進貨費用</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hMerge="1">
                  <a:txBody>
                    <a:bodyPr/>
                    <a:lstStyle/>
                    <a:p>
                      <a:endParaRPr lang="zh-TW" altLang="en-US"/>
                    </a:p>
                  </a:txBody>
                  <a:tcPr/>
                </a:tc>
                <a:tc>
                  <a:txBody>
                    <a:bodyPr/>
                    <a:lstStyle/>
                    <a:p>
                      <a:pPr marL="304800" algn="just">
                        <a:lnSpc>
                          <a:spcPct val="150000"/>
                        </a:lnSpc>
                        <a:spcAft>
                          <a:spcPts val="0"/>
                        </a:spcAft>
                      </a:pPr>
                      <a:r>
                        <a:rPr lang="en-US" sz="1800" dirty="0">
                          <a:solidFill>
                            <a:schemeClr val="bg1"/>
                          </a:solidFill>
                          <a:effectLst/>
                          <a:latin typeface="標楷體" panose="03000509000000000000" pitchFamily="65" charset="-120"/>
                          <a:ea typeface="標楷體" panose="03000509000000000000" pitchFamily="65" charset="-120"/>
                        </a:rPr>
                        <a:t> </a:t>
                      </a:r>
                      <a:endParaRPr lang="zh-TW" sz="1800" dirty="0">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algn="r" defTabSz="914400" rtl="0" eaLnBrk="1" latinLnBrk="0" hangingPunct="1">
                        <a:lnSpc>
                          <a:spcPct val="150000"/>
                        </a:lnSpc>
                        <a:spcAft>
                          <a:spcPts val="0"/>
                        </a:spcAft>
                      </a:pPr>
                      <a:r>
                        <a:rPr lang="en-US" sz="1800" kern="1200" dirty="0">
                          <a:solidFill>
                            <a:schemeClr val="bg1"/>
                          </a:solidFill>
                          <a:effectLst/>
                          <a:latin typeface="標楷體" panose="03000509000000000000" pitchFamily="65" charset="-120"/>
                          <a:ea typeface="標楷體" panose="03000509000000000000" pitchFamily="65" charset="-120"/>
                          <a:cs typeface="+mn-cs"/>
                        </a:rPr>
                        <a:t>92,680</a:t>
                      </a:r>
                      <a:endParaRPr lang="zh-TW" sz="1800" kern="1200" dirty="0">
                        <a:solidFill>
                          <a:schemeClr val="bg1"/>
                        </a:solidFill>
                        <a:effectLst/>
                        <a:latin typeface="標楷體" panose="03000509000000000000" pitchFamily="65" charset="-120"/>
                        <a:ea typeface="標楷體" panose="03000509000000000000" pitchFamily="65" charset="-120"/>
                        <a:cs typeface="+mn-cs"/>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145857808"/>
                  </a:ext>
                </a:extLst>
              </a:tr>
              <a:tr h="0">
                <a:tc>
                  <a:txBody>
                    <a:bodyPr/>
                    <a:lstStyle/>
                    <a:p>
                      <a:pPr marL="304800" algn="just">
                        <a:lnSpc>
                          <a:spcPct val="200000"/>
                        </a:lnSpc>
                        <a:spcAft>
                          <a:spcPts val="0"/>
                        </a:spcAft>
                      </a:pPr>
                      <a:r>
                        <a:rPr lang="en-US" sz="2000">
                          <a:solidFill>
                            <a:schemeClr val="bg1"/>
                          </a:solidFill>
                          <a:effectLst/>
                          <a:latin typeface="標楷體" panose="03000509000000000000" pitchFamily="65" charset="-120"/>
                          <a:ea typeface="標楷體" panose="03000509000000000000" pitchFamily="65" charset="-120"/>
                        </a:rPr>
                        <a:t> </a:t>
                      </a:r>
                      <a:endParaRPr lang="zh-TW" sz="2000">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gridSpan="2">
                  <a:txBody>
                    <a:bodyPr/>
                    <a:lstStyle/>
                    <a:p>
                      <a:pPr marL="72000" algn="l" defTabSz="914400" rtl="0" eaLnBrk="1" latinLnBrk="0" hangingPunct="1">
                        <a:lnSpc>
                          <a:spcPct val="150000"/>
                        </a:lnSpc>
                        <a:spcAft>
                          <a:spcPts val="0"/>
                        </a:spcAft>
                      </a:pPr>
                      <a:r>
                        <a:rPr lang="zh-TW" sz="1800" b="1" kern="1200" dirty="0">
                          <a:solidFill>
                            <a:schemeClr val="bg1"/>
                          </a:solidFill>
                          <a:effectLst/>
                          <a:latin typeface="標楷體" panose="03000509000000000000" pitchFamily="65" charset="-120"/>
                          <a:ea typeface="標楷體" panose="03000509000000000000" pitchFamily="65" charset="-120"/>
                          <a:cs typeface="+mn-cs"/>
                        </a:rPr>
                        <a:t>存貨</a:t>
                      </a: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hMerge="1">
                  <a:txBody>
                    <a:bodyPr/>
                    <a:lstStyle/>
                    <a:p>
                      <a:endParaRPr lang="zh-TW" altLang="en-US"/>
                    </a:p>
                  </a:txBody>
                  <a:tcPr/>
                </a:tc>
                <a:tc>
                  <a:txBody>
                    <a:bodyPr/>
                    <a:lstStyle/>
                    <a:p>
                      <a:pPr marL="304800" algn="just">
                        <a:lnSpc>
                          <a:spcPct val="150000"/>
                        </a:lnSpc>
                        <a:spcAft>
                          <a:spcPts val="0"/>
                        </a:spcAft>
                      </a:pPr>
                      <a:r>
                        <a:rPr lang="en-US" sz="1800">
                          <a:solidFill>
                            <a:schemeClr val="bg1"/>
                          </a:solidFill>
                          <a:effectLst/>
                          <a:latin typeface="標楷體" panose="03000509000000000000" pitchFamily="65" charset="-120"/>
                          <a:ea typeface="標楷體" panose="03000509000000000000" pitchFamily="65" charset="-120"/>
                        </a:rPr>
                        <a:t> </a:t>
                      </a:r>
                      <a:endParaRPr lang="zh-TW" sz="1800">
                        <a:solidFill>
                          <a:schemeClr val="bg1"/>
                        </a:solidFill>
                        <a:effectLst/>
                        <a:latin typeface="標楷體" panose="03000509000000000000" pitchFamily="65" charset="-120"/>
                        <a:ea typeface="標楷體" panose="03000509000000000000" pitchFamily="65" charset="-120"/>
                        <a:cs typeface="新細明體" panose="02020500000000000000" pitchFamily="18" charset="-120"/>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marL="0" algn="r" defTabSz="914400" rtl="0" eaLnBrk="1" latinLnBrk="0" hangingPunct="1">
                        <a:lnSpc>
                          <a:spcPct val="150000"/>
                        </a:lnSpc>
                        <a:spcAft>
                          <a:spcPts val="0"/>
                        </a:spcAft>
                      </a:pPr>
                      <a:r>
                        <a:rPr lang="en-US" sz="1800" kern="1200" dirty="0">
                          <a:solidFill>
                            <a:schemeClr val="bg1"/>
                          </a:solidFill>
                          <a:effectLst/>
                          <a:latin typeface="標楷體" panose="03000509000000000000" pitchFamily="65" charset="-120"/>
                          <a:ea typeface="標楷體" panose="03000509000000000000" pitchFamily="65" charset="-120"/>
                          <a:cs typeface="+mn-cs"/>
                        </a:rPr>
                        <a:t>21,652,500</a:t>
                      </a:r>
                      <a:endParaRPr lang="zh-TW" sz="1800" kern="1200" dirty="0">
                        <a:solidFill>
                          <a:schemeClr val="bg1"/>
                        </a:solidFill>
                        <a:effectLst/>
                        <a:latin typeface="標楷體" panose="03000509000000000000" pitchFamily="65" charset="-120"/>
                        <a:ea typeface="標楷體" panose="03000509000000000000" pitchFamily="65" charset="-120"/>
                        <a:cs typeface="+mn-cs"/>
                      </a:endParaRPr>
                    </a:p>
                  </a:txBody>
                  <a:tcPr marL="68580" marR="6858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extLst>
                  <a:ext uri="{0D108BD9-81ED-4DB2-BD59-A6C34878D82A}">
                    <a16:rowId xmlns:a16="http://schemas.microsoft.com/office/drawing/2014/main" val="2060013430"/>
                  </a:ext>
                </a:extLst>
              </a:tr>
            </a:tbl>
          </a:graphicData>
        </a:graphic>
      </p:graphicFrame>
    </p:spTree>
    <p:extLst>
      <p:ext uri="{BB962C8B-B14F-4D97-AF65-F5344CB8AC3E}">
        <p14:creationId xmlns:p14="http://schemas.microsoft.com/office/powerpoint/2010/main" val="18833056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par>
                              <p:cTn id="30" fill="hold">
                                <p:stCondLst>
                                  <p:cond delay="2750"/>
                                </p:stCondLst>
                                <p:childTnLst>
                                  <p:par>
                                    <p:cTn id="31" presetID="42" presetClass="entr" presetSubtype="0" fill="hold" grpId="0" nodeType="afterEffect">
                                      <p:stCondLst>
                                        <p:cond delay="0"/>
                                      </p:stCondLst>
                                      <p:childTnLst>
                                        <p:set>
                                          <p:cBhvr>
                                            <p:cTn id="32" dur="1" fill="hold">
                                              <p:stCondLst>
                                                <p:cond delay="0"/>
                                              </p:stCondLst>
                                            </p:cTn>
                                            <p:tgtEl>
                                              <p:spTgt spid="37">
                                                <p:txEl>
                                                  <p:pRg st="0" end="0"/>
                                                </p:txEl>
                                              </p:spTgt>
                                            </p:tgtEl>
                                            <p:attrNameLst>
                                              <p:attrName>style.visibility</p:attrName>
                                            </p:attrNameLst>
                                          </p:cBhvr>
                                          <p:to>
                                            <p:strVal val="visible"/>
                                          </p:to>
                                        </p:set>
                                        <p:animEffect transition="in" filter="fade">
                                          <p:cBhvr>
                                            <p:cTn id="33" dur="1000"/>
                                            <p:tgtEl>
                                              <p:spTgt spid="37">
                                                <p:txEl>
                                                  <p:pRg st="0" end="0"/>
                                                </p:txEl>
                                              </p:spTgt>
                                            </p:tgtEl>
                                          </p:cBhvr>
                                        </p:animEffect>
                                        <p:anim calcmode="lin" valueType="num">
                                          <p:cBhvr>
                                            <p:cTn id="34"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35"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36" fill="hold">
                                <p:stCondLst>
                                  <p:cond delay="3750"/>
                                </p:stCondLst>
                                <p:childTnLst>
                                  <p:par>
                                    <p:cTn id="37" presetID="42" presetClass="entr" presetSubtype="0" fill="hold" nodeType="after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fade">
                                          <p:cBhvr>
                                            <p:cTn id="39" dur="1000"/>
                                            <p:tgtEl>
                                              <p:spTgt spid="2"/>
                                            </p:tgtEl>
                                          </p:cBhvr>
                                        </p:animEffect>
                                        <p:anim calcmode="lin" valueType="num">
                                          <p:cBhvr>
                                            <p:cTn id="40" dur="1000" fill="hold"/>
                                            <p:tgtEl>
                                              <p:spTgt spid="2"/>
                                            </p:tgtEl>
                                            <p:attrNameLst>
                                              <p:attrName>ppt_x</p:attrName>
                                            </p:attrNameLst>
                                          </p:cBhvr>
                                          <p:tavLst>
                                            <p:tav tm="0">
                                              <p:val>
                                                <p:strVal val="#ppt_x"/>
                                              </p:val>
                                            </p:tav>
                                            <p:tav tm="100000">
                                              <p:val>
                                                <p:strVal val="#ppt_x"/>
                                              </p:val>
                                            </p:tav>
                                          </p:tavLst>
                                        </p:anim>
                                        <p:anim calcmode="lin" valueType="num">
                                          <p:cBhvr>
                                            <p:cTn id="41" dur="1000" fill="hold"/>
                                            <p:tgtEl>
                                              <p:spTgt spid="2"/>
                                            </p:tgtEl>
                                            <p:attrNameLst>
                                              <p:attrName>ppt_y</p:attrName>
                                            </p:attrNameLst>
                                          </p:cBhvr>
                                          <p:tavLst>
                                            <p:tav tm="0">
                                              <p:val>
                                                <p:strVal val="#ppt_y+.1"/>
                                              </p:val>
                                            </p:tav>
                                            <p:tav tm="100000">
                                              <p:val>
                                                <p:strVal val="#ppt_y"/>
                                              </p:val>
                                            </p:tav>
                                          </p:tavLst>
                                        </p:anim>
                                      </p:childTnLst>
                                    </p:cTn>
                                  </p:par>
                                </p:childTnLst>
                              </p:cTn>
                            </p:par>
                            <p:par>
                              <p:cTn id="42" fill="hold">
                                <p:stCondLst>
                                  <p:cond delay="4750"/>
                                </p:stCondLst>
                                <p:childTnLst>
                                  <p:par>
                                    <p:cTn id="43" presetID="42" presetClass="entr" presetSubtype="0" fill="hold" nodeType="afterEffect">
                                      <p:stCondLst>
                                        <p:cond delay="0"/>
                                      </p:stCondLst>
                                      <p:childTnLst>
                                        <p:set>
                                          <p:cBhvr>
                                            <p:cTn id="44" dur="1" fill="hold">
                                              <p:stCondLst>
                                                <p:cond delay="0"/>
                                              </p:stCondLst>
                                            </p:cTn>
                                            <p:tgtEl>
                                              <p:spTgt spid="3"/>
                                            </p:tgtEl>
                                            <p:attrNameLst>
                                              <p:attrName>style.visibility</p:attrName>
                                            </p:attrNameLst>
                                          </p:cBhvr>
                                          <p:to>
                                            <p:strVal val="visible"/>
                                          </p:to>
                                        </p:set>
                                        <p:animEffect transition="in" filter="fade">
                                          <p:cBhvr>
                                            <p:cTn id="45" dur="1000"/>
                                            <p:tgtEl>
                                              <p:spTgt spid="3"/>
                                            </p:tgtEl>
                                          </p:cBhvr>
                                        </p:animEffect>
                                        <p:anim calcmode="lin" valueType="num">
                                          <p:cBhvr>
                                            <p:cTn id="46" dur="1000" fill="hold"/>
                                            <p:tgtEl>
                                              <p:spTgt spid="3"/>
                                            </p:tgtEl>
                                            <p:attrNameLst>
                                              <p:attrName>ppt_x</p:attrName>
                                            </p:attrNameLst>
                                          </p:cBhvr>
                                          <p:tavLst>
                                            <p:tav tm="0">
                                              <p:val>
                                                <p:strVal val="#ppt_x"/>
                                              </p:val>
                                            </p:tav>
                                            <p:tav tm="100000">
                                              <p:val>
                                                <p:strVal val="#ppt_x"/>
                                              </p:val>
                                            </p:tav>
                                          </p:tavLst>
                                        </p:anim>
                                        <p:anim calcmode="lin" valueType="num">
                                          <p:cBhvr>
                                            <p:cTn id="47"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par>
                              <p:cTn id="30" fill="hold">
                                <p:stCondLst>
                                  <p:cond delay="2750"/>
                                </p:stCondLst>
                                <p:childTnLst>
                                  <p:par>
                                    <p:cTn id="31" presetID="42" presetClass="entr" presetSubtype="0" fill="hold" grpId="0" nodeType="afterEffect">
                                      <p:stCondLst>
                                        <p:cond delay="0"/>
                                      </p:stCondLst>
                                      <p:childTnLst>
                                        <p:set>
                                          <p:cBhvr>
                                            <p:cTn id="32" dur="1" fill="hold">
                                              <p:stCondLst>
                                                <p:cond delay="0"/>
                                              </p:stCondLst>
                                            </p:cTn>
                                            <p:tgtEl>
                                              <p:spTgt spid="37">
                                                <p:txEl>
                                                  <p:pRg st="0" end="0"/>
                                                </p:txEl>
                                              </p:spTgt>
                                            </p:tgtEl>
                                            <p:attrNameLst>
                                              <p:attrName>style.visibility</p:attrName>
                                            </p:attrNameLst>
                                          </p:cBhvr>
                                          <p:to>
                                            <p:strVal val="visible"/>
                                          </p:to>
                                        </p:set>
                                        <p:animEffect transition="in" filter="fade">
                                          <p:cBhvr>
                                            <p:cTn id="33" dur="1000"/>
                                            <p:tgtEl>
                                              <p:spTgt spid="37">
                                                <p:txEl>
                                                  <p:pRg st="0" end="0"/>
                                                </p:txEl>
                                              </p:spTgt>
                                            </p:tgtEl>
                                          </p:cBhvr>
                                        </p:animEffect>
                                        <p:anim calcmode="lin" valueType="num">
                                          <p:cBhvr>
                                            <p:cTn id="34"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35"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36" fill="hold">
                                <p:stCondLst>
                                  <p:cond delay="3750"/>
                                </p:stCondLst>
                                <p:childTnLst>
                                  <p:par>
                                    <p:cTn id="37" presetID="42" presetClass="entr" presetSubtype="0" fill="hold" nodeType="after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fade">
                                          <p:cBhvr>
                                            <p:cTn id="39" dur="1000"/>
                                            <p:tgtEl>
                                              <p:spTgt spid="2"/>
                                            </p:tgtEl>
                                          </p:cBhvr>
                                        </p:animEffect>
                                        <p:anim calcmode="lin" valueType="num">
                                          <p:cBhvr>
                                            <p:cTn id="40" dur="1000" fill="hold"/>
                                            <p:tgtEl>
                                              <p:spTgt spid="2"/>
                                            </p:tgtEl>
                                            <p:attrNameLst>
                                              <p:attrName>ppt_x</p:attrName>
                                            </p:attrNameLst>
                                          </p:cBhvr>
                                          <p:tavLst>
                                            <p:tav tm="0">
                                              <p:val>
                                                <p:strVal val="#ppt_x"/>
                                              </p:val>
                                            </p:tav>
                                            <p:tav tm="100000">
                                              <p:val>
                                                <p:strVal val="#ppt_x"/>
                                              </p:val>
                                            </p:tav>
                                          </p:tavLst>
                                        </p:anim>
                                        <p:anim calcmode="lin" valueType="num">
                                          <p:cBhvr>
                                            <p:cTn id="41" dur="1000" fill="hold"/>
                                            <p:tgtEl>
                                              <p:spTgt spid="2"/>
                                            </p:tgtEl>
                                            <p:attrNameLst>
                                              <p:attrName>ppt_y</p:attrName>
                                            </p:attrNameLst>
                                          </p:cBhvr>
                                          <p:tavLst>
                                            <p:tav tm="0">
                                              <p:val>
                                                <p:strVal val="#ppt_y+.1"/>
                                              </p:val>
                                            </p:tav>
                                            <p:tav tm="100000">
                                              <p:val>
                                                <p:strVal val="#ppt_y"/>
                                              </p:val>
                                            </p:tav>
                                          </p:tavLst>
                                        </p:anim>
                                      </p:childTnLst>
                                    </p:cTn>
                                  </p:par>
                                </p:childTnLst>
                              </p:cTn>
                            </p:par>
                            <p:par>
                              <p:cTn id="42" fill="hold">
                                <p:stCondLst>
                                  <p:cond delay="4750"/>
                                </p:stCondLst>
                                <p:childTnLst>
                                  <p:par>
                                    <p:cTn id="43" presetID="42" presetClass="entr" presetSubtype="0" fill="hold" nodeType="afterEffect">
                                      <p:stCondLst>
                                        <p:cond delay="0"/>
                                      </p:stCondLst>
                                      <p:childTnLst>
                                        <p:set>
                                          <p:cBhvr>
                                            <p:cTn id="44" dur="1" fill="hold">
                                              <p:stCondLst>
                                                <p:cond delay="0"/>
                                              </p:stCondLst>
                                            </p:cTn>
                                            <p:tgtEl>
                                              <p:spTgt spid="3"/>
                                            </p:tgtEl>
                                            <p:attrNameLst>
                                              <p:attrName>style.visibility</p:attrName>
                                            </p:attrNameLst>
                                          </p:cBhvr>
                                          <p:to>
                                            <p:strVal val="visible"/>
                                          </p:to>
                                        </p:set>
                                        <p:animEffect transition="in" filter="fade">
                                          <p:cBhvr>
                                            <p:cTn id="45" dur="1000"/>
                                            <p:tgtEl>
                                              <p:spTgt spid="3"/>
                                            </p:tgtEl>
                                          </p:cBhvr>
                                        </p:animEffect>
                                        <p:anim calcmode="lin" valueType="num">
                                          <p:cBhvr>
                                            <p:cTn id="46" dur="1000" fill="hold"/>
                                            <p:tgtEl>
                                              <p:spTgt spid="3"/>
                                            </p:tgtEl>
                                            <p:attrNameLst>
                                              <p:attrName>ppt_x</p:attrName>
                                            </p:attrNameLst>
                                          </p:cBhvr>
                                          <p:tavLst>
                                            <p:tav tm="0">
                                              <p:val>
                                                <p:strVal val="#ppt_x"/>
                                              </p:val>
                                            </p:tav>
                                            <p:tav tm="100000">
                                              <p:val>
                                                <p:strVal val="#ppt_x"/>
                                              </p:val>
                                            </p:tav>
                                          </p:tavLst>
                                        </p:anim>
                                        <p:anim calcmode="lin" valueType="num">
                                          <p:cBhvr>
                                            <p:cTn id="47"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bldP spid="79" grpId="0"/>
        </p:bldLst>
      </p:timing>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FDFF"/>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5316" y="831877"/>
            <a:ext cx="12447209" cy="5930754"/>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5895586" y="-209106"/>
            <a:ext cx="5607415" cy="1470676"/>
            <a:chOff x="-14042262" y="1272774"/>
            <a:chExt cx="14667741" cy="732733"/>
          </a:xfrm>
        </p:grpSpPr>
        <p:pic>
          <p:nvPicPr>
            <p:cNvPr id="43"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9631473" y="1478281"/>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a:t>
              </a:r>
              <a:r>
                <a:rPr lang="zh-TW" altLang="en-US" sz="3200" dirty="0">
                  <a:solidFill>
                    <a:srgbClr val="00EFF1"/>
                  </a:solidFill>
                  <a:latin typeface="標楷體" panose="03000509000000000000" pitchFamily="65" charset="-120"/>
                  <a:ea typeface="標楷體" panose="03000509000000000000" pitchFamily="65" charset="-120"/>
                </a:rPr>
                <a:t>六</a:t>
              </a:r>
              <a:r>
                <a:rPr lang="zh-TW" altLang="en-US" sz="3200" dirty="0" smtClean="0">
                  <a:solidFill>
                    <a:srgbClr val="00EFF1"/>
                  </a:solidFill>
                  <a:latin typeface="標楷體" panose="03000509000000000000" pitchFamily="65" charset="-120"/>
                  <a:ea typeface="標楷體" panose="03000509000000000000" pitchFamily="65" charset="-120"/>
                </a:rPr>
                <a:t>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pic>
        <p:nvPicPr>
          <p:cNvPr id="37" name="图片 77"/>
          <p:cNvPicPr>
            <a:picLocks noChangeAspect="1"/>
          </p:cNvPicPr>
          <p:nvPr/>
        </p:nvPicPr>
        <p:blipFill>
          <a:blip r:embed="rId2"/>
          <a:srcRect/>
          <a:stretch>
            <a:fillRect/>
          </a:stretch>
        </p:blipFill>
        <p:spPr>
          <a:xfrm>
            <a:off x="8176822" y="3877235"/>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 name="矩形 6"/>
          <p:cNvSpPr/>
          <p:nvPr/>
        </p:nvSpPr>
        <p:spPr>
          <a:xfrm>
            <a:off x="278652" y="5894776"/>
            <a:ext cx="6145903" cy="400110"/>
          </a:xfrm>
          <a:prstGeom prst="rect">
            <a:avLst/>
          </a:prstGeom>
        </p:spPr>
        <p:txBody>
          <a:bodyPr wrap="square">
            <a:spAutoFit/>
          </a:bodyPr>
          <a:lstStyle/>
          <a:p>
            <a:pPr fontAlgn="b"/>
            <a:r>
              <a:rPr lang="en-US" altLang="zh-TW" sz="2000" b="1" dirty="0">
                <a:solidFill>
                  <a:srgbClr val="00FDFF"/>
                </a:solidFill>
                <a:latin typeface="標楷體" panose="03000509000000000000" pitchFamily="65" charset="-120"/>
                <a:ea typeface="標楷體" panose="03000509000000000000" pitchFamily="65" charset="-120"/>
              </a:rPr>
              <a:t>※</a:t>
            </a:r>
            <a:r>
              <a:rPr lang="zh-TW" altLang="en-US" sz="2000" b="1" dirty="0">
                <a:solidFill>
                  <a:srgbClr val="00FDFF"/>
                </a:solidFill>
                <a:latin typeface="標楷體" panose="03000509000000000000" pitchFamily="65" charset="-120"/>
                <a:ea typeface="標楷體" panose="03000509000000000000" pitchFamily="65" charset="-120"/>
              </a:rPr>
              <a:t>本題未給點數，上面所標點數，依以往經驗標示。</a:t>
            </a:r>
          </a:p>
        </p:txBody>
      </p:sp>
      <p:graphicFrame>
        <p:nvGraphicFramePr>
          <p:cNvPr id="2" name="表格 1"/>
          <p:cNvGraphicFramePr>
            <a:graphicFrameLocks noGrp="1"/>
          </p:cNvGraphicFramePr>
          <p:nvPr>
            <p:extLst>
              <p:ext uri="{D42A27DB-BD31-4B8C-83A1-F6EECF244321}">
                <p14:modId xmlns:p14="http://schemas.microsoft.com/office/powerpoint/2010/main" val="2899678749"/>
              </p:ext>
            </p:extLst>
          </p:nvPr>
        </p:nvGraphicFramePr>
        <p:xfrm>
          <a:off x="192049" y="941103"/>
          <a:ext cx="8627486" cy="3406140"/>
        </p:xfrm>
        <a:graphic>
          <a:graphicData uri="http://schemas.openxmlformats.org/drawingml/2006/table">
            <a:tbl>
              <a:tblPr>
                <a:tableStyleId>{5C22544A-7EE6-4342-B048-85BDC9FD1C3A}</a:tableStyleId>
              </a:tblPr>
              <a:tblGrid>
                <a:gridCol w="6408067">
                  <a:extLst>
                    <a:ext uri="{9D8B030D-6E8A-4147-A177-3AD203B41FA5}">
                      <a16:colId xmlns:a16="http://schemas.microsoft.com/office/drawing/2014/main" val="3489890854"/>
                    </a:ext>
                  </a:extLst>
                </a:gridCol>
                <a:gridCol w="1742378">
                  <a:extLst>
                    <a:ext uri="{9D8B030D-6E8A-4147-A177-3AD203B41FA5}">
                      <a16:colId xmlns:a16="http://schemas.microsoft.com/office/drawing/2014/main" val="2451379901"/>
                    </a:ext>
                  </a:extLst>
                </a:gridCol>
                <a:gridCol w="477041">
                  <a:extLst>
                    <a:ext uri="{9D8B030D-6E8A-4147-A177-3AD203B41FA5}">
                      <a16:colId xmlns:a16="http://schemas.microsoft.com/office/drawing/2014/main" val="314348631"/>
                    </a:ext>
                  </a:extLst>
                </a:gridCol>
              </a:tblGrid>
              <a:tr h="209550">
                <a:tc gridSpan="2">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第六題</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endParaRPr lang="zh-TW" altLang="en-US"/>
                    </a:p>
                  </a:txBody>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258683814"/>
                  </a:ext>
                </a:extLst>
              </a:tr>
              <a:tr h="209550">
                <a:tc gridSpan="2">
                  <a:txBody>
                    <a:bodyPr/>
                    <a:lstStyle/>
                    <a:p>
                      <a:pPr algn="l"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endParaRPr lang="zh-TW" altLang="en-US"/>
                    </a:p>
                  </a:txBody>
                  <a:tcPr/>
                </a:tc>
                <a:tc rowSpan="2">
                  <a:txBody>
                    <a:bodyPr/>
                    <a:lstStyle/>
                    <a:p>
                      <a:pPr algn="ctr" fontAlgn="b"/>
                      <a:r>
                        <a:rPr lang="zh-TW" altLang="en-US" sz="1800" u="none" strike="noStrike">
                          <a:solidFill>
                            <a:schemeClr val="bg1"/>
                          </a:solidFill>
                          <a:effectLst/>
                          <a:latin typeface="標楷體" panose="03000509000000000000" pitchFamily="65" charset="-120"/>
                          <a:ea typeface="標楷體" panose="03000509000000000000" pitchFamily="65" charset="-120"/>
                        </a:rPr>
                        <a:t>點數</a:t>
                      </a:r>
                      <a:endParaRPr lang="zh-TW" altLang="en-US" sz="1800" b="1"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38359931"/>
                  </a:ext>
                </a:extLst>
              </a:tr>
              <a:tr h="209550">
                <a:tc gridSpan="2">
                  <a:txBody>
                    <a:bodyPr/>
                    <a:lstStyle/>
                    <a:p>
                      <a:pPr algn="ctr"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存貨因控管不佳的潛在損失之估算表</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no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endParaRPr lang="zh-TW" altLang="en-US"/>
                    </a:p>
                  </a:txBody>
                  <a:tcPr/>
                </a:tc>
                <a:tc vMerge="1">
                  <a:txBody>
                    <a:bodyPr/>
                    <a:lstStyle/>
                    <a:p>
                      <a:endParaRPr lang="zh-TW" altLang="en-US"/>
                    </a:p>
                  </a:txBody>
                  <a:tcPr/>
                </a:tc>
                <a:extLst>
                  <a:ext uri="{0D108BD9-81ED-4DB2-BD59-A6C34878D82A}">
                    <a16:rowId xmlns:a16="http://schemas.microsoft.com/office/drawing/2014/main" val="882205111"/>
                  </a:ext>
                </a:extLst>
              </a:tr>
              <a:tr h="209550">
                <a:tc gridSpan="2">
                  <a:txBody>
                    <a:bodyPr/>
                    <a:lstStyle/>
                    <a:p>
                      <a:pPr algn="ct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107</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年</a:t>
                      </a: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月</a:t>
                      </a: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日至</a:t>
                      </a:r>
                      <a:r>
                        <a:rPr lang="en-US" altLang="zh-TW" sz="1800" u="none" strike="noStrike" dirty="0">
                          <a:solidFill>
                            <a:schemeClr val="bg1"/>
                          </a:solidFill>
                          <a:effectLst/>
                          <a:latin typeface="標楷體" panose="03000509000000000000" pitchFamily="65" charset="-120"/>
                          <a:ea typeface="標楷體" panose="03000509000000000000" pitchFamily="65" charset="-120"/>
                        </a:rPr>
                        <a:t>10</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月</a:t>
                      </a:r>
                      <a:r>
                        <a:rPr lang="en-US" altLang="zh-TW" sz="1800" u="none" strike="noStrike" dirty="0">
                          <a:solidFill>
                            <a:schemeClr val="bg1"/>
                          </a:solidFill>
                          <a:effectLst/>
                          <a:latin typeface="標楷體" panose="03000509000000000000" pitchFamily="65" charset="-120"/>
                          <a:ea typeface="標楷體" panose="03000509000000000000" pitchFamily="65" charset="-120"/>
                        </a:rPr>
                        <a:t>31</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日</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noFill/>
                      <a:prstDash val="solid"/>
                      <a:round/>
                      <a:headEnd type="none" w="med" len="med"/>
                      <a:tailEnd type="none" w="med" len="med"/>
                    </a:lnL>
                    <a:lnR w="12700" cmpd="sng">
                      <a:noFill/>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93168229"/>
                  </a:ext>
                </a:extLst>
              </a:tr>
              <a:tr h="209550">
                <a:tc>
                  <a:txBody>
                    <a:bodyPr/>
                    <a:lstStyle/>
                    <a:p>
                      <a:pPr algn="l"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11/1-12/31</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毛利率</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23.25%</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2</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115135183"/>
                  </a:ext>
                </a:extLst>
              </a:tr>
              <a:tr h="64217">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t"/>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233424942"/>
                  </a:ext>
                </a:extLst>
              </a:tr>
              <a:tr h="209550">
                <a:tc>
                  <a:txBody>
                    <a:bodyPr/>
                    <a:lstStyle/>
                    <a:p>
                      <a:pPr algn="l"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1/1-10/31</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可供銷售存貨商品成本</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92,798,014</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2</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203067429"/>
                  </a:ext>
                </a:extLst>
              </a:tr>
              <a:tr h="209550">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減：</a:t>
                      </a:r>
                      <a:r>
                        <a:rPr lang="en-US" altLang="zh-TW" sz="1800" u="none" strike="noStrike" dirty="0">
                          <a:solidFill>
                            <a:schemeClr val="bg1"/>
                          </a:solidFill>
                          <a:effectLst/>
                          <a:latin typeface="標楷體" panose="03000509000000000000" pitchFamily="65" charset="-120"/>
                          <a:ea typeface="標楷體" panose="03000509000000000000" pitchFamily="65" charset="-120"/>
                        </a:rPr>
                        <a:t>1/1-10/31</a:t>
                      </a:r>
                      <a:r>
                        <a:rPr lang="zh-TW" altLang="en-US" sz="1800" u="none" strike="noStrike" dirty="0">
                          <a:solidFill>
                            <a:schemeClr val="bg1"/>
                          </a:solidFill>
                          <a:effectLst/>
                          <a:latin typeface="標楷體" panose="03000509000000000000" pitchFamily="65" charset="-120"/>
                          <a:ea typeface="標楷體" panose="03000509000000000000" pitchFamily="65" charset="-120"/>
                        </a:rPr>
                        <a:t>估計銷貨成本</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61,701,268</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2</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421552644"/>
                  </a:ext>
                </a:extLst>
              </a:tr>
              <a:tr h="209550">
                <a:tc>
                  <a:txBody>
                    <a:bodyPr/>
                    <a:lstStyle/>
                    <a:p>
                      <a:pPr algn="l"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10/31</a:t>
                      </a:r>
                      <a:r>
                        <a:rPr lang="zh-TW" altLang="en-US" sz="1800" u="none" strike="noStrike" dirty="0">
                          <a:solidFill>
                            <a:schemeClr val="bg1"/>
                          </a:solidFill>
                          <a:effectLst/>
                          <a:latin typeface="標楷體" panose="03000509000000000000" pitchFamily="65" charset="-120"/>
                          <a:ea typeface="標楷體" panose="03000509000000000000" pitchFamily="65" charset="-120"/>
                        </a:rPr>
                        <a:t>估計存貨餘額</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31,096,746</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2</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58821703"/>
                  </a:ext>
                </a:extLst>
              </a:tr>
              <a:tr h="209550">
                <a:tc>
                  <a:txBody>
                    <a:bodyPr/>
                    <a:lstStyle/>
                    <a:p>
                      <a:pPr algn="l" fontAlgn="ctr"/>
                      <a:r>
                        <a:rPr lang="en-US" altLang="zh-TW" sz="1800" u="none" strike="noStrike">
                          <a:solidFill>
                            <a:schemeClr val="bg1"/>
                          </a:solidFill>
                          <a:effectLst/>
                          <a:latin typeface="標楷體" panose="03000509000000000000" pitchFamily="65" charset="-120"/>
                          <a:ea typeface="標楷體" panose="03000509000000000000" pitchFamily="65" charset="-120"/>
                        </a:rPr>
                        <a:t>10/31</a:t>
                      </a:r>
                      <a:r>
                        <a:rPr lang="zh-TW" altLang="en-US" sz="1800" u="none" strike="noStrike">
                          <a:solidFill>
                            <a:schemeClr val="bg1"/>
                          </a:solidFill>
                          <a:effectLst/>
                          <a:latin typeface="標楷體" panose="03000509000000000000" pitchFamily="65" charset="-120"/>
                          <a:ea typeface="標楷體" panose="03000509000000000000" pitchFamily="65" charset="-120"/>
                        </a:rPr>
                        <a:t>實際盤點存貨餘額</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30,942,000</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2</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272335564"/>
                  </a:ext>
                </a:extLst>
              </a:tr>
              <a:tr h="209550">
                <a:tc>
                  <a:txBody>
                    <a:bodyPr/>
                    <a:lstStyle/>
                    <a:p>
                      <a:pPr algn="l" fontAlgn="ctr"/>
                      <a:r>
                        <a:rPr lang="en-US" altLang="zh-TW" sz="1800" u="none" strike="noStrike">
                          <a:solidFill>
                            <a:schemeClr val="bg1"/>
                          </a:solidFill>
                          <a:effectLst/>
                          <a:latin typeface="標楷體" panose="03000509000000000000" pitchFamily="65" charset="-120"/>
                          <a:ea typeface="標楷體" panose="03000509000000000000" pitchFamily="65" charset="-120"/>
                        </a:rPr>
                        <a:t>1/1-10/31</a:t>
                      </a:r>
                      <a:r>
                        <a:rPr lang="zh-TW" altLang="en-US" sz="1800" u="none" strike="noStrike">
                          <a:solidFill>
                            <a:schemeClr val="bg1"/>
                          </a:solidFill>
                          <a:effectLst/>
                          <a:latin typeface="標楷體" panose="03000509000000000000" pitchFamily="65" charset="-120"/>
                          <a:ea typeface="標楷體" panose="03000509000000000000" pitchFamily="65" charset="-120"/>
                        </a:rPr>
                        <a:t>估計存貨控管不佳的可能損失金額</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154,746</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2</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227281175"/>
                  </a:ext>
                </a:extLst>
              </a:tr>
              <a:tr h="209550">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noFill/>
                      <a:prstDash val="solid"/>
                      <a:round/>
                      <a:headEnd type="none" w="med" len="med"/>
                      <a:tailEnd type="none" w="med" len="med"/>
                    </a:lnL>
                    <a:lnR w="12700" cmpd="sng">
                      <a:noFill/>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mpd="sng">
                      <a:noFill/>
                    </a:lnL>
                    <a:lnR w="12700" cmpd="sng">
                      <a:noFill/>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12</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442408662"/>
                  </a:ext>
                </a:extLst>
              </a:tr>
            </a:tbl>
          </a:graphicData>
        </a:graphic>
      </p:graphicFrame>
    </p:spTree>
    <p:extLst>
      <p:ext uri="{BB962C8B-B14F-4D97-AF65-F5344CB8AC3E}">
        <p14:creationId xmlns:p14="http://schemas.microsoft.com/office/powerpoint/2010/main" val="31504391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par>
                                    <p:cTn id="30" presetID="2" presetClass="entr" presetSubtype="8" fill="hold" nodeType="withEffect" p14:presetBounceEnd="12000">
                                      <p:stCondLst>
                                        <p:cond delay="200"/>
                                      </p:stCondLst>
                                      <p:childTnLst>
                                        <p:set>
                                          <p:cBhvr>
                                            <p:cTn id="31" dur="1" fill="hold">
                                              <p:stCondLst>
                                                <p:cond delay="0"/>
                                              </p:stCondLst>
                                            </p:cTn>
                                            <p:tgtEl>
                                              <p:spTgt spid="37"/>
                                            </p:tgtEl>
                                            <p:attrNameLst>
                                              <p:attrName>style.visibility</p:attrName>
                                            </p:attrNameLst>
                                          </p:cBhvr>
                                          <p:to>
                                            <p:strVal val="visible"/>
                                          </p:to>
                                        </p:set>
                                        <p:anim calcmode="lin" valueType="num" p14:bounceEnd="12000">
                                          <p:cBhvr additive="base">
                                            <p:cTn id="32" dur="500" fill="hold"/>
                                            <p:tgtEl>
                                              <p:spTgt spid="37"/>
                                            </p:tgtEl>
                                            <p:attrNameLst>
                                              <p:attrName>ppt_x</p:attrName>
                                            </p:attrNameLst>
                                          </p:cBhvr>
                                          <p:tavLst>
                                            <p:tav tm="0">
                                              <p:val>
                                                <p:strVal val="0-#ppt_w/2"/>
                                              </p:val>
                                            </p:tav>
                                            <p:tav tm="100000">
                                              <p:val>
                                                <p:strVal val="#ppt_x"/>
                                              </p:val>
                                            </p:tav>
                                          </p:tavLst>
                                        </p:anim>
                                        <p:anim calcmode="lin" valueType="num" p14:bounceEnd="12000">
                                          <p:cBhvr additive="base">
                                            <p:cTn id="33" dur="500" fill="hold"/>
                                            <p:tgtEl>
                                              <p:spTgt spid="37"/>
                                            </p:tgtEl>
                                            <p:attrNameLst>
                                              <p:attrName>ppt_y</p:attrName>
                                            </p:attrNameLst>
                                          </p:cBhvr>
                                          <p:tavLst>
                                            <p:tav tm="0">
                                              <p:val>
                                                <p:strVal val="#ppt_y"/>
                                              </p:val>
                                            </p:tav>
                                            <p:tav tm="100000">
                                              <p:val>
                                                <p:strVal val="#ppt_y"/>
                                              </p:val>
                                            </p:tav>
                                          </p:tavLst>
                                        </p:anim>
                                      </p:childTnLst>
                                    </p:cTn>
                                  </p:par>
                                  <p:par>
                                    <p:cTn id="34" presetID="8" presetClass="emph" presetSubtype="0" fill="hold" nodeType="withEffect">
                                      <p:stCondLst>
                                        <p:cond delay="0"/>
                                      </p:stCondLst>
                                      <p:childTnLst>
                                        <p:animRot by="21600000">
                                          <p:cBhvr>
                                            <p:cTn id="35" dur="1250" fill="hold"/>
                                            <p:tgtEl>
                                              <p:spTgt spid="37"/>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par>
                                    <p:cTn id="30" presetID="2" presetClass="entr" presetSubtype="8" fill="hold" nodeType="withEffect">
                                      <p:stCondLst>
                                        <p:cond delay="200"/>
                                      </p:stCondLst>
                                      <p:childTnLst>
                                        <p:set>
                                          <p:cBhvr>
                                            <p:cTn id="31" dur="1" fill="hold">
                                              <p:stCondLst>
                                                <p:cond delay="0"/>
                                              </p:stCondLst>
                                            </p:cTn>
                                            <p:tgtEl>
                                              <p:spTgt spid="37"/>
                                            </p:tgtEl>
                                            <p:attrNameLst>
                                              <p:attrName>style.visibility</p:attrName>
                                            </p:attrNameLst>
                                          </p:cBhvr>
                                          <p:to>
                                            <p:strVal val="visible"/>
                                          </p:to>
                                        </p:set>
                                        <p:anim calcmode="lin" valueType="num">
                                          <p:cBhvr additive="base">
                                            <p:cTn id="32" dur="500" fill="hold"/>
                                            <p:tgtEl>
                                              <p:spTgt spid="37"/>
                                            </p:tgtEl>
                                            <p:attrNameLst>
                                              <p:attrName>ppt_x</p:attrName>
                                            </p:attrNameLst>
                                          </p:cBhvr>
                                          <p:tavLst>
                                            <p:tav tm="0">
                                              <p:val>
                                                <p:strVal val="0-#ppt_w/2"/>
                                              </p:val>
                                            </p:tav>
                                            <p:tav tm="100000">
                                              <p:val>
                                                <p:strVal val="#ppt_x"/>
                                              </p:val>
                                            </p:tav>
                                          </p:tavLst>
                                        </p:anim>
                                        <p:anim calcmode="lin" valueType="num">
                                          <p:cBhvr additive="base">
                                            <p:cTn id="33" dur="500" fill="hold"/>
                                            <p:tgtEl>
                                              <p:spTgt spid="37"/>
                                            </p:tgtEl>
                                            <p:attrNameLst>
                                              <p:attrName>ppt_y</p:attrName>
                                            </p:attrNameLst>
                                          </p:cBhvr>
                                          <p:tavLst>
                                            <p:tav tm="0">
                                              <p:val>
                                                <p:strVal val="#ppt_y"/>
                                              </p:val>
                                            </p:tav>
                                            <p:tav tm="100000">
                                              <p:val>
                                                <p:strVal val="#ppt_y"/>
                                              </p:val>
                                            </p:tav>
                                          </p:tavLst>
                                        </p:anim>
                                      </p:childTnLst>
                                    </p:cTn>
                                  </p:par>
                                  <p:par>
                                    <p:cTn id="34" presetID="8" presetClass="emph" presetSubtype="0" fill="hold" nodeType="withEffect">
                                      <p:stCondLst>
                                        <p:cond delay="0"/>
                                      </p:stCondLst>
                                      <p:childTnLst>
                                        <p:animRot by="21600000">
                                          <p:cBhvr>
                                            <p:cTn id="35" dur="1250" fill="hold"/>
                                            <p:tgtEl>
                                              <p:spTgt spid="37"/>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FDFF"/>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5316" y="831877"/>
            <a:ext cx="12447209" cy="5930754"/>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5895586" y="-209106"/>
            <a:ext cx="5607415" cy="1470676"/>
            <a:chOff x="-14042262" y="1272774"/>
            <a:chExt cx="14667741" cy="732733"/>
          </a:xfrm>
        </p:grpSpPr>
        <p:pic>
          <p:nvPicPr>
            <p:cNvPr id="43" name="图片 69"/>
            <p:cNvPicPr>
              <a:picLocks noChangeAspect="1"/>
            </p:cNvPicPr>
            <p:nvPr/>
          </p:nvPicPr>
          <p:blipFill>
            <a:blip r:embed="rId2"/>
            <a:srcRect/>
            <a:stretch>
              <a:fillRect/>
            </a:stretch>
          </p:blipFill>
          <p:spPr>
            <a:xfrm>
              <a:off x="-14042262" y="1272774"/>
              <a:ext cx="14667741" cy="732733"/>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9631473" y="1478281"/>
              <a:ext cx="7192607" cy="29135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a:t>
              </a:r>
              <a:r>
                <a:rPr lang="zh-TW" altLang="en-US" sz="3200" dirty="0">
                  <a:solidFill>
                    <a:srgbClr val="00EFF1"/>
                  </a:solidFill>
                  <a:latin typeface="標楷體" panose="03000509000000000000" pitchFamily="65" charset="-120"/>
                  <a:ea typeface="標楷體" panose="03000509000000000000" pitchFamily="65" charset="-120"/>
                </a:rPr>
                <a:t>六</a:t>
              </a:r>
              <a:r>
                <a:rPr lang="zh-TW" altLang="en-US" sz="3200" dirty="0" smtClean="0">
                  <a:solidFill>
                    <a:srgbClr val="00EFF1"/>
                  </a:solidFill>
                  <a:latin typeface="標楷體" panose="03000509000000000000" pitchFamily="65" charset="-120"/>
                  <a:ea typeface="標楷體" panose="03000509000000000000" pitchFamily="65" charset="-120"/>
                </a:rPr>
                <a:t>題</a:t>
              </a:r>
              <a:r>
                <a:rPr lang="en-US" altLang="zh-TW" sz="3200" dirty="0">
                  <a:solidFill>
                    <a:srgbClr val="00EFF1"/>
                  </a:solidFill>
                  <a:latin typeface="標楷體" panose="03000509000000000000" pitchFamily="65" charset="-120"/>
                  <a:ea typeface="標楷體" panose="03000509000000000000" pitchFamily="65" charset="-120"/>
                </a:rPr>
                <a:t>(</a:t>
              </a:r>
              <a:r>
                <a:rPr lang="zh-TW" altLang="en-US" sz="3200" dirty="0" smtClean="0">
                  <a:solidFill>
                    <a:srgbClr val="00EFF1"/>
                  </a:solidFill>
                  <a:latin typeface="標楷體" panose="03000509000000000000" pitchFamily="65" charset="-120"/>
                  <a:ea typeface="標楷體" panose="03000509000000000000" pitchFamily="65" charset="-120"/>
                </a:rPr>
                <a:t>解</a:t>
              </a:r>
              <a:r>
                <a:rPr lang="en-US" altLang="zh-TW" sz="3200" dirty="0" smtClean="0">
                  <a:solidFill>
                    <a:srgbClr val="00EFF1"/>
                  </a:solidFill>
                  <a:latin typeface="標楷體" panose="03000509000000000000" pitchFamily="65" charset="-120"/>
                  <a:ea typeface="標楷體" panose="03000509000000000000" pitchFamily="65" charset="-120"/>
                </a:rPr>
                <a:t>)</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sp>
        <p:nvSpPr>
          <p:cNvPr id="7" name="矩形 6"/>
          <p:cNvSpPr/>
          <p:nvPr/>
        </p:nvSpPr>
        <p:spPr>
          <a:xfrm>
            <a:off x="278652" y="5894776"/>
            <a:ext cx="6145903" cy="400110"/>
          </a:xfrm>
          <a:prstGeom prst="rect">
            <a:avLst/>
          </a:prstGeom>
        </p:spPr>
        <p:txBody>
          <a:bodyPr wrap="square">
            <a:spAutoFit/>
          </a:bodyPr>
          <a:lstStyle/>
          <a:p>
            <a:pPr fontAlgn="b"/>
            <a:r>
              <a:rPr lang="en-US" altLang="zh-TW" sz="2000" b="1" dirty="0">
                <a:solidFill>
                  <a:srgbClr val="00FDFF"/>
                </a:solidFill>
                <a:latin typeface="標楷體" panose="03000509000000000000" pitchFamily="65" charset="-120"/>
                <a:ea typeface="標楷體" panose="03000509000000000000" pitchFamily="65" charset="-120"/>
              </a:rPr>
              <a:t>※</a:t>
            </a:r>
            <a:r>
              <a:rPr lang="zh-TW" altLang="en-US" sz="2000" b="1" dirty="0">
                <a:solidFill>
                  <a:srgbClr val="00FDFF"/>
                </a:solidFill>
                <a:latin typeface="標楷體" panose="03000509000000000000" pitchFamily="65" charset="-120"/>
                <a:ea typeface="標楷體" panose="03000509000000000000" pitchFamily="65" charset="-120"/>
              </a:rPr>
              <a:t>本題未給點數，上面所標點數，依以往經驗標示。</a:t>
            </a:r>
          </a:p>
        </p:txBody>
      </p:sp>
      <p:pic>
        <p:nvPicPr>
          <p:cNvPr id="39" name="图片 77"/>
          <p:cNvPicPr>
            <a:picLocks noChangeAspect="1"/>
          </p:cNvPicPr>
          <p:nvPr/>
        </p:nvPicPr>
        <p:blipFill>
          <a:blip r:embed="rId2"/>
          <a:srcRect/>
          <a:stretch>
            <a:fillRect/>
          </a:stretch>
        </p:blipFill>
        <p:spPr>
          <a:xfrm>
            <a:off x="10898945" y="521783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graphicFrame>
        <p:nvGraphicFramePr>
          <p:cNvPr id="5" name="表格 4"/>
          <p:cNvGraphicFramePr>
            <a:graphicFrameLocks noGrp="1"/>
          </p:cNvGraphicFramePr>
          <p:nvPr>
            <p:extLst>
              <p:ext uri="{D42A27DB-BD31-4B8C-83A1-F6EECF244321}">
                <p14:modId xmlns:p14="http://schemas.microsoft.com/office/powerpoint/2010/main" val="908933105"/>
              </p:ext>
            </p:extLst>
          </p:nvPr>
        </p:nvGraphicFramePr>
        <p:xfrm>
          <a:off x="249514" y="950844"/>
          <a:ext cx="11253486" cy="4825365"/>
        </p:xfrm>
        <a:graphic>
          <a:graphicData uri="http://schemas.openxmlformats.org/drawingml/2006/table">
            <a:tbl>
              <a:tblPr>
                <a:tableStyleId>{5C22544A-7EE6-4342-B048-85BDC9FD1C3A}</a:tableStyleId>
              </a:tblPr>
              <a:tblGrid>
                <a:gridCol w="5037472">
                  <a:extLst>
                    <a:ext uri="{9D8B030D-6E8A-4147-A177-3AD203B41FA5}">
                      <a16:colId xmlns:a16="http://schemas.microsoft.com/office/drawing/2014/main" val="1444828547"/>
                    </a:ext>
                  </a:extLst>
                </a:gridCol>
                <a:gridCol w="1397562">
                  <a:extLst>
                    <a:ext uri="{9D8B030D-6E8A-4147-A177-3AD203B41FA5}">
                      <a16:colId xmlns:a16="http://schemas.microsoft.com/office/drawing/2014/main" val="1336961521"/>
                    </a:ext>
                  </a:extLst>
                </a:gridCol>
                <a:gridCol w="463913">
                  <a:extLst>
                    <a:ext uri="{9D8B030D-6E8A-4147-A177-3AD203B41FA5}">
                      <a16:colId xmlns:a16="http://schemas.microsoft.com/office/drawing/2014/main" val="4175596847"/>
                    </a:ext>
                  </a:extLst>
                </a:gridCol>
                <a:gridCol w="1705432">
                  <a:extLst>
                    <a:ext uri="{9D8B030D-6E8A-4147-A177-3AD203B41FA5}">
                      <a16:colId xmlns:a16="http://schemas.microsoft.com/office/drawing/2014/main" val="1853847571"/>
                    </a:ext>
                  </a:extLst>
                </a:gridCol>
                <a:gridCol w="193030">
                  <a:extLst>
                    <a:ext uri="{9D8B030D-6E8A-4147-A177-3AD203B41FA5}">
                      <a16:colId xmlns:a16="http://schemas.microsoft.com/office/drawing/2014/main" val="1275320490"/>
                    </a:ext>
                  </a:extLst>
                </a:gridCol>
                <a:gridCol w="1799841">
                  <a:extLst>
                    <a:ext uri="{9D8B030D-6E8A-4147-A177-3AD203B41FA5}">
                      <a16:colId xmlns:a16="http://schemas.microsoft.com/office/drawing/2014/main" val="1721685940"/>
                    </a:ext>
                  </a:extLst>
                </a:gridCol>
                <a:gridCol w="221898">
                  <a:extLst>
                    <a:ext uri="{9D8B030D-6E8A-4147-A177-3AD203B41FA5}">
                      <a16:colId xmlns:a16="http://schemas.microsoft.com/office/drawing/2014/main" val="132848312"/>
                    </a:ext>
                  </a:extLst>
                </a:gridCol>
                <a:gridCol w="434338">
                  <a:extLst>
                    <a:ext uri="{9D8B030D-6E8A-4147-A177-3AD203B41FA5}">
                      <a16:colId xmlns:a16="http://schemas.microsoft.com/office/drawing/2014/main" val="2157873432"/>
                    </a:ext>
                  </a:extLst>
                </a:gridCol>
              </a:tblGrid>
              <a:tr h="209550">
                <a:tc gridSpan="2">
                  <a:txBody>
                    <a:bodyPr/>
                    <a:lstStyle/>
                    <a:p>
                      <a:pPr algn="l"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(2)</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endParaRPr lang="zh-TW" altLang="en-US"/>
                    </a:p>
                  </a:txBody>
                  <a:tcPr/>
                </a:tc>
                <a:tc gridSpan="2">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endParaRPr lang="zh-TW" altLang="en-US"/>
                    </a:p>
                  </a:txBody>
                  <a:tcPr/>
                </a:tc>
                <a:tc gridSpan="2">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endParaRPr lang="zh-TW" altLang="en-US"/>
                    </a:p>
                  </a:txBody>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645337510"/>
                  </a:ext>
                </a:extLst>
              </a:tr>
              <a:tr h="209550">
                <a:tc gridSpan="6">
                  <a:txBody>
                    <a:bodyPr/>
                    <a:lstStyle/>
                    <a:p>
                      <a:pPr algn="ctr"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存貨因控管不佳的潛在損失之估算表</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45804472"/>
                  </a:ext>
                </a:extLst>
              </a:tr>
              <a:tr h="209550">
                <a:tc gridSpan="6">
                  <a:txBody>
                    <a:bodyPr/>
                    <a:lstStyle/>
                    <a:p>
                      <a:pPr algn="ct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107</a:t>
                      </a:r>
                      <a:r>
                        <a:rPr lang="zh-TW" altLang="en-US" sz="1800" u="none" strike="noStrike" dirty="0">
                          <a:solidFill>
                            <a:schemeClr val="bg1"/>
                          </a:solidFill>
                          <a:effectLst/>
                          <a:latin typeface="標楷體" panose="03000509000000000000" pitchFamily="65" charset="-120"/>
                          <a:ea typeface="標楷體" panose="03000509000000000000" pitchFamily="65" charset="-120"/>
                        </a:rPr>
                        <a:t>年</a:t>
                      </a: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月</a:t>
                      </a:r>
                      <a:r>
                        <a:rPr lang="en-US" altLang="zh-TW" sz="1800" u="none" strike="noStrike" dirty="0">
                          <a:solidFill>
                            <a:schemeClr val="bg1"/>
                          </a:solidFill>
                          <a:effectLst/>
                          <a:latin typeface="標楷體" panose="03000509000000000000" pitchFamily="65" charset="-120"/>
                          <a:ea typeface="標楷體" panose="03000509000000000000" pitchFamily="65" charset="-120"/>
                        </a:rPr>
                        <a:t>1</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日至</a:t>
                      </a:r>
                      <a:r>
                        <a:rPr lang="en-US" altLang="zh-TW" sz="1800" u="none" strike="noStrike" dirty="0">
                          <a:solidFill>
                            <a:schemeClr val="bg1"/>
                          </a:solidFill>
                          <a:effectLst/>
                          <a:latin typeface="標楷體" panose="03000509000000000000" pitchFamily="65" charset="-120"/>
                          <a:ea typeface="標楷體" panose="03000509000000000000" pitchFamily="65" charset="-120"/>
                        </a:rPr>
                        <a:t>10</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月</a:t>
                      </a:r>
                      <a:r>
                        <a:rPr lang="en-US" altLang="zh-TW" sz="1800" u="none" strike="noStrike" dirty="0">
                          <a:solidFill>
                            <a:schemeClr val="bg1"/>
                          </a:solidFill>
                          <a:effectLst/>
                          <a:latin typeface="標楷體" panose="03000509000000000000" pitchFamily="65" charset="-120"/>
                          <a:ea typeface="標楷體" panose="03000509000000000000" pitchFamily="65" charset="-120"/>
                        </a:rPr>
                        <a:t>31</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日</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mpd="sng">
                      <a:noFill/>
                    </a:lnL>
                    <a:lnR w="12700" cmpd="sng">
                      <a:noFill/>
                    </a:lnR>
                    <a:lnT w="12700" cmpd="sng">
                      <a:noFill/>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932174541"/>
                  </a:ext>
                </a:extLst>
              </a:tr>
              <a:tr h="209550">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成本</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fontAlgn="ctr"/>
                      <a:endParaRPr lang="zh-TW" altLang="en-US" sz="1400" b="0" i="0" u="none" strike="noStrike">
                        <a:solidFill>
                          <a:srgbClr val="000000"/>
                        </a:solidFill>
                        <a:effectLst/>
                        <a:latin typeface="標楷體" panose="03000509000000000000" pitchFamily="65" charset="-120"/>
                        <a:ea typeface="標楷體" panose="03000509000000000000" pitchFamily="65" charset="-120"/>
                      </a:endParaRPr>
                    </a:p>
                  </a:txBody>
                  <a:tcPr marL="9525" marR="9525" marT="9525" marB="0" anchor="ctr"/>
                </a:tc>
                <a:tc gridSpan="2">
                  <a:txBody>
                    <a:bodyPr/>
                    <a:lstStyle/>
                    <a:p>
                      <a:pPr algn="ct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100%+</a:t>
                      </a:r>
                      <a:r>
                        <a:rPr lang="zh-TW" altLang="en-US" sz="1800" u="none" strike="noStrike" dirty="0">
                          <a:solidFill>
                            <a:schemeClr val="bg1"/>
                          </a:solidFill>
                          <a:effectLst/>
                          <a:latin typeface="標楷體" panose="03000509000000000000" pitchFamily="65" charset="-120"/>
                          <a:ea typeface="標楷體" panose="03000509000000000000" pitchFamily="65" charset="-120"/>
                        </a:rPr>
                        <a:t>成本加價率</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fontAlgn="ctr"/>
                      <a:endParaRPr lang="zh-TW" altLang="en-US" sz="1400" b="0" i="0" u="none" strike="noStrike">
                        <a:solidFill>
                          <a:srgbClr val="000000"/>
                        </a:solidFill>
                        <a:effectLst/>
                        <a:latin typeface="標楷體" panose="03000509000000000000" pitchFamily="65" charset="-120"/>
                        <a:ea typeface="標楷體" panose="03000509000000000000" pitchFamily="65" charset="-120"/>
                      </a:endParaRPr>
                    </a:p>
                  </a:txBody>
                  <a:tcPr marL="9525" marR="9525" marT="9525" marB="0" anchor="ctr"/>
                </a:tc>
                <a:tc>
                  <a:txBody>
                    <a:bodyPr/>
                    <a:lstStyle/>
                    <a:p>
                      <a:pPr algn="ctr"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零售價</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96460703"/>
                  </a:ext>
                </a:extLst>
              </a:tr>
              <a:tr h="209550">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期初存貨</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21,652,500</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fontAlgn="ctr"/>
                      <a:endParaRPr lang="en-US" altLang="zh-TW" sz="1400" b="1" i="0" u="none" strike="noStrike" dirty="0">
                        <a:solidFill>
                          <a:srgbClr val="000000"/>
                        </a:solidFill>
                        <a:effectLst/>
                        <a:latin typeface="標楷體" panose="03000509000000000000" pitchFamily="65" charset="-120"/>
                        <a:ea typeface="標楷體" panose="03000509000000000000" pitchFamily="65" charset="-120"/>
                      </a:endParaRPr>
                    </a:p>
                  </a:txBody>
                  <a:tcPr marL="9525" marR="9525" marT="9525" marB="0" anchor="ctr"/>
                </a:tc>
                <a:tc gridSpan="2">
                  <a:txBody>
                    <a:bodyPr/>
                    <a:lstStyle/>
                    <a:p>
                      <a:pPr algn="ct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130.79%</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fontAlgn="ctr"/>
                      <a:endParaRPr lang="en-US" altLang="zh-TW" sz="1400" b="1" i="0" u="none" strike="noStrike">
                        <a:solidFill>
                          <a:srgbClr val="000000"/>
                        </a:solidFill>
                        <a:effectLst/>
                        <a:latin typeface="標楷體" panose="03000509000000000000" pitchFamily="65" charset="-120"/>
                        <a:ea typeface="標楷體" panose="03000509000000000000" pitchFamily="65" charset="-120"/>
                      </a:endParaRPr>
                    </a:p>
                  </a:txBody>
                  <a:tcPr marL="9525" marR="9525" marT="9525" marB="0" anchor="ctr"/>
                </a:tc>
                <a:tc>
                  <a:txBody>
                    <a:bodyPr/>
                    <a:lstStyle/>
                    <a:p>
                      <a:pPr algn="r" fontAlgn="ctr"/>
                      <a:r>
                        <a:rPr lang="en-US" altLang="zh-TW" sz="1800" u="none" strike="noStrike">
                          <a:solidFill>
                            <a:schemeClr val="bg1"/>
                          </a:solidFill>
                          <a:effectLst/>
                          <a:latin typeface="標楷體" panose="03000509000000000000" pitchFamily="65" charset="-120"/>
                          <a:ea typeface="標楷體" panose="03000509000000000000" pitchFamily="65" charset="-120"/>
                        </a:rPr>
                        <a:t>28,319,305</a:t>
                      </a:r>
                      <a:endParaRPr lang="en-US" altLang="zh-TW" sz="1800" b="1"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2</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04448813"/>
                  </a:ext>
                </a:extLst>
              </a:tr>
              <a:tr h="209550">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進貨</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71,188,124</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fontAlgn="ctr"/>
                      <a:endParaRPr lang="en-US" altLang="zh-TW" sz="1400" b="1" i="0" u="none" strike="noStrike" dirty="0">
                        <a:solidFill>
                          <a:srgbClr val="000000"/>
                        </a:solidFill>
                        <a:effectLst/>
                        <a:latin typeface="標楷體" panose="03000509000000000000" pitchFamily="65" charset="-120"/>
                        <a:ea typeface="標楷體" panose="03000509000000000000" pitchFamily="65" charset="-120"/>
                      </a:endParaRPr>
                    </a:p>
                  </a:txBody>
                  <a:tcPr marL="9525" marR="9525" marT="9525" marB="0" anchor="ctr"/>
                </a:tc>
                <a:tc gridSpan="2">
                  <a:txBody>
                    <a:bodyPr/>
                    <a:lstStyle/>
                    <a:p>
                      <a:pPr algn="ct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130.79%</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fontAlgn="ctr"/>
                      <a:endParaRPr lang="en-US" altLang="zh-TW" sz="1400" b="1" i="0" u="none" strike="noStrike" dirty="0">
                        <a:solidFill>
                          <a:srgbClr val="000000"/>
                        </a:solidFill>
                        <a:effectLst/>
                        <a:latin typeface="標楷體" panose="03000509000000000000" pitchFamily="65" charset="-120"/>
                        <a:ea typeface="標楷體" panose="03000509000000000000" pitchFamily="65" charset="-120"/>
                      </a:endParaRPr>
                    </a:p>
                  </a:txBody>
                  <a:tcPr marL="9525" marR="9525" marT="9525" marB="0" anchor="ct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93,106,947</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2</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2510550"/>
                  </a:ext>
                </a:extLst>
              </a:tr>
              <a:tr h="209550">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進貨退出</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-125,650</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fontAlgn="ctr"/>
                      <a:endParaRPr lang="en-US" altLang="zh-TW" sz="1400" b="1" i="0" u="none" strike="noStrike" dirty="0">
                        <a:solidFill>
                          <a:srgbClr val="000000"/>
                        </a:solidFill>
                        <a:effectLst/>
                        <a:latin typeface="標楷體" panose="03000509000000000000" pitchFamily="65" charset="-120"/>
                        <a:ea typeface="標楷體" panose="03000509000000000000" pitchFamily="65" charset="-120"/>
                      </a:endParaRPr>
                    </a:p>
                  </a:txBody>
                  <a:tcPr marL="9525" marR="9525" marT="9525" marB="0" anchor="ctr"/>
                </a:tc>
                <a:tc gridSpan="2">
                  <a:txBody>
                    <a:bodyPr/>
                    <a:lstStyle/>
                    <a:p>
                      <a:pPr algn="ct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130.79%</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fontAlgn="ctr"/>
                      <a:endParaRPr lang="en-US" altLang="zh-TW" sz="1400" b="1" i="0" u="none" strike="noStrike">
                        <a:solidFill>
                          <a:srgbClr val="000000"/>
                        </a:solidFill>
                        <a:effectLst/>
                        <a:latin typeface="標楷體" panose="03000509000000000000" pitchFamily="65" charset="-120"/>
                        <a:ea typeface="標楷體" panose="03000509000000000000" pitchFamily="65" charset="-120"/>
                      </a:endParaRPr>
                    </a:p>
                  </a:txBody>
                  <a:tcPr marL="9525" marR="9525" marT="9525" marB="0" anchor="ct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-164,338</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2</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409062718"/>
                  </a:ext>
                </a:extLst>
              </a:tr>
              <a:tr h="209550">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進貨折讓</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-9,640</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ctr"/>
                      <a:endParaRPr lang="zh-TW" altLang="en-US" sz="1400" b="1" i="0" u="none" strike="noStrike" dirty="0">
                        <a:solidFill>
                          <a:srgbClr val="000000"/>
                        </a:solidFill>
                        <a:effectLst/>
                        <a:latin typeface="標楷體" panose="03000509000000000000" pitchFamily="65" charset="-120"/>
                        <a:ea typeface="標楷體" panose="03000509000000000000" pitchFamily="65" charset="-120"/>
                      </a:endParaRPr>
                    </a:p>
                  </a:txBody>
                  <a:tcPr marL="9525" marR="9525" marT="9525" marB="0" anchor="ctr"/>
                </a:tc>
                <a:tc gridSpan="2">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fontAlgn="ctr"/>
                      <a:endParaRPr lang="zh-TW" altLang="en-US" sz="1400" b="1" i="0" u="none" strike="noStrike">
                        <a:solidFill>
                          <a:srgbClr val="000000"/>
                        </a:solidFill>
                        <a:effectLst/>
                        <a:latin typeface="標楷體" panose="03000509000000000000" pitchFamily="65" charset="-120"/>
                        <a:ea typeface="標楷體" panose="03000509000000000000" pitchFamily="65" charset="-120"/>
                      </a:endParaRPr>
                    </a:p>
                  </a:txBody>
                  <a:tcPr marL="9525" marR="9525" marT="9525" marB="0" anchor="ctr"/>
                </a:tc>
                <a:tc>
                  <a:txBody>
                    <a:bodyPr/>
                    <a:lstStyle/>
                    <a:p>
                      <a:pPr algn="r"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2</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855207014"/>
                  </a:ext>
                </a:extLst>
              </a:tr>
              <a:tr h="209550">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進貨費用</a:t>
                      </a:r>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92,680</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ctr"/>
                      <a:endParaRPr lang="zh-TW" altLang="en-US" sz="1400" b="1" i="0" u="none" strike="noStrike" dirty="0">
                        <a:solidFill>
                          <a:srgbClr val="000000"/>
                        </a:solidFill>
                        <a:effectLst/>
                        <a:latin typeface="標楷體" panose="03000509000000000000" pitchFamily="65" charset="-120"/>
                        <a:ea typeface="標楷體" panose="03000509000000000000" pitchFamily="65" charset="-120"/>
                      </a:endParaRPr>
                    </a:p>
                  </a:txBody>
                  <a:tcPr marL="9525" marR="9525" marT="9525" marB="0" anchor="ctr"/>
                </a:tc>
                <a:tc gridSpan="2">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fontAlgn="ctr"/>
                      <a:endParaRPr lang="zh-TW" altLang="en-US" sz="1400" b="1" i="0" u="none" strike="noStrike">
                        <a:solidFill>
                          <a:srgbClr val="000000"/>
                        </a:solidFill>
                        <a:effectLst/>
                        <a:latin typeface="標楷體" panose="03000509000000000000" pitchFamily="65" charset="-120"/>
                        <a:ea typeface="標楷體" panose="03000509000000000000" pitchFamily="65" charset="-120"/>
                      </a:endParaRPr>
                    </a:p>
                  </a:txBody>
                  <a:tcPr marL="9525" marR="9525" marT="9525" marB="0" anchor="ctr"/>
                </a:tc>
                <a:tc>
                  <a:txBody>
                    <a:bodyPr/>
                    <a:lstStyle/>
                    <a:p>
                      <a:pPr algn="r"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2</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357013041"/>
                  </a:ext>
                </a:extLst>
              </a:tr>
              <a:tr h="209550">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可售商品成本</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r" fontAlgn="ctr"/>
                      <a:r>
                        <a:rPr lang="en-US" altLang="zh-TW" sz="1800" u="none" strike="noStrike">
                          <a:solidFill>
                            <a:schemeClr val="bg1"/>
                          </a:solidFill>
                          <a:effectLst/>
                          <a:latin typeface="標楷體" panose="03000509000000000000" pitchFamily="65" charset="-120"/>
                          <a:ea typeface="標楷體" panose="03000509000000000000" pitchFamily="65" charset="-120"/>
                        </a:rPr>
                        <a:t>92,798,014</a:t>
                      </a:r>
                      <a:endParaRPr lang="en-US" altLang="zh-TW" sz="1800" b="1"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fontAlgn="ctr"/>
                      <a:endParaRPr lang="zh-TW" altLang="en-US" sz="1400" b="1" i="0" u="none" strike="noStrike" dirty="0">
                        <a:solidFill>
                          <a:srgbClr val="000000"/>
                        </a:solidFill>
                        <a:effectLst/>
                        <a:latin typeface="標楷體" panose="03000509000000000000" pitchFamily="65" charset="-120"/>
                        <a:ea typeface="標楷體" panose="03000509000000000000" pitchFamily="65" charset="-120"/>
                      </a:endParaRPr>
                    </a:p>
                  </a:txBody>
                  <a:tcPr marL="9525" marR="9525" marT="9525" marB="0" anchor="ctr"/>
                </a:tc>
                <a:tc gridSpan="2">
                  <a:txBody>
                    <a:bodyPr/>
                    <a:lstStyle/>
                    <a:p>
                      <a:pPr algn="r"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fontAlgn="ctr"/>
                      <a:endParaRPr lang="zh-TW" altLang="en-US" sz="1400" b="1" i="0" u="none" strike="noStrike" dirty="0">
                        <a:solidFill>
                          <a:srgbClr val="000000"/>
                        </a:solidFill>
                        <a:effectLst/>
                        <a:latin typeface="標楷體" panose="03000509000000000000" pitchFamily="65" charset="-120"/>
                        <a:ea typeface="標楷體" panose="03000509000000000000" pitchFamily="65" charset="-120"/>
                      </a:endParaRPr>
                    </a:p>
                  </a:txBody>
                  <a:tcPr marL="9525" marR="9525" marT="9525" marB="0" anchor="ctr"/>
                </a:tc>
                <a:tc>
                  <a:txBody>
                    <a:bodyPr/>
                    <a:lstStyle/>
                    <a:p>
                      <a:pPr algn="r"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r" fontAlgn="b"/>
                      <a:r>
                        <a:rPr lang="en-US" altLang="zh-TW" sz="1800" u="none" strike="noStrike">
                          <a:solidFill>
                            <a:schemeClr val="bg1"/>
                          </a:solidFill>
                          <a:effectLst/>
                          <a:latin typeface="標楷體" panose="03000509000000000000" pitchFamily="65" charset="-120"/>
                          <a:ea typeface="標楷體" panose="03000509000000000000" pitchFamily="65" charset="-120"/>
                        </a:rPr>
                        <a:t>2</a:t>
                      </a:r>
                      <a:endParaRPr lang="en-US" altLang="zh-TW"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535208664"/>
                  </a:ext>
                </a:extLst>
              </a:tr>
              <a:tr h="209550">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估計可售商品零售價</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1"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ctr"/>
                      <a:endParaRPr lang="zh-TW" altLang="en-US" sz="1400" b="1" i="0" u="none" strike="noStrike">
                        <a:solidFill>
                          <a:srgbClr val="000000"/>
                        </a:solidFill>
                        <a:effectLst/>
                        <a:latin typeface="標楷體" panose="03000509000000000000" pitchFamily="65" charset="-120"/>
                        <a:ea typeface="標楷體" panose="03000509000000000000" pitchFamily="65" charset="-120"/>
                      </a:endParaRPr>
                    </a:p>
                  </a:txBody>
                  <a:tcPr marL="9525" marR="9525" marT="9525" marB="0" anchor="ctr"/>
                </a:tc>
                <a:tc gridSpan="2">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fontAlgn="ctr"/>
                      <a:endParaRPr lang="en-US" altLang="zh-TW" sz="1400" b="1" i="0" u="none" strike="noStrike" dirty="0">
                        <a:solidFill>
                          <a:srgbClr val="000000"/>
                        </a:solidFill>
                        <a:effectLst/>
                        <a:latin typeface="標楷體" panose="03000509000000000000" pitchFamily="65" charset="-120"/>
                        <a:ea typeface="標楷體" panose="03000509000000000000" pitchFamily="65" charset="-120"/>
                      </a:endParaRPr>
                    </a:p>
                  </a:txBody>
                  <a:tcPr marL="9525" marR="9525" marT="9525" marB="0" anchor="ct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121,261,914</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2</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176170399"/>
                  </a:ext>
                </a:extLst>
              </a:tr>
              <a:tr h="209550">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估計存貨成本率</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r" fontAlgn="ctr"/>
                      <a:r>
                        <a:rPr lang="en-US" altLang="zh-TW" sz="1800" u="none" strike="noStrike">
                          <a:solidFill>
                            <a:schemeClr val="bg1"/>
                          </a:solidFill>
                          <a:effectLst/>
                          <a:latin typeface="標楷體" panose="03000509000000000000" pitchFamily="65" charset="-120"/>
                          <a:ea typeface="標楷體" panose="03000509000000000000" pitchFamily="65" charset="-120"/>
                        </a:rPr>
                        <a:t>76.53%</a:t>
                      </a:r>
                      <a:endParaRPr lang="en-US" altLang="zh-TW" sz="1800" b="1"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ctr"/>
                      <a:endParaRPr lang="zh-TW" altLang="en-US" sz="1400" b="1" i="0" u="none" strike="noStrike">
                        <a:solidFill>
                          <a:srgbClr val="000000"/>
                        </a:solidFill>
                        <a:effectLst/>
                        <a:latin typeface="標楷體" panose="03000509000000000000" pitchFamily="65" charset="-120"/>
                        <a:ea typeface="標楷體" panose="03000509000000000000" pitchFamily="65" charset="-120"/>
                      </a:endParaRPr>
                    </a:p>
                  </a:txBody>
                  <a:tcPr marL="9525" marR="9525" marT="9525" marB="0" anchor="ctr"/>
                </a:tc>
                <a:tc gridSpan="2">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1"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ctr"/>
                      <a:endParaRPr lang="zh-TW" altLang="en-US" sz="1400" b="1" i="0" u="none" strike="noStrike" dirty="0">
                        <a:effectLst/>
                        <a:latin typeface="標楷體" panose="03000509000000000000" pitchFamily="65" charset="-120"/>
                        <a:ea typeface="標楷體" panose="03000509000000000000" pitchFamily="65" charset="-120"/>
                      </a:endParaRPr>
                    </a:p>
                  </a:txBody>
                  <a:tcPr marL="9525" marR="9525" marT="9525" marB="0" anchor="ctr"/>
                </a:tc>
                <a:tc>
                  <a:txBody>
                    <a:bodyPr/>
                    <a:lstStyle/>
                    <a:p>
                      <a:pPr algn="l" fontAlgn="ctr"/>
                      <a:r>
                        <a:rPr lang="zh-TW" altLang="en-US" sz="1800" u="none" strike="noStrike" dirty="0">
                          <a:solidFill>
                            <a:schemeClr val="bg1"/>
                          </a:solidFill>
                          <a:effectLst/>
                          <a:latin typeface="標楷體" panose="03000509000000000000" pitchFamily="65" charset="-120"/>
                          <a:ea typeface="標楷體" panose="03000509000000000000" pitchFamily="65" charset="-120"/>
                        </a:rPr>
                        <a:t>　</a:t>
                      </a:r>
                      <a:endParaRPr lang="zh-TW" altLang="en-US"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2</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126430293"/>
                  </a:ext>
                </a:extLst>
              </a:tr>
              <a:tr h="209550">
                <a:tc>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減：銷貨淨額</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1"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ctr"/>
                      <a:endParaRPr lang="zh-TW" altLang="en-US" sz="1400" b="1" i="0" u="none" strike="noStrike">
                        <a:solidFill>
                          <a:srgbClr val="000000"/>
                        </a:solidFill>
                        <a:effectLst/>
                        <a:latin typeface="標楷體" panose="03000509000000000000" pitchFamily="65" charset="-120"/>
                        <a:ea typeface="標楷體" panose="03000509000000000000" pitchFamily="65" charset="-120"/>
                      </a:endParaRPr>
                    </a:p>
                  </a:txBody>
                  <a:tcPr marL="9525" marR="9525" marT="9525" marB="0" anchor="ctr"/>
                </a:tc>
                <a:tc gridSpan="2">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1"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fontAlgn="ctr"/>
                      <a:endParaRPr lang="en-US" altLang="zh-TW" sz="1400" b="1" i="0" u="none" strike="noStrike">
                        <a:solidFill>
                          <a:srgbClr val="000000"/>
                        </a:solidFill>
                        <a:effectLst/>
                        <a:latin typeface="標楷體" panose="03000509000000000000" pitchFamily="65" charset="-120"/>
                        <a:ea typeface="標楷體" panose="03000509000000000000" pitchFamily="65" charset="-120"/>
                      </a:endParaRPr>
                    </a:p>
                  </a:txBody>
                  <a:tcPr marL="9525" marR="9525" marT="9525" marB="0" anchor="ct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80,417,184</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2</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79898223"/>
                  </a:ext>
                </a:extLst>
              </a:tr>
              <a:tr h="209550">
                <a:tc>
                  <a:txBody>
                    <a:bodyPr/>
                    <a:lstStyle/>
                    <a:p>
                      <a:pPr algn="l" fontAlgn="ctr"/>
                      <a:r>
                        <a:rPr lang="en-US" altLang="zh-TW" sz="1800" u="none" strike="noStrike">
                          <a:solidFill>
                            <a:schemeClr val="bg1"/>
                          </a:solidFill>
                          <a:effectLst/>
                          <a:latin typeface="標楷體" panose="03000509000000000000" pitchFamily="65" charset="-120"/>
                          <a:ea typeface="標楷體" panose="03000509000000000000" pitchFamily="65" charset="-120"/>
                        </a:rPr>
                        <a:t>10/31</a:t>
                      </a:r>
                      <a:r>
                        <a:rPr lang="zh-TW" altLang="en-US" sz="1800" u="none" strike="noStrike">
                          <a:solidFill>
                            <a:schemeClr val="bg1"/>
                          </a:solidFill>
                          <a:effectLst/>
                          <a:latin typeface="標楷體" panose="03000509000000000000" pitchFamily="65" charset="-120"/>
                          <a:ea typeface="標楷體" panose="03000509000000000000" pitchFamily="65" charset="-120"/>
                        </a:rPr>
                        <a:t>估計存貨零售價</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1"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l" fontAlgn="ctr"/>
                      <a:endParaRPr lang="zh-TW" altLang="en-US" sz="1400" b="1" i="0" u="none" strike="noStrike">
                        <a:solidFill>
                          <a:srgbClr val="000000"/>
                        </a:solidFill>
                        <a:effectLst/>
                        <a:latin typeface="標楷體" panose="03000509000000000000" pitchFamily="65" charset="-120"/>
                        <a:ea typeface="標楷體" panose="03000509000000000000" pitchFamily="65" charset="-120"/>
                      </a:endParaRPr>
                    </a:p>
                  </a:txBody>
                  <a:tcPr marL="9525" marR="9525" marT="9525" marB="0" anchor="ctr"/>
                </a:tc>
                <a:tc gridSpan="2">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1"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fontAlgn="ctr"/>
                      <a:endParaRPr lang="en-US" altLang="zh-TW" sz="1400" b="1" i="0" u="none" strike="noStrike">
                        <a:solidFill>
                          <a:srgbClr val="000000"/>
                        </a:solidFill>
                        <a:effectLst/>
                        <a:latin typeface="標楷體" panose="03000509000000000000" pitchFamily="65" charset="-120"/>
                        <a:ea typeface="標楷體" panose="03000509000000000000" pitchFamily="65" charset="-120"/>
                      </a:endParaRPr>
                    </a:p>
                  </a:txBody>
                  <a:tcPr marL="9525" marR="9525" marT="9525" marB="0" anchor="ct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40,844,730</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2</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365410101"/>
                  </a:ext>
                </a:extLst>
              </a:tr>
              <a:tr h="209550">
                <a:tc gridSpan="3">
                  <a:txBody>
                    <a:bodyPr/>
                    <a:lstStyle/>
                    <a:p>
                      <a:pPr algn="l" fontAlgn="ctr"/>
                      <a:r>
                        <a:rPr lang="en-US" altLang="zh-TW" sz="1800" u="none" strike="noStrike">
                          <a:solidFill>
                            <a:schemeClr val="bg1"/>
                          </a:solidFill>
                          <a:effectLst/>
                          <a:latin typeface="標楷體" panose="03000509000000000000" pitchFamily="65" charset="-120"/>
                          <a:ea typeface="標楷體" panose="03000509000000000000" pitchFamily="65" charset="-120"/>
                        </a:rPr>
                        <a:t>10/31</a:t>
                      </a:r>
                      <a:r>
                        <a:rPr lang="zh-TW" altLang="en-US" sz="1800" u="none" strike="noStrike">
                          <a:solidFill>
                            <a:schemeClr val="bg1"/>
                          </a:solidFill>
                          <a:effectLst/>
                          <a:latin typeface="標楷體" panose="03000509000000000000" pitchFamily="65" charset="-120"/>
                          <a:ea typeface="標楷體" panose="03000509000000000000" pitchFamily="65" charset="-120"/>
                        </a:rPr>
                        <a:t>依零售價法估計存貨成本</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pPr algn="l" fontAlgn="ctr"/>
                      <a:endParaRPr lang="zh-TW" altLang="en-US" sz="1400" b="0" i="0" u="none" strike="noStrike">
                        <a:effectLst/>
                        <a:latin typeface="標楷體" panose="03000509000000000000" pitchFamily="65" charset="-120"/>
                        <a:ea typeface="標楷體" panose="03000509000000000000" pitchFamily="65" charset="-120"/>
                      </a:endParaRPr>
                    </a:p>
                  </a:txBody>
                  <a:tcPr marL="9525" marR="9525" marT="9525" marB="0" anchor="ctr"/>
                </a:tc>
                <a:tc gridSpan="2">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fontAlgn="ctr"/>
                      <a:endParaRPr lang="en-US" altLang="zh-TW" sz="1400" b="1" i="0" u="none" strike="noStrike">
                        <a:solidFill>
                          <a:srgbClr val="000000"/>
                        </a:solidFill>
                        <a:effectLst/>
                        <a:latin typeface="標楷體" panose="03000509000000000000" pitchFamily="65" charset="-120"/>
                        <a:ea typeface="標楷體" panose="03000509000000000000" pitchFamily="65" charset="-120"/>
                      </a:endParaRPr>
                    </a:p>
                  </a:txBody>
                  <a:tcPr marL="9525" marR="9525" marT="9525" marB="0" anchor="ct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31,258,472</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2</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144015956"/>
                  </a:ext>
                </a:extLst>
              </a:tr>
              <a:tr h="209550">
                <a:tc gridSpan="3">
                  <a:txBody>
                    <a:bodyPr/>
                    <a:lstStyle/>
                    <a:p>
                      <a:pPr algn="l" fontAlgn="ctr"/>
                      <a:r>
                        <a:rPr lang="en-US" altLang="zh-TW" sz="1800" u="none" strike="noStrike">
                          <a:solidFill>
                            <a:schemeClr val="bg1"/>
                          </a:solidFill>
                          <a:effectLst/>
                          <a:latin typeface="標楷體" panose="03000509000000000000" pitchFamily="65" charset="-120"/>
                          <a:ea typeface="標楷體" panose="03000509000000000000" pitchFamily="65" charset="-120"/>
                        </a:rPr>
                        <a:t>1/1-10/31</a:t>
                      </a:r>
                      <a:r>
                        <a:rPr lang="zh-TW" altLang="en-US" sz="1800" u="none" strike="noStrike">
                          <a:solidFill>
                            <a:schemeClr val="bg1"/>
                          </a:solidFill>
                          <a:effectLst/>
                          <a:latin typeface="標楷體" panose="03000509000000000000" pitchFamily="65" charset="-120"/>
                          <a:ea typeface="標楷體" panose="03000509000000000000" pitchFamily="65" charset="-120"/>
                        </a:rPr>
                        <a:t>估計存貨控管不佳的可能損失金額</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TW" altLang="en-US"/>
                    </a:p>
                  </a:txBody>
                  <a:tcPr/>
                </a:tc>
                <a:tc hMerge="1">
                  <a:txBody>
                    <a:bodyPr/>
                    <a:lstStyle/>
                    <a:p>
                      <a:pPr algn="l" fontAlgn="ctr"/>
                      <a:endParaRPr lang="zh-TW" altLang="en-US" sz="1400" b="0" i="0" u="none" strike="noStrike">
                        <a:effectLst/>
                        <a:latin typeface="標楷體" panose="03000509000000000000" pitchFamily="65" charset="-120"/>
                        <a:ea typeface="標楷體" panose="03000509000000000000" pitchFamily="65" charset="-120"/>
                      </a:endParaRPr>
                    </a:p>
                  </a:txBody>
                  <a:tcPr marL="9525" marR="9525" marT="9525" marB="0" anchor="ctr"/>
                </a:tc>
                <a:tc gridSpan="2">
                  <a:txBody>
                    <a:bodyPr/>
                    <a:lstStyle/>
                    <a:p>
                      <a:pPr algn="l" fontAlgn="ctr"/>
                      <a:r>
                        <a:rPr lang="zh-TW" altLang="en-US" sz="1800" u="none" strike="noStrike">
                          <a:solidFill>
                            <a:schemeClr val="bg1"/>
                          </a:solidFill>
                          <a:effectLst/>
                          <a:latin typeface="標楷體" panose="03000509000000000000" pitchFamily="65" charset="-120"/>
                          <a:ea typeface="標楷體" panose="03000509000000000000" pitchFamily="65" charset="-120"/>
                        </a:rPr>
                        <a:t>　</a:t>
                      </a:r>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r" fontAlgn="ctr"/>
                      <a:endParaRPr lang="en-US" altLang="zh-TW" sz="1400" b="1" i="0" u="none" strike="noStrike">
                        <a:solidFill>
                          <a:srgbClr val="000000"/>
                        </a:solidFill>
                        <a:effectLst/>
                        <a:latin typeface="標楷體" panose="03000509000000000000" pitchFamily="65" charset="-120"/>
                        <a:ea typeface="標楷體" panose="03000509000000000000" pitchFamily="65" charset="-120"/>
                      </a:endParaRPr>
                    </a:p>
                  </a:txBody>
                  <a:tcPr marL="9525" marR="9525" marT="9525" marB="0" anchor="ctr"/>
                </a:tc>
                <a:tc>
                  <a:txBody>
                    <a:bodyPr/>
                    <a:lstStyle/>
                    <a:p>
                      <a:pPr algn="r" fontAlgn="ctr"/>
                      <a:r>
                        <a:rPr lang="en-US" altLang="zh-TW" sz="1800" u="none" strike="noStrike" dirty="0">
                          <a:solidFill>
                            <a:schemeClr val="bg1"/>
                          </a:solidFill>
                          <a:effectLst/>
                          <a:latin typeface="標楷體" panose="03000509000000000000" pitchFamily="65" charset="-120"/>
                          <a:ea typeface="標楷體" panose="03000509000000000000" pitchFamily="65" charset="-120"/>
                        </a:rPr>
                        <a:t>316,472</a:t>
                      </a:r>
                      <a:endParaRPr lang="en-US" altLang="zh-TW" sz="1800" b="1"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endParaRPr lang="zh-TW" altLang="en-US"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ap="flat" cmpd="sng" algn="ctr">
                      <a:solidFill>
                        <a:schemeClr val="bg1"/>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2</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980115329"/>
                  </a:ext>
                </a:extLst>
              </a:tr>
              <a:tr h="209550">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mpd="sng">
                      <a:noFill/>
                    </a:lnL>
                    <a:lnR w="12700" cmpd="sng">
                      <a:noFill/>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gridSpan="2">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mpd="sng">
                      <a:noFill/>
                    </a:lnL>
                    <a:lnR w="12700" cmpd="sng">
                      <a:noFill/>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hMerge="1">
                  <a:txBody>
                    <a:bodyPr/>
                    <a:lstStyle/>
                    <a:p>
                      <a:pPr algn="l" fontAlgn="b"/>
                      <a:endParaRPr lang="zh-TW" altLang="en-US" sz="1400" b="0" i="0" u="none" strike="noStrike">
                        <a:effectLst/>
                        <a:latin typeface="標楷體" panose="03000509000000000000" pitchFamily="65" charset="-120"/>
                        <a:ea typeface="標楷體" panose="03000509000000000000" pitchFamily="65" charset="-120"/>
                      </a:endParaRPr>
                    </a:p>
                  </a:txBody>
                  <a:tcPr marL="9525" marR="9525" marT="9525" marB="0" anchor="b"/>
                </a:tc>
                <a:tc gridSpan="2">
                  <a:txBody>
                    <a:bodyPr/>
                    <a:lstStyle/>
                    <a:p>
                      <a:endParaRPr lang="zh-TW" altLang="en-US" sz="1800">
                        <a:solidFill>
                          <a:schemeClr val="bg1"/>
                        </a:solidFill>
                        <a:latin typeface="標楷體" panose="03000509000000000000" pitchFamily="65" charset="-120"/>
                        <a:ea typeface="標楷體" panose="03000509000000000000" pitchFamily="65" charset="-120"/>
                      </a:endParaRPr>
                    </a:p>
                  </a:txBody>
                  <a:tcPr marL="9525" marR="9525" marT="9525" marB="0" anchor="b">
                    <a:lnL w="12700" cmpd="sng">
                      <a:noFill/>
                    </a:lnL>
                    <a:lnR w="12700" cmpd="sng">
                      <a:noFill/>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hMerge="1">
                  <a:txBody>
                    <a:bodyPr/>
                    <a:lstStyle/>
                    <a:p>
                      <a:pPr algn="l" fontAlgn="b"/>
                      <a:endParaRPr lang="zh-TW" altLang="en-US" sz="1400" b="0" i="0" u="none" strike="noStrike">
                        <a:effectLst/>
                        <a:latin typeface="標楷體" panose="03000509000000000000" pitchFamily="65" charset="-120"/>
                        <a:ea typeface="標楷體" panose="03000509000000000000" pitchFamily="65" charset="-120"/>
                      </a:endParaRPr>
                    </a:p>
                  </a:txBody>
                  <a:tcPr marL="9525" marR="9525" marT="9525" marB="0" anchor="b"/>
                </a:tc>
                <a:tc>
                  <a:txBody>
                    <a:bodyPr/>
                    <a:lstStyle/>
                    <a:p>
                      <a:endParaRPr lang="zh-TW" altLang="en-US" sz="1800">
                        <a:solidFill>
                          <a:schemeClr val="bg1"/>
                        </a:solidFill>
                        <a:latin typeface="標楷體" panose="03000509000000000000" pitchFamily="65" charset="-120"/>
                        <a:ea typeface="標楷體" panose="03000509000000000000" pitchFamily="65" charset="-120"/>
                      </a:endParaRPr>
                    </a:p>
                  </a:txBody>
                  <a:tcPr marL="9525" marR="9525" marT="9525" marB="0" anchor="b">
                    <a:lnL w="12700" cmpd="sng">
                      <a:noFill/>
                    </a:lnL>
                    <a:lnR w="12700" cmpd="sng">
                      <a:noFill/>
                    </a:lnR>
                    <a:lnT w="12700" cap="flat" cmpd="sng" algn="ctr">
                      <a:solidFill>
                        <a:schemeClr val="bg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l" fontAlgn="b"/>
                      <a:endParaRPr lang="zh-TW" altLang="en-US" sz="1800" b="0" i="0" u="none" strike="noStrike">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r" fontAlgn="b"/>
                      <a:r>
                        <a:rPr lang="en-US" altLang="zh-TW" sz="1800" u="none" strike="noStrike" dirty="0">
                          <a:solidFill>
                            <a:schemeClr val="bg1"/>
                          </a:solidFill>
                          <a:effectLst/>
                          <a:latin typeface="標楷體" panose="03000509000000000000" pitchFamily="65" charset="-120"/>
                          <a:ea typeface="標楷體" panose="03000509000000000000" pitchFamily="65" charset="-120"/>
                        </a:rPr>
                        <a:t>24</a:t>
                      </a:r>
                      <a:endParaRPr lang="en-US" altLang="zh-TW" sz="1800" b="0" i="0" u="none" strike="noStrike" dirty="0">
                        <a:solidFill>
                          <a:schemeClr val="bg1"/>
                        </a:solidFill>
                        <a:effectLst/>
                        <a:latin typeface="標楷體" panose="03000509000000000000" pitchFamily="65" charset="-120"/>
                        <a:ea typeface="標楷體" panose="03000509000000000000" pitchFamily="65" charset="-120"/>
                      </a:endParaRPr>
                    </a:p>
                  </a:txBody>
                  <a:tcPr marL="9525" marR="9525" marT="9525" marB="0" anchor="b">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274173684"/>
                  </a:ext>
                </a:extLst>
              </a:tr>
            </a:tbl>
          </a:graphicData>
        </a:graphic>
      </p:graphicFrame>
    </p:spTree>
    <p:extLst>
      <p:ext uri="{BB962C8B-B14F-4D97-AF65-F5344CB8AC3E}">
        <p14:creationId xmlns:p14="http://schemas.microsoft.com/office/powerpoint/2010/main" val="41392994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par>
                                    <p:cTn id="30" presetID="2" presetClass="entr" presetSubtype="8" fill="hold" nodeType="withEffect" p14:presetBounceEnd="12000">
                                      <p:stCondLst>
                                        <p:cond delay="200"/>
                                      </p:stCondLst>
                                      <p:childTnLst>
                                        <p:set>
                                          <p:cBhvr>
                                            <p:cTn id="31" dur="1" fill="hold">
                                              <p:stCondLst>
                                                <p:cond delay="0"/>
                                              </p:stCondLst>
                                            </p:cTn>
                                            <p:tgtEl>
                                              <p:spTgt spid="39"/>
                                            </p:tgtEl>
                                            <p:attrNameLst>
                                              <p:attrName>style.visibility</p:attrName>
                                            </p:attrNameLst>
                                          </p:cBhvr>
                                          <p:to>
                                            <p:strVal val="visible"/>
                                          </p:to>
                                        </p:set>
                                        <p:anim calcmode="lin" valueType="num" p14:bounceEnd="12000">
                                          <p:cBhvr additive="base">
                                            <p:cTn id="32" dur="500" fill="hold"/>
                                            <p:tgtEl>
                                              <p:spTgt spid="39"/>
                                            </p:tgtEl>
                                            <p:attrNameLst>
                                              <p:attrName>ppt_x</p:attrName>
                                            </p:attrNameLst>
                                          </p:cBhvr>
                                          <p:tavLst>
                                            <p:tav tm="0">
                                              <p:val>
                                                <p:strVal val="0-#ppt_w/2"/>
                                              </p:val>
                                            </p:tav>
                                            <p:tav tm="100000">
                                              <p:val>
                                                <p:strVal val="#ppt_x"/>
                                              </p:val>
                                            </p:tav>
                                          </p:tavLst>
                                        </p:anim>
                                        <p:anim calcmode="lin" valueType="num" p14:bounceEnd="12000">
                                          <p:cBhvr additive="base">
                                            <p:cTn id="33" dur="500" fill="hold"/>
                                            <p:tgtEl>
                                              <p:spTgt spid="39"/>
                                            </p:tgtEl>
                                            <p:attrNameLst>
                                              <p:attrName>ppt_y</p:attrName>
                                            </p:attrNameLst>
                                          </p:cBhvr>
                                          <p:tavLst>
                                            <p:tav tm="0">
                                              <p:val>
                                                <p:strVal val="#ppt_y"/>
                                              </p:val>
                                            </p:tav>
                                            <p:tav tm="100000">
                                              <p:val>
                                                <p:strVal val="#ppt_y"/>
                                              </p:val>
                                            </p:tav>
                                          </p:tavLst>
                                        </p:anim>
                                      </p:childTnLst>
                                    </p:cTn>
                                  </p:par>
                                  <p:par>
                                    <p:cTn id="34" presetID="8" presetClass="emph" presetSubtype="0" fill="hold" nodeType="withEffect">
                                      <p:stCondLst>
                                        <p:cond delay="0"/>
                                      </p:stCondLst>
                                      <p:childTnLst>
                                        <p:animRot by="21600000">
                                          <p:cBhvr>
                                            <p:cTn id="35" dur="1250" fill="hold"/>
                                            <p:tgtEl>
                                              <p:spTgt spid="39"/>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par>
                                    <p:cTn id="30" presetID="2" presetClass="entr" presetSubtype="8" fill="hold" nodeType="withEffect">
                                      <p:stCondLst>
                                        <p:cond delay="200"/>
                                      </p:stCondLst>
                                      <p:childTnLst>
                                        <p:set>
                                          <p:cBhvr>
                                            <p:cTn id="31" dur="1" fill="hold">
                                              <p:stCondLst>
                                                <p:cond delay="0"/>
                                              </p:stCondLst>
                                            </p:cTn>
                                            <p:tgtEl>
                                              <p:spTgt spid="39"/>
                                            </p:tgtEl>
                                            <p:attrNameLst>
                                              <p:attrName>style.visibility</p:attrName>
                                            </p:attrNameLst>
                                          </p:cBhvr>
                                          <p:to>
                                            <p:strVal val="visible"/>
                                          </p:to>
                                        </p:set>
                                        <p:anim calcmode="lin" valueType="num">
                                          <p:cBhvr additive="base">
                                            <p:cTn id="32" dur="500" fill="hold"/>
                                            <p:tgtEl>
                                              <p:spTgt spid="39"/>
                                            </p:tgtEl>
                                            <p:attrNameLst>
                                              <p:attrName>ppt_x</p:attrName>
                                            </p:attrNameLst>
                                          </p:cBhvr>
                                          <p:tavLst>
                                            <p:tav tm="0">
                                              <p:val>
                                                <p:strVal val="0-#ppt_w/2"/>
                                              </p:val>
                                            </p:tav>
                                            <p:tav tm="100000">
                                              <p:val>
                                                <p:strVal val="#ppt_x"/>
                                              </p:val>
                                            </p:tav>
                                          </p:tavLst>
                                        </p:anim>
                                        <p:anim calcmode="lin" valueType="num">
                                          <p:cBhvr additive="base">
                                            <p:cTn id="33" dur="500" fill="hold"/>
                                            <p:tgtEl>
                                              <p:spTgt spid="39"/>
                                            </p:tgtEl>
                                            <p:attrNameLst>
                                              <p:attrName>ppt_y</p:attrName>
                                            </p:attrNameLst>
                                          </p:cBhvr>
                                          <p:tavLst>
                                            <p:tav tm="0">
                                              <p:val>
                                                <p:strVal val="#ppt_y"/>
                                              </p:val>
                                            </p:tav>
                                            <p:tav tm="100000">
                                              <p:val>
                                                <p:strVal val="#ppt_y"/>
                                              </p:val>
                                            </p:tav>
                                          </p:tavLst>
                                        </p:anim>
                                      </p:childTnLst>
                                    </p:cTn>
                                  </p:par>
                                  <p:par>
                                    <p:cTn id="34" presetID="8" presetClass="emph" presetSubtype="0" fill="hold" nodeType="withEffect">
                                      <p:stCondLst>
                                        <p:cond delay="0"/>
                                      </p:stCondLst>
                                      <p:childTnLst>
                                        <p:animRot by="21600000">
                                          <p:cBhvr>
                                            <p:cTn id="35" dur="1250" fill="hold"/>
                                            <p:tgtEl>
                                              <p:spTgt spid="39"/>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33013" y="831877"/>
            <a:ext cx="11429512" cy="5930754"/>
            <a:chOff x="908407" y="1958839"/>
            <a:chExt cx="3484693" cy="4886803"/>
          </a:xfrm>
        </p:grpSpPr>
        <p:sp>
          <p:nvSpPr>
            <p:cNvPr id="16" name="矩形 15"/>
            <p:cNvSpPr/>
            <p:nvPr/>
          </p:nvSpPr>
          <p:spPr>
            <a:xfrm flipH="1">
              <a:off x="908407" y="1995688"/>
              <a:ext cx="3346354"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138709" y="1351072"/>
            <a:ext cx="1629171" cy="4774351"/>
            <a:chOff x="976242" y="956225"/>
            <a:chExt cx="1629171" cy="1294586"/>
          </a:xfrm>
        </p:grpSpPr>
        <p:pic>
          <p:nvPicPr>
            <p:cNvPr id="43" name="图片 69"/>
            <p:cNvPicPr>
              <a:picLocks noChangeAspect="1"/>
            </p:cNvPicPr>
            <p:nvPr/>
          </p:nvPicPr>
          <p:blipFill>
            <a:blip r:embed="rId2"/>
            <a:srcRect/>
            <a:stretch>
              <a:fillRect/>
            </a:stretch>
          </p:blipFill>
          <p:spPr>
            <a:xfrm>
              <a:off x="976242" y="956225"/>
              <a:ext cx="1629171" cy="129458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1445042" y="1445527"/>
              <a:ext cx="802922" cy="292092"/>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列印</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sp>
        <p:nvSpPr>
          <p:cNvPr id="4" name="Rectangle 1"/>
          <p:cNvSpPr>
            <a:spLocks noChangeArrowheads="1"/>
          </p:cNvSpPr>
          <p:nvPr/>
        </p:nvSpPr>
        <p:spPr bwMode="auto">
          <a:xfrm>
            <a:off x="1133013" y="722211"/>
            <a:ext cx="10985511" cy="52629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eaLnBrk="0" fontAlgn="base" hangingPunct="0">
              <a:spcBef>
                <a:spcPct val="0"/>
              </a:spcBef>
              <a:spcAft>
                <a:spcPct val="0"/>
              </a:spcAft>
              <a:tabLst>
                <a:tab pos="841375" algn="l"/>
              </a:tabLst>
              <a:defRPr>
                <a:solidFill>
                  <a:schemeClr val="tx1"/>
                </a:solidFill>
                <a:latin typeface="Arial" panose="020B0604020202020204" pitchFamily="34" charset="0"/>
              </a:defRPr>
            </a:lvl1pPr>
            <a:lvl2pPr eaLnBrk="0" fontAlgn="base" hangingPunct="0">
              <a:spcBef>
                <a:spcPct val="0"/>
              </a:spcBef>
              <a:spcAft>
                <a:spcPct val="0"/>
              </a:spcAft>
              <a:tabLst>
                <a:tab pos="841375" algn="l"/>
              </a:tabLst>
              <a:defRPr>
                <a:solidFill>
                  <a:schemeClr val="tx1"/>
                </a:solidFill>
                <a:latin typeface="Arial" panose="020B0604020202020204" pitchFamily="34" charset="0"/>
              </a:defRPr>
            </a:lvl2pPr>
            <a:lvl3pPr eaLnBrk="0" fontAlgn="base" hangingPunct="0">
              <a:spcBef>
                <a:spcPct val="0"/>
              </a:spcBef>
              <a:spcAft>
                <a:spcPct val="0"/>
              </a:spcAft>
              <a:tabLst>
                <a:tab pos="841375" algn="l"/>
              </a:tabLst>
              <a:defRPr>
                <a:solidFill>
                  <a:schemeClr val="tx1"/>
                </a:solidFill>
                <a:latin typeface="Arial" panose="020B0604020202020204" pitchFamily="34" charset="0"/>
              </a:defRPr>
            </a:lvl3pPr>
            <a:lvl4pPr eaLnBrk="0" fontAlgn="base" hangingPunct="0">
              <a:spcBef>
                <a:spcPct val="0"/>
              </a:spcBef>
              <a:spcAft>
                <a:spcPct val="0"/>
              </a:spcAft>
              <a:tabLst>
                <a:tab pos="841375" algn="l"/>
              </a:tabLst>
              <a:defRPr>
                <a:solidFill>
                  <a:schemeClr val="tx1"/>
                </a:solidFill>
                <a:latin typeface="Arial" panose="020B0604020202020204" pitchFamily="34" charset="0"/>
              </a:defRPr>
            </a:lvl4pPr>
            <a:lvl5pPr eaLnBrk="0" fontAlgn="base" hangingPunct="0">
              <a:spcBef>
                <a:spcPct val="0"/>
              </a:spcBef>
              <a:spcAft>
                <a:spcPct val="0"/>
              </a:spcAft>
              <a:tabLst>
                <a:tab pos="841375" algn="l"/>
              </a:tabLst>
              <a:defRPr>
                <a:solidFill>
                  <a:schemeClr val="tx1"/>
                </a:solidFill>
                <a:latin typeface="Arial" panose="020B0604020202020204" pitchFamily="34" charset="0"/>
              </a:defRPr>
            </a:lvl5pPr>
            <a:lvl6pPr eaLnBrk="0" fontAlgn="base" hangingPunct="0">
              <a:spcBef>
                <a:spcPct val="0"/>
              </a:spcBef>
              <a:spcAft>
                <a:spcPct val="0"/>
              </a:spcAft>
              <a:tabLst>
                <a:tab pos="841375" algn="l"/>
              </a:tabLst>
              <a:defRPr>
                <a:solidFill>
                  <a:schemeClr val="tx1"/>
                </a:solidFill>
                <a:latin typeface="Arial" panose="020B0604020202020204" pitchFamily="34" charset="0"/>
              </a:defRPr>
            </a:lvl6pPr>
            <a:lvl7pPr eaLnBrk="0" fontAlgn="base" hangingPunct="0">
              <a:spcBef>
                <a:spcPct val="0"/>
              </a:spcBef>
              <a:spcAft>
                <a:spcPct val="0"/>
              </a:spcAft>
              <a:tabLst>
                <a:tab pos="841375" algn="l"/>
              </a:tabLst>
              <a:defRPr>
                <a:solidFill>
                  <a:schemeClr val="tx1"/>
                </a:solidFill>
                <a:latin typeface="Arial" panose="020B0604020202020204" pitchFamily="34" charset="0"/>
              </a:defRPr>
            </a:lvl7pPr>
            <a:lvl8pPr eaLnBrk="0" fontAlgn="base" hangingPunct="0">
              <a:spcBef>
                <a:spcPct val="0"/>
              </a:spcBef>
              <a:spcAft>
                <a:spcPct val="0"/>
              </a:spcAft>
              <a:tabLst>
                <a:tab pos="841375" algn="l"/>
              </a:tabLst>
              <a:defRPr>
                <a:solidFill>
                  <a:schemeClr val="tx1"/>
                </a:solidFill>
                <a:latin typeface="Arial" panose="020B0604020202020204" pitchFamily="34" charset="0"/>
              </a:defRPr>
            </a:lvl8pPr>
            <a:lvl9pPr eaLnBrk="0" fontAlgn="base" hangingPunct="0">
              <a:spcBef>
                <a:spcPct val="0"/>
              </a:spcBef>
              <a:spcAft>
                <a:spcPct val="0"/>
              </a:spcAft>
              <a:tabLst>
                <a:tab pos="841375" algn="l"/>
              </a:tabLst>
              <a:defRPr>
                <a:solidFill>
                  <a:schemeClr val="tx1"/>
                </a:solidFill>
                <a:latin typeface="Arial" panose="020B0604020202020204" pitchFamily="34" charset="0"/>
              </a:defRPr>
            </a:lvl9pPr>
          </a:lstStyle>
          <a:p>
            <a:pPr marL="363538" lvl="0" indent="-363538"/>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列印資料綜合說明：</a:t>
            </a:r>
          </a:p>
          <a:p>
            <a:pPr marL="363538" lvl="0" indent="-363538"/>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a:t>
            </a:r>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第一階段：編製並列印電腦化開帳日之餘額式試算表</a:t>
            </a:r>
          </a:p>
          <a:p>
            <a:pPr marL="363538" lvl="0" indent="-363538"/>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(2)</a:t>
            </a:r>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第二階段</a:t>
            </a:r>
            <a:r>
              <a:rPr lang="zh-TW" altLang="en-US" sz="2400" dirty="0" smtClean="0">
                <a:solidFill>
                  <a:schemeClr val="bg1"/>
                </a:solidFill>
                <a:latin typeface="標楷體" panose="03000509000000000000" pitchFamily="65" charset="-120"/>
                <a:ea typeface="標楷體" panose="03000509000000000000" pitchFamily="65" charset="-120"/>
                <a:cs typeface="Times New Roman" panose="02020603050405020304" pitchFamily="18" charset="0"/>
              </a:rPr>
              <a:t>：</a:t>
            </a:r>
            <a:endParaRPr lang="en-US" altLang="zh-TW" sz="2400" dirty="0" smtClean="0">
              <a:solidFill>
                <a:schemeClr val="bg1"/>
              </a:solidFill>
              <a:latin typeface="標楷體" panose="03000509000000000000" pitchFamily="65" charset="-120"/>
              <a:ea typeface="標楷體" panose="03000509000000000000" pitchFamily="65" charset="-120"/>
              <a:cs typeface="Times New Roman" panose="02020603050405020304" pitchFamily="18" charset="0"/>
            </a:endParaRPr>
          </a:p>
          <a:p>
            <a:pPr marL="363538" lvl="0"/>
            <a:r>
              <a:rPr lang="en-US" altLang="zh-TW" sz="2400" dirty="0" smtClean="0">
                <a:solidFill>
                  <a:schemeClr val="bg1"/>
                </a:solidFill>
                <a:latin typeface="標楷體" panose="03000509000000000000" pitchFamily="65" charset="-120"/>
                <a:ea typeface="標楷體" panose="03000509000000000000" pitchFamily="65" charset="-120"/>
                <a:cs typeface="Times New Roman" panose="02020603050405020304" pitchFamily="18" charset="0"/>
              </a:rPr>
              <a:t>1</a:t>
            </a:r>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a:t>
            </a:r>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列印</a:t>
            </a:r>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107</a:t>
            </a:r>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年</a:t>
            </a:r>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11</a:t>
            </a:r>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月及</a:t>
            </a:r>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12</a:t>
            </a:r>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月份平時交易及年底期末調整日記簿</a:t>
            </a:r>
          </a:p>
          <a:p>
            <a:pPr marL="714375" lvl="0" indent="-350838"/>
            <a:r>
              <a:rPr lang="en-US" altLang="zh-TW" sz="2400" dirty="0" smtClean="0">
                <a:solidFill>
                  <a:schemeClr val="bg1"/>
                </a:solidFill>
                <a:latin typeface="標楷體" panose="03000509000000000000" pitchFamily="65" charset="-120"/>
                <a:ea typeface="標楷體" panose="03000509000000000000" pitchFamily="65" charset="-120"/>
                <a:cs typeface="Times New Roman" panose="02020603050405020304" pitchFamily="18" charset="0"/>
              </a:rPr>
              <a:t>2</a:t>
            </a:r>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a:t>
            </a:r>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列印</a:t>
            </a:r>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107</a:t>
            </a:r>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年</a:t>
            </a:r>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11-12</a:t>
            </a:r>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月份銀行存款明細分類帳、</a:t>
            </a:r>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11</a:t>
            </a:r>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月份應收帳款明細分類帳（上期金額為零，期間無交易仍要列印）及</a:t>
            </a:r>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11-12</a:t>
            </a:r>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月銷貨成本總分類帳</a:t>
            </a:r>
          </a:p>
          <a:p>
            <a:pPr marL="714375" indent="-350838"/>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3.</a:t>
            </a:r>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列印</a:t>
            </a:r>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107</a:t>
            </a:r>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年度綜合損益表</a:t>
            </a:r>
          </a:p>
          <a:p>
            <a:pPr marL="714375" indent="-350838"/>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4.</a:t>
            </a:r>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列印</a:t>
            </a:r>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107</a:t>
            </a:r>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年期末資產負債表 </a:t>
            </a:r>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a:t>
            </a:r>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列印前請做應有之結帳分錄</a:t>
            </a:r>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a:t>
            </a:r>
          </a:p>
          <a:p>
            <a:pPr marL="363538" lvl="0" indent="-363538"/>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(3)</a:t>
            </a:r>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第三階段：	</a:t>
            </a:r>
            <a:endParaRPr lang="en-US" altLang="zh-TW" sz="2400" dirty="0" smtClean="0">
              <a:solidFill>
                <a:schemeClr val="bg1"/>
              </a:solidFill>
              <a:latin typeface="標楷體" panose="03000509000000000000" pitchFamily="65" charset="-120"/>
              <a:ea typeface="標楷體" panose="03000509000000000000" pitchFamily="65" charset="-120"/>
              <a:cs typeface="Times New Roman" panose="02020603050405020304" pitchFamily="18" charset="0"/>
            </a:endParaRPr>
          </a:p>
          <a:p>
            <a:pPr marL="714375" lvl="0" indent="-350838"/>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a:t>
            </a:r>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列印</a:t>
            </a:r>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107</a:t>
            </a:r>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年度財務報表比率及相關數額。</a:t>
            </a:r>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a:t>
            </a:r>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格式如題目</a:t>
            </a:r>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a:t>
            </a:r>
          </a:p>
          <a:p>
            <a:pPr marL="714375" lvl="0" indent="-350838"/>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2.</a:t>
            </a:r>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列印「不動產、廠房及設備變動表」</a:t>
            </a:r>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a:t>
            </a:r>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格式如題目</a:t>
            </a:r>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a:t>
            </a:r>
          </a:p>
          <a:p>
            <a:pPr marL="714375" lvl="0" indent="-350838"/>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3.</a:t>
            </a:r>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列印估算公司</a:t>
            </a:r>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107</a:t>
            </a:r>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年</a:t>
            </a:r>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a:t>
            </a:r>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月</a:t>
            </a:r>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a:t>
            </a:r>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日至</a:t>
            </a:r>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10</a:t>
            </a:r>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月</a:t>
            </a:r>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31</a:t>
            </a:r>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日期間存貨因控管不佳的潛在損失金額</a:t>
            </a:r>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a:t>
            </a:r>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格式如題目</a:t>
            </a:r>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a:t>
            </a:r>
          </a:p>
          <a:p>
            <a:pPr marL="714375" lvl="0" indent="-350838"/>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4.</a:t>
            </a:r>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列印「平均成本零售價法」</a:t>
            </a:r>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a:t>
            </a:r>
            <a:r>
              <a:rPr lang="zh-TW" altLang="en-US"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格式如題目</a:t>
            </a:r>
            <a:r>
              <a:rPr lang="en-US" altLang="zh-TW" sz="2400" dirty="0">
                <a:solidFill>
                  <a:schemeClr val="bg1"/>
                </a:solidFill>
                <a:latin typeface="標楷體" panose="03000509000000000000" pitchFamily="65" charset="-120"/>
                <a:ea typeface="標楷體" panose="03000509000000000000" pitchFamily="65" charset="-120"/>
                <a:cs typeface="Times New Roman" panose="02020603050405020304" pitchFamily="18" charset="0"/>
              </a:rPr>
              <a:t>)</a:t>
            </a:r>
          </a:p>
        </p:txBody>
      </p:sp>
    </p:spTree>
    <p:extLst>
      <p:ext uri="{BB962C8B-B14F-4D97-AF65-F5344CB8AC3E}">
        <p14:creationId xmlns:p14="http://schemas.microsoft.com/office/powerpoint/2010/main" val="34362136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1172071" y="2854641"/>
            <a:ext cx="2442812" cy="1200329"/>
          </a:xfrm>
          <a:prstGeom prst="rect">
            <a:avLst/>
          </a:prstGeom>
        </p:spPr>
        <p:txBody>
          <a:bodyPr wrap="square">
            <a:spAutoFit/>
          </a:bodyPr>
          <a:lstStyle/>
          <a:p>
            <a:r>
              <a:rPr lang="zh-TW" altLang="en-US" sz="2400" dirty="0" smtClean="0">
                <a:solidFill>
                  <a:schemeClr val="bg1"/>
                </a:solidFill>
                <a:latin typeface="標楷體" panose="03000509000000000000" pitchFamily="65" charset="-120"/>
                <a:ea typeface="標楷體" panose="03000509000000000000" pitchFamily="65" charset="-120"/>
              </a:rPr>
              <a:t>以</a:t>
            </a:r>
            <a:r>
              <a:rPr lang="en-US" altLang="zh-TW" sz="2400" dirty="0">
                <a:solidFill>
                  <a:srgbClr val="00FDFF"/>
                </a:solidFill>
                <a:latin typeface="標楷體" panose="03000509000000000000" pitchFamily="65" charset="-120"/>
                <a:ea typeface="標楷體" panose="03000509000000000000" pitchFamily="65" charset="-120"/>
              </a:rPr>
              <a:t>103</a:t>
            </a:r>
            <a:r>
              <a:rPr lang="zh-TW" altLang="en-US" sz="2400" dirty="0" smtClean="0">
                <a:solidFill>
                  <a:schemeClr val="bg1"/>
                </a:solidFill>
                <a:latin typeface="標楷體" panose="03000509000000000000" pitchFamily="65" charset="-120"/>
                <a:ea typeface="標楷體" panose="03000509000000000000" pitchFamily="65" charset="-120"/>
              </a:rPr>
              <a:t>學年度會計</a:t>
            </a:r>
            <a:r>
              <a:rPr lang="zh-TW" altLang="en-US" sz="2400" dirty="0">
                <a:solidFill>
                  <a:schemeClr val="bg1"/>
                </a:solidFill>
                <a:latin typeface="標楷體" panose="03000509000000000000" pitchFamily="65" charset="-120"/>
                <a:ea typeface="標楷體" panose="03000509000000000000" pitchFamily="65" charset="-120"/>
              </a:rPr>
              <a:t>學</a:t>
            </a:r>
            <a:r>
              <a:rPr lang="zh-TW" altLang="en-US" sz="2400" dirty="0">
                <a:solidFill>
                  <a:srgbClr val="00FDFF"/>
                </a:solidFill>
                <a:latin typeface="標楷體" panose="03000509000000000000" pitchFamily="65" charset="-120"/>
                <a:ea typeface="標楷體" panose="03000509000000000000" pitchFamily="65" charset="-120"/>
              </a:rPr>
              <a:t>微調課程綱要</a:t>
            </a:r>
            <a:r>
              <a:rPr lang="zh-TW" altLang="en-US" sz="2400" dirty="0">
                <a:solidFill>
                  <a:schemeClr val="bg1"/>
                </a:solidFill>
                <a:latin typeface="標楷體" panose="03000509000000000000" pitchFamily="65" charset="-120"/>
                <a:ea typeface="標楷體" panose="03000509000000000000" pitchFamily="65" charset="-120"/>
              </a:rPr>
              <a:t>為命題範圍</a:t>
            </a: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2492990" cy="646331"/>
          </a:xfrm>
          <a:prstGeom prst="rect">
            <a:avLst/>
          </a:prstGeom>
        </p:spPr>
        <p:txBody>
          <a:bodyPr wrap="none">
            <a:spAutoFit/>
          </a:bodyPr>
          <a:lstStyle/>
          <a:p>
            <a:r>
              <a:rPr lang="zh-TW" altLang="en-US" sz="3600" b="1" dirty="0">
                <a:solidFill>
                  <a:schemeClr val="bg1"/>
                </a:solidFill>
                <a:latin typeface="標楷體" panose="03000509000000000000" pitchFamily="65" charset="-120"/>
                <a:ea typeface="標楷體" panose="03000509000000000000" pitchFamily="65" charset="-120"/>
              </a:rPr>
              <a:t>規則及評分</a:t>
            </a: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578294" y="1777424"/>
            <a:ext cx="3689019" cy="4507252"/>
            <a:chOff x="704081" y="1925117"/>
            <a:chExt cx="3689019" cy="4920525"/>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704081" y="1925117"/>
              <a:ext cx="1714318" cy="180000"/>
            </a:xfrm>
            <a:prstGeom prst="rect">
              <a:avLst/>
            </a:prstGeom>
          </p:spPr>
        </p:pic>
      </p:grpSp>
      <p:grpSp>
        <p:nvGrpSpPr>
          <p:cNvPr id="9" name="群組 8">
            <a:extLst>
              <a:ext uri="{FF2B5EF4-FFF2-40B4-BE49-F238E27FC236}">
                <a16:creationId xmlns:a16="http://schemas.microsoft.com/office/drawing/2014/main" id="{2FECE5B1-E716-44B3-BCA8-EFD0567F881C}"/>
              </a:ext>
            </a:extLst>
          </p:cNvPr>
          <p:cNvGrpSpPr/>
          <p:nvPr/>
        </p:nvGrpSpPr>
        <p:grpSpPr>
          <a:xfrm>
            <a:off x="1432184" y="1093082"/>
            <a:ext cx="1847850" cy="1603387"/>
            <a:chOff x="1557971" y="1240776"/>
            <a:chExt cx="1847850" cy="1603387"/>
          </a:xfrm>
        </p:grpSpPr>
        <p:pic>
          <p:nvPicPr>
            <p:cNvPr id="4" name="圖片 3">
              <a:extLst>
                <a:ext uri="{FF2B5EF4-FFF2-40B4-BE49-F238E27FC236}">
                  <a16:creationId xmlns:a16="http://schemas.microsoft.com/office/drawing/2014/main" id="{B2323400-6E4D-44BE-8AD6-8965FCB03FBB}"/>
                </a:ext>
              </a:extLst>
            </p:cNvPr>
            <p:cNvPicPr>
              <a:picLocks noChangeAspect="1"/>
            </p:cNvPicPr>
            <p:nvPr/>
          </p:nvPicPr>
          <p:blipFill>
            <a:blip r:embed="rId4"/>
            <a:stretch>
              <a:fillRect/>
            </a:stretch>
          </p:blipFill>
          <p:spPr>
            <a:xfrm>
              <a:off x="1704807" y="1240776"/>
              <a:ext cx="1615580" cy="1603387"/>
            </a:xfrm>
            <a:prstGeom prst="rect">
              <a:avLst/>
            </a:prstGeom>
          </p:spPr>
        </p:pic>
        <p:sp>
          <p:nvSpPr>
            <p:cNvPr id="5" name="文字方塊 4">
              <a:extLst>
                <a:ext uri="{FF2B5EF4-FFF2-40B4-BE49-F238E27FC236}">
                  <a16:creationId xmlns:a16="http://schemas.microsoft.com/office/drawing/2014/main" id="{274FDA40-955A-4375-A45A-5C3F888E0DDF}"/>
                </a:ext>
              </a:extLst>
            </p:cNvPr>
            <p:cNvSpPr txBox="1"/>
            <p:nvPr/>
          </p:nvSpPr>
          <p:spPr>
            <a:xfrm>
              <a:off x="1557971" y="1503626"/>
              <a:ext cx="1847850" cy="1077218"/>
            </a:xfrm>
            <a:prstGeom prst="rect">
              <a:avLst/>
            </a:prstGeom>
            <a:noFill/>
          </p:spPr>
          <p:txBody>
            <a:bodyPr wrap="square" rtlCol="0">
              <a:spAutoFit/>
            </a:bodyPr>
            <a:lstStyle/>
            <a:p>
              <a:pPr algn="ctr"/>
              <a:r>
                <a:rPr lang="zh-TW" altLang="en-US" sz="3200" dirty="0" smtClean="0">
                  <a:solidFill>
                    <a:srgbClr val="00FDFF"/>
                  </a:solidFill>
                  <a:latin typeface="標楷體" panose="03000509000000000000" pitchFamily="65" charset="-120"/>
                  <a:ea typeface="標楷體" panose="03000509000000000000" pitchFamily="65" charset="-120"/>
                </a:rPr>
                <a:t>命題</a:t>
              </a:r>
              <a:endParaRPr lang="en-US" altLang="zh-TW" sz="3200" dirty="0" smtClean="0">
                <a:solidFill>
                  <a:srgbClr val="00FDFF"/>
                </a:solidFill>
                <a:latin typeface="標楷體" panose="03000509000000000000" pitchFamily="65" charset="-120"/>
                <a:ea typeface="標楷體" panose="03000509000000000000" pitchFamily="65" charset="-120"/>
              </a:endParaRPr>
            </a:p>
            <a:p>
              <a:pPr algn="ctr"/>
              <a:r>
                <a:rPr lang="zh-TW" altLang="en-US" sz="3200" dirty="0" smtClean="0">
                  <a:solidFill>
                    <a:srgbClr val="00FDFF"/>
                  </a:solidFill>
                  <a:latin typeface="標楷體" panose="03000509000000000000" pitchFamily="65" charset="-120"/>
                  <a:ea typeface="標楷體" panose="03000509000000000000" pitchFamily="65" charset="-120"/>
                </a:rPr>
                <a:t>範圍</a:t>
              </a:r>
              <a:endParaRPr lang="zh-TW" altLang="en-US" sz="3200" dirty="0">
                <a:solidFill>
                  <a:srgbClr val="00FDFF"/>
                </a:solidFill>
                <a:latin typeface="標楷體" panose="03000509000000000000" pitchFamily="65" charset="-120"/>
                <a:ea typeface="標楷體" panose="03000509000000000000" pitchFamily="65" charset="-120"/>
              </a:endParaRPr>
            </a:p>
          </p:txBody>
        </p:sp>
      </p:grpSp>
      <p:sp>
        <p:nvSpPr>
          <p:cNvPr id="94" name="矩形 93">
            <a:extLst>
              <a:ext uri="{FF2B5EF4-FFF2-40B4-BE49-F238E27FC236}">
                <a16:creationId xmlns:a16="http://schemas.microsoft.com/office/drawing/2014/main" id="{0FFBB90C-5965-4130-85DE-B5E57223117A}"/>
              </a:ext>
            </a:extLst>
          </p:cNvPr>
          <p:cNvSpPr/>
          <p:nvPr/>
        </p:nvSpPr>
        <p:spPr>
          <a:xfrm>
            <a:off x="4776969" y="2858435"/>
            <a:ext cx="2538290" cy="1938992"/>
          </a:xfrm>
          <a:prstGeom prst="rect">
            <a:avLst/>
          </a:prstGeom>
        </p:spPr>
        <p:txBody>
          <a:bodyPr wrap="square">
            <a:spAutoFit/>
          </a:bodyPr>
          <a:lstStyle/>
          <a:p>
            <a:r>
              <a:rPr lang="zh-TW" altLang="en-US" sz="2400" dirty="0">
                <a:solidFill>
                  <a:schemeClr val="bg1"/>
                </a:solidFill>
                <a:latin typeface="標楷體" panose="03000509000000000000" pitchFamily="65" charset="-120"/>
                <a:ea typeface="標楷體" panose="03000509000000000000" pitchFamily="65" charset="-120"/>
              </a:rPr>
              <a:t>以</a:t>
            </a:r>
            <a:r>
              <a:rPr lang="zh-TW" altLang="en-US" sz="2400" dirty="0">
                <a:solidFill>
                  <a:srgbClr val="00FDFF"/>
                </a:solidFill>
                <a:latin typeface="標楷體" panose="03000509000000000000" pitchFamily="65" charset="-120"/>
                <a:ea typeface="標楷體" panose="03000509000000000000" pitchFamily="65" charset="-120"/>
              </a:rPr>
              <a:t>測驗題</a:t>
            </a:r>
            <a:r>
              <a:rPr lang="zh-TW" altLang="en-US" sz="2400" dirty="0">
                <a:solidFill>
                  <a:schemeClr val="bg1"/>
                </a:solidFill>
                <a:latin typeface="標楷體" panose="03000509000000000000" pitchFamily="65" charset="-120"/>
                <a:ea typeface="標楷體" panose="03000509000000000000" pitchFamily="65" charset="-120"/>
              </a:rPr>
              <a:t>為主，佔競賽總成績</a:t>
            </a:r>
            <a:r>
              <a:rPr lang="en-US" altLang="zh-TW" sz="2400" dirty="0">
                <a:solidFill>
                  <a:srgbClr val="00FDFF"/>
                </a:solidFill>
                <a:latin typeface="標楷體" panose="03000509000000000000" pitchFamily="65" charset="-120"/>
                <a:ea typeface="標楷體" panose="03000509000000000000" pitchFamily="65" charset="-120"/>
              </a:rPr>
              <a:t>20%</a:t>
            </a:r>
            <a:r>
              <a:rPr lang="zh-TW" altLang="en-US" sz="2400" dirty="0">
                <a:solidFill>
                  <a:schemeClr val="bg1"/>
                </a:solidFill>
                <a:latin typeface="標楷體" panose="03000509000000000000" pitchFamily="65" charset="-120"/>
                <a:ea typeface="標楷體" panose="03000509000000000000" pitchFamily="65" charset="-120"/>
              </a:rPr>
              <a:t>。</a:t>
            </a:r>
            <a:r>
              <a:rPr lang="en-US" altLang="zh-TW" sz="2400" dirty="0">
                <a:solidFill>
                  <a:schemeClr val="bg1"/>
                </a:solidFill>
                <a:latin typeface="標楷體" panose="03000509000000000000" pitchFamily="65" charset="-120"/>
                <a:ea typeface="標楷體" panose="03000509000000000000" pitchFamily="65" charset="-120"/>
              </a:rPr>
              <a:t>(</a:t>
            </a:r>
            <a:r>
              <a:rPr lang="en-US" altLang="zh-TW" sz="2400" dirty="0">
                <a:solidFill>
                  <a:srgbClr val="00FDFF"/>
                </a:solidFill>
                <a:latin typeface="標楷體" panose="03000509000000000000" pitchFamily="65" charset="-120"/>
                <a:ea typeface="標楷體" panose="03000509000000000000" pitchFamily="65" charset="-120"/>
              </a:rPr>
              <a:t>60</a:t>
            </a:r>
            <a:r>
              <a:rPr lang="zh-TW" altLang="en-US" sz="2400" dirty="0">
                <a:solidFill>
                  <a:srgbClr val="00FDFF"/>
                </a:solidFill>
                <a:latin typeface="標楷體" panose="03000509000000000000" pitchFamily="65" charset="-120"/>
                <a:ea typeface="標楷體" panose="03000509000000000000" pitchFamily="65" charset="-120"/>
              </a:rPr>
              <a:t>分鐘</a:t>
            </a:r>
            <a:r>
              <a:rPr lang="en-US" altLang="zh-TW" sz="2400" dirty="0">
                <a:solidFill>
                  <a:schemeClr val="bg1"/>
                </a:solidFill>
                <a:latin typeface="標楷體" panose="03000509000000000000" pitchFamily="65" charset="-120"/>
                <a:ea typeface="標楷體" panose="03000509000000000000" pitchFamily="65" charset="-120"/>
              </a:rPr>
              <a:t>)</a:t>
            </a:r>
          </a:p>
          <a:p>
            <a:endParaRPr lang="en-US" altLang="zh-TW" sz="2400" dirty="0" smtClean="0">
              <a:solidFill>
                <a:schemeClr val="bg1"/>
              </a:solidFill>
              <a:latin typeface="標楷體" panose="03000509000000000000" pitchFamily="65" charset="-120"/>
              <a:ea typeface="標楷體" panose="03000509000000000000" pitchFamily="65" charset="-120"/>
            </a:endParaRPr>
          </a:p>
          <a:p>
            <a:r>
              <a:rPr lang="zh-TW" altLang="en-US" sz="2400" dirty="0">
                <a:solidFill>
                  <a:schemeClr val="bg1"/>
                </a:solidFill>
                <a:latin typeface="標楷體" panose="03000509000000000000" pitchFamily="65" charset="-120"/>
                <a:ea typeface="標楷體" panose="03000509000000000000" pitchFamily="65" charset="-120"/>
              </a:rPr>
              <a:t>滿分為</a:t>
            </a:r>
            <a:r>
              <a:rPr lang="en-US" altLang="zh-TW" sz="2400" dirty="0">
                <a:solidFill>
                  <a:srgbClr val="00FDFF"/>
                </a:solidFill>
                <a:latin typeface="標楷體" panose="03000509000000000000" pitchFamily="65" charset="-120"/>
                <a:ea typeface="標楷體" panose="03000509000000000000" pitchFamily="65" charset="-120"/>
              </a:rPr>
              <a:t>100 </a:t>
            </a:r>
            <a:r>
              <a:rPr lang="zh-TW" altLang="en-US" sz="2400" dirty="0">
                <a:solidFill>
                  <a:srgbClr val="00FDFF"/>
                </a:solidFill>
                <a:latin typeface="標楷體" panose="03000509000000000000" pitchFamily="65" charset="-120"/>
                <a:ea typeface="標楷體" panose="03000509000000000000" pitchFamily="65" charset="-120"/>
              </a:rPr>
              <a:t>分</a:t>
            </a:r>
          </a:p>
        </p:txBody>
      </p:sp>
      <p:grpSp>
        <p:nvGrpSpPr>
          <p:cNvPr id="7" name="群組 6">
            <a:extLst>
              <a:ext uri="{FF2B5EF4-FFF2-40B4-BE49-F238E27FC236}">
                <a16:creationId xmlns:a16="http://schemas.microsoft.com/office/drawing/2014/main" id="{CE4B92A7-1C67-4465-9FE9-27BCC1855A0C}"/>
              </a:ext>
            </a:extLst>
          </p:cNvPr>
          <p:cNvGrpSpPr/>
          <p:nvPr/>
        </p:nvGrpSpPr>
        <p:grpSpPr>
          <a:xfrm>
            <a:off x="4188161" y="1777423"/>
            <a:ext cx="3651740" cy="4507252"/>
            <a:chOff x="4313948" y="1925117"/>
            <a:chExt cx="3651740" cy="4932254"/>
          </a:xfrm>
        </p:grpSpPr>
        <p:sp>
          <p:nvSpPr>
            <p:cNvPr id="93" name="矩形 92">
              <a:extLst>
                <a:ext uri="{FF2B5EF4-FFF2-40B4-BE49-F238E27FC236}">
                  <a16:creationId xmlns:a16="http://schemas.microsoft.com/office/drawing/2014/main" id="{6F885C99-576D-4300-81CE-A89888E70D44}"/>
                </a:ext>
              </a:extLst>
            </p:cNvPr>
            <p:cNvSpPr/>
            <p:nvPr/>
          </p:nvSpPr>
          <p:spPr>
            <a:xfrm flipH="1">
              <a:off x="4518274"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95" name="图片 74">
              <a:extLst>
                <a:ext uri="{FF2B5EF4-FFF2-40B4-BE49-F238E27FC236}">
                  <a16:creationId xmlns:a16="http://schemas.microsoft.com/office/drawing/2014/main" id="{95F5E59E-C40D-415F-8005-E84224C8A6AA}"/>
                </a:ext>
              </a:extLst>
            </p:cNvPr>
            <p:cNvPicPr>
              <a:picLocks/>
            </p:cNvPicPr>
            <p:nvPr/>
          </p:nvPicPr>
          <p:blipFill>
            <a:blip r:embed="rId3"/>
            <a:stretch>
              <a:fillRect/>
            </a:stretch>
          </p:blipFill>
          <p:spPr>
            <a:xfrm>
              <a:off x="6251370" y="6677371"/>
              <a:ext cx="1714318" cy="180000"/>
            </a:xfrm>
            <a:prstGeom prst="rect">
              <a:avLst/>
            </a:prstGeom>
          </p:spPr>
        </p:pic>
        <p:pic>
          <p:nvPicPr>
            <p:cNvPr id="96" name="图片 74">
              <a:extLst>
                <a:ext uri="{FF2B5EF4-FFF2-40B4-BE49-F238E27FC236}">
                  <a16:creationId xmlns:a16="http://schemas.microsoft.com/office/drawing/2014/main" id="{0424429C-68E7-486F-BA6D-6BF064E6F475}"/>
                </a:ext>
              </a:extLst>
            </p:cNvPr>
            <p:cNvPicPr>
              <a:picLocks/>
            </p:cNvPicPr>
            <p:nvPr/>
          </p:nvPicPr>
          <p:blipFill>
            <a:blip r:embed="rId3"/>
            <a:stretch>
              <a:fillRect/>
            </a:stretch>
          </p:blipFill>
          <p:spPr>
            <a:xfrm>
              <a:off x="4313948" y="1925117"/>
              <a:ext cx="1714318" cy="180000"/>
            </a:xfrm>
            <a:prstGeom prst="rect">
              <a:avLst/>
            </a:prstGeom>
          </p:spPr>
        </p:pic>
      </p:grpSp>
      <p:grpSp>
        <p:nvGrpSpPr>
          <p:cNvPr id="10" name="群組 9">
            <a:extLst>
              <a:ext uri="{FF2B5EF4-FFF2-40B4-BE49-F238E27FC236}">
                <a16:creationId xmlns:a16="http://schemas.microsoft.com/office/drawing/2014/main" id="{66764955-C316-40F6-92CC-3F782B90F392}"/>
              </a:ext>
            </a:extLst>
          </p:cNvPr>
          <p:cNvGrpSpPr/>
          <p:nvPr/>
        </p:nvGrpSpPr>
        <p:grpSpPr>
          <a:xfrm>
            <a:off x="5072752" y="1093082"/>
            <a:ext cx="1847850" cy="1603387"/>
            <a:chOff x="5198539" y="1240776"/>
            <a:chExt cx="1847850" cy="1603387"/>
          </a:xfrm>
        </p:grpSpPr>
        <p:pic>
          <p:nvPicPr>
            <p:cNvPr id="97" name="圖片 96">
              <a:extLst>
                <a:ext uri="{FF2B5EF4-FFF2-40B4-BE49-F238E27FC236}">
                  <a16:creationId xmlns:a16="http://schemas.microsoft.com/office/drawing/2014/main" id="{A18A93CE-4DE0-4ABC-B7AA-7F2E5A3F6DD2}"/>
                </a:ext>
              </a:extLst>
            </p:cNvPr>
            <p:cNvPicPr>
              <a:picLocks noChangeAspect="1"/>
            </p:cNvPicPr>
            <p:nvPr/>
          </p:nvPicPr>
          <p:blipFill>
            <a:blip r:embed="rId4"/>
            <a:stretch>
              <a:fillRect/>
            </a:stretch>
          </p:blipFill>
          <p:spPr>
            <a:xfrm>
              <a:off x="5314674" y="1240776"/>
              <a:ext cx="1615580" cy="1603387"/>
            </a:xfrm>
            <a:prstGeom prst="rect">
              <a:avLst/>
            </a:prstGeom>
          </p:spPr>
        </p:pic>
        <p:sp>
          <p:nvSpPr>
            <p:cNvPr id="98" name="文字方塊 97">
              <a:extLst>
                <a:ext uri="{FF2B5EF4-FFF2-40B4-BE49-F238E27FC236}">
                  <a16:creationId xmlns:a16="http://schemas.microsoft.com/office/drawing/2014/main" id="{B7D60A0D-3F7E-4C98-9A9C-A40824EF6F05}"/>
                </a:ext>
              </a:extLst>
            </p:cNvPr>
            <p:cNvSpPr txBox="1"/>
            <p:nvPr/>
          </p:nvSpPr>
          <p:spPr>
            <a:xfrm>
              <a:off x="5198539" y="1476508"/>
              <a:ext cx="1847850" cy="1077218"/>
            </a:xfrm>
            <a:prstGeom prst="rect">
              <a:avLst/>
            </a:prstGeom>
            <a:noFill/>
          </p:spPr>
          <p:txBody>
            <a:bodyPr wrap="square" rtlCol="0">
              <a:spAutoFit/>
            </a:bodyPr>
            <a:lstStyle/>
            <a:p>
              <a:pPr algn="ctr"/>
              <a:r>
                <a:rPr lang="zh-TW" altLang="en-US" sz="3200" dirty="0" smtClean="0">
                  <a:solidFill>
                    <a:srgbClr val="00FDFF"/>
                  </a:solidFill>
                  <a:latin typeface="標楷體" panose="03000509000000000000" pitchFamily="65" charset="-120"/>
                  <a:ea typeface="標楷體" panose="03000509000000000000" pitchFamily="65" charset="-120"/>
                </a:rPr>
                <a:t>學科</a:t>
              </a:r>
              <a:endParaRPr lang="en-US" altLang="zh-TW" sz="3200" dirty="0" smtClean="0">
                <a:solidFill>
                  <a:srgbClr val="00FDFF"/>
                </a:solidFill>
                <a:latin typeface="標楷體" panose="03000509000000000000" pitchFamily="65" charset="-120"/>
                <a:ea typeface="標楷體" panose="03000509000000000000" pitchFamily="65" charset="-120"/>
              </a:endParaRPr>
            </a:p>
            <a:p>
              <a:pPr algn="ctr"/>
              <a:r>
                <a:rPr lang="zh-TW" altLang="en-US" sz="3200" dirty="0" smtClean="0">
                  <a:solidFill>
                    <a:srgbClr val="00FDFF"/>
                  </a:solidFill>
                  <a:latin typeface="標楷體" panose="03000509000000000000" pitchFamily="65" charset="-120"/>
                  <a:ea typeface="標楷體" panose="03000509000000000000" pitchFamily="65" charset="-120"/>
                </a:rPr>
                <a:t>競賽</a:t>
              </a:r>
              <a:endParaRPr lang="zh-TW" altLang="en-US" sz="3200" dirty="0">
                <a:solidFill>
                  <a:srgbClr val="00FDFF"/>
                </a:solidFill>
                <a:latin typeface="標楷體" panose="03000509000000000000" pitchFamily="65" charset="-120"/>
                <a:ea typeface="標楷體" panose="03000509000000000000" pitchFamily="65" charset="-120"/>
              </a:endParaRPr>
            </a:p>
          </p:txBody>
        </p:sp>
      </p:grpSp>
      <p:sp>
        <p:nvSpPr>
          <p:cNvPr id="100" name="矩形 99">
            <a:extLst>
              <a:ext uri="{FF2B5EF4-FFF2-40B4-BE49-F238E27FC236}">
                <a16:creationId xmlns:a16="http://schemas.microsoft.com/office/drawing/2014/main" id="{A4833DC1-9063-4C98-9595-A244CE72FA48}"/>
              </a:ext>
            </a:extLst>
          </p:cNvPr>
          <p:cNvSpPr/>
          <p:nvPr/>
        </p:nvSpPr>
        <p:spPr>
          <a:xfrm>
            <a:off x="8325533" y="2897913"/>
            <a:ext cx="2639468" cy="3046988"/>
          </a:xfrm>
          <a:prstGeom prst="rect">
            <a:avLst/>
          </a:prstGeom>
        </p:spPr>
        <p:txBody>
          <a:bodyPr wrap="square">
            <a:spAutoFit/>
          </a:bodyPr>
          <a:lstStyle/>
          <a:p>
            <a:r>
              <a:rPr lang="zh-TW" altLang="en-US" sz="2400" dirty="0">
                <a:solidFill>
                  <a:schemeClr val="bg1"/>
                </a:solidFill>
                <a:latin typeface="標楷體" panose="03000509000000000000" pitchFamily="65" charset="-120"/>
                <a:ea typeface="標楷體" panose="03000509000000000000" pitchFamily="65" charset="-120"/>
              </a:rPr>
              <a:t>以</a:t>
            </a:r>
            <a:r>
              <a:rPr lang="zh-TW" altLang="en-US" sz="2400" dirty="0">
                <a:solidFill>
                  <a:srgbClr val="00FDFF"/>
                </a:solidFill>
                <a:latin typeface="標楷體" panose="03000509000000000000" pitchFamily="65" charset="-120"/>
                <a:ea typeface="標楷體" panose="03000509000000000000" pitchFamily="65" charset="-120"/>
              </a:rPr>
              <a:t>上機實作</a:t>
            </a:r>
            <a:r>
              <a:rPr lang="zh-TW" altLang="en-US" sz="2400" dirty="0">
                <a:solidFill>
                  <a:schemeClr val="bg1"/>
                </a:solidFill>
                <a:latin typeface="標楷體" panose="03000509000000000000" pitchFamily="65" charset="-120"/>
                <a:ea typeface="標楷體" panose="03000509000000000000" pitchFamily="65" charset="-120"/>
              </a:rPr>
              <a:t>為主，佔競賽總成績</a:t>
            </a:r>
            <a:r>
              <a:rPr lang="en-US" altLang="zh-TW" sz="2400" dirty="0">
                <a:solidFill>
                  <a:srgbClr val="00FDFF"/>
                </a:solidFill>
                <a:latin typeface="標楷體" panose="03000509000000000000" pitchFamily="65" charset="-120"/>
                <a:ea typeface="標楷體" panose="03000509000000000000" pitchFamily="65" charset="-120"/>
              </a:rPr>
              <a:t>80%</a:t>
            </a:r>
            <a:r>
              <a:rPr lang="zh-TW" altLang="en-US" sz="2400" dirty="0">
                <a:solidFill>
                  <a:schemeClr val="bg1"/>
                </a:solidFill>
                <a:latin typeface="標楷體" panose="03000509000000000000" pitchFamily="65" charset="-120"/>
                <a:ea typeface="標楷體" panose="03000509000000000000" pitchFamily="65" charset="-120"/>
              </a:rPr>
              <a:t>。</a:t>
            </a:r>
            <a:r>
              <a:rPr lang="en-US" altLang="zh-TW" sz="2400" dirty="0">
                <a:solidFill>
                  <a:schemeClr val="bg1"/>
                </a:solidFill>
                <a:latin typeface="標楷體" panose="03000509000000000000" pitchFamily="65" charset="-120"/>
                <a:ea typeface="標楷體" panose="03000509000000000000" pitchFamily="65" charset="-120"/>
              </a:rPr>
              <a:t>(</a:t>
            </a:r>
            <a:r>
              <a:rPr lang="en-US" altLang="zh-TW" sz="2400" dirty="0">
                <a:solidFill>
                  <a:srgbClr val="00FDFF"/>
                </a:solidFill>
                <a:latin typeface="標楷體" panose="03000509000000000000" pitchFamily="65" charset="-120"/>
                <a:ea typeface="標楷體" panose="03000509000000000000" pitchFamily="65" charset="-120"/>
              </a:rPr>
              <a:t>120</a:t>
            </a:r>
            <a:r>
              <a:rPr lang="zh-TW" altLang="en-US" sz="2400" dirty="0">
                <a:solidFill>
                  <a:srgbClr val="00FDFF"/>
                </a:solidFill>
                <a:latin typeface="標楷體" panose="03000509000000000000" pitchFamily="65" charset="-120"/>
                <a:ea typeface="標楷體" panose="03000509000000000000" pitchFamily="65" charset="-120"/>
              </a:rPr>
              <a:t>分鐘</a:t>
            </a:r>
            <a:r>
              <a:rPr lang="en-US" altLang="zh-TW" sz="2400" dirty="0" smtClean="0">
                <a:solidFill>
                  <a:schemeClr val="bg1"/>
                </a:solidFill>
                <a:latin typeface="標楷體" panose="03000509000000000000" pitchFamily="65" charset="-120"/>
                <a:ea typeface="標楷體" panose="03000509000000000000" pitchFamily="65" charset="-120"/>
              </a:rPr>
              <a:t>)</a:t>
            </a:r>
          </a:p>
          <a:p>
            <a:endParaRPr lang="en-US" altLang="zh-TW" sz="2400" dirty="0">
              <a:solidFill>
                <a:schemeClr val="bg1"/>
              </a:solidFill>
              <a:latin typeface="標楷體" panose="03000509000000000000" pitchFamily="65" charset="-120"/>
              <a:ea typeface="標楷體" panose="03000509000000000000" pitchFamily="65" charset="-120"/>
            </a:endParaRPr>
          </a:p>
          <a:p>
            <a:r>
              <a:rPr lang="zh-TW" altLang="en-US" sz="2400" dirty="0">
                <a:solidFill>
                  <a:schemeClr val="bg1"/>
                </a:solidFill>
                <a:latin typeface="標楷體" panose="03000509000000000000" pitchFamily="65" charset="-120"/>
                <a:ea typeface="標楷體" panose="03000509000000000000" pitchFamily="65" charset="-120"/>
              </a:rPr>
              <a:t>以術科實作</a:t>
            </a:r>
            <a:r>
              <a:rPr lang="zh-TW" altLang="en-US" sz="2400" dirty="0">
                <a:solidFill>
                  <a:srgbClr val="00FDFF"/>
                </a:solidFill>
                <a:latin typeface="標楷體" panose="03000509000000000000" pitchFamily="65" charset="-120"/>
                <a:ea typeface="標楷體" panose="03000509000000000000" pitchFamily="65" charset="-120"/>
              </a:rPr>
              <a:t>積點最高分者</a:t>
            </a:r>
            <a:r>
              <a:rPr lang="zh-TW" altLang="en-US" sz="2400" dirty="0">
                <a:solidFill>
                  <a:schemeClr val="bg1"/>
                </a:solidFill>
                <a:latin typeface="標楷體" panose="03000509000000000000" pitchFamily="65" charset="-120"/>
                <a:ea typeface="標楷體" panose="03000509000000000000" pitchFamily="65" charset="-120"/>
              </a:rPr>
              <a:t>為</a:t>
            </a:r>
            <a:r>
              <a:rPr lang="en-US" altLang="zh-TW" sz="2400" dirty="0" smtClean="0">
                <a:solidFill>
                  <a:srgbClr val="00FDFF"/>
                </a:solidFill>
                <a:latin typeface="標楷體" panose="03000509000000000000" pitchFamily="65" charset="-120"/>
                <a:ea typeface="標楷體" panose="03000509000000000000" pitchFamily="65" charset="-120"/>
              </a:rPr>
              <a:t>100</a:t>
            </a:r>
            <a:r>
              <a:rPr lang="zh-TW" altLang="en-US" sz="2400" dirty="0" smtClean="0">
                <a:solidFill>
                  <a:srgbClr val="00FDFF"/>
                </a:solidFill>
                <a:latin typeface="標楷體" panose="03000509000000000000" pitchFamily="65" charset="-120"/>
                <a:ea typeface="標楷體" panose="03000509000000000000" pitchFamily="65" charset="-120"/>
              </a:rPr>
              <a:t>分</a:t>
            </a:r>
            <a:r>
              <a:rPr lang="zh-TW" altLang="en-US" sz="2400" dirty="0">
                <a:solidFill>
                  <a:schemeClr val="bg1"/>
                </a:solidFill>
                <a:latin typeface="標楷體" panose="03000509000000000000" pitchFamily="65" charset="-120"/>
                <a:ea typeface="標楷體" panose="03000509000000000000" pitchFamily="65" charset="-120"/>
              </a:rPr>
              <a:t>，且據以</a:t>
            </a:r>
            <a:r>
              <a:rPr lang="zh-TW" altLang="en-US" sz="2400" dirty="0">
                <a:solidFill>
                  <a:srgbClr val="00FDFF"/>
                </a:solidFill>
                <a:latin typeface="標楷體" panose="03000509000000000000" pitchFamily="65" charset="-120"/>
                <a:ea typeface="標楷體" panose="03000509000000000000" pitchFamily="65" charset="-120"/>
              </a:rPr>
              <a:t>換算</a:t>
            </a:r>
            <a:r>
              <a:rPr lang="zh-TW" altLang="en-US" sz="2400" dirty="0">
                <a:solidFill>
                  <a:schemeClr val="bg1"/>
                </a:solidFill>
                <a:latin typeface="標楷體" panose="03000509000000000000" pitchFamily="65" charset="-120"/>
                <a:ea typeface="標楷體" panose="03000509000000000000" pitchFamily="65" charset="-120"/>
              </a:rPr>
              <a:t>其他參賽者之</a:t>
            </a:r>
            <a:r>
              <a:rPr lang="zh-TW" altLang="en-US" sz="2400" dirty="0">
                <a:solidFill>
                  <a:srgbClr val="00FDFF"/>
                </a:solidFill>
                <a:latin typeface="標楷體" panose="03000509000000000000" pitchFamily="65" charset="-120"/>
                <a:ea typeface="標楷體" panose="03000509000000000000" pitchFamily="65" charset="-120"/>
              </a:rPr>
              <a:t>術科成績</a:t>
            </a:r>
            <a:r>
              <a:rPr lang="zh-TW" altLang="en-US" sz="2400" dirty="0" smtClean="0">
                <a:solidFill>
                  <a:schemeClr val="bg1"/>
                </a:solidFill>
                <a:latin typeface="標楷體" panose="03000509000000000000" pitchFamily="65" charset="-120"/>
                <a:ea typeface="標楷體" panose="03000509000000000000" pitchFamily="65" charset="-120"/>
              </a:rPr>
              <a:t>。</a:t>
            </a:r>
            <a:endParaRPr lang="en-US" altLang="zh-TW" sz="2400" dirty="0">
              <a:solidFill>
                <a:schemeClr val="bg1"/>
              </a:solidFill>
              <a:latin typeface="標楷體" panose="03000509000000000000" pitchFamily="65" charset="-120"/>
              <a:ea typeface="標楷體" panose="03000509000000000000" pitchFamily="65" charset="-120"/>
            </a:endParaRPr>
          </a:p>
        </p:txBody>
      </p:sp>
      <p:grpSp>
        <p:nvGrpSpPr>
          <p:cNvPr id="105" name="群組 104">
            <a:extLst>
              <a:ext uri="{FF2B5EF4-FFF2-40B4-BE49-F238E27FC236}">
                <a16:creationId xmlns:a16="http://schemas.microsoft.com/office/drawing/2014/main" id="{81AEAFA8-AE2C-4188-9C03-1BBBC7B8EE90}"/>
              </a:ext>
            </a:extLst>
          </p:cNvPr>
          <p:cNvGrpSpPr/>
          <p:nvPr/>
        </p:nvGrpSpPr>
        <p:grpSpPr>
          <a:xfrm>
            <a:off x="7828534" y="1777422"/>
            <a:ext cx="3665411" cy="4507253"/>
            <a:chOff x="4313948" y="1925117"/>
            <a:chExt cx="3665411" cy="3962682"/>
          </a:xfrm>
        </p:grpSpPr>
        <p:sp>
          <p:nvSpPr>
            <p:cNvPr id="106" name="矩形 105">
              <a:extLst>
                <a:ext uri="{FF2B5EF4-FFF2-40B4-BE49-F238E27FC236}">
                  <a16:creationId xmlns:a16="http://schemas.microsoft.com/office/drawing/2014/main" id="{77C9CEF1-E37D-4AD4-9345-1EBB5FB94232}"/>
                </a:ext>
              </a:extLst>
            </p:cNvPr>
            <p:cNvSpPr/>
            <p:nvPr/>
          </p:nvSpPr>
          <p:spPr>
            <a:xfrm flipH="1">
              <a:off x="4518275" y="1995688"/>
              <a:ext cx="3280367" cy="3802692"/>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107" name="图片 74">
              <a:extLst>
                <a:ext uri="{FF2B5EF4-FFF2-40B4-BE49-F238E27FC236}">
                  <a16:creationId xmlns:a16="http://schemas.microsoft.com/office/drawing/2014/main" id="{CC2F4BAF-217E-49D3-9C5D-E1BD85D1C68E}"/>
                </a:ext>
              </a:extLst>
            </p:cNvPr>
            <p:cNvPicPr>
              <a:picLocks/>
            </p:cNvPicPr>
            <p:nvPr/>
          </p:nvPicPr>
          <p:blipFill>
            <a:blip r:embed="rId3"/>
            <a:stretch>
              <a:fillRect/>
            </a:stretch>
          </p:blipFill>
          <p:spPr>
            <a:xfrm>
              <a:off x="6265041" y="5707799"/>
              <a:ext cx="1714318" cy="180000"/>
            </a:xfrm>
            <a:prstGeom prst="rect">
              <a:avLst/>
            </a:prstGeom>
          </p:spPr>
        </p:pic>
        <p:pic>
          <p:nvPicPr>
            <p:cNvPr id="108" name="图片 74">
              <a:extLst>
                <a:ext uri="{FF2B5EF4-FFF2-40B4-BE49-F238E27FC236}">
                  <a16:creationId xmlns:a16="http://schemas.microsoft.com/office/drawing/2014/main" id="{E2E444B0-D0C7-400C-9AEC-6126561865A3}"/>
                </a:ext>
              </a:extLst>
            </p:cNvPr>
            <p:cNvPicPr>
              <a:picLocks/>
            </p:cNvPicPr>
            <p:nvPr/>
          </p:nvPicPr>
          <p:blipFill>
            <a:blip r:embed="rId3"/>
            <a:stretch>
              <a:fillRect/>
            </a:stretch>
          </p:blipFill>
          <p:spPr>
            <a:xfrm>
              <a:off x="4313948" y="1925117"/>
              <a:ext cx="1714318" cy="180000"/>
            </a:xfrm>
            <a:prstGeom prst="rect">
              <a:avLst/>
            </a:prstGeom>
          </p:spPr>
        </p:pic>
      </p:grpSp>
      <p:grpSp>
        <p:nvGrpSpPr>
          <p:cNvPr id="11" name="群組 10">
            <a:extLst>
              <a:ext uri="{FF2B5EF4-FFF2-40B4-BE49-F238E27FC236}">
                <a16:creationId xmlns:a16="http://schemas.microsoft.com/office/drawing/2014/main" id="{3D8B18B6-137D-4F97-BA22-38587782EE6D}"/>
              </a:ext>
            </a:extLst>
          </p:cNvPr>
          <p:cNvGrpSpPr/>
          <p:nvPr/>
        </p:nvGrpSpPr>
        <p:grpSpPr>
          <a:xfrm>
            <a:off x="8819932" y="1090238"/>
            <a:ext cx="1847850" cy="1603387"/>
            <a:chOff x="8826871" y="1240776"/>
            <a:chExt cx="1847850" cy="1603387"/>
          </a:xfrm>
        </p:grpSpPr>
        <p:pic>
          <p:nvPicPr>
            <p:cNvPr id="103" name="圖片 102">
              <a:extLst>
                <a:ext uri="{FF2B5EF4-FFF2-40B4-BE49-F238E27FC236}">
                  <a16:creationId xmlns:a16="http://schemas.microsoft.com/office/drawing/2014/main" id="{8F31E06F-8551-49AC-AE0C-3E59E59B1288}"/>
                </a:ext>
              </a:extLst>
            </p:cNvPr>
            <p:cNvPicPr>
              <a:picLocks noChangeAspect="1"/>
            </p:cNvPicPr>
            <p:nvPr/>
          </p:nvPicPr>
          <p:blipFill>
            <a:blip r:embed="rId4"/>
            <a:stretch>
              <a:fillRect/>
            </a:stretch>
          </p:blipFill>
          <p:spPr>
            <a:xfrm>
              <a:off x="8915849" y="1240776"/>
              <a:ext cx="1615580" cy="1603387"/>
            </a:xfrm>
            <a:prstGeom prst="rect">
              <a:avLst/>
            </a:prstGeom>
          </p:spPr>
        </p:pic>
        <p:sp>
          <p:nvSpPr>
            <p:cNvPr id="104" name="文字方塊 103">
              <a:extLst>
                <a:ext uri="{FF2B5EF4-FFF2-40B4-BE49-F238E27FC236}">
                  <a16:creationId xmlns:a16="http://schemas.microsoft.com/office/drawing/2014/main" id="{A7283163-A1A1-49E5-99CA-CD50C9338D30}"/>
                </a:ext>
              </a:extLst>
            </p:cNvPr>
            <p:cNvSpPr txBox="1"/>
            <p:nvPr/>
          </p:nvSpPr>
          <p:spPr>
            <a:xfrm>
              <a:off x="8826871" y="1459923"/>
              <a:ext cx="1847850" cy="1077218"/>
            </a:xfrm>
            <a:prstGeom prst="rect">
              <a:avLst/>
            </a:prstGeom>
            <a:noFill/>
          </p:spPr>
          <p:txBody>
            <a:bodyPr wrap="square" rtlCol="0">
              <a:spAutoFit/>
            </a:bodyPr>
            <a:lstStyle/>
            <a:p>
              <a:pPr algn="ctr"/>
              <a:r>
                <a:rPr lang="zh-TW" altLang="en-US" sz="3200" dirty="0" smtClean="0">
                  <a:solidFill>
                    <a:srgbClr val="00FDFF"/>
                  </a:solidFill>
                  <a:latin typeface="標楷體" panose="03000509000000000000" pitchFamily="65" charset="-120"/>
                  <a:ea typeface="標楷體" panose="03000509000000000000" pitchFamily="65" charset="-120"/>
                </a:rPr>
                <a:t>術科</a:t>
              </a:r>
              <a:endParaRPr lang="en-US" altLang="zh-TW" sz="3200" dirty="0" smtClean="0">
                <a:solidFill>
                  <a:srgbClr val="00FDFF"/>
                </a:solidFill>
                <a:latin typeface="標楷體" panose="03000509000000000000" pitchFamily="65" charset="-120"/>
                <a:ea typeface="標楷體" panose="03000509000000000000" pitchFamily="65" charset="-120"/>
              </a:endParaRPr>
            </a:p>
            <a:p>
              <a:pPr algn="ctr"/>
              <a:r>
                <a:rPr lang="zh-TW" altLang="en-US" sz="3200" dirty="0" smtClean="0">
                  <a:solidFill>
                    <a:srgbClr val="00FDFF"/>
                  </a:solidFill>
                  <a:latin typeface="標楷體" panose="03000509000000000000" pitchFamily="65" charset="-120"/>
                  <a:ea typeface="標楷體" panose="03000509000000000000" pitchFamily="65" charset="-120"/>
                </a:rPr>
                <a:t>競賽</a:t>
              </a:r>
              <a:endParaRPr lang="zh-TW" altLang="en-US" sz="3200" dirty="0">
                <a:solidFill>
                  <a:srgbClr val="00FDFF"/>
                </a:solidFill>
                <a:latin typeface="標楷體" panose="03000509000000000000" pitchFamily="65" charset="-120"/>
                <a:ea typeface="標楷體" panose="03000509000000000000" pitchFamily="65" charset="-120"/>
              </a:endParaRPr>
            </a:p>
          </p:txBody>
        </p:sp>
      </p:grpSp>
    </p:spTree>
    <p:extLst>
      <p:ext uri="{BB962C8B-B14F-4D97-AF65-F5344CB8AC3E}">
        <p14:creationId xmlns:p14="http://schemas.microsoft.com/office/powerpoint/2010/main" val="235182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6" presetClass="entr" presetSubtype="32" fill="hold"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circle(out)">
                                          <p:cBhvr>
                                            <p:cTn id="23" dur="500"/>
                                            <p:tgtEl>
                                              <p:spTgt spid="9"/>
                                            </p:tgtEl>
                                          </p:cBhvr>
                                        </p:animEffect>
                                      </p:childTnLst>
                                    </p:cTn>
                                  </p:par>
                                </p:childTnLst>
                              </p:cTn>
                            </p:par>
                            <p:par>
                              <p:cTn id="24" fill="hold">
                                <p:stCondLst>
                                  <p:cond delay="1750"/>
                                </p:stCondLst>
                                <p:childTnLst>
                                  <p:par>
                                    <p:cTn id="25" presetID="22" presetClass="entr" presetSubtype="1" fill="hold"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wipe(up)">
                                          <p:cBhvr>
                                            <p:cTn id="27" dur="500"/>
                                            <p:tgtEl>
                                              <p:spTgt spid="6"/>
                                            </p:tgtEl>
                                          </p:cBhvr>
                                        </p:animEffect>
                                      </p:childTnLst>
                                    </p:cTn>
                                  </p:par>
                                </p:childTnLst>
                              </p:cTn>
                            </p:par>
                            <p:par>
                              <p:cTn id="28" fill="hold">
                                <p:stCondLst>
                                  <p:cond delay="2250"/>
                                </p:stCondLst>
                                <p:childTnLst>
                                  <p:par>
                                    <p:cTn id="29" presetID="1" presetClass="entr" presetSubtype="0" fill="hold" grpId="0" nodeType="afterEffect">
                                      <p:stCondLst>
                                        <p:cond delay="0"/>
                                      </p:stCondLst>
                                      <p:childTnLst>
                                        <p:set>
                                          <p:cBhvr>
                                            <p:cTn id="30" dur="1" fill="hold">
                                              <p:stCondLst>
                                                <p:cond delay="0"/>
                                              </p:stCondLst>
                                            </p:cTn>
                                            <p:tgtEl>
                                              <p:spTgt spid="37"/>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6" presetClass="entr" presetSubtype="32" fill="hold" nodeType="click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circle(out)">
                                          <p:cBhvr>
                                            <p:cTn id="35" dur="500"/>
                                            <p:tgtEl>
                                              <p:spTgt spid="10"/>
                                            </p:tgtEl>
                                          </p:cBhvr>
                                        </p:animEffect>
                                      </p:childTnLst>
                                    </p:cTn>
                                  </p:par>
                                </p:childTnLst>
                              </p:cTn>
                            </p:par>
                            <p:par>
                              <p:cTn id="36" fill="hold">
                                <p:stCondLst>
                                  <p:cond delay="500"/>
                                </p:stCondLst>
                                <p:childTnLst>
                                  <p:par>
                                    <p:cTn id="37" presetID="22" presetClass="entr" presetSubtype="1" fill="hold" nodeType="afterEffect">
                                      <p:stCondLst>
                                        <p:cond delay="0"/>
                                      </p:stCondLst>
                                      <p:childTnLst>
                                        <p:set>
                                          <p:cBhvr>
                                            <p:cTn id="38" dur="1" fill="hold">
                                              <p:stCondLst>
                                                <p:cond delay="0"/>
                                              </p:stCondLst>
                                            </p:cTn>
                                            <p:tgtEl>
                                              <p:spTgt spid="7"/>
                                            </p:tgtEl>
                                            <p:attrNameLst>
                                              <p:attrName>style.visibility</p:attrName>
                                            </p:attrNameLst>
                                          </p:cBhvr>
                                          <p:to>
                                            <p:strVal val="visible"/>
                                          </p:to>
                                        </p:set>
                                        <p:animEffect transition="in" filter="wipe(up)">
                                          <p:cBhvr>
                                            <p:cTn id="39" dur="500"/>
                                            <p:tgtEl>
                                              <p:spTgt spid="7"/>
                                            </p:tgtEl>
                                          </p:cBhvr>
                                        </p:animEffect>
                                      </p:childTnLst>
                                    </p:cTn>
                                  </p:par>
                                </p:childTnLst>
                              </p:cTn>
                            </p:par>
                            <p:par>
                              <p:cTn id="40" fill="hold">
                                <p:stCondLst>
                                  <p:cond delay="1000"/>
                                </p:stCondLst>
                                <p:childTnLst>
                                  <p:par>
                                    <p:cTn id="41" presetID="1" presetClass="entr" presetSubtype="0" fill="hold" grpId="0" nodeType="afterEffect">
                                      <p:stCondLst>
                                        <p:cond delay="0"/>
                                      </p:stCondLst>
                                      <p:childTnLst>
                                        <p:set>
                                          <p:cBhvr>
                                            <p:cTn id="42" dur="1" fill="hold">
                                              <p:stCondLst>
                                                <p:cond delay="0"/>
                                              </p:stCondLst>
                                            </p:cTn>
                                            <p:tgtEl>
                                              <p:spTgt spid="94"/>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6" presetClass="entr" presetSubtype="32" fill="hold" nodeType="clickEffect">
                                      <p:stCondLst>
                                        <p:cond delay="0"/>
                                      </p:stCondLst>
                                      <p:childTnLst>
                                        <p:set>
                                          <p:cBhvr>
                                            <p:cTn id="46" dur="1" fill="hold">
                                              <p:stCondLst>
                                                <p:cond delay="0"/>
                                              </p:stCondLst>
                                            </p:cTn>
                                            <p:tgtEl>
                                              <p:spTgt spid="11"/>
                                            </p:tgtEl>
                                            <p:attrNameLst>
                                              <p:attrName>style.visibility</p:attrName>
                                            </p:attrNameLst>
                                          </p:cBhvr>
                                          <p:to>
                                            <p:strVal val="visible"/>
                                          </p:to>
                                        </p:set>
                                        <p:animEffect transition="in" filter="circle(out)">
                                          <p:cBhvr>
                                            <p:cTn id="47" dur="500"/>
                                            <p:tgtEl>
                                              <p:spTgt spid="11"/>
                                            </p:tgtEl>
                                          </p:cBhvr>
                                        </p:animEffect>
                                      </p:childTnLst>
                                    </p:cTn>
                                  </p:par>
                                </p:childTnLst>
                              </p:cTn>
                            </p:par>
                            <p:par>
                              <p:cTn id="48" fill="hold">
                                <p:stCondLst>
                                  <p:cond delay="500"/>
                                </p:stCondLst>
                                <p:childTnLst>
                                  <p:par>
                                    <p:cTn id="49" presetID="22" presetClass="entr" presetSubtype="1" fill="hold" nodeType="afterEffect">
                                      <p:stCondLst>
                                        <p:cond delay="0"/>
                                      </p:stCondLst>
                                      <p:childTnLst>
                                        <p:set>
                                          <p:cBhvr>
                                            <p:cTn id="50" dur="1" fill="hold">
                                              <p:stCondLst>
                                                <p:cond delay="0"/>
                                              </p:stCondLst>
                                            </p:cTn>
                                            <p:tgtEl>
                                              <p:spTgt spid="105"/>
                                            </p:tgtEl>
                                            <p:attrNameLst>
                                              <p:attrName>style.visibility</p:attrName>
                                            </p:attrNameLst>
                                          </p:cBhvr>
                                          <p:to>
                                            <p:strVal val="visible"/>
                                          </p:to>
                                        </p:set>
                                        <p:animEffect transition="in" filter="wipe(up)">
                                          <p:cBhvr>
                                            <p:cTn id="51" dur="500"/>
                                            <p:tgtEl>
                                              <p:spTgt spid="105"/>
                                            </p:tgtEl>
                                          </p:cBhvr>
                                        </p:animEffect>
                                      </p:childTnLst>
                                    </p:cTn>
                                  </p:par>
                                </p:childTnLst>
                              </p:cTn>
                            </p:par>
                            <p:par>
                              <p:cTn id="52" fill="hold">
                                <p:stCondLst>
                                  <p:cond delay="1000"/>
                                </p:stCondLst>
                                <p:childTnLst>
                                  <p:par>
                                    <p:cTn id="53" presetID="1" presetClass="entr" presetSubtype="0" fill="hold" nodeType="afterEffect">
                                      <p:stCondLst>
                                        <p:cond delay="0"/>
                                      </p:stCondLst>
                                      <p:childTnLst>
                                        <p:set>
                                          <p:cBhvr>
                                            <p:cTn id="54" dur="1" fill="hold">
                                              <p:stCondLst>
                                                <p:cond delay="0"/>
                                              </p:stCondLst>
                                            </p:cTn>
                                            <p:tgtEl>
                                              <p:spTgt spid="100">
                                                <p:txEl>
                                                  <p:pRg st="0" end="0"/>
                                                </p:txEl>
                                              </p:spTgt>
                                            </p:tgtEl>
                                            <p:attrNameLst>
                                              <p:attrName>style.visibility</p:attrName>
                                            </p:attrNameLst>
                                          </p:cBhvr>
                                          <p:to>
                                            <p:strVal val="visible"/>
                                          </p:to>
                                        </p:set>
                                      </p:childTnLst>
                                    </p:cTn>
                                  </p:par>
                                </p:childTnLst>
                              </p:cTn>
                            </p:par>
                            <p:par>
                              <p:cTn id="55" fill="hold">
                                <p:stCondLst>
                                  <p:cond delay="1000"/>
                                </p:stCondLst>
                                <p:childTnLst>
                                  <p:par>
                                    <p:cTn id="56" presetID="1" presetClass="entr" presetSubtype="0" fill="hold" nodeType="afterEffect">
                                      <p:stCondLst>
                                        <p:cond delay="0"/>
                                      </p:stCondLst>
                                      <p:childTnLst>
                                        <p:set>
                                          <p:cBhvr>
                                            <p:cTn id="57" dur="1" fill="hold">
                                              <p:stCondLst>
                                                <p:cond delay="0"/>
                                              </p:stCondLst>
                                            </p:cTn>
                                            <p:tgtEl>
                                              <p:spTgt spid="100">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79" grpId="0"/>
          <p:bldP spid="9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6" presetClass="entr" presetSubtype="32" fill="hold"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circle(out)">
                                          <p:cBhvr>
                                            <p:cTn id="23" dur="500"/>
                                            <p:tgtEl>
                                              <p:spTgt spid="9"/>
                                            </p:tgtEl>
                                          </p:cBhvr>
                                        </p:animEffect>
                                      </p:childTnLst>
                                    </p:cTn>
                                  </p:par>
                                </p:childTnLst>
                              </p:cTn>
                            </p:par>
                            <p:par>
                              <p:cTn id="24" fill="hold">
                                <p:stCondLst>
                                  <p:cond delay="1750"/>
                                </p:stCondLst>
                                <p:childTnLst>
                                  <p:par>
                                    <p:cTn id="25" presetID="22" presetClass="entr" presetSubtype="1" fill="hold"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wipe(up)">
                                          <p:cBhvr>
                                            <p:cTn id="27" dur="500"/>
                                            <p:tgtEl>
                                              <p:spTgt spid="6"/>
                                            </p:tgtEl>
                                          </p:cBhvr>
                                        </p:animEffect>
                                      </p:childTnLst>
                                    </p:cTn>
                                  </p:par>
                                </p:childTnLst>
                              </p:cTn>
                            </p:par>
                            <p:par>
                              <p:cTn id="28" fill="hold">
                                <p:stCondLst>
                                  <p:cond delay="2250"/>
                                </p:stCondLst>
                                <p:childTnLst>
                                  <p:par>
                                    <p:cTn id="29" presetID="1" presetClass="entr" presetSubtype="0" fill="hold" grpId="0" nodeType="afterEffect">
                                      <p:stCondLst>
                                        <p:cond delay="0"/>
                                      </p:stCondLst>
                                      <p:childTnLst>
                                        <p:set>
                                          <p:cBhvr>
                                            <p:cTn id="30" dur="1" fill="hold">
                                              <p:stCondLst>
                                                <p:cond delay="0"/>
                                              </p:stCondLst>
                                            </p:cTn>
                                            <p:tgtEl>
                                              <p:spTgt spid="37"/>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6" presetClass="entr" presetSubtype="32" fill="hold" nodeType="click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circle(out)">
                                          <p:cBhvr>
                                            <p:cTn id="35" dur="500"/>
                                            <p:tgtEl>
                                              <p:spTgt spid="10"/>
                                            </p:tgtEl>
                                          </p:cBhvr>
                                        </p:animEffect>
                                      </p:childTnLst>
                                    </p:cTn>
                                  </p:par>
                                </p:childTnLst>
                              </p:cTn>
                            </p:par>
                            <p:par>
                              <p:cTn id="36" fill="hold">
                                <p:stCondLst>
                                  <p:cond delay="500"/>
                                </p:stCondLst>
                                <p:childTnLst>
                                  <p:par>
                                    <p:cTn id="37" presetID="22" presetClass="entr" presetSubtype="1" fill="hold" nodeType="afterEffect">
                                      <p:stCondLst>
                                        <p:cond delay="0"/>
                                      </p:stCondLst>
                                      <p:childTnLst>
                                        <p:set>
                                          <p:cBhvr>
                                            <p:cTn id="38" dur="1" fill="hold">
                                              <p:stCondLst>
                                                <p:cond delay="0"/>
                                              </p:stCondLst>
                                            </p:cTn>
                                            <p:tgtEl>
                                              <p:spTgt spid="7"/>
                                            </p:tgtEl>
                                            <p:attrNameLst>
                                              <p:attrName>style.visibility</p:attrName>
                                            </p:attrNameLst>
                                          </p:cBhvr>
                                          <p:to>
                                            <p:strVal val="visible"/>
                                          </p:to>
                                        </p:set>
                                        <p:animEffect transition="in" filter="wipe(up)">
                                          <p:cBhvr>
                                            <p:cTn id="39" dur="500"/>
                                            <p:tgtEl>
                                              <p:spTgt spid="7"/>
                                            </p:tgtEl>
                                          </p:cBhvr>
                                        </p:animEffect>
                                      </p:childTnLst>
                                    </p:cTn>
                                  </p:par>
                                </p:childTnLst>
                              </p:cTn>
                            </p:par>
                            <p:par>
                              <p:cTn id="40" fill="hold">
                                <p:stCondLst>
                                  <p:cond delay="1000"/>
                                </p:stCondLst>
                                <p:childTnLst>
                                  <p:par>
                                    <p:cTn id="41" presetID="1" presetClass="entr" presetSubtype="0" fill="hold" grpId="0" nodeType="afterEffect">
                                      <p:stCondLst>
                                        <p:cond delay="0"/>
                                      </p:stCondLst>
                                      <p:childTnLst>
                                        <p:set>
                                          <p:cBhvr>
                                            <p:cTn id="42" dur="1" fill="hold">
                                              <p:stCondLst>
                                                <p:cond delay="0"/>
                                              </p:stCondLst>
                                            </p:cTn>
                                            <p:tgtEl>
                                              <p:spTgt spid="94"/>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6" presetClass="entr" presetSubtype="32" fill="hold" nodeType="clickEffect">
                                      <p:stCondLst>
                                        <p:cond delay="0"/>
                                      </p:stCondLst>
                                      <p:childTnLst>
                                        <p:set>
                                          <p:cBhvr>
                                            <p:cTn id="46" dur="1" fill="hold">
                                              <p:stCondLst>
                                                <p:cond delay="0"/>
                                              </p:stCondLst>
                                            </p:cTn>
                                            <p:tgtEl>
                                              <p:spTgt spid="11"/>
                                            </p:tgtEl>
                                            <p:attrNameLst>
                                              <p:attrName>style.visibility</p:attrName>
                                            </p:attrNameLst>
                                          </p:cBhvr>
                                          <p:to>
                                            <p:strVal val="visible"/>
                                          </p:to>
                                        </p:set>
                                        <p:animEffect transition="in" filter="circle(out)">
                                          <p:cBhvr>
                                            <p:cTn id="47" dur="500"/>
                                            <p:tgtEl>
                                              <p:spTgt spid="11"/>
                                            </p:tgtEl>
                                          </p:cBhvr>
                                        </p:animEffect>
                                      </p:childTnLst>
                                    </p:cTn>
                                  </p:par>
                                </p:childTnLst>
                              </p:cTn>
                            </p:par>
                            <p:par>
                              <p:cTn id="48" fill="hold">
                                <p:stCondLst>
                                  <p:cond delay="500"/>
                                </p:stCondLst>
                                <p:childTnLst>
                                  <p:par>
                                    <p:cTn id="49" presetID="22" presetClass="entr" presetSubtype="1" fill="hold" nodeType="afterEffect">
                                      <p:stCondLst>
                                        <p:cond delay="0"/>
                                      </p:stCondLst>
                                      <p:childTnLst>
                                        <p:set>
                                          <p:cBhvr>
                                            <p:cTn id="50" dur="1" fill="hold">
                                              <p:stCondLst>
                                                <p:cond delay="0"/>
                                              </p:stCondLst>
                                            </p:cTn>
                                            <p:tgtEl>
                                              <p:spTgt spid="105"/>
                                            </p:tgtEl>
                                            <p:attrNameLst>
                                              <p:attrName>style.visibility</p:attrName>
                                            </p:attrNameLst>
                                          </p:cBhvr>
                                          <p:to>
                                            <p:strVal val="visible"/>
                                          </p:to>
                                        </p:set>
                                        <p:animEffect transition="in" filter="wipe(up)">
                                          <p:cBhvr>
                                            <p:cTn id="51" dur="500"/>
                                            <p:tgtEl>
                                              <p:spTgt spid="105"/>
                                            </p:tgtEl>
                                          </p:cBhvr>
                                        </p:animEffect>
                                      </p:childTnLst>
                                    </p:cTn>
                                  </p:par>
                                </p:childTnLst>
                              </p:cTn>
                            </p:par>
                            <p:par>
                              <p:cTn id="52" fill="hold">
                                <p:stCondLst>
                                  <p:cond delay="1000"/>
                                </p:stCondLst>
                                <p:childTnLst>
                                  <p:par>
                                    <p:cTn id="53" presetID="1" presetClass="entr" presetSubtype="0" fill="hold" nodeType="afterEffect">
                                      <p:stCondLst>
                                        <p:cond delay="0"/>
                                      </p:stCondLst>
                                      <p:childTnLst>
                                        <p:set>
                                          <p:cBhvr>
                                            <p:cTn id="54" dur="1" fill="hold">
                                              <p:stCondLst>
                                                <p:cond delay="0"/>
                                              </p:stCondLst>
                                            </p:cTn>
                                            <p:tgtEl>
                                              <p:spTgt spid="100">
                                                <p:txEl>
                                                  <p:pRg st="0" end="0"/>
                                                </p:txEl>
                                              </p:spTgt>
                                            </p:tgtEl>
                                            <p:attrNameLst>
                                              <p:attrName>style.visibility</p:attrName>
                                            </p:attrNameLst>
                                          </p:cBhvr>
                                          <p:to>
                                            <p:strVal val="visible"/>
                                          </p:to>
                                        </p:set>
                                      </p:childTnLst>
                                    </p:cTn>
                                  </p:par>
                                </p:childTnLst>
                              </p:cTn>
                            </p:par>
                            <p:par>
                              <p:cTn id="55" fill="hold">
                                <p:stCondLst>
                                  <p:cond delay="1000"/>
                                </p:stCondLst>
                                <p:childTnLst>
                                  <p:par>
                                    <p:cTn id="56" presetID="1" presetClass="entr" presetSubtype="0" fill="hold" nodeType="afterEffect">
                                      <p:stCondLst>
                                        <p:cond delay="0"/>
                                      </p:stCondLst>
                                      <p:childTnLst>
                                        <p:set>
                                          <p:cBhvr>
                                            <p:cTn id="57" dur="1" fill="hold">
                                              <p:stCondLst>
                                                <p:cond delay="0"/>
                                              </p:stCondLst>
                                            </p:cTn>
                                            <p:tgtEl>
                                              <p:spTgt spid="100">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79" grpId="0"/>
          <p:bldP spid="94" grpId="0"/>
        </p:bldLst>
      </p:timing>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 name="组合 45"/>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47"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34" name="图片 33"/>
          <p:cNvPicPr>
            <a:picLocks noChangeAspect="1"/>
          </p:cNvPicPr>
          <p:nvPr/>
        </p:nvPicPr>
        <p:blipFill>
          <a:blip r:embed="rId2"/>
          <a:stretch>
            <a:fillRect/>
          </a:stretch>
        </p:blipFill>
        <p:spPr>
          <a:xfrm>
            <a:off x="528721" y="1822394"/>
            <a:ext cx="4490832" cy="64562"/>
          </a:xfrm>
          <a:prstGeom prst="rect">
            <a:avLst/>
          </a:prstGeom>
        </p:spPr>
      </p:pic>
      <p:pic>
        <p:nvPicPr>
          <p:cNvPr id="37" name="图片 36"/>
          <p:cNvPicPr>
            <a:picLocks noChangeAspect="1"/>
          </p:cNvPicPr>
          <p:nvPr/>
        </p:nvPicPr>
        <p:blipFill>
          <a:blip r:embed="rId2"/>
          <a:stretch>
            <a:fillRect/>
          </a:stretch>
        </p:blipFill>
        <p:spPr>
          <a:xfrm>
            <a:off x="7079395" y="1824382"/>
            <a:ext cx="4490837" cy="64562"/>
          </a:xfrm>
          <a:prstGeom prst="rect">
            <a:avLst/>
          </a:prstGeom>
        </p:spPr>
      </p:pic>
      <p:sp>
        <p:nvSpPr>
          <p:cNvPr id="39" name="矩形 38"/>
          <p:cNvSpPr/>
          <p:nvPr/>
        </p:nvSpPr>
        <p:spPr>
          <a:xfrm>
            <a:off x="6490053" y="2144753"/>
            <a:ext cx="5677968" cy="3416320"/>
          </a:xfrm>
          <a:prstGeom prst="rect">
            <a:avLst/>
          </a:prstGeom>
        </p:spPr>
        <p:txBody>
          <a:bodyPr wrap="square">
            <a:spAutoFit/>
          </a:bodyPr>
          <a:lstStyle/>
          <a:p>
            <a:pPr marL="342900" indent="-342900" algn="just">
              <a:buFont typeface="Wingdings" panose="05000000000000000000" pitchFamily="2" charset="2"/>
              <a:buChar char="p"/>
            </a:pPr>
            <a:r>
              <a:rPr lang="zh-TW" altLang="en-US" sz="2400" dirty="0">
                <a:solidFill>
                  <a:schemeClr val="bg1"/>
                </a:solidFill>
                <a:latin typeface="標楷體" panose="03000509000000000000" pitchFamily="65" charset="-120"/>
                <a:ea typeface="標楷體" panose="03000509000000000000" pitchFamily="65" charset="-120"/>
              </a:rPr>
              <a:t>表首</a:t>
            </a:r>
            <a:r>
              <a:rPr lang="zh-TW" altLang="en-US" sz="2400" dirty="0">
                <a:solidFill>
                  <a:srgbClr val="00FDFF"/>
                </a:solidFill>
                <a:latin typeface="標楷體" panose="03000509000000000000" pitchFamily="65" charset="-120"/>
                <a:ea typeface="標楷體" panose="03000509000000000000" pitchFamily="65" charset="-120"/>
              </a:rPr>
              <a:t>日期錯誤</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列印年底日、西元年</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，開帳列印</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作答完列印</a:t>
            </a:r>
            <a:r>
              <a:rPr lang="en-US" altLang="zh-TW" sz="2400" dirty="0">
                <a:solidFill>
                  <a:schemeClr val="bg1"/>
                </a:solidFill>
                <a:latin typeface="標楷體" panose="03000509000000000000" pitchFamily="65" charset="-120"/>
                <a:ea typeface="標楷體" panose="03000509000000000000" pitchFamily="65" charset="-120"/>
              </a:rPr>
              <a:t>?</a:t>
            </a:r>
          </a:p>
          <a:p>
            <a:pPr marL="342900" indent="-342900" algn="just">
              <a:buFont typeface="Wingdings" panose="05000000000000000000" pitchFamily="2" charset="2"/>
              <a:buChar char="p"/>
            </a:pPr>
            <a:r>
              <a:rPr lang="zh-TW" altLang="en-US" sz="2400" dirty="0">
                <a:solidFill>
                  <a:schemeClr val="bg1"/>
                </a:solidFill>
                <a:latin typeface="標楷體" panose="03000509000000000000" pitchFamily="65" charset="-120"/>
                <a:ea typeface="標楷體" panose="03000509000000000000" pitchFamily="65" charset="-120"/>
              </a:rPr>
              <a:t>會計項目與題目</a:t>
            </a:r>
            <a:r>
              <a:rPr lang="zh-TW" altLang="en-US" sz="2400" dirty="0">
                <a:solidFill>
                  <a:srgbClr val="00FDFF"/>
                </a:solidFill>
                <a:latin typeface="標楷體" panose="03000509000000000000" pitchFamily="65" charset="-120"/>
                <a:ea typeface="標楷體" panose="03000509000000000000" pitchFamily="65" charset="-120"/>
              </a:rPr>
              <a:t>不符</a:t>
            </a:r>
            <a:r>
              <a:rPr lang="zh-TW" altLang="en-US" sz="2400" dirty="0">
                <a:solidFill>
                  <a:schemeClr val="bg1"/>
                </a:solidFill>
                <a:latin typeface="標楷體" panose="03000509000000000000" pitchFamily="65" charset="-120"/>
                <a:ea typeface="標楷體" panose="03000509000000000000" pitchFamily="65" charset="-120"/>
              </a:rPr>
              <a:t>：各項攤</a:t>
            </a:r>
            <a:r>
              <a:rPr lang="zh-TW" altLang="en-US" sz="2400" dirty="0" smtClean="0">
                <a:solidFill>
                  <a:schemeClr val="bg1"/>
                </a:solidFill>
                <a:latin typeface="標楷體" panose="03000509000000000000" pitchFamily="65" charset="-120"/>
                <a:ea typeface="標楷體" panose="03000509000000000000" pitchFamily="65" charset="-120"/>
              </a:rPr>
              <a:t>提</a:t>
            </a:r>
            <a:r>
              <a:rPr lang="zh-TW" altLang="en-US" sz="2400" dirty="0" smtClean="0">
                <a:solidFill>
                  <a:schemeClr val="bg1"/>
                </a:solidFill>
                <a:latin typeface="標楷體" panose="03000509000000000000" pitchFamily="65" charset="-120"/>
                <a:ea typeface="標楷體" panose="03000509000000000000" pitchFamily="65" charset="-120"/>
                <a:sym typeface="Wingdings" panose="05000000000000000000" pitchFamily="2" charset="2"/>
              </a:rPr>
              <a:t></a:t>
            </a:r>
            <a:r>
              <a:rPr lang="zh-TW" altLang="en-US" sz="2400" dirty="0" smtClean="0">
                <a:solidFill>
                  <a:schemeClr val="bg1"/>
                </a:solidFill>
                <a:latin typeface="標楷體" panose="03000509000000000000" pitchFamily="65" charset="-120"/>
                <a:ea typeface="標楷體" panose="03000509000000000000" pitchFamily="65" charset="-120"/>
              </a:rPr>
              <a:t>各項</a:t>
            </a:r>
            <a:r>
              <a:rPr lang="zh-TW" altLang="en-US" sz="2400" dirty="0">
                <a:solidFill>
                  <a:schemeClr val="bg1"/>
                </a:solidFill>
                <a:latin typeface="標楷體" panose="03000509000000000000" pitchFamily="65" charset="-120"/>
                <a:ea typeface="標楷體" panose="03000509000000000000" pitchFamily="65" charset="-120"/>
              </a:rPr>
              <a:t>攤銷</a:t>
            </a:r>
          </a:p>
          <a:p>
            <a:pPr marL="342900" indent="-342900" algn="just">
              <a:buFont typeface="Wingdings" panose="05000000000000000000" pitchFamily="2" charset="2"/>
              <a:buChar char="p"/>
            </a:pPr>
            <a:r>
              <a:rPr lang="zh-TW" altLang="en-US" sz="2400" dirty="0">
                <a:solidFill>
                  <a:schemeClr val="bg1"/>
                </a:solidFill>
                <a:latin typeface="標楷體" panose="03000509000000000000" pitchFamily="65" charset="-120"/>
                <a:ea typeface="標楷體" panose="03000509000000000000" pitchFamily="65" charset="-120"/>
              </a:rPr>
              <a:t>會計項目出現</a:t>
            </a:r>
            <a:r>
              <a:rPr lang="zh-TW" altLang="en-US" sz="2400" dirty="0">
                <a:solidFill>
                  <a:srgbClr val="00FDFF"/>
                </a:solidFill>
                <a:latin typeface="標楷體" panose="03000509000000000000" pitchFamily="65" charset="-120"/>
                <a:ea typeface="標楷體" panose="03000509000000000000" pitchFamily="65" charset="-120"/>
              </a:rPr>
              <a:t>明細帳項目</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第五級項目</a:t>
            </a:r>
            <a:r>
              <a:rPr lang="en-US" altLang="zh-TW" sz="2400" dirty="0">
                <a:solidFill>
                  <a:schemeClr val="bg1"/>
                </a:solidFill>
                <a:latin typeface="標楷體" panose="03000509000000000000" pitchFamily="65" charset="-120"/>
                <a:ea typeface="標楷體" panose="03000509000000000000" pitchFamily="65" charset="-120"/>
              </a:rPr>
              <a:t>)</a:t>
            </a:r>
          </a:p>
          <a:p>
            <a:pPr marL="342900" indent="-342900" algn="just">
              <a:buFont typeface="Wingdings" panose="05000000000000000000" pitchFamily="2" charset="2"/>
              <a:buChar char="p"/>
            </a:pPr>
            <a:r>
              <a:rPr lang="zh-TW" altLang="en-US" sz="2400" dirty="0">
                <a:solidFill>
                  <a:schemeClr val="bg1"/>
                </a:solidFill>
                <a:latin typeface="標楷體" panose="03000509000000000000" pitchFamily="65" charset="-120"/>
                <a:ea typeface="標楷體" panose="03000509000000000000" pitchFamily="65" charset="-120"/>
              </a:rPr>
              <a:t>會計項目較</a:t>
            </a:r>
            <a:r>
              <a:rPr lang="zh-TW" altLang="en-US" sz="2400" dirty="0" smtClean="0">
                <a:solidFill>
                  <a:schemeClr val="bg1"/>
                </a:solidFill>
                <a:latin typeface="標楷體" panose="03000509000000000000" pitchFamily="65" charset="-120"/>
                <a:ea typeface="標楷體" panose="03000509000000000000" pitchFamily="65" charset="-120"/>
              </a:rPr>
              <a:t>長</a:t>
            </a:r>
            <a:r>
              <a:rPr lang="zh-TW" altLang="en-US" sz="2400" dirty="0">
                <a:solidFill>
                  <a:schemeClr val="bg1"/>
                </a:solidFill>
                <a:latin typeface="標楷體" panose="03000509000000000000" pitchFamily="65" charset="-120"/>
                <a:ea typeface="標楷體" panose="03000509000000000000" pitchFamily="65" charset="-120"/>
              </a:rPr>
              <a:t>，</a:t>
            </a:r>
            <a:r>
              <a:rPr lang="zh-TW" altLang="en-US" sz="2400" dirty="0" smtClean="0">
                <a:solidFill>
                  <a:srgbClr val="00FDFF"/>
                </a:solidFill>
                <a:latin typeface="標楷體" panose="03000509000000000000" pitchFamily="65" charset="-120"/>
                <a:ea typeface="標楷體" panose="03000509000000000000" pitchFamily="65" charset="-120"/>
              </a:rPr>
              <a:t>後面</a:t>
            </a:r>
            <a:r>
              <a:rPr lang="zh-TW" altLang="en-US" sz="2400" dirty="0">
                <a:solidFill>
                  <a:srgbClr val="00FDFF"/>
                </a:solidFill>
                <a:latin typeface="標楷體" panose="03000509000000000000" pitchFamily="65" charset="-120"/>
                <a:ea typeface="標楷體" panose="03000509000000000000" pitchFamily="65" charset="-120"/>
              </a:rPr>
              <a:t>部分字被</a:t>
            </a:r>
            <a:r>
              <a:rPr lang="zh-TW" altLang="en-US" sz="2400" dirty="0" smtClean="0">
                <a:solidFill>
                  <a:srgbClr val="00FDFF"/>
                </a:solidFill>
                <a:latin typeface="標楷體" panose="03000509000000000000" pitchFamily="65" charset="-120"/>
                <a:ea typeface="標楷體" panose="03000509000000000000" pitchFamily="65" charset="-120"/>
              </a:rPr>
              <a:t>截</a:t>
            </a:r>
            <a:r>
              <a:rPr lang="zh-TW" altLang="en-US" sz="2400" dirty="0" smtClean="0">
                <a:solidFill>
                  <a:schemeClr val="bg1"/>
                </a:solidFill>
                <a:latin typeface="標楷體" panose="03000509000000000000" pitchFamily="65" charset="-120"/>
                <a:ea typeface="標楷體" panose="03000509000000000000" pitchFamily="65" charset="-120"/>
              </a:rPr>
              <a:t>斷</a:t>
            </a:r>
            <a:endParaRPr lang="en-US" altLang="zh-TW" sz="2400" dirty="0" smtClean="0">
              <a:solidFill>
                <a:schemeClr val="bg1"/>
              </a:solidFill>
              <a:latin typeface="標楷體" panose="03000509000000000000" pitchFamily="65" charset="-120"/>
              <a:ea typeface="標楷體" panose="03000509000000000000" pitchFamily="65" charset="-120"/>
            </a:endParaRPr>
          </a:p>
          <a:p>
            <a:pPr marL="342900" indent="-342900" algn="just">
              <a:buFont typeface="Wingdings" panose="05000000000000000000" pitchFamily="2" charset="2"/>
              <a:buChar char="p"/>
            </a:pPr>
            <a:r>
              <a:rPr lang="zh-TW" altLang="en-US" sz="2400" dirty="0">
                <a:solidFill>
                  <a:schemeClr val="bg1"/>
                </a:solidFill>
                <a:latin typeface="標楷體" panose="03000509000000000000" pitchFamily="65" charset="-120"/>
                <a:ea typeface="標楷體" panose="03000509000000000000" pitchFamily="65" charset="-120"/>
              </a:rPr>
              <a:t>性質別內會計項目金額正確</a:t>
            </a:r>
            <a:r>
              <a:rPr lang="zh-TW" altLang="en-US" sz="2400" dirty="0">
                <a:solidFill>
                  <a:srgbClr val="00FDFF"/>
                </a:solidFill>
                <a:latin typeface="標楷體" panose="03000509000000000000" pitchFamily="65" charset="-120"/>
                <a:ea typeface="標楷體" panose="03000509000000000000" pitchFamily="65" charset="-120"/>
              </a:rPr>
              <a:t>順序錯誤</a:t>
            </a:r>
          </a:p>
          <a:p>
            <a:pPr marL="342900" indent="-342900" algn="just">
              <a:buFont typeface="Wingdings" panose="05000000000000000000" pitchFamily="2" charset="2"/>
              <a:buChar char="p"/>
            </a:pPr>
            <a:r>
              <a:rPr lang="zh-TW" altLang="en-US" sz="2400" dirty="0">
                <a:solidFill>
                  <a:schemeClr val="bg1"/>
                </a:solidFill>
                <a:latin typeface="標楷體" panose="03000509000000000000" pitchFamily="65" charset="-120"/>
                <a:ea typeface="標楷體" panose="03000509000000000000" pitchFamily="65" charset="-120"/>
              </a:rPr>
              <a:t>製表人</a:t>
            </a:r>
            <a:r>
              <a:rPr lang="zh-TW" altLang="en-US" sz="2400" dirty="0" smtClean="0">
                <a:solidFill>
                  <a:schemeClr val="bg1"/>
                </a:solidFill>
                <a:latin typeface="標楷體" panose="03000509000000000000" pitchFamily="65" charset="-120"/>
                <a:ea typeface="標楷體" panose="03000509000000000000" pitchFamily="65" charset="-120"/>
              </a:rPr>
              <a:t>錯誤</a:t>
            </a:r>
            <a:r>
              <a:rPr lang="en-US" altLang="zh-TW" sz="2400" dirty="0" smtClean="0">
                <a:solidFill>
                  <a:schemeClr val="bg1"/>
                </a:solidFill>
                <a:latin typeface="標楷體" panose="03000509000000000000" pitchFamily="65" charset="-120"/>
                <a:ea typeface="標楷體" panose="03000509000000000000" pitchFamily="65" charset="-120"/>
              </a:rPr>
              <a:t>(</a:t>
            </a:r>
            <a:r>
              <a:rPr lang="zh-TW" altLang="en-US" sz="2400" dirty="0" smtClean="0">
                <a:solidFill>
                  <a:srgbClr val="00FDFF"/>
                </a:solidFill>
                <a:latin typeface="標楷體" panose="03000509000000000000" pitchFamily="65" charset="-120"/>
                <a:ea typeface="標楷體" panose="03000509000000000000" pitchFamily="65" charset="-120"/>
              </a:rPr>
              <a:t>選手名</a:t>
            </a:r>
            <a:r>
              <a:rPr lang="zh-TW" altLang="en-US" sz="2400" dirty="0" smtClean="0">
                <a:solidFill>
                  <a:schemeClr val="bg1"/>
                </a:solidFill>
                <a:latin typeface="標楷體" panose="03000509000000000000" pitchFamily="65" charset="-120"/>
                <a:ea typeface="標楷體" panose="03000509000000000000" pitchFamily="65" charset="-120"/>
              </a:rPr>
              <a:t>、</a:t>
            </a:r>
            <a:r>
              <a:rPr lang="zh-TW" altLang="en-US" sz="2400" dirty="0">
                <a:solidFill>
                  <a:srgbClr val="00FDFF"/>
                </a:solidFill>
                <a:latin typeface="標楷體" panose="03000509000000000000" pitchFamily="65" charset="-120"/>
                <a:ea typeface="標楷體" panose="03000509000000000000" pitchFamily="65" charset="-120"/>
              </a:rPr>
              <a:t>單字拼錯</a:t>
            </a:r>
            <a:r>
              <a:rPr lang="en-US" altLang="zh-TW" sz="2400" dirty="0" smtClean="0">
                <a:solidFill>
                  <a:schemeClr val="bg1"/>
                </a:solidFill>
                <a:latin typeface="標楷體" panose="03000509000000000000" pitchFamily="65" charset="-120"/>
                <a:ea typeface="標楷體" panose="03000509000000000000" pitchFamily="65" charset="-120"/>
              </a:rPr>
              <a:t>)</a:t>
            </a:r>
            <a:r>
              <a:rPr lang="zh-TW" altLang="en-US" sz="2400" dirty="0">
                <a:solidFill>
                  <a:srgbClr val="00FDFF"/>
                </a:solidFill>
                <a:latin typeface="標楷體" panose="03000509000000000000" pitchFamily="65" charset="-120"/>
                <a:ea typeface="標楷體" panose="03000509000000000000" pitchFamily="65" charset="-120"/>
              </a:rPr>
              <a:t>術科不予</a:t>
            </a:r>
            <a:r>
              <a:rPr lang="zh-TW" altLang="en-US" sz="2400" dirty="0" smtClean="0">
                <a:solidFill>
                  <a:srgbClr val="00FDFF"/>
                </a:solidFill>
                <a:latin typeface="標楷體" panose="03000509000000000000" pitchFamily="65" charset="-120"/>
                <a:ea typeface="標楷體" panose="03000509000000000000" pitchFamily="65" charset="-120"/>
              </a:rPr>
              <a:t>計點</a:t>
            </a:r>
            <a:r>
              <a:rPr lang="zh-TW" altLang="en-US" sz="2400" dirty="0">
                <a:solidFill>
                  <a:schemeClr val="bg1"/>
                </a:solidFill>
                <a:latin typeface="標楷體" panose="03000509000000000000" pitchFamily="65" charset="-120"/>
                <a:ea typeface="標楷體" panose="03000509000000000000" pitchFamily="65" charset="-120"/>
              </a:rPr>
              <a:t>。</a:t>
            </a:r>
            <a:r>
              <a:rPr lang="zh-TW" altLang="en-US" sz="2400" dirty="0" smtClean="0">
                <a:solidFill>
                  <a:srgbClr val="00FDFF"/>
                </a:solidFill>
                <a:latin typeface="標楷體" panose="03000509000000000000" pitchFamily="65" charset="-120"/>
                <a:ea typeface="標楷體" panose="03000509000000000000" pitchFamily="65" charset="-120"/>
              </a:rPr>
              <a:t>空白</a:t>
            </a:r>
            <a:r>
              <a:rPr lang="zh-TW" altLang="en-US" sz="2400" dirty="0" smtClean="0">
                <a:solidFill>
                  <a:schemeClr val="bg1"/>
                </a:solidFill>
                <a:latin typeface="標楷體" panose="03000509000000000000" pitchFamily="65" charset="-120"/>
                <a:ea typeface="標楷體" panose="03000509000000000000" pitchFamily="65" charset="-120"/>
              </a:rPr>
              <a:t>該</a:t>
            </a:r>
            <a:r>
              <a:rPr lang="zh-TW" altLang="en-US" sz="2400" dirty="0">
                <a:solidFill>
                  <a:schemeClr val="bg1"/>
                </a:solidFill>
                <a:latin typeface="標楷體" panose="03000509000000000000" pitchFamily="65" charset="-120"/>
                <a:ea typeface="標楷體" panose="03000509000000000000" pitchFamily="65" charset="-120"/>
              </a:rPr>
              <a:t>評分項</a:t>
            </a:r>
            <a:r>
              <a:rPr lang="zh-TW" altLang="en-US" sz="2400" dirty="0">
                <a:solidFill>
                  <a:srgbClr val="00FDFF"/>
                </a:solidFill>
                <a:latin typeface="標楷體" panose="03000509000000000000" pitchFamily="65" charset="-120"/>
                <a:ea typeface="標楷體" panose="03000509000000000000" pitchFamily="65" charset="-120"/>
              </a:rPr>
              <a:t>扣</a:t>
            </a:r>
            <a:r>
              <a:rPr lang="en-US" altLang="zh-TW" sz="2400" dirty="0">
                <a:solidFill>
                  <a:srgbClr val="00FDFF"/>
                </a:solidFill>
                <a:latin typeface="標楷體" panose="03000509000000000000" pitchFamily="65" charset="-120"/>
                <a:ea typeface="標楷體" panose="03000509000000000000" pitchFamily="65" charset="-120"/>
              </a:rPr>
              <a:t>5</a:t>
            </a:r>
            <a:r>
              <a:rPr lang="zh-TW" altLang="en-US" sz="2400" dirty="0" smtClean="0">
                <a:solidFill>
                  <a:srgbClr val="00FDFF"/>
                </a:solidFill>
                <a:latin typeface="標楷體" panose="03000509000000000000" pitchFamily="65" charset="-120"/>
                <a:ea typeface="標楷體" panose="03000509000000000000" pitchFamily="65" charset="-120"/>
              </a:rPr>
              <a:t>點</a:t>
            </a:r>
            <a:endParaRPr lang="zh-TW" altLang="en-US" sz="2400" dirty="0">
              <a:solidFill>
                <a:srgbClr val="00FDFF"/>
              </a:solidFill>
              <a:latin typeface="標楷體" panose="03000509000000000000" pitchFamily="65" charset="-120"/>
              <a:ea typeface="標楷體" panose="03000509000000000000" pitchFamily="65" charset="-120"/>
            </a:endParaRPr>
          </a:p>
        </p:txBody>
      </p:sp>
      <p:grpSp>
        <p:nvGrpSpPr>
          <p:cNvPr id="41" name="组合 40"/>
          <p:cNvGrpSpPr/>
          <p:nvPr/>
        </p:nvGrpSpPr>
        <p:grpSpPr>
          <a:xfrm flipH="1">
            <a:off x="6287423" y="5004876"/>
            <a:ext cx="4517946" cy="1555530"/>
            <a:chOff x="-4178158" y="5184522"/>
            <a:chExt cx="9792461" cy="890437"/>
          </a:xfrm>
        </p:grpSpPr>
        <p:cxnSp>
          <p:nvCxnSpPr>
            <p:cNvPr id="42" name="直接连接符 41"/>
            <p:cNvCxnSpPr>
              <a:cxnSpLocks/>
            </p:cNvCxnSpPr>
            <p:nvPr/>
          </p:nvCxnSpPr>
          <p:spPr>
            <a:xfrm>
              <a:off x="-4178158" y="6074957"/>
              <a:ext cx="7903428" cy="0"/>
            </a:xfrm>
            <a:prstGeom prst="line">
              <a:avLst/>
            </a:prstGeom>
            <a:ln w="12700">
              <a:solidFill>
                <a:srgbClr val="00929C"/>
              </a:solidFill>
            </a:ln>
          </p:spPr>
          <p:style>
            <a:lnRef idx="1">
              <a:schemeClr val="accent1"/>
            </a:lnRef>
            <a:fillRef idx="0">
              <a:schemeClr val="accent1"/>
            </a:fillRef>
            <a:effectRef idx="0">
              <a:schemeClr val="accent1"/>
            </a:effectRef>
            <a:fontRef idx="minor">
              <a:schemeClr val="tx1"/>
            </a:fontRef>
          </p:style>
        </p:cxnSp>
        <p:cxnSp>
          <p:nvCxnSpPr>
            <p:cNvPr id="43" name="直接连接符 42"/>
            <p:cNvCxnSpPr/>
            <p:nvPr/>
          </p:nvCxnSpPr>
          <p:spPr>
            <a:xfrm flipV="1">
              <a:off x="3725270" y="5184522"/>
              <a:ext cx="1889033" cy="890437"/>
            </a:xfrm>
            <a:prstGeom prst="line">
              <a:avLst/>
            </a:prstGeom>
            <a:ln w="12700">
              <a:solidFill>
                <a:srgbClr val="00929C"/>
              </a:solidFill>
            </a:ln>
          </p:spPr>
          <p:style>
            <a:lnRef idx="1">
              <a:schemeClr val="accent1"/>
            </a:lnRef>
            <a:fillRef idx="0">
              <a:schemeClr val="accent1"/>
            </a:fillRef>
            <a:effectRef idx="0">
              <a:schemeClr val="accent1"/>
            </a:effectRef>
            <a:fontRef idx="minor">
              <a:schemeClr val="tx1"/>
            </a:fontRef>
          </p:style>
        </p:cxnSp>
      </p:grpSp>
      <p:pic>
        <p:nvPicPr>
          <p:cNvPr id="57" name="图片 43">
            <a:extLst>
              <a:ext uri="{FF2B5EF4-FFF2-40B4-BE49-F238E27FC236}">
                <a16:creationId xmlns:a16="http://schemas.microsoft.com/office/drawing/2014/main" id="{87A35B21-A949-471B-A3D9-CB71D7DF9A23}"/>
              </a:ext>
            </a:extLst>
          </p:cNvPr>
          <p:cNvPicPr>
            <a:picLocks noChangeAspect="1"/>
          </p:cNvPicPr>
          <p:nvPr/>
        </p:nvPicPr>
        <p:blipFill>
          <a:blip r:embed="rId3"/>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1" name="矩形 70">
            <a:extLst>
              <a:ext uri="{FF2B5EF4-FFF2-40B4-BE49-F238E27FC236}">
                <a16:creationId xmlns:a16="http://schemas.microsoft.com/office/drawing/2014/main" id="{460AC58A-3F35-4AB3-A7F3-EE51CF1CB246}"/>
              </a:ext>
            </a:extLst>
          </p:cNvPr>
          <p:cNvSpPr/>
          <p:nvPr/>
        </p:nvSpPr>
        <p:spPr>
          <a:xfrm>
            <a:off x="819621" y="180125"/>
            <a:ext cx="9276357" cy="646331"/>
          </a:xfrm>
          <a:prstGeom prst="rect">
            <a:avLst/>
          </a:prstGeom>
        </p:spPr>
        <p:txBody>
          <a:bodyPr wrap="square">
            <a:spAutoFit/>
          </a:bodyPr>
          <a:lstStyle/>
          <a:p>
            <a:r>
              <a:rPr lang="zh-TW" altLang="en-US" sz="3600" b="1" spc="300" dirty="0">
                <a:solidFill>
                  <a:schemeClr val="bg2"/>
                </a:solidFill>
                <a:latin typeface="標楷體" panose="03000509000000000000" pitchFamily="65" charset="-120"/>
                <a:ea typeface="標楷體" panose="03000509000000000000" pitchFamily="65" charset="-120"/>
              </a:rPr>
              <a:t>規則及</a:t>
            </a:r>
            <a:r>
              <a:rPr lang="zh-TW" altLang="en-US" sz="3600" b="1" spc="300" dirty="0" smtClean="0">
                <a:solidFill>
                  <a:schemeClr val="bg2"/>
                </a:solidFill>
                <a:latin typeface="標楷體" panose="03000509000000000000" pitchFamily="65" charset="-120"/>
                <a:ea typeface="標楷體" panose="03000509000000000000" pitchFamily="65" charset="-120"/>
              </a:rPr>
              <a:t>評分</a:t>
            </a:r>
            <a:r>
              <a:rPr lang="en-US" altLang="zh-TW" sz="3600" b="1" spc="300" dirty="0" smtClean="0">
                <a:solidFill>
                  <a:schemeClr val="bg2"/>
                </a:solidFill>
                <a:latin typeface="標楷體" panose="03000509000000000000" pitchFamily="65" charset="-120"/>
                <a:ea typeface="標楷體" panose="03000509000000000000" pitchFamily="65" charset="-120"/>
              </a:rPr>
              <a:t>(</a:t>
            </a:r>
            <a:r>
              <a:rPr lang="zh-TW" altLang="en-US" sz="3600" b="1" spc="300" dirty="0">
                <a:solidFill>
                  <a:schemeClr val="bg2"/>
                </a:solidFill>
                <a:latin typeface="標楷體" panose="03000509000000000000" pitchFamily="65" charset="-120"/>
                <a:ea typeface="標楷體" panose="03000509000000000000" pitchFamily="65" charset="-120"/>
              </a:rPr>
              <a:t>術科點數之計算</a:t>
            </a:r>
            <a:r>
              <a:rPr lang="zh-TW" altLang="en-US" sz="3600" b="1" spc="300" dirty="0" smtClean="0">
                <a:solidFill>
                  <a:schemeClr val="bg2"/>
                </a:solidFill>
                <a:latin typeface="標楷體" panose="03000509000000000000" pitchFamily="65" charset="-120"/>
                <a:ea typeface="標楷體" panose="03000509000000000000" pitchFamily="65" charset="-120"/>
              </a:rPr>
              <a:t>規則</a:t>
            </a:r>
            <a:r>
              <a:rPr lang="en-US" altLang="zh-TW" sz="3600" b="1" spc="300" dirty="0">
                <a:solidFill>
                  <a:schemeClr val="bg2"/>
                </a:solidFill>
                <a:latin typeface="標楷體" panose="03000509000000000000" pitchFamily="65" charset="-120"/>
                <a:ea typeface="標楷體" panose="03000509000000000000" pitchFamily="65" charset="-120"/>
              </a:rPr>
              <a:t>-</a:t>
            </a:r>
            <a:r>
              <a:rPr lang="zh-TW" altLang="en-US" sz="3600" b="1" spc="300" dirty="0">
                <a:solidFill>
                  <a:srgbClr val="00FDFF"/>
                </a:solidFill>
                <a:latin typeface="標楷體" panose="03000509000000000000" pitchFamily="65" charset="-120"/>
                <a:ea typeface="標楷體" panose="03000509000000000000" pitchFamily="65" charset="-120"/>
              </a:rPr>
              <a:t>試算表</a:t>
            </a:r>
            <a:r>
              <a:rPr lang="en-US" altLang="zh-TW" sz="3600" b="1" spc="300" dirty="0" smtClean="0">
                <a:solidFill>
                  <a:schemeClr val="bg2"/>
                </a:solidFill>
                <a:latin typeface="標楷體" panose="03000509000000000000" pitchFamily="65" charset="-120"/>
                <a:ea typeface="標楷體" panose="03000509000000000000" pitchFamily="65" charset="-120"/>
              </a:rPr>
              <a:t>)</a:t>
            </a:r>
            <a:endParaRPr lang="zh-TW" altLang="en-US" sz="3600" b="1" spc="300" dirty="0">
              <a:solidFill>
                <a:schemeClr val="bg2"/>
              </a:solidFill>
              <a:latin typeface="標楷體" panose="03000509000000000000" pitchFamily="65" charset="-120"/>
              <a:ea typeface="標楷體" panose="03000509000000000000" pitchFamily="65" charset="-120"/>
            </a:endParaRPr>
          </a:p>
        </p:txBody>
      </p:sp>
      <p:grpSp>
        <p:nvGrpSpPr>
          <p:cNvPr id="72" name="组合 46">
            <a:extLst>
              <a:ext uri="{FF2B5EF4-FFF2-40B4-BE49-F238E27FC236}">
                <a16:creationId xmlns:a16="http://schemas.microsoft.com/office/drawing/2014/main" id="{73C04919-C6F7-4821-9873-CC3AB59D8F21}"/>
              </a:ext>
            </a:extLst>
          </p:cNvPr>
          <p:cNvGrpSpPr/>
          <p:nvPr/>
        </p:nvGrpSpPr>
        <p:grpSpPr>
          <a:xfrm>
            <a:off x="-552934" y="-209107"/>
            <a:ext cx="1281598" cy="1230792"/>
            <a:chOff x="3613150" y="1047750"/>
            <a:chExt cx="4965700" cy="4768850"/>
          </a:xfrm>
          <a:solidFill>
            <a:srgbClr val="FFFFFF">
              <a:alpha val="15000"/>
            </a:srgbClr>
          </a:solidFill>
        </p:grpSpPr>
        <p:sp>
          <p:nvSpPr>
            <p:cNvPr id="73" name="Freeform 414">
              <a:extLst>
                <a:ext uri="{FF2B5EF4-FFF2-40B4-BE49-F238E27FC236}">
                  <a16:creationId xmlns:a16="http://schemas.microsoft.com/office/drawing/2014/main" id="{4BE5F278-69C4-46D6-B6A4-E531E0699137}"/>
                </a:ext>
              </a:extLst>
            </p:cNvPr>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15">
              <a:extLst>
                <a:ext uri="{FF2B5EF4-FFF2-40B4-BE49-F238E27FC236}">
                  <a16:creationId xmlns:a16="http://schemas.microsoft.com/office/drawing/2014/main" id="{8FCE9FD6-138B-4E30-A204-12C613996C85}"/>
                </a:ext>
              </a:extLst>
            </p:cNvPr>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416">
              <a:extLst>
                <a:ext uri="{FF2B5EF4-FFF2-40B4-BE49-F238E27FC236}">
                  <a16:creationId xmlns:a16="http://schemas.microsoft.com/office/drawing/2014/main" id="{CA974B92-04BE-45E5-A242-757252236E49}"/>
                </a:ext>
              </a:extLst>
            </p:cNvPr>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17">
              <a:extLst>
                <a:ext uri="{FF2B5EF4-FFF2-40B4-BE49-F238E27FC236}">
                  <a16:creationId xmlns:a16="http://schemas.microsoft.com/office/drawing/2014/main" id="{95FCFA35-C7A9-4ECB-815D-7E200C25F1ED}"/>
                </a:ext>
              </a:extLst>
            </p:cNvPr>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18">
              <a:extLst>
                <a:ext uri="{FF2B5EF4-FFF2-40B4-BE49-F238E27FC236}">
                  <a16:creationId xmlns:a16="http://schemas.microsoft.com/office/drawing/2014/main" id="{0C332485-8DBF-4E4D-AA38-B9912540559C}"/>
                </a:ext>
              </a:extLst>
            </p:cNvPr>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19">
              <a:extLst>
                <a:ext uri="{FF2B5EF4-FFF2-40B4-BE49-F238E27FC236}">
                  <a16:creationId xmlns:a16="http://schemas.microsoft.com/office/drawing/2014/main" id="{77023A20-EF70-4185-BFBC-3636A6FB0E87}"/>
                </a:ext>
              </a:extLst>
            </p:cNvPr>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420">
              <a:extLst>
                <a:ext uri="{FF2B5EF4-FFF2-40B4-BE49-F238E27FC236}">
                  <a16:creationId xmlns:a16="http://schemas.microsoft.com/office/drawing/2014/main" id="{25498C93-0C12-40DC-90A7-945F6CCB34EB}"/>
                </a:ext>
              </a:extLst>
            </p:cNvPr>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21">
              <a:extLst>
                <a:ext uri="{FF2B5EF4-FFF2-40B4-BE49-F238E27FC236}">
                  <a16:creationId xmlns:a16="http://schemas.microsoft.com/office/drawing/2014/main" id="{7319BB38-5F64-4E3C-9115-AD7B498F5AF2}"/>
                </a:ext>
              </a:extLst>
            </p:cNvPr>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22">
              <a:extLst>
                <a:ext uri="{FF2B5EF4-FFF2-40B4-BE49-F238E27FC236}">
                  <a16:creationId xmlns:a16="http://schemas.microsoft.com/office/drawing/2014/main" id="{9BFFB5F8-D701-445A-9BD6-A94A9802518E}"/>
                </a:ext>
              </a:extLst>
            </p:cNvPr>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23">
              <a:extLst>
                <a:ext uri="{FF2B5EF4-FFF2-40B4-BE49-F238E27FC236}">
                  <a16:creationId xmlns:a16="http://schemas.microsoft.com/office/drawing/2014/main" id="{0B77D07A-D6B6-443F-BB7F-CF4F33026F22}"/>
                </a:ext>
              </a:extLst>
            </p:cNvPr>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4" name="组合 10">
            <a:extLst>
              <a:ext uri="{FF2B5EF4-FFF2-40B4-BE49-F238E27FC236}">
                <a16:creationId xmlns:a16="http://schemas.microsoft.com/office/drawing/2014/main" id="{2524DB11-A8B9-4379-B8ED-C8883AB12350}"/>
              </a:ext>
            </a:extLst>
          </p:cNvPr>
          <p:cNvGrpSpPr/>
          <p:nvPr/>
        </p:nvGrpSpPr>
        <p:grpSpPr>
          <a:xfrm>
            <a:off x="-824470" y="906779"/>
            <a:ext cx="13086241" cy="381000"/>
            <a:chOff x="-7653" y="1293813"/>
            <a:chExt cx="12207307" cy="381000"/>
          </a:xfrm>
        </p:grpSpPr>
        <p:sp>
          <p:nvSpPr>
            <p:cNvPr id="85" name="任意多边形 28">
              <a:extLst>
                <a:ext uri="{FF2B5EF4-FFF2-40B4-BE49-F238E27FC236}">
                  <a16:creationId xmlns:a16="http://schemas.microsoft.com/office/drawing/2014/main" id="{0061C376-4027-4F08-95D1-748A649F2086}"/>
                </a:ext>
              </a:extLst>
            </p:cNvPr>
            <p:cNvSpPr/>
            <p:nvPr/>
          </p:nvSpPr>
          <p:spPr>
            <a:xfrm>
              <a:off x="-7653" y="1293813"/>
              <a:ext cx="12207307" cy="381000"/>
            </a:xfrm>
            <a:custGeom>
              <a:avLst/>
              <a:gdLst>
                <a:gd name="connsiteX0" fmla="*/ 6103653 w 12207307"/>
                <a:gd name="connsiteY0" fmla="*/ 0 h 381000"/>
                <a:gd name="connsiteX1" fmla="*/ 6271294 w 12207307"/>
                <a:gd name="connsiteY1" fmla="*/ 167641 h 381000"/>
                <a:gd name="connsiteX2" fmla="*/ 12207307 w 12207307"/>
                <a:gd name="connsiteY2" fmla="*/ 167641 h 381000"/>
                <a:gd name="connsiteX3" fmla="*/ 12207307 w 12207307"/>
                <a:gd name="connsiteY3" fmla="*/ 213360 h 381000"/>
                <a:gd name="connsiteX4" fmla="*/ 6271293 w 12207307"/>
                <a:gd name="connsiteY4" fmla="*/ 213360 h 381000"/>
                <a:gd name="connsiteX5" fmla="*/ 6103653 w 12207307"/>
                <a:gd name="connsiteY5" fmla="*/ 381000 h 381000"/>
                <a:gd name="connsiteX6" fmla="*/ 5936013 w 12207307"/>
                <a:gd name="connsiteY6" fmla="*/ 213360 h 381000"/>
                <a:gd name="connsiteX7" fmla="*/ 0 w 12207307"/>
                <a:gd name="connsiteY7" fmla="*/ 213360 h 381000"/>
                <a:gd name="connsiteX8" fmla="*/ 0 w 12207307"/>
                <a:gd name="connsiteY8" fmla="*/ 167641 h 381000"/>
                <a:gd name="connsiteX9" fmla="*/ 5936012 w 12207307"/>
                <a:gd name="connsiteY9" fmla="*/ 167641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07307" h="381000">
                  <a:moveTo>
                    <a:pt x="6103653" y="0"/>
                  </a:moveTo>
                  <a:lnTo>
                    <a:pt x="6271294" y="167641"/>
                  </a:lnTo>
                  <a:lnTo>
                    <a:pt x="12207307" y="167641"/>
                  </a:lnTo>
                  <a:lnTo>
                    <a:pt x="12207307" y="213360"/>
                  </a:lnTo>
                  <a:lnTo>
                    <a:pt x="6271293" y="213360"/>
                  </a:lnTo>
                  <a:lnTo>
                    <a:pt x="6103653" y="381000"/>
                  </a:lnTo>
                  <a:lnTo>
                    <a:pt x="5936013" y="213360"/>
                  </a:lnTo>
                  <a:lnTo>
                    <a:pt x="0" y="213360"/>
                  </a:lnTo>
                  <a:lnTo>
                    <a:pt x="0" y="167641"/>
                  </a:lnTo>
                  <a:lnTo>
                    <a:pt x="5936012" y="16764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菱形 85">
              <a:extLst>
                <a:ext uri="{FF2B5EF4-FFF2-40B4-BE49-F238E27FC236}">
                  <a16:creationId xmlns:a16="http://schemas.microsoft.com/office/drawing/2014/main" id="{C643473C-1A9D-4898-A5FF-DB2C5E90C4BC}"/>
                </a:ext>
              </a:extLst>
            </p:cNvPr>
            <p:cNvSpPr/>
            <p:nvPr/>
          </p:nvSpPr>
          <p:spPr>
            <a:xfrm>
              <a:off x="6006221" y="1391443"/>
              <a:ext cx="189082" cy="189082"/>
            </a:xfrm>
            <a:prstGeom prst="diamond">
              <a:avLst/>
            </a:prstGeom>
            <a:solidFill>
              <a:srgbClr val="00FD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 name="群組 3">
            <a:extLst>
              <a:ext uri="{FF2B5EF4-FFF2-40B4-BE49-F238E27FC236}">
                <a16:creationId xmlns:a16="http://schemas.microsoft.com/office/drawing/2014/main" id="{7719EC14-001B-4ED8-9F81-97EC4ADE3D3C}"/>
              </a:ext>
            </a:extLst>
          </p:cNvPr>
          <p:cNvGrpSpPr/>
          <p:nvPr/>
        </p:nvGrpSpPr>
        <p:grpSpPr>
          <a:xfrm>
            <a:off x="7975027" y="1187464"/>
            <a:ext cx="2830342" cy="584775"/>
            <a:chOff x="7975027" y="1663478"/>
            <a:chExt cx="2830342" cy="584775"/>
          </a:xfrm>
        </p:grpSpPr>
        <p:sp>
          <p:nvSpPr>
            <p:cNvPr id="87" name="文字方塊 86">
              <a:extLst>
                <a:ext uri="{FF2B5EF4-FFF2-40B4-BE49-F238E27FC236}">
                  <a16:creationId xmlns:a16="http://schemas.microsoft.com/office/drawing/2014/main" id="{F46552C7-3542-476F-AB14-D62491F29915}"/>
                </a:ext>
              </a:extLst>
            </p:cNvPr>
            <p:cNvSpPr txBox="1"/>
            <p:nvPr/>
          </p:nvSpPr>
          <p:spPr>
            <a:xfrm>
              <a:off x="8255565" y="1663478"/>
              <a:ext cx="2549804" cy="584775"/>
            </a:xfrm>
            <a:prstGeom prst="rect">
              <a:avLst/>
            </a:prstGeom>
            <a:noFill/>
          </p:spPr>
          <p:txBody>
            <a:bodyPr wrap="square" rtlCol="0">
              <a:spAutoFit/>
            </a:bodyPr>
            <a:lstStyle/>
            <a:p>
              <a:pPr algn="ctr"/>
              <a:r>
                <a:rPr lang="zh-TW" altLang="en-US" sz="3200" dirty="0" smtClean="0">
                  <a:solidFill>
                    <a:srgbClr val="00FDFF"/>
                  </a:solidFill>
                  <a:latin typeface="標楷體" panose="03000509000000000000" pitchFamily="65" charset="-120"/>
                  <a:ea typeface="標楷體" panose="03000509000000000000" pitchFamily="65" charset="-120"/>
                </a:rPr>
                <a:t>細部</a:t>
              </a:r>
              <a:endParaRPr lang="zh-TW" altLang="en-US" sz="3200" dirty="0">
                <a:solidFill>
                  <a:srgbClr val="00FDFF"/>
                </a:solidFill>
                <a:latin typeface="標楷體" panose="03000509000000000000" pitchFamily="65" charset="-120"/>
                <a:ea typeface="標楷體" panose="03000509000000000000" pitchFamily="65" charset="-120"/>
              </a:endParaRPr>
            </a:p>
          </p:txBody>
        </p:sp>
        <p:pic>
          <p:nvPicPr>
            <p:cNvPr id="5" name="圖片 4">
              <a:extLst>
                <a:ext uri="{FF2B5EF4-FFF2-40B4-BE49-F238E27FC236}">
                  <a16:creationId xmlns:a16="http://schemas.microsoft.com/office/drawing/2014/main" id="{5E129404-C6CF-4D7F-9EF2-016EF23719FB}"/>
                </a:ext>
              </a:extLst>
            </p:cNvPr>
            <p:cNvPicPr>
              <a:picLocks noChangeAspect="1"/>
            </p:cNvPicPr>
            <p:nvPr/>
          </p:nvPicPr>
          <p:blipFill>
            <a:blip r:embed="rId4">
              <a:lum bright="70000" contrast="-70000"/>
            </a:blip>
            <a:stretch>
              <a:fillRect/>
            </a:stretch>
          </p:blipFill>
          <p:spPr>
            <a:xfrm>
              <a:off x="7975027" y="1680461"/>
              <a:ext cx="517184" cy="564741"/>
            </a:xfrm>
            <a:prstGeom prst="rect">
              <a:avLst/>
            </a:prstGeom>
          </p:spPr>
        </p:pic>
      </p:grpSp>
      <p:grpSp>
        <p:nvGrpSpPr>
          <p:cNvPr id="2" name="群組 1">
            <a:extLst>
              <a:ext uri="{FF2B5EF4-FFF2-40B4-BE49-F238E27FC236}">
                <a16:creationId xmlns:a16="http://schemas.microsoft.com/office/drawing/2014/main" id="{32D24A3B-0D94-48CC-9DA8-0EF80B7A58B2}"/>
              </a:ext>
            </a:extLst>
          </p:cNvPr>
          <p:cNvGrpSpPr/>
          <p:nvPr/>
        </p:nvGrpSpPr>
        <p:grpSpPr>
          <a:xfrm>
            <a:off x="1658105" y="1141816"/>
            <a:ext cx="2202487" cy="584775"/>
            <a:chOff x="1658105" y="1617830"/>
            <a:chExt cx="2202487" cy="584775"/>
          </a:xfrm>
        </p:grpSpPr>
        <p:sp>
          <p:nvSpPr>
            <p:cNvPr id="3" name="文字方塊 2">
              <a:extLst>
                <a:ext uri="{FF2B5EF4-FFF2-40B4-BE49-F238E27FC236}">
                  <a16:creationId xmlns:a16="http://schemas.microsoft.com/office/drawing/2014/main" id="{E1CD3348-F188-44AC-9502-0F2177D29FA4}"/>
                </a:ext>
              </a:extLst>
            </p:cNvPr>
            <p:cNvSpPr txBox="1"/>
            <p:nvPr/>
          </p:nvSpPr>
          <p:spPr>
            <a:xfrm>
              <a:off x="1934248" y="1617830"/>
              <a:ext cx="1926344" cy="584775"/>
            </a:xfrm>
            <a:prstGeom prst="rect">
              <a:avLst/>
            </a:prstGeom>
            <a:noFill/>
          </p:spPr>
          <p:txBody>
            <a:bodyPr wrap="square" rtlCol="0">
              <a:spAutoFit/>
            </a:bodyPr>
            <a:lstStyle/>
            <a:p>
              <a:pPr algn="ctr"/>
              <a:r>
                <a:rPr lang="zh-TW" altLang="en-US" sz="3200" b="1" dirty="0" smtClean="0">
                  <a:solidFill>
                    <a:srgbClr val="00FDFF"/>
                  </a:solidFill>
                  <a:latin typeface="標楷體" panose="03000509000000000000" pitchFamily="65" charset="-120"/>
                  <a:ea typeface="標楷體" panose="03000509000000000000" pitchFamily="65" charset="-120"/>
                </a:rPr>
                <a:t>基本</a:t>
              </a:r>
              <a:endParaRPr lang="zh-TW" altLang="en-US" sz="3200" b="1" dirty="0">
                <a:solidFill>
                  <a:srgbClr val="00FDFF"/>
                </a:solidFill>
                <a:latin typeface="標楷體" panose="03000509000000000000" pitchFamily="65" charset="-120"/>
                <a:ea typeface="標楷體" panose="03000509000000000000" pitchFamily="65" charset="-120"/>
              </a:endParaRPr>
            </a:p>
          </p:txBody>
        </p:sp>
        <p:pic>
          <p:nvPicPr>
            <p:cNvPr id="7" name="圖片 6">
              <a:extLst>
                <a:ext uri="{FF2B5EF4-FFF2-40B4-BE49-F238E27FC236}">
                  <a16:creationId xmlns:a16="http://schemas.microsoft.com/office/drawing/2014/main" id="{63ED27EA-69B5-4664-9F85-CB36A7254915}"/>
                </a:ext>
              </a:extLst>
            </p:cNvPr>
            <p:cNvPicPr>
              <a:picLocks noChangeAspect="1"/>
            </p:cNvPicPr>
            <p:nvPr/>
          </p:nvPicPr>
          <p:blipFill>
            <a:blip r:embed="rId5">
              <a:lum bright="70000" contrast="-70000"/>
            </a:blip>
            <a:stretch>
              <a:fillRect/>
            </a:stretch>
          </p:blipFill>
          <p:spPr>
            <a:xfrm>
              <a:off x="1658105" y="1718633"/>
              <a:ext cx="419445" cy="438453"/>
            </a:xfrm>
            <a:prstGeom prst="rect">
              <a:avLst/>
            </a:prstGeom>
          </p:spPr>
        </p:pic>
      </p:grpSp>
      <p:grpSp>
        <p:nvGrpSpPr>
          <p:cNvPr id="89" name="组合 40">
            <a:extLst>
              <a:ext uri="{FF2B5EF4-FFF2-40B4-BE49-F238E27FC236}">
                <a16:creationId xmlns:a16="http://schemas.microsoft.com/office/drawing/2014/main" id="{E60F0084-3C5A-46E1-8C6B-543CF5B8273E}"/>
              </a:ext>
            </a:extLst>
          </p:cNvPr>
          <p:cNvGrpSpPr/>
          <p:nvPr/>
        </p:nvGrpSpPr>
        <p:grpSpPr>
          <a:xfrm>
            <a:off x="628902" y="5007982"/>
            <a:ext cx="4464445" cy="1555530"/>
            <a:chOff x="-3273790" y="5184522"/>
            <a:chExt cx="8888093" cy="890437"/>
          </a:xfrm>
        </p:grpSpPr>
        <p:cxnSp>
          <p:nvCxnSpPr>
            <p:cNvPr id="90" name="直接连接符 41">
              <a:extLst>
                <a:ext uri="{FF2B5EF4-FFF2-40B4-BE49-F238E27FC236}">
                  <a16:creationId xmlns:a16="http://schemas.microsoft.com/office/drawing/2014/main" id="{D981BC83-3BD3-488B-AE91-AB9CA577BA3C}"/>
                </a:ext>
              </a:extLst>
            </p:cNvPr>
            <p:cNvCxnSpPr>
              <a:cxnSpLocks/>
            </p:cNvCxnSpPr>
            <p:nvPr/>
          </p:nvCxnSpPr>
          <p:spPr>
            <a:xfrm>
              <a:off x="-3273790" y="6073179"/>
              <a:ext cx="6999062" cy="1778"/>
            </a:xfrm>
            <a:prstGeom prst="line">
              <a:avLst/>
            </a:prstGeom>
            <a:ln w="12700">
              <a:solidFill>
                <a:srgbClr val="00929C"/>
              </a:solidFill>
            </a:ln>
          </p:spPr>
          <p:style>
            <a:lnRef idx="1">
              <a:schemeClr val="accent1"/>
            </a:lnRef>
            <a:fillRef idx="0">
              <a:schemeClr val="accent1"/>
            </a:fillRef>
            <a:effectRef idx="0">
              <a:schemeClr val="accent1"/>
            </a:effectRef>
            <a:fontRef idx="minor">
              <a:schemeClr val="tx1"/>
            </a:fontRef>
          </p:style>
        </p:cxnSp>
        <p:cxnSp>
          <p:nvCxnSpPr>
            <p:cNvPr id="91" name="直接连接符 42">
              <a:extLst>
                <a:ext uri="{FF2B5EF4-FFF2-40B4-BE49-F238E27FC236}">
                  <a16:creationId xmlns:a16="http://schemas.microsoft.com/office/drawing/2014/main" id="{209A00B0-2445-4023-9FBF-3191C168E9CD}"/>
                </a:ext>
              </a:extLst>
            </p:cNvPr>
            <p:cNvCxnSpPr/>
            <p:nvPr/>
          </p:nvCxnSpPr>
          <p:spPr>
            <a:xfrm flipV="1">
              <a:off x="3725270" y="5184522"/>
              <a:ext cx="1889033" cy="890437"/>
            </a:xfrm>
            <a:prstGeom prst="line">
              <a:avLst/>
            </a:prstGeom>
            <a:ln w="12700">
              <a:solidFill>
                <a:srgbClr val="00929C"/>
              </a:solidFill>
            </a:ln>
          </p:spPr>
          <p:style>
            <a:lnRef idx="1">
              <a:schemeClr val="accent1"/>
            </a:lnRef>
            <a:fillRef idx="0">
              <a:schemeClr val="accent1"/>
            </a:fillRef>
            <a:effectRef idx="0">
              <a:schemeClr val="accent1"/>
            </a:effectRef>
            <a:fontRef idx="minor">
              <a:schemeClr val="tx1"/>
            </a:fontRef>
          </p:style>
        </p:cxnSp>
      </p:grpSp>
      <p:sp>
        <p:nvSpPr>
          <p:cNvPr id="92" name="矩形 91">
            <a:extLst>
              <a:ext uri="{FF2B5EF4-FFF2-40B4-BE49-F238E27FC236}">
                <a16:creationId xmlns:a16="http://schemas.microsoft.com/office/drawing/2014/main" id="{838665CD-86F8-4F61-ACF3-CBB68EDC877C}"/>
              </a:ext>
            </a:extLst>
          </p:cNvPr>
          <p:cNvSpPr/>
          <p:nvPr/>
        </p:nvSpPr>
        <p:spPr>
          <a:xfrm>
            <a:off x="549419" y="2078656"/>
            <a:ext cx="4299878" cy="3046988"/>
          </a:xfrm>
          <a:prstGeom prst="rect">
            <a:avLst/>
          </a:prstGeom>
        </p:spPr>
        <p:txBody>
          <a:bodyPr wrap="square">
            <a:spAutoFit/>
          </a:bodyPr>
          <a:lstStyle/>
          <a:p>
            <a:pPr marL="457200" indent="-457200" algn="just">
              <a:buFont typeface="Wingdings" panose="05000000000000000000" pitchFamily="2" charset="2"/>
              <a:buChar char="Ø"/>
            </a:pPr>
            <a:r>
              <a:rPr lang="zh-TW" altLang="en-US" sz="2400" dirty="0">
                <a:solidFill>
                  <a:schemeClr val="bg1"/>
                </a:solidFill>
                <a:latin typeface="標楷體" panose="03000509000000000000" pitchFamily="65" charset="-120"/>
                <a:ea typeface="標楷體" panose="03000509000000000000" pitchFamily="65" charset="-120"/>
              </a:rPr>
              <a:t>第一階段「試算表」：各「會計</a:t>
            </a:r>
            <a:r>
              <a:rPr lang="zh-TW" altLang="en-US" sz="2400" dirty="0" smtClean="0">
                <a:solidFill>
                  <a:schemeClr val="bg1"/>
                </a:solidFill>
                <a:latin typeface="標楷體" panose="03000509000000000000" pitchFamily="65" charset="-120"/>
                <a:ea typeface="標楷體" panose="03000509000000000000" pitchFamily="65" charset="-120"/>
              </a:rPr>
              <a:t>項目」</a:t>
            </a:r>
            <a:r>
              <a:rPr lang="zh-TW" altLang="en-US" sz="2400" dirty="0">
                <a:solidFill>
                  <a:schemeClr val="bg1"/>
                </a:solidFill>
                <a:latin typeface="標楷體" panose="03000509000000000000" pitchFamily="65" charset="-120"/>
                <a:ea typeface="標楷體" panose="03000509000000000000" pitchFamily="65" charset="-120"/>
              </a:rPr>
              <a:t>及「金額」全對者給</a:t>
            </a:r>
            <a:r>
              <a:rPr lang="en-US" altLang="zh-TW" sz="2400" dirty="0">
                <a:solidFill>
                  <a:schemeClr val="bg1"/>
                </a:solidFill>
                <a:latin typeface="標楷體" panose="03000509000000000000" pitchFamily="65" charset="-120"/>
                <a:ea typeface="標楷體" panose="03000509000000000000" pitchFamily="65" charset="-120"/>
              </a:rPr>
              <a:t>1</a:t>
            </a:r>
            <a:r>
              <a:rPr lang="zh-TW" altLang="en-US" sz="2400" dirty="0">
                <a:solidFill>
                  <a:schemeClr val="bg1"/>
                </a:solidFill>
                <a:latin typeface="標楷體" panose="03000509000000000000" pitchFamily="65" charset="-120"/>
                <a:ea typeface="標楷體" panose="03000509000000000000" pitchFamily="65" charset="-120"/>
              </a:rPr>
              <a:t>點</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「性質別」、「類別」不列入評分</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a:t>
            </a:r>
            <a:r>
              <a:rPr lang="zh-TW" altLang="en-US" sz="2400" dirty="0">
                <a:solidFill>
                  <a:srgbClr val="00FDFF"/>
                </a:solidFill>
                <a:latin typeface="標楷體" panose="03000509000000000000" pitchFamily="65" charset="-120"/>
                <a:ea typeface="標楷體" panose="03000509000000000000" pitchFamily="65" charset="-120"/>
              </a:rPr>
              <a:t>表首錯誤者，該報表不予計點</a:t>
            </a:r>
            <a:r>
              <a:rPr lang="zh-TW" altLang="en-US" sz="2400" dirty="0">
                <a:solidFill>
                  <a:schemeClr val="bg1"/>
                </a:solidFill>
                <a:latin typeface="標楷體" panose="03000509000000000000" pitchFamily="65" charset="-120"/>
                <a:ea typeface="標楷體" panose="03000509000000000000" pitchFamily="65" charset="-120"/>
              </a:rPr>
              <a:t>。</a:t>
            </a:r>
          </a:p>
          <a:p>
            <a:pPr marL="457200" indent="-457200" algn="just">
              <a:buFont typeface="Wingdings" panose="05000000000000000000" pitchFamily="2" charset="2"/>
              <a:buChar char="Ø"/>
            </a:pPr>
            <a:r>
              <a:rPr lang="zh-TW" altLang="en-US" sz="2400" dirty="0">
                <a:solidFill>
                  <a:schemeClr val="bg1"/>
                </a:solidFill>
                <a:latin typeface="標楷體" panose="03000509000000000000" pitchFamily="65" charset="-120"/>
                <a:ea typeface="標楷體" panose="03000509000000000000" pitchFamily="65" charset="-120"/>
              </a:rPr>
              <a:t>試算表日期</a:t>
            </a:r>
            <a:r>
              <a:rPr lang="zh-TW" altLang="en-US" sz="2400" dirty="0">
                <a:solidFill>
                  <a:srgbClr val="00FDFF"/>
                </a:solidFill>
                <a:latin typeface="標楷體" panose="03000509000000000000" pitchFamily="65" charset="-120"/>
                <a:ea typeface="標楷體" panose="03000509000000000000" pitchFamily="65" charset="-120"/>
              </a:rPr>
              <a:t>電腦化開帳日</a:t>
            </a:r>
            <a:r>
              <a:rPr lang="en-US" altLang="zh-TW" sz="2400" dirty="0">
                <a:solidFill>
                  <a:srgbClr val="00FDFF"/>
                </a:solidFill>
                <a:latin typeface="標楷體" panose="03000509000000000000" pitchFamily="65" charset="-120"/>
                <a:ea typeface="標楷體" panose="03000509000000000000" pitchFamily="65" charset="-120"/>
              </a:rPr>
              <a:t>(</a:t>
            </a:r>
            <a:r>
              <a:rPr lang="zh-TW" altLang="en-US" sz="2400" dirty="0">
                <a:solidFill>
                  <a:srgbClr val="00FDFF"/>
                </a:solidFill>
                <a:latin typeface="標楷體" panose="03000509000000000000" pitchFamily="65" charset="-120"/>
                <a:ea typeface="標楷體" panose="03000509000000000000" pitchFamily="65" charset="-120"/>
              </a:rPr>
              <a:t>月底</a:t>
            </a:r>
            <a:r>
              <a:rPr lang="en-US" altLang="zh-TW" sz="2400" dirty="0">
                <a:solidFill>
                  <a:srgbClr val="00FDFF"/>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或</a:t>
            </a:r>
            <a:r>
              <a:rPr lang="zh-TW" altLang="en-US" sz="2400" dirty="0">
                <a:solidFill>
                  <a:srgbClr val="00FDFF"/>
                </a:solidFill>
                <a:latin typeface="標楷體" panose="03000509000000000000" pitchFamily="65" charset="-120"/>
                <a:ea typeface="標楷體" panose="03000509000000000000" pitchFamily="65" charset="-120"/>
              </a:rPr>
              <a:t>電腦化起始日</a:t>
            </a:r>
            <a:r>
              <a:rPr lang="en-US" altLang="zh-TW" sz="2400" dirty="0">
                <a:solidFill>
                  <a:srgbClr val="00FDFF"/>
                </a:solidFill>
                <a:latin typeface="標楷體" panose="03000509000000000000" pitchFamily="65" charset="-120"/>
                <a:ea typeface="標楷體" panose="03000509000000000000" pitchFamily="65" charset="-120"/>
              </a:rPr>
              <a:t>(</a:t>
            </a:r>
            <a:r>
              <a:rPr lang="zh-TW" altLang="en-US" sz="2400" dirty="0">
                <a:solidFill>
                  <a:srgbClr val="00FDFF"/>
                </a:solidFill>
                <a:latin typeface="標楷體" panose="03000509000000000000" pitchFamily="65" charset="-120"/>
                <a:ea typeface="標楷體" panose="03000509000000000000" pitchFamily="65" charset="-120"/>
              </a:rPr>
              <a:t>月初</a:t>
            </a:r>
            <a:r>
              <a:rPr lang="en-US" altLang="zh-TW" sz="2400" dirty="0">
                <a:solidFill>
                  <a:srgbClr val="00FDFF"/>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均可</a:t>
            </a:r>
            <a:r>
              <a:rPr lang="zh-TW" altLang="en-US" sz="2400" dirty="0" smtClean="0">
                <a:solidFill>
                  <a:schemeClr val="bg1"/>
                </a:solidFill>
                <a:latin typeface="標楷體" panose="03000509000000000000" pitchFamily="65" charset="-120"/>
                <a:ea typeface="標楷體" panose="03000509000000000000" pitchFamily="65" charset="-120"/>
              </a:rPr>
              <a:t>。</a:t>
            </a:r>
            <a:endParaRPr lang="zh-TW" altLang="en-US" sz="2400" dirty="0">
              <a:solidFill>
                <a:srgbClr val="00FDFF"/>
              </a:solidFill>
              <a:latin typeface="標楷體" panose="03000509000000000000" pitchFamily="65" charset="-120"/>
              <a:ea typeface="標楷體" panose="03000509000000000000" pitchFamily="65" charset="-120"/>
            </a:endParaRPr>
          </a:p>
        </p:txBody>
      </p:sp>
      <p:grpSp>
        <p:nvGrpSpPr>
          <p:cNvPr id="6" name="群組 5">
            <a:extLst>
              <a:ext uri="{FF2B5EF4-FFF2-40B4-BE49-F238E27FC236}">
                <a16:creationId xmlns:a16="http://schemas.microsoft.com/office/drawing/2014/main" id="{7DA83002-9EA8-4C68-B45D-68FE2B4A47E2}"/>
              </a:ext>
            </a:extLst>
          </p:cNvPr>
          <p:cNvGrpSpPr/>
          <p:nvPr/>
        </p:nvGrpSpPr>
        <p:grpSpPr>
          <a:xfrm>
            <a:off x="4426542" y="4384388"/>
            <a:ext cx="2472454" cy="2178644"/>
            <a:chOff x="4767269" y="3968122"/>
            <a:chExt cx="2472454" cy="2178644"/>
          </a:xfrm>
        </p:grpSpPr>
        <p:sp>
          <p:nvSpPr>
            <p:cNvPr id="45" name="等腰三角形 44">
              <a:extLst>
                <a:ext uri="{FF2B5EF4-FFF2-40B4-BE49-F238E27FC236}">
                  <a16:creationId xmlns:a16="http://schemas.microsoft.com/office/drawing/2014/main" id="{873529F7-EE4B-4549-BDB9-8DD1413F1ED8}"/>
                </a:ext>
              </a:extLst>
            </p:cNvPr>
            <p:cNvSpPr/>
            <p:nvPr/>
          </p:nvSpPr>
          <p:spPr>
            <a:xfrm>
              <a:off x="4767269" y="3968122"/>
              <a:ext cx="2472454" cy="2178644"/>
            </a:xfrm>
            <a:prstGeom prst="triangle">
              <a:avLst>
                <a:gd name="adj" fmla="val 52583"/>
              </a:avLst>
            </a:prstGeom>
            <a:solidFill>
              <a:srgbClr val="003A44"/>
            </a:solidFill>
            <a:ln w="19050">
              <a:solidFill>
                <a:srgbClr val="00FD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9" name="圖片 8">
              <a:extLst>
                <a:ext uri="{FF2B5EF4-FFF2-40B4-BE49-F238E27FC236}">
                  <a16:creationId xmlns:a16="http://schemas.microsoft.com/office/drawing/2014/main" id="{1D3BA913-B4DB-49AE-A49F-ADB3B4E6C01A}"/>
                </a:ext>
              </a:extLst>
            </p:cNvPr>
            <p:cNvPicPr>
              <a:picLocks noChangeAspect="1"/>
            </p:cNvPicPr>
            <p:nvPr/>
          </p:nvPicPr>
          <p:blipFill>
            <a:blip r:embed="rId6">
              <a:duotone>
                <a:prstClr val="black"/>
                <a:srgbClr val="00EFF1">
                  <a:tint val="45000"/>
                  <a:satMod val="400000"/>
                </a:srgbClr>
              </a:duotone>
            </a:blip>
            <a:stretch>
              <a:fillRect/>
            </a:stretch>
          </p:blipFill>
          <p:spPr>
            <a:xfrm>
              <a:off x="5444741" y="4514579"/>
              <a:ext cx="1229274" cy="1608621"/>
            </a:xfrm>
            <a:prstGeom prst="rect">
              <a:avLst/>
            </a:prstGeom>
          </p:spPr>
        </p:pic>
      </p:grpSp>
    </p:spTree>
    <p:extLst>
      <p:ext uri="{BB962C8B-B14F-4D97-AF65-F5344CB8AC3E}">
        <p14:creationId xmlns:p14="http://schemas.microsoft.com/office/powerpoint/2010/main" val="574416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72"/>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72"/>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72"/>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57"/>
                                            </p:tgtEl>
                                            <p:attrNameLst>
                                              <p:attrName>style.visibility</p:attrName>
                                            </p:attrNameLst>
                                          </p:cBhvr>
                                          <p:to>
                                            <p:strVal val="visible"/>
                                          </p:to>
                                        </p:set>
                                        <p:anim calcmode="lin" valueType="num" p14:bounceEnd="12000">
                                          <p:cBhvr additive="base">
                                            <p:cTn id="13" dur="500" fill="hold"/>
                                            <p:tgtEl>
                                              <p:spTgt spid="57"/>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57"/>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57"/>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1"/>
                                            </p:tgtEl>
                                            <p:attrNameLst>
                                              <p:attrName>style.visibility</p:attrName>
                                            </p:attrNameLst>
                                          </p:cBhvr>
                                          <p:to>
                                            <p:strVal val="visible"/>
                                          </p:to>
                                        </p:set>
                                        <p:animEffect transition="in" filter="wipe(left)">
                                          <p:cBhvr>
                                            <p:cTn id="19" dur="500"/>
                                            <p:tgtEl>
                                              <p:spTgt spid="71"/>
                                            </p:tgtEl>
                                          </p:cBhvr>
                                        </p:animEffect>
                                      </p:childTnLst>
                                    </p:cTn>
                                  </p:par>
                                </p:childTnLst>
                              </p:cTn>
                            </p:par>
                            <p:par>
                              <p:cTn id="20" fill="hold">
                                <p:stCondLst>
                                  <p:cond delay="1250"/>
                                </p:stCondLst>
                                <p:childTnLst>
                                  <p:par>
                                    <p:cTn id="21" presetID="22" presetClass="entr" presetSubtype="4" fill="hold" nodeType="afterEffect">
                                      <p:stCondLst>
                                        <p:cond delay="0"/>
                                      </p:stCondLst>
                                      <p:childTnLst>
                                        <p:set>
                                          <p:cBhvr>
                                            <p:cTn id="22" dur="1" fill="hold">
                                              <p:stCondLst>
                                                <p:cond delay="0"/>
                                              </p:stCondLst>
                                            </p:cTn>
                                            <p:tgtEl>
                                              <p:spTgt spid="89"/>
                                            </p:tgtEl>
                                            <p:attrNameLst>
                                              <p:attrName>style.visibility</p:attrName>
                                            </p:attrNameLst>
                                          </p:cBhvr>
                                          <p:to>
                                            <p:strVal val="visible"/>
                                          </p:to>
                                        </p:set>
                                        <p:animEffect transition="in" filter="wipe(down)">
                                          <p:cBhvr>
                                            <p:cTn id="23" dur="500"/>
                                            <p:tgtEl>
                                              <p:spTgt spid="89"/>
                                            </p:tgtEl>
                                          </p:cBhvr>
                                        </p:animEffect>
                                      </p:childTnLst>
                                    </p:cTn>
                                  </p:par>
                                  <p:par>
                                    <p:cTn id="24" presetID="22" presetClass="entr" presetSubtype="4" fill="hold" nodeType="withEffect">
                                      <p:stCondLst>
                                        <p:cond delay="0"/>
                                      </p:stCondLst>
                                      <p:childTnLst>
                                        <p:set>
                                          <p:cBhvr>
                                            <p:cTn id="25" dur="1" fill="hold">
                                              <p:stCondLst>
                                                <p:cond delay="0"/>
                                              </p:stCondLst>
                                            </p:cTn>
                                            <p:tgtEl>
                                              <p:spTgt spid="41"/>
                                            </p:tgtEl>
                                            <p:attrNameLst>
                                              <p:attrName>style.visibility</p:attrName>
                                            </p:attrNameLst>
                                          </p:cBhvr>
                                          <p:to>
                                            <p:strVal val="visible"/>
                                          </p:to>
                                        </p:set>
                                        <p:animEffect transition="in" filter="wipe(down)">
                                          <p:cBhvr>
                                            <p:cTn id="26" dur="500"/>
                                            <p:tgtEl>
                                              <p:spTgt spid="41"/>
                                            </p:tgtEl>
                                          </p:cBhvr>
                                        </p:animEffect>
                                      </p:childTnLst>
                                    </p:cTn>
                                  </p:par>
                                </p:childTnLst>
                              </p:cTn>
                            </p:par>
                            <p:par>
                              <p:cTn id="27" fill="hold">
                                <p:stCondLst>
                                  <p:cond delay="1750"/>
                                </p:stCondLst>
                                <p:childTnLst>
                                  <p:par>
                                    <p:cTn id="28" presetID="12" presetClass="entr" presetSubtype="4" fill="hold" nodeType="afterEffect">
                                      <p:stCondLst>
                                        <p:cond delay="0"/>
                                      </p:stCondLst>
                                      <p:childTnLst>
                                        <p:set>
                                          <p:cBhvr>
                                            <p:cTn id="29" dur="1" fill="hold">
                                              <p:stCondLst>
                                                <p:cond delay="0"/>
                                              </p:stCondLst>
                                            </p:cTn>
                                            <p:tgtEl>
                                              <p:spTgt spid="6"/>
                                            </p:tgtEl>
                                            <p:attrNameLst>
                                              <p:attrName>style.visibility</p:attrName>
                                            </p:attrNameLst>
                                          </p:cBhvr>
                                          <p:to>
                                            <p:strVal val="visible"/>
                                          </p:to>
                                        </p:set>
                                        <p:anim calcmode="lin" valueType="num">
                                          <p:cBhvr additive="base">
                                            <p:cTn id="30" dur="500"/>
                                            <p:tgtEl>
                                              <p:spTgt spid="6"/>
                                            </p:tgtEl>
                                            <p:attrNameLst>
                                              <p:attrName>ppt_y</p:attrName>
                                            </p:attrNameLst>
                                          </p:cBhvr>
                                          <p:tavLst>
                                            <p:tav tm="0">
                                              <p:val>
                                                <p:strVal val="#ppt_y+#ppt_h*1.125000"/>
                                              </p:val>
                                            </p:tav>
                                            <p:tav tm="100000">
                                              <p:val>
                                                <p:strVal val="#ppt_y"/>
                                              </p:val>
                                            </p:tav>
                                          </p:tavLst>
                                        </p:anim>
                                        <p:animEffect transition="in" filter="wipe(up)">
                                          <p:cBhvr>
                                            <p:cTn id="31" dur="500"/>
                                            <p:tgtEl>
                                              <p:spTgt spid="6"/>
                                            </p:tgtEl>
                                          </p:cBhvr>
                                        </p:animEffect>
                                      </p:childTnLst>
                                    </p:cTn>
                                  </p:par>
                                </p:childTnLst>
                              </p:cTn>
                            </p:par>
                            <p:par>
                              <p:cTn id="32" fill="hold">
                                <p:stCondLst>
                                  <p:cond delay="2250"/>
                                </p:stCondLst>
                                <p:childTnLst>
                                  <p:par>
                                    <p:cTn id="33" presetID="22" presetClass="entr" presetSubtype="8" fill="hold" nodeType="afterEffect">
                                      <p:stCondLst>
                                        <p:cond delay="0"/>
                                      </p:stCondLst>
                                      <p:childTnLst>
                                        <p:set>
                                          <p:cBhvr>
                                            <p:cTn id="34" dur="1" fill="hold">
                                              <p:stCondLst>
                                                <p:cond delay="0"/>
                                              </p:stCondLst>
                                            </p:cTn>
                                            <p:tgtEl>
                                              <p:spTgt spid="2"/>
                                            </p:tgtEl>
                                            <p:attrNameLst>
                                              <p:attrName>style.visibility</p:attrName>
                                            </p:attrNameLst>
                                          </p:cBhvr>
                                          <p:to>
                                            <p:strVal val="visible"/>
                                          </p:to>
                                        </p:set>
                                        <p:animEffect transition="in" filter="wipe(left)">
                                          <p:cBhvr>
                                            <p:cTn id="35" dur="500"/>
                                            <p:tgtEl>
                                              <p:spTgt spid="2"/>
                                            </p:tgtEl>
                                          </p:cBhvr>
                                        </p:animEffect>
                                      </p:childTnLst>
                                    </p:cTn>
                                  </p:par>
                                </p:childTnLst>
                              </p:cTn>
                            </p:par>
                            <p:par>
                              <p:cTn id="36" fill="hold">
                                <p:stCondLst>
                                  <p:cond delay="2750"/>
                                </p:stCondLst>
                                <p:childTnLst>
                                  <p:par>
                                    <p:cTn id="37" presetID="16" presetClass="entr" presetSubtype="21" fill="hold" nodeType="afterEffect">
                                      <p:stCondLst>
                                        <p:cond delay="0"/>
                                      </p:stCondLst>
                                      <p:childTnLst>
                                        <p:set>
                                          <p:cBhvr>
                                            <p:cTn id="38" dur="1" fill="hold">
                                              <p:stCondLst>
                                                <p:cond delay="0"/>
                                              </p:stCondLst>
                                            </p:cTn>
                                            <p:tgtEl>
                                              <p:spTgt spid="34"/>
                                            </p:tgtEl>
                                            <p:attrNameLst>
                                              <p:attrName>style.visibility</p:attrName>
                                            </p:attrNameLst>
                                          </p:cBhvr>
                                          <p:to>
                                            <p:strVal val="visible"/>
                                          </p:to>
                                        </p:set>
                                        <p:animEffect transition="in" filter="barn(inVertical)">
                                          <p:cBhvr>
                                            <p:cTn id="39" dur="500"/>
                                            <p:tgtEl>
                                              <p:spTgt spid="34"/>
                                            </p:tgtEl>
                                          </p:cBhvr>
                                        </p:animEffect>
                                      </p:childTnLst>
                                    </p:cTn>
                                  </p:par>
                                </p:childTnLst>
                              </p:cTn>
                            </p:par>
                            <p:par>
                              <p:cTn id="40" fill="hold">
                                <p:stCondLst>
                                  <p:cond delay="3250"/>
                                </p:stCondLst>
                                <p:childTnLst>
                                  <p:par>
                                    <p:cTn id="41" presetID="22" presetClass="entr" presetSubtype="1" fill="hold" grpId="0" nodeType="afterEffect">
                                      <p:stCondLst>
                                        <p:cond delay="0"/>
                                      </p:stCondLst>
                                      <p:childTnLst>
                                        <p:set>
                                          <p:cBhvr>
                                            <p:cTn id="42" dur="1" fill="hold">
                                              <p:stCondLst>
                                                <p:cond delay="0"/>
                                              </p:stCondLst>
                                            </p:cTn>
                                            <p:tgtEl>
                                              <p:spTgt spid="92"/>
                                            </p:tgtEl>
                                            <p:attrNameLst>
                                              <p:attrName>style.visibility</p:attrName>
                                            </p:attrNameLst>
                                          </p:cBhvr>
                                          <p:to>
                                            <p:strVal val="visible"/>
                                          </p:to>
                                        </p:set>
                                        <p:animEffect transition="in" filter="wipe(up)">
                                          <p:cBhvr>
                                            <p:cTn id="43" dur="500"/>
                                            <p:tgtEl>
                                              <p:spTgt spid="92"/>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nodeType="clickEffect">
                                      <p:stCondLst>
                                        <p:cond delay="0"/>
                                      </p:stCondLst>
                                      <p:childTnLst>
                                        <p:set>
                                          <p:cBhvr>
                                            <p:cTn id="47" dur="1" fill="hold">
                                              <p:stCondLst>
                                                <p:cond delay="0"/>
                                              </p:stCondLst>
                                            </p:cTn>
                                            <p:tgtEl>
                                              <p:spTgt spid="4"/>
                                            </p:tgtEl>
                                            <p:attrNameLst>
                                              <p:attrName>style.visibility</p:attrName>
                                            </p:attrNameLst>
                                          </p:cBhvr>
                                          <p:to>
                                            <p:strVal val="visible"/>
                                          </p:to>
                                        </p:set>
                                        <p:animEffect transition="in" filter="wipe(left)">
                                          <p:cBhvr>
                                            <p:cTn id="48" dur="500"/>
                                            <p:tgtEl>
                                              <p:spTgt spid="4"/>
                                            </p:tgtEl>
                                          </p:cBhvr>
                                        </p:animEffect>
                                      </p:childTnLst>
                                    </p:cTn>
                                  </p:par>
                                </p:childTnLst>
                              </p:cTn>
                            </p:par>
                            <p:par>
                              <p:cTn id="49" fill="hold">
                                <p:stCondLst>
                                  <p:cond delay="500"/>
                                </p:stCondLst>
                                <p:childTnLst>
                                  <p:par>
                                    <p:cTn id="50" presetID="16" presetClass="entr" presetSubtype="21" fill="hold" nodeType="afterEffect">
                                      <p:stCondLst>
                                        <p:cond delay="0"/>
                                      </p:stCondLst>
                                      <p:childTnLst>
                                        <p:set>
                                          <p:cBhvr>
                                            <p:cTn id="51" dur="1" fill="hold">
                                              <p:stCondLst>
                                                <p:cond delay="0"/>
                                              </p:stCondLst>
                                            </p:cTn>
                                            <p:tgtEl>
                                              <p:spTgt spid="37"/>
                                            </p:tgtEl>
                                            <p:attrNameLst>
                                              <p:attrName>style.visibility</p:attrName>
                                            </p:attrNameLst>
                                          </p:cBhvr>
                                          <p:to>
                                            <p:strVal val="visible"/>
                                          </p:to>
                                        </p:set>
                                        <p:animEffect transition="in" filter="barn(inVertical)">
                                          <p:cBhvr>
                                            <p:cTn id="52" dur="500"/>
                                            <p:tgtEl>
                                              <p:spTgt spid="37"/>
                                            </p:tgtEl>
                                          </p:cBhvr>
                                        </p:animEffect>
                                      </p:childTnLst>
                                    </p:cTn>
                                  </p:par>
                                </p:childTnLst>
                              </p:cTn>
                            </p:par>
                            <p:par>
                              <p:cTn id="53" fill="hold">
                                <p:stCondLst>
                                  <p:cond delay="1000"/>
                                </p:stCondLst>
                                <p:childTnLst>
                                  <p:par>
                                    <p:cTn id="54" presetID="22" presetClass="entr" presetSubtype="1" fill="hold" grpId="0" nodeType="afterEffect">
                                      <p:stCondLst>
                                        <p:cond delay="0"/>
                                      </p:stCondLst>
                                      <p:childTnLst>
                                        <p:set>
                                          <p:cBhvr>
                                            <p:cTn id="55" dur="1" fill="hold">
                                              <p:stCondLst>
                                                <p:cond delay="0"/>
                                              </p:stCondLst>
                                            </p:cTn>
                                            <p:tgtEl>
                                              <p:spTgt spid="39"/>
                                            </p:tgtEl>
                                            <p:attrNameLst>
                                              <p:attrName>style.visibility</p:attrName>
                                            </p:attrNameLst>
                                          </p:cBhvr>
                                          <p:to>
                                            <p:strVal val="visible"/>
                                          </p:to>
                                        </p:set>
                                        <p:animEffect transition="in" filter="wipe(up)">
                                          <p:cBhvr>
                                            <p:cTn id="56"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71" grpId="0"/>
          <p:bldP spid="9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72"/>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72"/>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72"/>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57"/>
                                            </p:tgtEl>
                                            <p:attrNameLst>
                                              <p:attrName>style.visibility</p:attrName>
                                            </p:attrNameLst>
                                          </p:cBhvr>
                                          <p:to>
                                            <p:strVal val="visible"/>
                                          </p:to>
                                        </p:set>
                                        <p:anim calcmode="lin" valueType="num">
                                          <p:cBhvr additive="base">
                                            <p:cTn id="13" dur="500" fill="hold"/>
                                            <p:tgtEl>
                                              <p:spTgt spid="57"/>
                                            </p:tgtEl>
                                            <p:attrNameLst>
                                              <p:attrName>ppt_x</p:attrName>
                                            </p:attrNameLst>
                                          </p:cBhvr>
                                          <p:tavLst>
                                            <p:tav tm="0">
                                              <p:val>
                                                <p:strVal val="0-#ppt_w/2"/>
                                              </p:val>
                                            </p:tav>
                                            <p:tav tm="100000">
                                              <p:val>
                                                <p:strVal val="#ppt_x"/>
                                              </p:val>
                                            </p:tav>
                                          </p:tavLst>
                                        </p:anim>
                                        <p:anim calcmode="lin" valueType="num">
                                          <p:cBhvr additive="base">
                                            <p:cTn id="14" dur="500" fill="hold"/>
                                            <p:tgtEl>
                                              <p:spTgt spid="57"/>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57"/>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1"/>
                                            </p:tgtEl>
                                            <p:attrNameLst>
                                              <p:attrName>style.visibility</p:attrName>
                                            </p:attrNameLst>
                                          </p:cBhvr>
                                          <p:to>
                                            <p:strVal val="visible"/>
                                          </p:to>
                                        </p:set>
                                        <p:animEffect transition="in" filter="wipe(left)">
                                          <p:cBhvr>
                                            <p:cTn id="19" dur="500"/>
                                            <p:tgtEl>
                                              <p:spTgt spid="71"/>
                                            </p:tgtEl>
                                          </p:cBhvr>
                                        </p:animEffect>
                                      </p:childTnLst>
                                    </p:cTn>
                                  </p:par>
                                </p:childTnLst>
                              </p:cTn>
                            </p:par>
                            <p:par>
                              <p:cTn id="20" fill="hold">
                                <p:stCondLst>
                                  <p:cond delay="1250"/>
                                </p:stCondLst>
                                <p:childTnLst>
                                  <p:par>
                                    <p:cTn id="21" presetID="22" presetClass="entr" presetSubtype="4" fill="hold" nodeType="afterEffect">
                                      <p:stCondLst>
                                        <p:cond delay="0"/>
                                      </p:stCondLst>
                                      <p:childTnLst>
                                        <p:set>
                                          <p:cBhvr>
                                            <p:cTn id="22" dur="1" fill="hold">
                                              <p:stCondLst>
                                                <p:cond delay="0"/>
                                              </p:stCondLst>
                                            </p:cTn>
                                            <p:tgtEl>
                                              <p:spTgt spid="89"/>
                                            </p:tgtEl>
                                            <p:attrNameLst>
                                              <p:attrName>style.visibility</p:attrName>
                                            </p:attrNameLst>
                                          </p:cBhvr>
                                          <p:to>
                                            <p:strVal val="visible"/>
                                          </p:to>
                                        </p:set>
                                        <p:animEffect transition="in" filter="wipe(down)">
                                          <p:cBhvr>
                                            <p:cTn id="23" dur="500"/>
                                            <p:tgtEl>
                                              <p:spTgt spid="89"/>
                                            </p:tgtEl>
                                          </p:cBhvr>
                                        </p:animEffect>
                                      </p:childTnLst>
                                    </p:cTn>
                                  </p:par>
                                  <p:par>
                                    <p:cTn id="24" presetID="22" presetClass="entr" presetSubtype="4" fill="hold" nodeType="withEffect">
                                      <p:stCondLst>
                                        <p:cond delay="0"/>
                                      </p:stCondLst>
                                      <p:childTnLst>
                                        <p:set>
                                          <p:cBhvr>
                                            <p:cTn id="25" dur="1" fill="hold">
                                              <p:stCondLst>
                                                <p:cond delay="0"/>
                                              </p:stCondLst>
                                            </p:cTn>
                                            <p:tgtEl>
                                              <p:spTgt spid="41"/>
                                            </p:tgtEl>
                                            <p:attrNameLst>
                                              <p:attrName>style.visibility</p:attrName>
                                            </p:attrNameLst>
                                          </p:cBhvr>
                                          <p:to>
                                            <p:strVal val="visible"/>
                                          </p:to>
                                        </p:set>
                                        <p:animEffect transition="in" filter="wipe(down)">
                                          <p:cBhvr>
                                            <p:cTn id="26" dur="500"/>
                                            <p:tgtEl>
                                              <p:spTgt spid="41"/>
                                            </p:tgtEl>
                                          </p:cBhvr>
                                        </p:animEffect>
                                      </p:childTnLst>
                                    </p:cTn>
                                  </p:par>
                                </p:childTnLst>
                              </p:cTn>
                            </p:par>
                            <p:par>
                              <p:cTn id="27" fill="hold">
                                <p:stCondLst>
                                  <p:cond delay="1750"/>
                                </p:stCondLst>
                                <p:childTnLst>
                                  <p:par>
                                    <p:cTn id="28" presetID="12" presetClass="entr" presetSubtype="4" fill="hold" nodeType="afterEffect">
                                      <p:stCondLst>
                                        <p:cond delay="0"/>
                                      </p:stCondLst>
                                      <p:childTnLst>
                                        <p:set>
                                          <p:cBhvr>
                                            <p:cTn id="29" dur="1" fill="hold">
                                              <p:stCondLst>
                                                <p:cond delay="0"/>
                                              </p:stCondLst>
                                            </p:cTn>
                                            <p:tgtEl>
                                              <p:spTgt spid="6"/>
                                            </p:tgtEl>
                                            <p:attrNameLst>
                                              <p:attrName>style.visibility</p:attrName>
                                            </p:attrNameLst>
                                          </p:cBhvr>
                                          <p:to>
                                            <p:strVal val="visible"/>
                                          </p:to>
                                        </p:set>
                                        <p:anim calcmode="lin" valueType="num">
                                          <p:cBhvr additive="base">
                                            <p:cTn id="30" dur="500"/>
                                            <p:tgtEl>
                                              <p:spTgt spid="6"/>
                                            </p:tgtEl>
                                            <p:attrNameLst>
                                              <p:attrName>ppt_y</p:attrName>
                                            </p:attrNameLst>
                                          </p:cBhvr>
                                          <p:tavLst>
                                            <p:tav tm="0">
                                              <p:val>
                                                <p:strVal val="#ppt_y+#ppt_h*1.125000"/>
                                              </p:val>
                                            </p:tav>
                                            <p:tav tm="100000">
                                              <p:val>
                                                <p:strVal val="#ppt_y"/>
                                              </p:val>
                                            </p:tav>
                                          </p:tavLst>
                                        </p:anim>
                                        <p:animEffect transition="in" filter="wipe(up)">
                                          <p:cBhvr>
                                            <p:cTn id="31" dur="500"/>
                                            <p:tgtEl>
                                              <p:spTgt spid="6"/>
                                            </p:tgtEl>
                                          </p:cBhvr>
                                        </p:animEffect>
                                      </p:childTnLst>
                                    </p:cTn>
                                  </p:par>
                                </p:childTnLst>
                              </p:cTn>
                            </p:par>
                            <p:par>
                              <p:cTn id="32" fill="hold">
                                <p:stCondLst>
                                  <p:cond delay="2250"/>
                                </p:stCondLst>
                                <p:childTnLst>
                                  <p:par>
                                    <p:cTn id="33" presetID="22" presetClass="entr" presetSubtype="8" fill="hold" nodeType="afterEffect">
                                      <p:stCondLst>
                                        <p:cond delay="0"/>
                                      </p:stCondLst>
                                      <p:childTnLst>
                                        <p:set>
                                          <p:cBhvr>
                                            <p:cTn id="34" dur="1" fill="hold">
                                              <p:stCondLst>
                                                <p:cond delay="0"/>
                                              </p:stCondLst>
                                            </p:cTn>
                                            <p:tgtEl>
                                              <p:spTgt spid="2"/>
                                            </p:tgtEl>
                                            <p:attrNameLst>
                                              <p:attrName>style.visibility</p:attrName>
                                            </p:attrNameLst>
                                          </p:cBhvr>
                                          <p:to>
                                            <p:strVal val="visible"/>
                                          </p:to>
                                        </p:set>
                                        <p:animEffect transition="in" filter="wipe(left)">
                                          <p:cBhvr>
                                            <p:cTn id="35" dur="500"/>
                                            <p:tgtEl>
                                              <p:spTgt spid="2"/>
                                            </p:tgtEl>
                                          </p:cBhvr>
                                        </p:animEffect>
                                      </p:childTnLst>
                                    </p:cTn>
                                  </p:par>
                                </p:childTnLst>
                              </p:cTn>
                            </p:par>
                            <p:par>
                              <p:cTn id="36" fill="hold">
                                <p:stCondLst>
                                  <p:cond delay="2750"/>
                                </p:stCondLst>
                                <p:childTnLst>
                                  <p:par>
                                    <p:cTn id="37" presetID="16" presetClass="entr" presetSubtype="21" fill="hold" nodeType="afterEffect">
                                      <p:stCondLst>
                                        <p:cond delay="0"/>
                                      </p:stCondLst>
                                      <p:childTnLst>
                                        <p:set>
                                          <p:cBhvr>
                                            <p:cTn id="38" dur="1" fill="hold">
                                              <p:stCondLst>
                                                <p:cond delay="0"/>
                                              </p:stCondLst>
                                            </p:cTn>
                                            <p:tgtEl>
                                              <p:spTgt spid="34"/>
                                            </p:tgtEl>
                                            <p:attrNameLst>
                                              <p:attrName>style.visibility</p:attrName>
                                            </p:attrNameLst>
                                          </p:cBhvr>
                                          <p:to>
                                            <p:strVal val="visible"/>
                                          </p:to>
                                        </p:set>
                                        <p:animEffect transition="in" filter="barn(inVertical)">
                                          <p:cBhvr>
                                            <p:cTn id="39" dur="500"/>
                                            <p:tgtEl>
                                              <p:spTgt spid="34"/>
                                            </p:tgtEl>
                                          </p:cBhvr>
                                        </p:animEffect>
                                      </p:childTnLst>
                                    </p:cTn>
                                  </p:par>
                                </p:childTnLst>
                              </p:cTn>
                            </p:par>
                            <p:par>
                              <p:cTn id="40" fill="hold">
                                <p:stCondLst>
                                  <p:cond delay="3250"/>
                                </p:stCondLst>
                                <p:childTnLst>
                                  <p:par>
                                    <p:cTn id="41" presetID="22" presetClass="entr" presetSubtype="1" fill="hold" grpId="0" nodeType="afterEffect">
                                      <p:stCondLst>
                                        <p:cond delay="0"/>
                                      </p:stCondLst>
                                      <p:childTnLst>
                                        <p:set>
                                          <p:cBhvr>
                                            <p:cTn id="42" dur="1" fill="hold">
                                              <p:stCondLst>
                                                <p:cond delay="0"/>
                                              </p:stCondLst>
                                            </p:cTn>
                                            <p:tgtEl>
                                              <p:spTgt spid="92"/>
                                            </p:tgtEl>
                                            <p:attrNameLst>
                                              <p:attrName>style.visibility</p:attrName>
                                            </p:attrNameLst>
                                          </p:cBhvr>
                                          <p:to>
                                            <p:strVal val="visible"/>
                                          </p:to>
                                        </p:set>
                                        <p:animEffect transition="in" filter="wipe(up)">
                                          <p:cBhvr>
                                            <p:cTn id="43" dur="500"/>
                                            <p:tgtEl>
                                              <p:spTgt spid="92"/>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nodeType="clickEffect">
                                      <p:stCondLst>
                                        <p:cond delay="0"/>
                                      </p:stCondLst>
                                      <p:childTnLst>
                                        <p:set>
                                          <p:cBhvr>
                                            <p:cTn id="47" dur="1" fill="hold">
                                              <p:stCondLst>
                                                <p:cond delay="0"/>
                                              </p:stCondLst>
                                            </p:cTn>
                                            <p:tgtEl>
                                              <p:spTgt spid="4"/>
                                            </p:tgtEl>
                                            <p:attrNameLst>
                                              <p:attrName>style.visibility</p:attrName>
                                            </p:attrNameLst>
                                          </p:cBhvr>
                                          <p:to>
                                            <p:strVal val="visible"/>
                                          </p:to>
                                        </p:set>
                                        <p:animEffect transition="in" filter="wipe(left)">
                                          <p:cBhvr>
                                            <p:cTn id="48" dur="500"/>
                                            <p:tgtEl>
                                              <p:spTgt spid="4"/>
                                            </p:tgtEl>
                                          </p:cBhvr>
                                        </p:animEffect>
                                      </p:childTnLst>
                                    </p:cTn>
                                  </p:par>
                                </p:childTnLst>
                              </p:cTn>
                            </p:par>
                            <p:par>
                              <p:cTn id="49" fill="hold">
                                <p:stCondLst>
                                  <p:cond delay="500"/>
                                </p:stCondLst>
                                <p:childTnLst>
                                  <p:par>
                                    <p:cTn id="50" presetID="16" presetClass="entr" presetSubtype="21" fill="hold" nodeType="afterEffect">
                                      <p:stCondLst>
                                        <p:cond delay="0"/>
                                      </p:stCondLst>
                                      <p:childTnLst>
                                        <p:set>
                                          <p:cBhvr>
                                            <p:cTn id="51" dur="1" fill="hold">
                                              <p:stCondLst>
                                                <p:cond delay="0"/>
                                              </p:stCondLst>
                                            </p:cTn>
                                            <p:tgtEl>
                                              <p:spTgt spid="37"/>
                                            </p:tgtEl>
                                            <p:attrNameLst>
                                              <p:attrName>style.visibility</p:attrName>
                                            </p:attrNameLst>
                                          </p:cBhvr>
                                          <p:to>
                                            <p:strVal val="visible"/>
                                          </p:to>
                                        </p:set>
                                        <p:animEffect transition="in" filter="barn(inVertical)">
                                          <p:cBhvr>
                                            <p:cTn id="52" dur="500"/>
                                            <p:tgtEl>
                                              <p:spTgt spid="37"/>
                                            </p:tgtEl>
                                          </p:cBhvr>
                                        </p:animEffect>
                                      </p:childTnLst>
                                    </p:cTn>
                                  </p:par>
                                </p:childTnLst>
                              </p:cTn>
                            </p:par>
                            <p:par>
                              <p:cTn id="53" fill="hold">
                                <p:stCondLst>
                                  <p:cond delay="1000"/>
                                </p:stCondLst>
                                <p:childTnLst>
                                  <p:par>
                                    <p:cTn id="54" presetID="22" presetClass="entr" presetSubtype="1" fill="hold" grpId="0" nodeType="afterEffect">
                                      <p:stCondLst>
                                        <p:cond delay="0"/>
                                      </p:stCondLst>
                                      <p:childTnLst>
                                        <p:set>
                                          <p:cBhvr>
                                            <p:cTn id="55" dur="1" fill="hold">
                                              <p:stCondLst>
                                                <p:cond delay="0"/>
                                              </p:stCondLst>
                                            </p:cTn>
                                            <p:tgtEl>
                                              <p:spTgt spid="39"/>
                                            </p:tgtEl>
                                            <p:attrNameLst>
                                              <p:attrName>style.visibility</p:attrName>
                                            </p:attrNameLst>
                                          </p:cBhvr>
                                          <p:to>
                                            <p:strVal val="visible"/>
                                          </p:to>
                                        </p:set>
                                        <p:animEffect transition="in" filter="wipe(up)">
                                          <p:cBhvr>
                                            <p:cTn id="56"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71" grpId="0"/>
          <p:bldP spid="92" grpId="0"/>
        </p:bldLst>
      </p:timing>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 name="组合 45"/>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47"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34" name="图片 33"/>
          <p:cNvPicPr>
            <a:picLocks noChangeAspect="1"/>
          </p:cNvPicPr>
          <p:nvPr/>
        </p:nvPicPr>
        <p:blipFill>
          <a:blip r:embed="rId2"/>
          <a:stretch>
            <a:fillRect/>
          </a:stretch>
        </p:blipFill>
        <p:spPr>
          <a:xfrm>
            <a:off x="528721" y="1822394"/>
            <a:ext cx="4490832" cy="64562"/>
          </a:xfrm>
          <a:prstGeom prst="rect">
            <a:avLst/>
          </a:prstGeom>
        </p:spPr>
      </p:pic>
      <p:pic>
        <p:nvPicPr>
          <p:cNvPr id="37" name="图片 36"/>
          <p:cNvPicPr>
            <a:picLocks noChangeAspect="1"/>
          </p:cNvPicPr>
          <p:nvPr/>
        </p:nvPicPr>
        <p:blipFill>
          <a:blip r:embed="rId2"/>
          <a:stretch>
            <a:fillRect/>
          </a:stretch>
        </p:blipFill>
        <p:spPr>
          <a:xfrm>
            <a:off x="7079395" y="1824382"/>
            <a:ext cx="4490837" cy="64562"/>
          </a:xfrm>
          <a:prstGeom prst="rect">
            <a:avLst/>
          </a:prstGeom>
        </p:spPr>
      </p:pic>
      <p:sp>
        <p:nvSpPr>
          <p:cNvPr id="39" name="矩形 38"/>
          <p:cNvSpPr/>
          <p:nvPr/>
        </p:nvSpPr>
        <p:spPr>
          <a:xfrm>
            <a:off x="6521647" y="2135388"/>
            <a:ext cx="5677968" cy="4154984"/>
          </a:xfrm>
          <a:prstGeom prst="rect">
            <a:avLst/>
          </a:prstGeom>
        </p:spPr>
        <p:txBody>
          <a:bodyPr wrap="square">
            <a:spAutoFit/>
          </a:bodyPr>
          <a:lstStyle/>
          <a:p>
            <a:pPr marL="342900" indent="-342900" algn="just">
              <a:buFont typeface="Wingdings" panose="05000000000000000000" pitchFamily="2" charset="2"/>
              <a:buChar char="p"/>
            </a:pPr>
            <a:r>
              <a:rPr lang="zh-TW" altLang="en-US" sz="2400" dirty="0">
                <a:solidFill>
                  <a:schemeClr val="bg1"/>
                </a:solidFill>
                <a:latin typeface="標楷體" panose="03000509000000000000" pitchFamily="65" charset="-120"/>
                <a:ea typeface="標楷體" panose="03000509000000000000" pitchFamily="65" charset="-120"/>
              </a:rPr>
              <a:t>會計項目未依題目修正：各項攤</a:t>
            </a:r>
            <a:r>
              <a:rPr lang="zh-TW" altLang="en-US" sz="2400" dirty="0" smtClean="0">
                <a:solidFill>
                  <a:schemeClr val="bg1"/>
                </a:solidFill>
                <a:latin typeface="標楷體" panose="03000509000000000000" pitchFamily="65" charset="-120"/>
                <a:ea typeface="標楷體" panose="03000509000000000000" pitchFamily="65" charset="-120"/>
              </a:rPr>
              <a:t>提</a:t>
            </a:r>
            <a:r>
              <a:rPr lang="zh-TW" altLang="en-US" sz="2400" dirty="0" smtClean="0">
                <a:solidFill>
                  <a:schemeClr val="bg1"/>
                </a:solidFill>
                <a:latin typeface="標楷體" panose="03000509000000000000" pitchFamily="65" charset="-120"/>
                <a:ea typeface="標楷體" panose="03000509000000000000" pitchFamily="65" charset="-120"/>
                <a:sym typeface="Wingdings" panose="05000000000000000000" pitchFamily="2" charset="2"/>
              </a:rPr>
              <a:t></a:t>
            </a:r>
            <a:r>
              <a:rPr lang="zh-TW" altLang="en-US" sz="2400" dirty="0" smtClean="0">
                <a:solidFill>
                  <a:schemeClr val="bg1"/>
                </a:solidFill>
                <a:latin typeface="標楷體" panose="03000509000000000000" pitchFamily="65" charset="-120"/>
                <a:ea typeface="標楷體" panose="03000509000000000000" pitchFamily="65" charset="-120"/>
              </a:rPr>
              <a:t>各項</a:t>
            </a:r>
            <a:r>
              <a:rPr lang="zh-TW" altLang="en-US" sz="2400" dirty="0">
                <a:solidFill>
                  <a:schemeClr val="bg1"/>
                </a:solidFill>
                <a:latin typeface="標楷體" panose="03000509000000000000" pitchFamily="65" charset="-120"/>
                <a:ea typeface="標楷體" panose="03000509000000000000" pitchFamily="65" charset="-120"/>
              </a:rPr>
              <a:t>攤銷</a:t>
            </a:r>
          </a:p>
          <a:p>
            <a:pPr marL="342900" indent="-342900" algn="just">
              <a:buFont typeface="Wingdings" panose="05000000000000000000" pitchFamily="2" charset="2"/>
              <a:buChar char="p"/>
            </a:pPr>
            <a:r>
              <a:rPr lang="zh-TW" altLang="en-US" sz="2400" dirty="0" smtClean="0">
                <a:solidFill>
                  <a:schemeClr val="bg1"/>
                </a:solidFill>
                <a:latin typeface="標楷體" panose="03000509000000000000" pitchFamily="65" charset="-120"/>
                <a:ea typeface="標楷體" panose="03000509000000000000" pitchFamily="65" charset="-120"/>
              </a:rPr>
              <a:t>交易</a:t>
            </a:r>
            <a:r>
              <a:rPr lang="zh-TW" altLang="en-US" sz="2400" dirty="0">
                <a:solidFill>
                  <a:schemeClr val="bg1"/>
                </a:solidFill>
                <a:latin typeface="標楷體" panose="03000509000000000000" pitchFamily="65" charset="-120"/>
                <a:ea typeface="標楷體" panose="03000509000000000000" pitchFamily="65" charset="-120"/>
              </a:rPr>
              <a:t>日期</a:t>
            </a:r>
            <a:r>
              <a:rPr lang="zh-TW" altLang="en-US" sz="2400" dirty="0" smtClean="0">
                <a:solidFill>
                  <a:schemeClr val="bg1"/>
                </a:solidFill>
                <a:latin typeface="標楷體" panose="03000509000000000000" pitchFamily="65" charset="-120"/>
                <a:ea typeface="標楷體" panose="03000509000000000000" pitchFamily="65" charset="-120"/>
              </a:rPr>
              <a:t>錯誤</a:t>
            </a:r>
            <a:endParaRPr lang="en-US" altLang="zh-TW" sz="2400" dirty="0" smtClean="0">
              <a:solidFill>
                <a:schemeClr val="bg1"/>
              </a:solidFill>
              <a:latin typeface="標楷體" panose="03000509000000000000" pitchFamily="65" charset="-120"/>
              <a:ea typeface="標楷體" panose="03000509000000000000" pitchFamily="65" charset="-120"/>
            </a:endParaRPr>
          </a:p>
          <a:p>
            <a:pPr marL="342900" indent="-342900" algn="just">
              <a:buFont typeface="Wingdings" panose="05000000000000000000" pitchFamily="2" charset="2"/>
              <a:buChar char="p"/>
            </a:pPr>
            <a:r>
              <a:rPr lang="zh-TW" altLang="en-US" sz="2400" dirty="0" smtClean="0">
                <a:solidFill>
                  <a:schemeClr val="bg1"/>
                </a:solidFill>
                <a:latin typeface="標楷體" panose="03000509000000000000" pitchFamily="65" charset="-120"/>
                <a:ea typeface="標楷體" panose="03000509000000000000" pitchFamily="65" charset="-120"/>
              </a:rPr>
              <a:t>會計</a:t>
            </a:r>
            <a:r>
              <a:rPr lang="zh-TW" altLang="en-US" sz="2400" dirty="0">
                <a:solidFill>
                  <a:schemeClr val="bg1"/>
                </a:solidFill>
                <a:latin typeface="標楷體" panose="03000509000000000000" pitchFamily="65" charset="-120"/>
                <a:ea typeface="標楷體" panose="03000509000000000000" pitchFamily="65" charset="-120"/>
              </a:rPr>
              <a:t>項目出現</a:t>
            </a:r>
            <a:r>
              <a:rPr lang="zh-TW" altLang="en-US" sz="2400" dirty="0">
                <a:solidFill>
                  <a:srgbClr val="00FDFF"/>
                </a:solidFill>
                <a:latin typeface="標楷體" panose="03000509000000000000" pitchFamily="65" charset="-120"/>
                <a:ea typeface="標楷體" panose="03000509000000000000" pitchFamily="65" charset="-120"/>
              </a:rPr>
              <a:t>明細帳項目不完整</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與題目不一致</a:t>
            </a:r>
            <a:r>
              <a:rPr lang="en-US" altLang="zh-TW" sz="2400" dirty="0">
                <a:solidFill>
                  <a:schemeClr val="bg1"/>
                </a:solidFill>
                <a:latin typeface="標楷體" panose="03000509000000000000" pitchFamily="65" charset="-120"/>
                <a:ea typeface="標楷體" panose="03000509000000000000" pitchFamily="65" charset="-120"/>
              </a:rPr>
              <a:t>)</a:t>
            </a:r>
          </a:p>
          <a:p>
            <a:pPr marL="342900" indent="-342900" algn="just">
              <a:buFont typeface="Wingdings" panose="05000000000000000000" pitchFamily="2" charset="2"/>
              <a:buChar char="p"/>
            </a:pPr>
            <a:r>
              <a:rPr lang="zh-TW" altLang="en-US" sz="2400" dirty="0">
                <a:solidFill>
                  <a:schemeClr val="bg1"/>
                </a:solidFill>
                <a:latin typeface="標楷體" panose="03000509000000000000" pitchFamily="65" charset="-120"/>
                <a:ea typeface="標楷體" panose="03000509000000000000" pitchFamily="65" charset="-120"/>
              </a:rPr>
              <a:t>會計項目較長因格式限制，後面</a:t>
            </a:r>
            <a:r>
              <a:rPr lang="zh-TW" altLang="en-US" sz="2400" dirty="0">
                <a:solidFill>
                  <a:srgbClr val="00FDFF"/>
                </a:solidFill>
                <a:latin typeface="標楷體" panose="03000509000000000000" pitchFamily="65" charset="-120"/>
                <a:ea typeface="標楷體" panose="03000509000000000000" pitchFamily="65" charset="-120"/>
              </a:rPr>
              <a:t>項目部分字被截斷</a:t>
            </a:r>
          </a:p>
          <a:p>
            <a:pPr marL="342900" indent="-342900" algn="just">
              <a:buFont typeface="Wingdings" panose="05000000000000000000" pitchFamily="2" charset="2"/>
              <a:buChar char="p"/>
            </a:pPr>
            <a:r>
              <a:rPr lang="zh-TW" altLang="en-US" sz="2400" dirty="0">
                <a:solidFill>
                  <a:schemeClr val="bg1"/>
                </a:solidFill>
                <a:latin typeface="標楷體" panose="03000509000000000000" pitchFamily="65" charset="-120"/>
                <a:ea typeface="標楷體" panose="03000509000000000000" pitchFamily="65" charset="-120"/>
              </a:rPr>
              <a:t>交易日期</a:t>
            </a:r>
            <a:r>
              <a:rPr lang="zh-TW" altLang="en-US" sz="2400" dirty="0">
                <a:solidFill>
                  <a:srgbClr val="00FDFF"/>
                </a:solidFill>
                <a:latin typeface="標楷體" panose="03000509000000000000" pitchFamily="65" charset="-120"/>
                <a:ea typeface="標楷體" panose="03000509000000000000" pitchFamily="65" charset="-120"/>
              </a:rPr>
              <a:t>以西元年</a:t>
            </a:r>
            <a:r>
              <a:rPr lang="zh-TW" altLang="en-US" sz="2400" dirty="0">
                <a:solidFill>
                  <a:schemeClr val="bg1"/>
                </a:solidFill>
                <a:latin typeface="標楷體" panose="03000509000000000000" pitchFamily="65" charset="-120"/>
                <a:ea typeface="標楷體" panose="03000509000000000000" pitchFamily="65" charset="-120"/>
              </a:rPr>
              <a:t>表達</a:t>
            </a:r>
          </a:p>
          <a:p>
            <a:pPr marL="342900" indent="-342900" algn="just">
              <a:buFont typeface="Wingdings" panose="05000000000000000000" pitchFamily="2" charset="2"/>
              <a:buChar char="p"/>
            </a:pPr>
            <a:r>
              <a:rPr lang="zh-TW" altLang="en-US" sz="2400" dirty="0">
                <a:solidFill>
                  <a:schemeClr val="bg1"/>
                </a:solidFill>
                <a:latin typeface="標楷體" panose="03000509000000000000" pitchFamily="65" charset="-120"/>
                <a:ea typeface="標楷體" panose="03000509000000000000" pitchFamily="65" charset="-120"/>
              </a:rPr>
              <a:t>日記簿列印日期、區間錯誤：造成多列印或內容錯誤</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rgbClr val="00FDFF"/>
                </a:solidFill>
                <a:latin typeface="標楷體" panose="03000509000000000000" pitchFamily="65" charset="-120"/>
                <a:ea typeface="標楷體" panose="03000509000000000000" pitchFamily="65" charset="-120"/>
              </a:rPr>
              <a:t>多列印題目要求以外資料</a:t>
            </a:r>
            <a:r>
              <a:rPr lang="zh-TW" altLang="en-US" sz="2400" dirty="0">
                <a:solidFill>
                  <a:schemeClr val="bg1"/>
                </a:solidFill>
                <a:latin typeface="標楷體" panose="03000509000000000000" pitchFamily="65" charset="-120"/>
                <a:ea typeface="標楷體" panose="03000509000000000000" pitchFamily="65" charset="-120"/>
              </a:rPr>
              <a:t>該評分項扣</a:t>
            </a:r>
            <a:r>
              <a:rPr lang="en-US" altLang="zh-TW" sz="2400" dirty="0">
                <a:solidFill>
                  <a:schemeClr val="bg1"/>
                </a:solidFill>
                <a:latin typeface="標楷體" panose="03000509000000000000" pitchFamily="65" charset="-120"/>
                <a:ea typeface="標楷體" panose="03000509000000000000" pitchFamily="65" charset="-120"/>
              </a:rPr>
              <a:t>10</a:t>
            </a:r>
            <a:r>
              <a:rPr lang="zh-TW" altLang="en-US" sz="2400" dirty="0">
                <a:solidFill>
                  <a:schemeClr val="bg1"/>
                </a:solidFill>
                <a:latin typeface="標楷體" panose="03000509000000000000" pitchFamily="65" charset="-120"/>
                <a:ea typeface="標楷體" panose="03000509000000000000" pitchFamily="65" charset="-120"/>
              </a:rPr>
              <a:t>點</a:t>
            </a:r>
            <a:r>
              <a:rPr lang="en-US" altLang="zh-TW" sz="2400" dirty="0" smtClean="0">
                <a:solidFill>
                  <a:schemeClr val="bg1"/>
                </a:solidFill>
                <a:latin typeface="標楷體" panose="03000509000000000000" pitchFamily="65" charset="-120"/>
                <a:ea typeface="標楷體" panose="03000509000000000000" pitchFamily="65" charset="-120"/>
              </a:rPr>
              <a:t>)</a:t>
            </a:r>
            <a:endParaRPr lang="en-US" altLang="zh-TW" sz="2400" dirty="0">
              <a:solidFill>
                <a:schemeClr val="bg1"/>
              </a:solidFill>
              <a:latin typeface="標楷體" panose="03000509000000000000" pitchFamily="65" charset="-120"/>
              <a:ea typeface="標楷體" panose="03000509000000000000" pitchFamily="65" charset="-120"/>
            </a:endParaRPr>
          </a:p>
        </p:txBody>
      </p:sp>
      <p:grpSp>
        <p:nvGrpSpPr>
          <p:cNvPr id="41" name="组合 40"/>
          <p:cNvGrpSpPr/>
          <p:nvPr/>
        </p:nvGrpSpPr>
        <p:grpSpPr>
          <a:xfrm flipH="1">
            <a:off x="6287423" y="5004876"/>
            <a:ext cx="4517946" cy="1555530"/>
            <a:chOff x="-4178158" y="5184522"/>
            <a:chExt cx="9792461" cy="890437"/>
          </a:xfrm>
        </p:grpSpPr>
        <p:cxnSp>
          <p:nvCxnSpPr>
            <p:cNvPr id="42" name="直接连接符 41"/>
            <p:cNvCxnSpPr>
              <a:cxnSpLocks/>
            </p:cNvCxnSpPr>
            <p:nvPr/>
          </p:nvCxnSpPr>
          <p:spPr>
            <a:xfrm>
              <a:off x="-4178158" y="6074957"/>
              <a:ext cx="7903428" cy="0"/>
            </a:xfrm>
            <a:prstGeom prst="line">
              <a:avLst/>
            </a:prstGeom>
            <a:ln w="12700">
              <a:solidFill>
                <a:srgbClr val="00929C"/>
              </a:solidFill>
            </a:ln>
          </p:spPr>
          <p:style>
            <a:lnRef idx="1">
              <a:schemeClr val="accent1"/>
            </a:lnRef>
            <a:fillRef idx="0">
              <a:schemeClr val="accent1"/>
            </a:fillRef>
            <a:effectRef idx="0">
              <a:schemeClr val="accent1"/>
            </a:effectRef>
            <a:fontRef idx="minor">
              <a:schemeClr val="tx1"/>
            </a:fontRef>
          </p:style>
        </p:cxnSp>
        <p:cxnSp>
          <p:nvCxnSpPr>
            <p:cNvPr id="43" name="直接连接符 42"/>
            <p:cNvCxnSpPr/>
            <p:nvPr/>
          </p:nvCxnSpPr>
          <p:spPr>
            <a:xfrm flipV="1">
              <a:off x="3725270" y="5184522"/>
              <a:ext cx="1889033" cy="890437"/>
            </a:xfrm>
            <a:prstGeom prst="line">
              <a:avLst/>
            </a:prstGeom>
            <a:ln w="12700">
              <a:solidFill>
                <a:srgbClr val="00929C"/>
              </a:solidFill>
            </a:ln>
          </p:spPr>
          <p:style>
            <a:lnRef idx="1">
              <a:schemeClr val="accent1"/>
            </a:lnRef>
            <a:fillRef idx="0">
              <a:schemeClr val="accent1"/>
            </a:fillRef>
            <a:effectRef idx="0">
              <a:schemeClr val="accent1"/>
            </a:effectRef>
            <a:fontRef idx="minor">
              <a:schemeClr val="tx1"/>
            </a:fontRef>
          </p:style>
        </p:cxnSp>
      </p:grpSp>
      <p:pic>
        <p:nvPicPr>
          <p:cNvPr id="57" name="图片 43">
            <a:extLst>
              <a:ext uri="{FF2B5EF4-FFF2-40B4-BE49-F238E27FC236}">
                <a16:creationId xmlns:a16="http://schemas.microsoft.com/office/drawing/2014/main" id="{87A35B21-A949-471B-A3D9-CB71D7DF9A23}"/>
              </a:ext>
            </a:extLst>
          </p:cNvPr>
          <p:cNvPicPr>
            <a:picLocks noChangeAspect="1"/>
          </p:cNvPicPr>
          <p:nvPr/>
        </p:nvPicPr>
        <p:blipFill>
          <a:blip r:embed="rId3"/>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1" name="矩形 70">
            <a:extLst>
              <a:ext uri="{FF2B5EF4-FFF2-40B4-BE49-F238E27FC236}">
                <a16:creationId xmlns:a16="http://schemas.microsoft.com/office/drawing/2014/main" id="{460AC58A-3F35-4AB3-A7F3-EE51CF1CB246}"/>
              </a:ext>
            </a:extLst>
          </p:cNvPr>
          <p:cNvSpPr/>
          <p:nvPr/>
        </p:nvSpPr>
        <p:spPr>
          <a:xfrm>
            <a:off x="819621" y="180125"/>
            <a:ext cx="9276357" cy="646331"/>
          </a:xfrm>
          <a:prstGeom prst="rect">
            <a:avLst/>
          </a:prstGeom>
        </p:spPr>
        <p:txBody>
          <a:bodyPr wrap="square">
            <a:spAutoFit/>
          </a:bodyPr>
          <a:lstStyle/>
          <a:p>
            <a:r>
              <a:rPr lang="zh-TW" altLang="en-US" sz="3600" b="1" spc="300" dirty="0">
                <a:solidFill>
                  <a:schemeClr val="bg2"/>
                </a:solidFill>
                <a:latin typeface="標楷體" panose="03000509000000000000" pitchFamily="65" charset="-120"/>
                <a:ea typeface="標楷體" panose="03000509000000000000" pitchFamily="65" charset="-120"/>
              </a:rPr>
              <a:t>規則及</a:t>
            </a:r>
            <a:r>
              <a:rPr lang="zh-TW" altLang="en-US" sz="3600" b="1" spc="300" dirty="0" smtClean="0">
                <a:solidFill>
                  <a:schemeClr val="bg2"/>
                </a:solidFill>
                <a:latin typeface="標楷體" panose="03000509000000000000" pitchFamily="65" charset="-120"/>
                <a:ea typeface="標楷體" panose="03000509000000000000" pitchFamily="65" charset="-120"/>
              </a:rPr>
              <a:t>評分</a:t>
            </a:r>
            <a:r>
              <a:rPr lang="en-US" altLang="zh-TW" sz="3600" b="1" spc="300" dirty="0" smtClean="0">
                <a:solidFill>
                  <a:schemeClr val="bg2"/>
                </a:solidFill>
                <a:latin typeface="標楷體" panose="03000509000000000000" pitchFamily="65" charset="-120"/>
                <a:ea typeface="標楷體" panose="03000509000000000000" pitchFamily="65" charset="-120"/>
              </a:rPr>
              <a:t>(</a:t>
            </a:r>
            <a:r>
              <a:rPr lang="zh-TW" altLang="en-US" sz="3600" b="1" spc="300" dirty="0">
                <a:solidFill>
                  <a:schemeClr val="bg2"/>
                </a:solidFill>
                <a:latin typeface="標楷體" panose="03000509000000000000" pitchFamily="65" charset="-120"/>
                <a:ea typeface="標楷體" panose="03000509000000000000" pitchFamily="65" charset="-120"/>
              </a:rPr>
              <a:t>術科點數之計算</a:t>
            </a:r>
            <a:r>
              <a:rPr lang="zh-TW" altLang="en-US" sz="3600" b="1" spc="300" dirty="0" smtClean="0">
                <a:solidFill>
                  <a:schemeClr val="bg2"/>
                </a:solidFill>
                <a:latin typeface="標楷體" panose="03000509000000000000" pitchFamily="65" charset="-120"/>
                <a:ea typeface="標楷體" panose="03000509000000000000" pitchFamily="65" charset="-120"/>
              </a:rPr>
              <a:t>規則</a:t>
            </a:r>
            <a:r>
              <a:rPr lang="en-US" altLang="zh-TW" sz="3600" b="1" spc="300" dirty="0" smtClean="0">
                <a:solidFill>
                  <a:schemeClr val="bg2"/>
                </a:solidFill>
                <a:latin typeface="標楷體" panose="03000509000000000000" pitchFamily="65" charset="-120"/>
                <a:ea typeface="標楷體" panose="03000509000000000000" pitchFamily="65" charset="-120"/>
              </a:rPr>
              <a:t>-</a:t>
            </a:r>
            <a:r>
              <a:rPr lang="zh-TW" altLang="en-US" sz="3600" b="1" spc="300" dirty="0" smtClean="0">
                <a:solidFill>
                  <a:srgbClr val="00FDFF"/>
                </a:solidFill>
                <a:latin typeface="標楷體" panose="03000509000000000000" pitchFamily="65" charset="-120"/>
                <a:ea typeface="標楷體" panose="03000509000000000000" pitchFamily="65" charset="-120"/>
              </a:rPr>
              <a:t>日記簿</a:t>
            </a:r>
            <a:r>
              <a:rPr lang="en-US" altLang="zh-TW" sz="3600" b="1" spc="300" dirty="0" smtClean="0">
                <a:solidFill>
                  <a:schemeClr val="bg2"/>
                </a:solidFill>
                <a:latin typeface="標楷體" panose="03000509000000000000" pitchFamily="65" charset="-120"/>
                <a:ea typeface="標楷體" panose="03000509000000000000" pitchFamily="65" charset="-120"/>
              </a:rPr>
              <a:t>)</a:t>
            </a:r>
            <a:endParaRPr lang="zh-TW" altLang="en-US" sz="3600" b="1" spc="300" dirty="0">
              <a:solidFill>
                <a:schemeClr val="bg2"/>
              </a:solidFill>
              <a:latin typeface="標楷體" panose="03000509000000000000" pitchFamily="65" charset="-120"/>
              <a:ea typeface="標楷體" panose="03000509000000000000" pitchFamily="65" charset="-120"/>
            </a:endParaRPr>
          </a:p>
        </p:txBody>
      </p:sp>
      <p:grpSp>
        <p:nvGrpSpPr>
          <p:cNvPr id="72" name="组合 46">
            <a:extLst>
              <a:ext uri="{FF2B5EF4-FFF2-40B4-BE49-F238E27FC236}">
                <a16:creationId xmlns:a16="http://schemas.microsoft.com/office/drawing/2014/main" id="{73C04919-C6F7-4821-9873-CC3AB59D8F21}"/>
              </a:ext>
            </a:extLst>
          </p:cNvPr>
          <p:cNvGrpSpPr/>
          <p:nvPr/>
        </p:nvGrpSpPr>
        <p:grpSpPr>
          <a:xfrm>
            <a:off x="-552934" y="-209107"/>
            <a:ext cx="1281598" cy="1230792"/>
            <a:chOff x="3613150" y="1047750"/>
            <a:chExt cx="4965700" cy="4768850"/>
          </a:xfrm>
          <a:solidFill>
            <a:srgbClr val="FFFFFF">
              <a:alpha val="15000"/>
            </a:srgbClr>
          </a:solidFill>
        </p:grpSpPr>
        <p:sp>
          <p:nvSpPr>
            <p:cNvPr id="73" name="Freeform 414">
              <a:extLst>
                <a:ext uri="{FF2B5EF4-FFF2-40B4-BE49-F238E27FC236}">
                  <a16:creationId xmlns:a16="http://schemas.microsoft.com/office/drawing/2014/main" id="{4BE5F278-69C4-46D6-B6A4-E531E0699137}"/>
                </a:ext>
              </a:extLst>
            </p:cNvPr>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15">
              <a:extLst>
                <a:ext uri="{FF2B5EF4-FFF2-40B4-BE49-F238E27FC236}">
                  <a16:creationId xmlns:a16="http://schemas.microsoft.com/office/drawing/2014/main" id="{8FCE9FD6-138B-4E30-A204-12C613996C85}"/>
                </a:ext>
              </a:extLst>
            </p:cNvPr>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416">
              <a:extLst>
                <a:ext uri="{FF2B5EF4-FFF2-40B4-BE49-F238E27FC236}">
                  <a16:creationId xmlns:a16="http://schemas.microsoft.com/office/drawing/2014/main" id="{CA974B92-04BE-45E5-A242-757252236E49}"/>
                </a:ext>
              </a:extLst>
            </p:cNvPr>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17">
              <a:extLst>
                <a:ext uri="{FF2B5EF4-FFF2-40B4-BE49-F238E27FC236}">
                  <a16:creationId xmlns:a16="http://schemas.microsoft.com/office/drawing/2014/main" id="{95FCFA35-C7A9-4ECB-815D-7E200C25F1ED}"/>
                </a:ext>
              </a:extLst>
            </p:cNvPr>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18">
              <a:extLst>
                <a:ext uri="{FF2B5EF4-FFF2-40B4-BE49-F238E27FC236}">
                  <a16:creationId xmlns:a16="http://schemas.microsoft.com/office/drawing/2014/main" id="{0C332485-8DBF-4E4D-AA38-B9912540559C}"/>
                </a:ext>
              </a:extLst>
            </p:cNvPr>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19">
              <a:extLst>
                <a:ext uri="{FF2B5EF4-FFF2-40B4-BE49-F238E27FC236}">
                  <a16:creationId xmlns:a16="http://schemas.microsoft.com/office/drawing/2014/main" id="{77023A20-EF70-4185-BFBC-3636A6FB0E87}"/>
                </a:ext>
              </a:extLst>
            </p:cNvPr>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420">
              <a:extLst>
                <a:ext uri="{FF2B5EF4-FFF2-40B4-BE49-F238E27FC236}">
                  <a16:creationId xmlns:a16="http://schemas.microsoft.com/office/drawing/2014/main" id="{25498C93-0C12-40DC-90A7-945F6CCB34EB}"/>
                </a:ext>
              </a:extLst>
            </p:cNvPr>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21">
              <a:extLst>
                <a:ext uri="{FF2B5EF4-FFF2-40B4-BE49-F238E27FC236}">
                  <a16:creationId xmlns:a16="http://schemas.microsoft.com/office/drawing/2014/main" id="{7319BB38-5F64-4E3C-9115-AD7B498F5AF2}"/>
                </a:ext>
              </a:extLst>
            </p:cNvPr>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22">
              <a:extLst>
                <a:ext uri="{FF2B5EF4-FFF2-40B4-BE49-F238E27FC236}">
                  <a16:creationId xmlns:a16="http://schemas.microsoft.com/office/drawing/2014/main" id="{9BFFB5F8-D701-445A-9BD6-A94A9802518E}"/>
                </a:ext>
              </a:extLst>
            </p:cNvPr>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23">
              <a:extLst>
                <a:ext uri="{FF2B5EF4-FFF2-40B4-BE49-F238E27FC236}">
                  <a16:creationId xmlns:a16="http://schemas.microsoft.com/office/drawing/2014/main" id="{0B77D07A-D6B6-443F-BB7F-CF4F33026F22}"/>
                </a:ext>
              </a:extLst>
            </p:cNvPr>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4" name="组合 10">
            <a:extLst>
              <a:ext uri="{FF2B5EF4-FFF2-40B4-BE49-F238E27FC236}">
                <a16:creationId xmlns:a16="http://schemas.microsoft.com/office/drawing/2014/main" id="{2524DB11-A8B9-4379-B8ED-C8883AB12350}"/>
              </a:ext>
            </a:extLst>
          </p:cNvPr>
          <p:cNvGrpSpPr/>
          <p:nvPr/>
        </p:nvGrpSpPr>
        <p:grpSpPr>
          <a:xfrm>
            <a:off x="-824470" y="906779"/>
            <a:ext cx="13086241" cy="381000"/>
            <a:chOff x="-7653" y="1293813"/>
            <a:chExt cx="12207307" cy="381000"/>
          </a:xfrm>
        </p:grpSpPr>
        <p:sp>
          <p:nvSpPr>
            <p:cNvPr id="85" name="任意多边形 28">
              <a:extLst>
                <a:ext uri="{FF2B5EF4-FFF2-40B4-BE49-F238E27FC236}">
                  <a16:creationId xmlns:a16="http://schemas.microsoft.com/office/drawing/2014/main" id="{0061C376-4027-4F08-95D1-748A649F2086}"/>
                </a:ext>
              </a:extLst>
            </p:cNvPr>
            <p:cNvSpPr/>
            <p:nvPr/>
          </p:nvSpPr>
          <p:spPr>
            <a:xfrm>
              <a:off x="-7653" y="1293813"/>
              <a:ext cx="12207307" cy="381000"/>
            </a:xfrm>
            <a:custGeom>
              <a:avLst/>
              <a:gdLst>
                <a:gd name="connsiteX0" fmla="*/ 6103653 w 12207307"/>
                <a:gd name="connsiteY0" fmla="*/ 0 h 381000"/>
                <a:gd name="connsiteX1" fmla="*/ 6271294 w 12207307"/>
                <a:gd name="connsiteY1" fmla="*/ 167641 h 381000"/>
                <a:gd name="connsiteX2" fmla="*/ 12207307 w 12207307"/>
                <a:gd name="connsiteY2" fmla="*/ 167641 h 381000"/>
                <a:gd name="connsiteX3" fmla="*/ 12207307 w 12207307"/>
                <a:gd name="connsiteY3" fmla="*/ 213360 h 381000"/>
                <a:gd name="connsiteX4" fmla="*/ 6271293 w 12207307"/>
                <a:gd name="connsiteY4" fmla="*/ 213360 h 381000"/>
                <a:gd name="connsiteX5" fmla="*/ 6103653 w 12207307"/>
                <a:gd name="connsiteY5" fmla="*/ 381000 h 381000"/>
                <a:gd name="connsiteX6" fmla="*/ 5936013 w 12207307"/>
                <a:gd name="connsiteY6" fmla="*/ 213360 h 381000"/>
                <a:gd name="connsiteX7" fmla="*/ 0 w 12207307"/>
                <a:gd name="connsiteY7" fmla="*/ 213360 h 381000"/>
                <a:gd name="connsiteX8" fmla="*/ 0 w 12207307"/>
                <a:gd name="connsiteY8" fmla="*/ 167641 h 381000"/>
                <a:gd name="connsiteX9" fmla="*/ 5936012 w 12207307"/>
                <a:gd name="connsiteY9" fmla="*/ 167641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07307" h="381000">
                  <a:moveTo>
                    <a:pt x="6103653" y="0"/>
                  </a:moveTo>
                  <a:lnTo>
                    <a:pt x="6271294" y="167641"/>
                  </a:lnTo>
                  <a:lnTo>
                    <a:pt x="12207307" y="167641"/>
                  </a:lnTo>
                  <a:lnTo>
                    <a:pt x="12207307" y="213360"/>
                  </a:lnTo>
                  <a:lnTo>
                    <a:pt x="6271293" y="213360"/>
                  </a:lnTo>
                  <a:lnTo>
                    <a:pt x="6103653" y="381000"/>
                  </a:lnTo>
                  <a:lnTo>
                    <a:pt x="5936013" y="213360"/>
                  </a:lnTo>
                  <a:lnTo>
                    <a:pt x="0" y="213360"/>
                  </a:lnTo>
                  <a:lnTo>
                    <a:pt x="0" y="167641"/>
                  </a:lnTo>
                  <a:lnTo>
                    <a:pt x="5936012" y="16764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菱形 85">
              <a:extLst>
                <a:ext uri="{FF2B5EF4-FFF2-40B4-BE49-F238E27FC236}">
                  <a16:creationId xmlns:a16="http://schemas.microsoft.com/office/drawing/2014/main" id="{C643473C-1A9D-4898-A5FF-DB2C5E90C4BC}"/>
                </a:ext>
              </a:extLst>
            </p:cNvPr>
            <p:cNvSpPr/>
            <p:nvPr/>
          </p:nvSpPr>
          <p:spPr>
            <a:xfrm>
              <a:off x="6006221" y="1391443"/>
              <a:ext cx="189082" cy="189082"/>
            </a:xfrm>
            <a:prstGeom prst="diamond">
              <a:avLst/>
            </a:prstGeom>
            <a:solidFill>
              <a:srgbClr val="00FD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 name="群組 3">
            <a:extLst>
              <a:ext uri="{FF2B5EF4-FFF2-40B4-BE49-F238E27FC236}">
                <a16:creationId xmlns:a16="http://schemas.microsoft.com/office/drawing/2014/main" id="{7719EC14-001B-4ED8-9F81-97EC4ADE3D3C}"/>
              </a:ext>
            </a:extLst>
          </p:cNvPr>
          <p:cNvGrpSpPr/>
          <p:nvPr/>
        </p:nvGrpSpPr>
        <p:grpSpPr>
          <a:xfrm>
            <a:off x="7975027" y="1187464"/>
            <a:ext cx="2830342" cy="584775"/>
            <a:chOff x="7975027" y="1663478"/>
            <a:chExt cx="2830342" cy="584775"/>
          </a:xfrm>
        </p:grpSpPr>
        <p:sp>
          <p:nvSpPr>
            <p:cNvPr id="87" name="文字方塊 86">
              <a:extLst>
                <a:ext uri="{FF2B5EF4-FFF2-40B4-BE49-F238E27FC236}">
                  <a16:creationId xmlns:a16="http://schemas.microsoft.com/office/drawing/2014/main" id="{F46552C7-3542-476F-AB14-D62491F29915}"/>
                </a:ext>
              </a:extLst>
            </p:cNvPr>
            <p:cNvSpPr txBox="1"/>
            <p:nvPr/>
          </p:nvSpPr>
          <p:spPr>
            <a:xfrm>
              <a:off x="8255565" y="1663478"/>
              <a:ext cx="2549804" cy="584775"/>
            </a:xfrm>
            <a:prstGeom prst="rect">
              <a:avLst/>
            </a:prstGeom>
            <a:noFill/>
          </p:spPr>
          <p:txBody>
            <a:bodyPr wrap="square" rtlCol="0">
              <a:spAutoFit/>
            </a:bodyPr>
            <a:lstStyle/>
            <a:p>
              <a:pPr algn="ctr"/>
              <a:r>
                <a:rPr lang="zh-TW" altLang="en-US" sz="3200" dirty="0" smtClean="0">
                  <a:solidFill>
                    <a:srgbClr val="00FDFF"/>
                  </a:solidFill>
                  <a:latin typeface="標楷體" panose="03000509000000000000" pitchFamily="65" charset="-120"/>
                  <a:ea typeface="標楷體" panose="03000509000000000000" pitchFamily="65" charset="-120"/>
                </a:rPr>
                <a:t>細部</a:t>
              </a:r>
              <a:endParaRPr lang="zh-TW" altLang="en-US" sz="3200" dirty="0">
                <a:solidFill>
                  <a:srgbClr val="00FDFF"/>
                </a:solidFill>
                <a:latin typeface="標楷體" panose="03000509000000000000" pitchFamily="65" charset="-120"/>
                <a:ea typeface="標楷體" panose="03000509000000000000" pitchFamily="65" charset="-120"/>
              </a:endParaRPr>
            </a:p>
          </p:txBody>
        </p:sp>
        <p:pic>
          <p:nvPicPr>
            <p:cNvPr id="5" name="圖片 4">
              <a:extLst>
                <a:ext uri="{FF2B5EF4-FFF2-40B4-BE49-F238E27FC236}">
                  <a16:creationId xmlns:a16="http://schemas.microsoft.com/office/drawing/2014/main" id="{5E129404-C6CF-4D7F-9EF2-016EF23719FB}"/>
                </a:ext>
              </a:extLst>
            </p:cNvPr>
            <p:cNvPicPr>
              <a:picLocks noChangeAspect="1"/>
            </p:cNvPicPr>
            <p:nvPr/>
          </p:nvPicPr>
          <p:blipFill>
            <a:blip r:embed="rId4">
              <a:lum bright="70000" contrast="-70000"/>
            </a:blip>
            <a:stretch>
              <a:fillRect/>
            </a:stretch>
          </p:blipFill>
          <p:spPr>
            <a:xfrm>
              <a:off x="7975027" y="1680461"/>
              <a:ext cx="517184" cy="564741"/>
            </a:xfrm>
            <a:prstGeom prst="rect">
              <a:avLst/>
            </a:prstGeom>
          </p:spPr>
        </p:pic>
      </p:grpSp>
      <p:grpSp>
        <p:nvGrpSpPr>
          <p:cNvPr id="2" name="群組 1">
            <a:extLst>
              <a:ext uri="{FF2B5EF4-FFF2-40B4-BE49-F238E27FC236}">
                <a16:creationId xmlns:a16="http://schemas.microsoft.com/office/drawing/2014/main" id="{32D24A3B-0D94-48CC-9DA8-0EF80B7A58B2}"/>
              </a:ext>
            </a:extLst>
          </p:cNvPr>
          <p:cNvGrpSpPr/>
          <p:nvPr/>
        </p:nvGrpSpPr>
        <p:grpSpPr>
          <a:xfrm>
            <a:off x="1658105" y="1141816"/>
            <a:ext cx="2202487" cy="584775"/>
            <a:chOff x="1658105" y="1617830"/>
            <a:chExt cx="2202487" cy="584775"/>
          </a:xfrm>
        </p:grpSpPr>
        <p:sp>
          <p:nvSpPr>
            <p:cNvPr id="3" name="文字方塊 2">
              <a:extLst>
                <a:ext uri="{FF2B5EF4-FFF2-40B4-BE49-F238E27FC236}">
                  <a16:creationId xmlns:a16="http://schemas.microsoft.com/office/drawing/2014/main" id="{E1CD3348-F188-44AC-9502-0F2177D29FA4}"/>
                </a:ext>
              </a:extLst>
            </p:cNvPr>
            <p:cNvSpPr txBox="1"/>
            <p:nvPr/>
          </p:nvSpPr>
          <p:spPr>
            <a:xfrm>
              <a:off x="1934248" y="1617830"/>
              <a:ext cx="1926344" cy="584775"/>
            </a:xfrm>
            <a:prstGeom prst="rect">
              <a:avLst/>
            </a:prstGeom>
            <a:noFill/>
          </p:spPr>
          <p:txBody>
            <a:bodyPr wrap="square" rtlCol="0">
              <a:spAutoFit/>
            </a:bodyPr>
            <a:lstStyle/>
            <a:p>
              <a:pPr algn="ctr"/>
              <a:r>
                <a:rPr lang="zh-TW" altLang="en-US" sz="3200" b="1" dirty="0" smtClean="0">
                  <a:solidFill>
                    <a:srgbClr val="00FDFF"/>
                  </a:solidFill>
                  <a:latin typeface="標楷體" panose="03000509000000000000" pitchFamily="65" charset="-120"/>
                  <a:ea typeface="標楷體" panose="03000509000000000000" pitchFamily="65" charset="-120"/>
                </a:rPr>
                <a:t>基本</a:t>
              </a:r>
              <a:endParaRPr lang="zh-TW" altLang="en-US" sz="3200" b="1" dirty="0">
                <a:solidFill>
                  <a:srgbClr val="00FDFF"/>
                </a:solidFill>
                <a:latin typeface="標楷體" panose="03000509000000000000" pitchFamily="65" charset="-120"/>
                <a:ea typeface="標楷體" panose="03000509000000000000" pitchFamily="65" charset="-120"/>
              </a:endParaRPr>
            </a:p>
          </p:txBody>
        </p:sp>
        <p:pic>
          <p:nvPicPr>
            <p:cNvPr id="7" name="圖片 6">
              <a:extLst>
                <a:ext uri="{FF2B5EF4-FFF2-40B4-BE49-F238E27FC236}">
                  <a16:creationId xmlns:a16="http://schemas.microsoft.com/office/drawing/2014/main" id="{63ED27EA-69B5-4664-9F85-CB36A7254915}"/>
                </a:ext>
              </a:extLst>
            </p:cNvPr>
            <p:cNvPicPr>
              <a:picLocks noChangeAspect="1"/>
            </p:cNvPicPr>
            <p:nvPr/>
          </p:nvPicPr>
          <p:blipFill>
            <a:blip r:embed="rId5">
              <a:lum bright="70000" contrast="-70000"/>
            </a:blip>
            <a:stretch>
              <a:fillRect/>
            </a:stretch>
          </p:blipFill>
          <p:spPr>
            <a:xfrm>
              <a:off x="1658105" y="1718633"/>
              <a:ext cx="419445" cy="438453"/>
            </a:xfrm>
            <a:prstGeom prst="rect">
              <a:avLst/>
            </a:prstGeom>
          </p:spPr>
        </p:pic>
      </p:grpSp>
      <p:grpSp>
        <p:nvGrpSpPr>
          <p:cNvPr id="89" name="组合 40">
            <a:extLst>
              <a:ext uri="{FF2B5EF4-FFF2-40B4-BE49-F238E27FC236}">
                <a16:creationId xmlns:a16="http://schemas.microsoft.com/office/drawing/2014/main" id="{E60F0084-3C5A-46E1-8C6B-543CF5B8273E}"/>
              </a:ext>
            </a:extLst>
          </p:cNvPr>
          <p:cNvGrpSpPr/>
          <p:nvPr/>
        </p:nvGrpSpPr>
        <p:grpSpPr>
          <a:xfrm>
            <a:off x="628902" y="5007982"/>
            <a:ext cx="4464445" cy="1555530"/>
            <a:chOff x="-3273790" y="5184522"/>
            <a:chExt cx="8888093" cy="890437"/>
          </a:xfrm>
        </p:grpSpPr>
        <p:cxnSp>
          <p:nvCxnSpPr>
            <p:cNvPr id="90" name="直接连接符 41">
              <a:extLst>
                <a:ext uri="{FF2B5EF4-FFF2-40B4-BE49-F238E27FC236}">
                  <a16:creationId xmlns:a16="http://schemas.microsoft.com/office/drawing/2014/main" id="{D981BC83-3BD3-488B-AE91-AB9CA577BA3C}"/>
                </a:ext>
              </a:extLst>
            </p:cNvPr>
            <p:cNvCxnSpPr>
              <a:cxnSpLocks/>
            </p:cNvCxnSpPr>
            <p:nvPr/>
          </p:nvCxnSpPr>
          <p:spPr>
            <a:xfrm>
              <a:off x="-3273790" y="6073179"/>
              <a:ext cx="6999062" cy="1778"/>
            </a:xfrm>
            <a:prstGeom prst="line">
              <a:avLst/>
            </a:prstGeom>
            <a:ln w="12700">
              <a:solidFill>
                <a:srgbClr val="00929C"/>
              </a:solidFill>
            </a:ln>
          </p:spPr>
          <p:style>
            <a:lnRef idx="1">
              <a:schemeClr val="accent1"/>
            </a:lnRef>
            <a:fillRef idx="0">
              <a:schemeClr val="accent1"/>
            </a:fillRef>
            <a:effectRef idx="0">
              <a:schemeClr val="accent1"/>
            </a:effectRef>
            <a:fontRef idx="minor">
              <a:schemeClr val="tx1"/>
            </a:fontRef>
          </p:style>
        </p:cxnSp>
        <p:cxnSp>
          <p:nvCxnSpPr>
            <p:cNvPr id="91" name="直接连接符 42">
              <a:extLst>
                <a:ext uri="{FF2B5EF4-FFF2-40B4-BE49-F238E27FC236}">
                  <a16:creationId xmlns:a16="http://schemas.microsoft.com/office/drawing/2014/main" id="{209A00B0-2445-4023-9FBF-3191C168E9CD}"/>
                </a:ext>
              </a:extLst>
            </p:cNvPr>
            <p:cNvCxnSpPr/>
            <p:nvPr/>
          </p:nvCxnSpPr>
          <p:spPr>
            <a:xfrm flipV="1">
              <a:off x="3725270" y="5184522"/>
              <a:ext cx="1889033" cy="890437"/>
            </a:xfrm>
            <a:prstGeom prst="line">
              <a:avLst/>
            </a:prstGeom>
            <a:ln w="12700">
              <a:solidFill>
                <a:srgbClr val="00929C"/>
              </a:solidFill>
            </a:ln>
          </p:spPr>
          <p:style>
            <a:lnRef idx="1">
              <a:schemeClr val="accent1"/>
            </a:lnRef>
            <a:fillRef idx="0">
              <a:schemeClr val="accent1"/>
            </a:fillRef>
            <a:effectRef idx="0">
              <a:schemeClr val="accent1"/>
            </a:effectRef>
            <a:fontRef idx="minor">
              <a:schemeClr val="tx1"/>
            </a:fontRef>
          </p:style>
        </p:cxnSp>
      </p:grpSp>
      <p:sp>
        <p:nvSpPr>
          <p:cNvPr id="92" name="矩形 91">
            <a:extLst>
              <a:ext uri="{FF2B5EF4-FFF2-40B4-BE49-F238E27FC236}">
                <a16:creationId xmlns:a16="http://schemas.microsoft.com/office/drawing/2014/main" id="{838665CD-86F8-4F61-ACF3-CBB68EDC877C}"/>
              </a:ext>
            </a:extLst>
          </p:cNvPr>
          <p:cNvSpPr/>
          <p:nvPr/>
        </p:nvSpPr>
        <p:spPr>
          <a:xfrm>
            <a:off x="549419" y="2078656"/>
            <a:ext cx="4299878" cy="3785652"/>
          </a:xfrm>
          <a:prstGeom prst="rect">
            <a:avLst/>
          </a:prstGeom>
        </p:spPr>
        <p:txBody>
          <a:bodyPr wrap="square">
            <a:spAutoFit/>
          </a:bodyPr>
          <a:lstStyle/>
          <a:p>
            <a:pPr marL="457200" indent="-457200" algn="just">
              <a:buFont typeface="Wingdings" panose="05000000000000000000" pitchFamily="2" charset="2"/>
              <a:buChar char="Ø"/>
            </a:pPr>
            <a:r>
              <a:rPr lang="zh-TW" altLang="en-US" sz="2400" dirty="0">
                <a:solidFill>
                  <a:schemeClr val="bg1"/>
                </a:solidFill>
                <a:latin typeface="標楷體" panose="03000509000000000000" pitchFamily="65" charset="-120"/>
                <a:ea typeface="標楷體" panose="03000509000000000000" pitchFamily="65" charset="-120"/>
              </a:rPr>
              <a:t>日記簿：每一筆交易之「日期」、「會計項目」及「金額」，</a:t>
            </a:r>
            <a:r>
              <a:rPr lang="zh-TW" altLang="en-US" sz="2400" dirty="0">
                <a:solidFill>
                  <a:srgbClr val="00FDFF"/>
                </a:solidFill>
                <a:latin typeface="標楷體" panose="03000509000000000000" pitchFamily="65" charset="-120"/>
                <a:ea typeface="標楷體" panose="03000509000000000000" pitchFamily="65" charset="-120"/>
              </a:rPr>
              <a:t>全對者給</a:t>
            </a:r>
            <a:r>
              <a:rPr lang="en-US" altLang="zh-TW" sz="2400" dirty="0">
                <a:solidFill>
                  <a:srgbClr val="00FDFF"/>
                </a:solidFill>
                <a:latin typeface="標楷體" panose="03000509000000000000" pitchFamily="65" charset="-120"/>
                <a:ea typeface="標楷體" panose="03000509000000000000" pitchFamily="65" charset="-120"/>
              </a:rPr>
              <a:t>3 </a:t>
            </a:r>
            <a:r>
              <a:rPr lang="zh-TW" altLang="en-US" sz="2400" dirty="0">
                <a:solidFill>
                  <a:srgbClr val="00FDFF"/>
                </a:solidFill>
                <a:latin typeface="標楷體" panose="03000509000000000000" pitchFamily="65" charset="-120"/>
                <a:ea typeface="標楷體" panose="03000509000000000000" pitchFamily="65" charset="-120"/>
              </a:rPr>
              <a:t>點</a:t>
            </a:r>
            <a:r>
              <a:rPr lang="zh-TW" altLang="en-US" sz="2400" dirty="0">
                <a:solidFill>
                  <a:schemeClr val="bg1"/>
                </a:solidFill>
                <a:latin typeface="標楷體" panose="03000509000000000000" pitchFamily="65" charset="-120"/>
                <a:ea typeface="標楷體" panose="03000509000000000000" pitchFamily="65" charset="-120"/>
              </a:rPr>
              <a:t>。</a:t>
            </a:r>
          </a:p>
          <a:p>
            <a:pPr marL="457200" indent="-457200" algn="just">
              <a:buFont typeface="Wingdings" panose="05000000000000000000" pitchFamily="2" charset="2"/>
              <a:buChar char="Ø"/>
            </a:pPr>
            <a:r>
              <a:rPr lang="zh-TW" altLang="en-US" sz="2400" dirty="0">
                <a:solidFill>
                  <a:schemeClr val="bg1"/>
                </a:solidFill>
                <a:latin typeface="標楷體" panose="03000509000000000000" pitchFamily="65" charset="-120"/>
                <a:ea typeface="標楷體" panose="03000509000000000000" pitchFamily="65" charset="-120"/>
              </a:rPr>
              <a:t>若題目未要求，分錄可拆解成二個以上分錄（</a:t>
            </a:r>
            <a:r>
              <a:rPr lang="zh-TW" altLang="en-US" sz="2400" dirty="0">
                <a:solidFill>
                  <a:srgbClr val="00FDFF"/>
                </a:solidFill>
                <a:latin typeface="標楷體" panose="03000509000000000000" pitchFamily="65" charset="-120"/>
                <a:ea typeface="標楷體" panose="03000509000000000000" pitchFamily="65" charset="-120"/>
              </a:rPr>
              <a:t>同一交易全對才給點</a:t>
            </a:r>
            <a:r>
              <a:rPr lang="zh-TW" altLang="en-US" sz="2400" dirty="0">
                <a:solidFill>
                  <a:schemeClr val="bg1"/>
                </a:solidFill>
                <a:latin typeface="標楷體" panose="03000509000000000000" pitchFamily="65" charset="-120"/>
                <a:ea typeface="標楷體" panose="03000509000000000000" pitchFamily="65" charset="-120"/>
              </a:rPr>
              <a:t>）。</a:t>
            </a:r>
          </a:p>
          <a:p>
            <a:pPr marL="457200" indent="-457200" algn="just">
              <a:buFont typeface="Wingdings" panose="05000000000000000000" pitchFamily="2" charset="2"/>
              <a:buChar char="Ø"/>
            </a:pPr>
            <a:r>
              <a:rPr lang="zh-TW" altLang="en-US" sz="2400" dirty="0">
                <a:solidFill>
                  <a:schemeClr val="bg1"/>
                </a:solidFill>
                <a:latin typeface="標楷體" panose="03000509000000000000" pitchFamily="65" charset="-120"/>
                <a:ea typeface="標楷體" panose="03000509000000000000" pitchFamily="65" charset="-120"/>
              </a:rPr>
              <a:t>「會計項目」可以出現</a:t>
            </a:r>
            <a:r>
              <a:rPr lang="zh-TW" altLang="en-US" sz="2400" dirty="0">
                <a:solidFill>
                  <a:srgbClr val="00FDFF"/>
                </a:solidFill>
                <a:latin typeface="標楷體" panose="03000509000000000000" pitchFamily="65" charset="-120"/>
                <a:ea typeface="標楷體" panose="03000509000000000000" pitchFamily="65" charset="-120"/>
              </a:rPr>
              <a:t>明細項目</a:t>
            </a:r>
            <a:r>
              <a:rPr lang="zh-TW" altLang="en-US" sz="2400" dirty="0">
                <a:solidFill>
                  <a:schemeClr val="bg1"/>
                </a:solidFill>
                <a:latin typeface="標楷體" panose="03000509000000000000" pitchFamily="65" charset="-120"/>
                <a:ea typeface="標楷體" panose="03000509000000000000" pitchFamily="65" charset="-120"/>
              </a:rPr>
              <a:t>，如</a:t>
            </a:r>
            <a:r>
              <a:rPr lang="en-US" altLang="zh-TW" sz="2400" dirty="0">
                <a:solidFill>
                  <a:schemeClr val="bg1"/>
                </a:solidFill>
                <a:latin typeface="標楷體" panose="03000509000000000000" pitchFamily="65" charset="-120"/>
                <a:ea typeface="標楷體" panose="03000509000000000000" pitchFamily="65" charset="-120"/>
              </a:rPr>
              <a:t>XX</a:t>
            </a:r>
            <a:r>
              <a:rPr lang="zh-TW" altLang="en-US" sz="2400" dirty="0">
                <a:solidFill>
                  <a:schemeClr val="bg1"/>
                </a:solidFill>
                <a:latin typeface="標楷體" panose="03000509000000000000" pitchFamily="65" charset="-120"/>
                <a:ea typeface="標楷體" panose="03000509000000000000" pitchFamily="65" charset="-120"/>
              </a:rPr>
              <a:t>公司</a:t>
            </a:r>
          </a:p>
          <a:p>
            <a:pPr marL="457200" indent="-457200" algn="just">
              <a:buFont typeface="Wingdings" panose="05000000000000000000" pitchFamily="2" charset="2"/>
              <a:buChar char="Ø"/>
            </a:pPr>
            <a:r>
              <a:rPr lang="zh-TW" altLang="en-US" sz="2400" dirty="0">
                <a:solidFill>
                  <a:schemeClr val="bg1"/>
                </a:solidFill>
                <a:latin typeface="標楷體" panose="03000509000000000000" pitchFamily="65" charset="-120"/>
                <a:ea typeface="標楷體" panose="03000509000000000000" pitchFamily="65" charset="-120"/>
              </a:rPr>
              <a:t>同日的交易應</a:t>
            </a:r>
            <a:r>
              <a:rPr lang="zh-TW" altLang="en-US" sz="2400" dirty="0">
                <a:solidFill>
                  <a:srgbClr val="00FDFF"/>
                </a:solidFill>
                <a:latin typeface="標楷體" panose="03000509000000000000" pitchFamily="65" charset="-120"/>
                <a:ea typeface="標楷體" panose="03000509000000000000" pitchFamily="65" charset="-120"/>
              </a:rPr>
              <a:t>依序作答</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如：調整分錄</a:t>
            </a:r>
            <a:r>
              <a:rPr lang="en-US" altLang="zh-TW" sz="2400" dirty="0">
                <a:solidFill>
                  <a:schemeClr val="bg1"/>
                </a:solidFill>
                <a:latin typeface="標楷體" panose="03000509000000000000" pitchFamily="65" charset="-120"/>
                <a:ea typeface="標楷體" panose="03000509000000000000" pitchFamily="65" charset="-120"/>
              </a:rPr>
              <a:t>)</a:t>
            </a:r>
          </a:p>
        </p:txBody>
      </p:sp>
      <p:grpSp>
        <p:nvGrpSpPr>
          <p:cNvPr id="6" name="群組 5">
            <a:extLst>
              <a:ext uri="{FF2B5EF4-FFF2-40B4-BE49-F238E27FC236}">
                <a16:creationId xmlns:a16="http://schemas.microsoft.com/office/drawing/2014/main" id="{7DA83002-9EA8-4C68-B45D-68FE2B4A47E2}"/>
              </a:ext>
            </a:extLst>
          </p:cNvPr>
          <p:cNvGrpSpPr/>
          <p:nvPr/>
        </p:nvGrpSpPr>
        <p:grpSpPr>
          <a:xfrm>
            <a:off x="4426542" y="4384388"/>
            <a:ext cx="2472454" cy="2178644"/>
            <a:chOff x="4767269" y="3968122"/>
            <a:chExt cx="2472454" cy="2178644"/>
          </a:xfrm>
        </p:grpSpPr>
        <p:sp>
          <p:nvSpPr>
            <p:cNvPr id="45" name="等腰三角形 44">
              <a:extLst>
                <a:ext uri="{FF2B5EF4-FFF2-40B4-BE49-F238E27FC236}">
                  <a16:creationId xmlns:a16="http://schemas.microsoft.com/office/drawing/2014/main" id="{873529F7-EE4B-4549-BDB9-8DD1413F1ED8}"/>
                </a:ext>
              </a:extLst>
            </p:cNvPr>
            <p:cNvSpPr/>
            <p:nvPr/>
          </p:nvSpPr>
          <p:spPr>
            <a:xfrm>
              <a:off x="4767269" y="3968122"/>
              <a:ext cx="2472454" cy="2178644"/>
            </a:xfrm>
            <a:prstGeom prst="triangle">
              <a:avLst>
                <a:gd name="adj" fmla="val 52583"/>
              </a:avLst>
            </a:prstGeom>
            <a:solidFill>
              <a:srgbClr val="003A44"/>
            </a:solidFill>
            <a:ln w="19050">
              <a:solidFill>
                <a:srgbClr val="00FD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9" name="圖片 8">
              <a:extLst>
                <a:ext uri="{FF2B5EF4-FFF2-40B4-BE49-F238E27FC236}">
                  <a16:creationId xmlns:a16="http://schemas.microsoft.com/office/drawing/2014/main" id="{1D3BA913-B4DB-49AE-A49F-ADB3B4E6C01A}"/>
                </a:ext>
              </a:extLst>
            </p:cNvPr>
            <p:cNvPicPr>
              <a:picLocks noChangeAspect="1"/>
            </p:cNvPicPr>
            <p:nvPr/>
          </p:nvPicPr>
          <p:blipFill>
            <a:blip r:embed="rId6">
              <a:duotone>
                <a:prstClr val="black"/>
                <a:srgbClr val="00EFF1">
                  <a:tint val="45000"/>
                  <a:satMod val="400000"/>
                </a:srgbClr>
              </a:duotone>
            </a:blip>
            <a:stretch>
              <a:fillRect/>
            </a:stretch>
          </p:blipFill>
          <p:spPr>
            <a:xfrm>
              <a:off x="5444741" y="4514579"/>
              <a:ext cx="1229274" cy="1608621"/>
            </a:xfrm>
            <a:prstGeom prst="rect">
              <a:avLst/>
            </a:prstGeom>
          </p:spPr>
        </p:pic>
      </p:grpSp>
    </p:spTree>
    <p:extLst>
      <p:ext uri="{BB962C8B-B14F-4D97-AF65-F5344CB8AC3E}">
        <p14:creationId xmlns:p14="http://schemas.microsoft.com/office/powerpoint/2010/main" val="8233816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72"/>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72"/>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72"/>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57"/>
                                            </p:tgtEl>
                                            <p:attrNameLst>
                                              <p:attrName>style.visibility</p:attrName>
                                            </p:attrNameLst>
                                          </p:cBhvr>
                                          <p:to>
                                            <p:strVal val="visible"/>
                                          </p:to>
                                        </p:set>
                                        <p:anim calcmode="lin" valueType="num" p14:bounceEnd="12000">
                                          <p:cBhvr additive="base">
                                            <p:cTn id="13" dur="500" fill="hold"/>
                                            <p:tgtEl>
                                              <p:spTgt spid="57"/>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57"/>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57"/>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1"/>
                                            </p:tgtEl>
                                            <p:attrNameLst>
                                              <p:attrName>style.visibility</p:attrName>
                                            </p:attrNameLst>
                                          </p:cBhvr>
                                          <p:to>
                                            <p:strVal val="visible"/>
                                          </p:to>
                                        </p:set>
                                        <p:animEffect transition="in" filter="wipe(left)">
                                          <p:cBhvr>
                                            <p:cTn id="19" dur="500"/>
                                            <p:tgtEl>
                                              <p:spTgt spid="71"/>
                                            </p:tgtEl>
                                          </p:cBhvr>
                                        </p:animEffect>
                                      </p:childTnLst>
                                    </p:cTn>
                                  </p:par>
                                </p:childTnLst>
                              </p:cTn>
                            </p:par>
                            <p:par>
                              <p:cTn id="20" fill="hold">
                                <p:stCondLst>
                                  <p:cond delay="1250"/>
                                </p:stCondLst>
                                <p:childTnLst>
                                  <p:par>
                                    <p:cTn id="21" presetID="22" presetClass="entr" presetSubtype="4" fill="hold" nodeType="afterEffect">
                                      <p:stCondLst>
                                        <p:cond delay="0"/>
                                      </p:stCondLst>
                                      <p:childTnLst>
                                        <p:set>
                                          <p:cBhvr>
                                            <p:cTn id="22" dur="1" fill="hold">
                                              <p:stCondLst>
                                                <p:cond delay="0"/>
                                              </p:stCondLst>
                                            </p:cTn>
                                            <p:tgtEl>
                                              <p:spTgt spid="89"/>
                                            </p:tgtEl>
                                            <p:attrNameLst>
                                              <p:attrName>style.visibility</p:attrName>
                                            </p:attrNameLst>
                                          </p:cBhvr>
                                          <p:to>
                                            <p:strVal val="visible"/>
                                          </p:to>
                                        </p:set>
                                        <p:animEffect transition="in" filter="wipe(down)">
                                          <p:cBhvr>
                                            <p:cTn id="23" dur="500"/>
                                            <p:tgtEl>
                                              <p:spTgt spid="89"/>
                                            </p:tgtEl>
                                          </p:cBhvr>
                                        </p:animEffect>
                                      </p:childTnLst>
                                    </p:cTn>
                                  </p:par>
                                  <p:par>
                                    <p:cTn id="24" presetID="22" presetClass="entr" presetSubtype="4" fill="hold" nodeType="withEffect">
                                      <p:stCondLst>
                                        <p:cond delay="0"/>
                                      </p:stCondLst>
                                      <p:childTnLst>
                                        <p:set>
                                          <p:cBhvr>
                                            <p:cTn id="25" dur="1" fill="hold">
                                              <p:stCondLst>
                                                <p:cond delay="0"/>
                                              </p:stCondLst>
                                            </p:cTn>
                                            <p:tgtEl>
                                              <p:spTgt spid="41"/>
                                            </p:tgtEl>
                                            <p:attrNameLst>
                                              <p:attrName>style.visibility</p:attrName>
                                            </p:attrNameLst>
                                          </p:cBhvr>
                                          <p:to>
                                            <p:strVal val="visible"/>
                                          </p:to>
                                        </p:set>
                                        <p:animEffect transition="in" filter="wipe(down)">
                                          <p:cBhvr>
                                            <p:cTn id="26" dur="500"/>
                                            <p:tgtEl>
                                              <p:spTgt spid="41"/>
                                            </p:tgtEl>
                                          </p:cBhvr>
                                        </p:animEffect>
                                      </p:childTnLst>
                                    </p:cTn>
                                  </p:par>
                                </p:childTnLst>
                              </p:cTn>
                            </p:par>
                            <p:par>
                              <p:cTn id="27" fill="hold">
                                <p:stCondLst>
                                  <p:cond delay="1750"/>
                                </p:stCondLst>
                                <p:childTnLst>
                                  <p:par>
                                    <p:cTn id="28" presetID="12" presetClass="entr" presetSubtype="4" fill="hold" nodeType="afterEffect">
                                      <p:stCondLst>
                                        <p:cond delay="0"/>
                                      </p:stCondLst>
                                      <p:childTnLst>
                                        <p:set>
                                          <p:cBhvr>
                                            <p:cTn id="29" dur="1" fill="hold">
                                              <p:stCondLst>
                                                <p:cond delay="0"/>
                                              </p:stCondLst>
                                            </p:cTn>
                                            <p:tgtEl>
                                              <p:spTgt spid="6"/>
                                            </p:tgtEl>
                                            <p:attrNameLst>
                                              <p:attrName>style.visibility</p:attrName>
                                            </p:attrNameLst>
                                          </p:cBhvr>
                                          <p:to>
                                            <p:strVal val="visible"/>
                                          </p:to>
                                        </p:set>
                                        <p:anim calcmode="lin" valueType="num">
                                          <p:cBhvr additive="base">
                                            <p:cTn id="30" dur="500"/>
                                            <p:tgtEl>
                                              <p:spTgt spid="6"/>
                                            </p:tgtEl>
                                            <p:attrNameLst>
                                              <p:attrName>ppt_y</p:attrName>
                                            </p:attrNameLst>
                                          </p:cBhvr>
                                          <p:tavLst>
                                            <p:tav tm="0">
                                              <p:val>
                                                <p:strVal val="#ppt_y+#ppt_h*1.125000"/>
                                              </p:val>
                                            </p:tav>
                                            <p:tav tm="100000">
                                              <p:val>
                                                <p:strVal val="#ppt_y"/>
                                              </p:val>
                                            </p:tav>
                                          </p:tavLst>
                                        </p:anim>
                                        <p:animEffect transition="in" filter="wipe(up)">
                                          <p:cBhvr>
                                            <p:cTn id="31" dur="500"/>
                                            <p:tgtEl>
                                              <p:spTgt spid="6"/>
                                            </p:tgtEl>
                                          </p:cBhvr>
                                        </p:animEffect>
                                      </p:childTnLst>
                                    </p:cTn>
                                  </p:par>
                                </p:childTnLst>
                              </p:cTn>
                            </p:par>
                            <p:par>
                              <p:cTn id="32" fill="hold">
                                <p:stCondLst>
                                  <p:cond delay="2250"/>
                                </p:stCondLst>
                                <p:childTnLst>
                                  <p:par>
                                    <p:cTn id="33" presetID="22" presetClass="entr" presetSubtype="8" fill="hold" nodeType="afterEffect">
                                      <p:stCondLst>
                                        <p:cond delay="0"/>
                                      </p:stCondLst>
                                      <p:childTnLst>
                                        <p:set>
                                          <p:cBhvr>
                                            <p:cTn id="34" dur="1" fill="hold">
                                              <p:stCondLst>
                                                <p:cond delay="0"/>
                                              </p:stCondLst>
                                            </p:cTn>
                                            <p:tgtEl>
                                              <p:spTgt spid="2"/>
                                            </p:tgtEl>
                                            <p:attrNameLst>
                                              <p:attrName>style.visibility</p:attrName>
                                            </p:attrNameLst>
                                          </p:cBhvr>
                                          <p:to>
                                            <p:strVal val="visible"/>
                                          </p:to>
                                        </p:set>
                                        <p:animEffect transition="in" filter="wipe(left)">
                                          <p:cBhvr>
                                            <p:cTn id="35" dur="500"/>
                                            <p:tgtEl>
                                              <p:spTgt spid="2"/>
                                            </p:tgtEl>
                                          </p:cBhvr>
                                        </p:animEffect>
                                      </p:childTnLst>
                                    </p:cTn>
                                  </p:par>
                                </p:childTnLst>
                              </p:cTn>
                            </p:par>
                            <p:par>
                              <p:cTn id="36" fill="hold">
                                <p:stCondLst>
                                  <p:cond delay="2750"/>
                                </p:stCondLst>
                                <p:childTnLst>
                                  <p:par>
                                    <p:cTn id="37" presetID="16" presetClass="entr" presetSubtype="21" fill="hold" nodeType="afterEffect">
                                      <p:stCondLst>
                                        <p:cond delay="0"/>
                                      </p:stCondLst>
                                      <p:childTnLst>
                                        <p:set>
                                          <p:cBhvr>
                                            <p:cTn id="38" dur="1" fill="hold">
                                              <p:stCondLst>
                                                <p:cond delay="0"/>
                                              </p:stCondLst>
                                            </p:cTn>
                                            <p:tgtEl>
                                              <p:spTgt spid="34"/>
                                            </p:tgtEl>
                                            <p:attrNameLst>
                                              <p:attrName>style.visibility</p:attrName>
                                            </p:attrNameLst>
                                          </p:cBhvr>
                                          <p:to>
                                            <p:strVal val="visible"/>
                                          </p:to>
                                        </p:set>
                                        <p:animEffect transition="in" filter="barn(inVertical)">
                                          <p:cBhvr>
                                            <p:cTn id="39" dur="500"/>
                                            <p:tgtEl>
                                              <p:spTgt spid="34"/>
                                            </p:tgtEl>
                                          </p:cBhvr>
                                        </p:animEffect>
                                      </p:childTnLst>
                                    </p:cTn>
                                  </p:par>
                                </p:childTnLst>
                              </p:cTn>
                            </p:par>
                            <p:par>
                              <p:cTn id="40" fill="hold">
                                <p:stCondLst>
                                  <p:cond delay="3250"/>
                                </p:stCondLst>
                                <p:childTnLst>
                                  <p:par>
                                    <p:cTn id="41" presetID="22" presetClass="entr" presetSubtype="1" fill="hold" grpId="0" nodeType="afterEffect">
                                      <p:stCondLst>
                                        <p:cond delay="0"/>
                                      </p:stCondLst>
                                      <p:childTnLst>
                                        <p:set>
                                          <p:cBhvr>
                                            <p:cTn id="42" dur="1" fill="hold">
                                              <p:stCondLst>
                                                <p:cond delay="0"/>
                                              </p:stCondLst>
                                            </p:cTn>
                                            <p:tgtEl>
                                              <p:spTgt spid="92"/>
                                            </p:tgtEl>
                                            <p:attrNameLst>
                                              <p:attrName>style.visibility</p:attrName>
                                            </p:attrNameLst>
                                          </p:cBhvr>
                                          <p:to>
                                            <p:strVal val="visible"/>
                                          </p:to>
                                        </p:set>
                                        <p:animEffect transition="in" filter="wipe(up)">
                                          <p:cBhvr>
                                            <p:cTn id="43" dur="500"/>
                                            <p:tgtEl>
                                              <p:spTgt spid="92"/>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nodeType="clickEffect">
                                      <p:stCondLst>
                                        <p:cond delay="0"/>
                                      </p:stCondLst>
                                      <p:childTnLst>
                                        <p:set>
                                          <p:cBhvr>
                                            <p:cTn id="47" dur="1" fill="hold">
                                              <p:stCondLst>
                                                <p:cond delay="0"/>
                                              </p:stCondLst>
                                            </p:cTn>
                                            <p:tgtEl>
                                              <p:spTgt spid="4"/>
                                            </p:tgtEl>
                                            <p:attrNameLst>
                                              <p:attrName>style.visibility</p:attrName>
                                            </p:attrNameLst>
                                          </p:cBhvr>
                                          <p:to>
                                            <p:strVal val="visible"/>
                                          </p:to>
                                        </p:set>
                                        <p:animEffect transition="in" filter="wipe(left)">
                                          <p:cBhvr>
                                            <p:cTn id="48" dur="500"/>
                                            <p:tgtEl>
                                              <p:spTgt spid="4"/>
                                            </p:tgtEl>
                                          </p:cBhvr>
                                        </p:animEffect>
                                      </p:childTnLst>
                                    </p:cTn>
                                  </p:par>
                                </p:childTnLst>
                              </p:cTn>
                            </p:par>
                            <p:par>
                              <p:cTn id="49" fill="hold">
                                <p:stCondLst>
                                  <p:cond delay="500"/>
                                </p:stCondLst>
                                <p:childTnLst>
                                  <p:par>
                                    <p:cTn id="50" presetID="16" presetClass="entr" presetSubtype="21" fill="hold" nodeType="afterEffect">
                                      <p:stCondLst>
                                        <p:cond delay="0"/>
                                      </p:stCondLst>
                                      <p:childTnLst>
                                        <p:set>
                                          <p:cBhvr>
                                            <p:cTn id="51" dur="1" fill="hold">
                                              <p:stCondLst>
                                                <p:cond delay="0"/>
                                              </p:stCondLst>
                                            </p:cTn>
                                            <p:tgtEl>
                                              <p:spTgt spid="37"/>
                                            </p:tgtEl>
                                            <p:attrNameLst>
                                              <p:attrName>style.visibility</p:attrName>
                                            </p:attrNameLst>
                                          </p:cBhvr>
                                          <p:to>
                                            <p:strVal val="visible"/>
                                          </p:to>
                                        </p:set>
                                        <p:animEffect transition="in" filter="barn(inVertical)">
                                          <p:cBhvr>
                                            <p:cTn id="52" dur="500"/>
                                            <p:tgtEl>
                                              <p:spTgt spid="37"/>
                                            </p:tgtEl>
                                          </p:cBhvr>
                                        </p:animEffect>
                                      </p:childTnLst>
                                    </p:cTn>
                                  </p:par>
                                </p:childTnLst>
                              </p:cTn>
                            </p:par>
                            <p:par>
                              <p:cTn id="53" fill="hold">
                                <p:stCondLst>
                                  <p:cond delay="1000"/>
                                </p:stCondLst>
                                <p:childTnLst>
                                  <p:par>
                                    <p:cTn id="54" presetID="22" presetClass="entr" presetSubtype="1" fill="hold" grpId="0" nodeType="afterEffect">
                                      <p:stCondLst>
                                        <p:cond delay="0"/>
                                      </p:stCondLst>
                                      <p:childTnLst>
                                        <p:set>
                                          <p:cBhvr>
                                            <p:cTn id="55" dur="1" fill="hold">
                                              <p:stCondLst>
                                                <p:cond delay="0"/>
                                              </p:stCondLst>
                                            </p:cTn>
                                            <p:tgtEl>
                                              <p:spTgt spid="39"/>
                                            </p:tgtEl>
                                            <p:attrNameLst>
                                              <p:attrName>style.visibility</p:attrName>
                                            </p:attrNameLst>
                                          </p:cBhvr>
                                          <p:to>
                                            <p:strVal val="visible"/>
                                          </p:to>
                                        </p:set>
                                        <p:animEffect transition="in" filter="wipe(up)">
                                          <p:cBhvr>
                                            <p:cTn id="56"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71" grpId="0"/>
          <p:bldP spid="9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72"/>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72"/>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72"/>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57"/>
                                            </p:tgtEl>
                                            <p:attrNameLst>
                                              <p:attrName>style.visibility</p:attrName>
                                            </p:attrNameLst>
                                          </p:cBhvr>
                                          <p:to>
                                            <p:strVal val="visible"/>
                                          </p:to>
                                        </p:set>
                                        <p:anim calcmode="lin" valueType="num">
                                          <p:cBhvr additive="base">
                                            <p:cTn id="13" dur="500" fill="hold"/>
                                            <p:tgtEl>
                                              <p:spTgt spid="57"/>
                                            </p:tgtEl>
                                            <p:attrNameLst>
                                              <p:attrName>ppt_x</p:attrName>
                                            </p:attrNameLst>
                                          </p:cBhvr>
                                          <p:tavLst>
                                            <p:tav tm="0">
                                              <p:val>
                                                <p:strVal val="0-#ppt_w/2"/>
                                              </p:val>
                                            </p:tav>
                                            <p:tav tm="100000">
                                              <p:val>
                                                <p:strVal val="#ppt_x"/>
                                              </p:val>
                                            </p:tav>
                                          </p:tavLst>
                                        </p:anim>
                                        <p:anim calcmode="lin" valueType="num">
                                          <p:cBhvr additive="base">
                                            <p:cTn id="14" dur="500" fill="hold"/>
                                            <p:tgtEl>
                                              <p:spTgt spid="57"/>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57"/>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1"/>
                                            </p:tgtEl>
                                            <p:attrNameLst>
                                              <p:attrName>style.visibility</p:attrName>
                                            </p:attrNameLst>
                                          </p:cBhvr>
                                          <p:to>
                                            <p:strVal val="visible"/>
                                          </p:to>
                                        </p:set>
                                        <p:animEffect transition="in" filter="wipe(left)">
                                          <p:cBhvr>
                                            <p:cTn id="19" dur="500"/>
                                            <p:tgtEl>
                                              <p:spTgt spid="71"/>
                                            </p:tgtEl>
                                          </p:cBhvr>
                                        </p:animEffect>
                                      </p:childTnLst>
                                    </p:cTn>
                                  </p:par>
                                </p:childTnLst>
                              </p:cTn>
                            </p:par>
                            <p:par>
                              <p:cTn id="20" fill="hold">
                                <p:stCondLst>
                                  <p:cond delay="1250"/>
                                </p:stCondLst>
                                <p:childTnLst>
                                  <p:par>
                                    <p:cTn id="21" presetID="22" presetClass="entr" presetSubtype="4" fill="hold" nodeType="afterEffect">
                                      <p:stCondLst>
                                        <p:cond delay="0"/>
                                      </p:stCondLst>
                                      <p:childTnLst>
                                        <p:set>
                                          <p:cBhvr>
                                            <p:cTn id="22" dur="1" fill="hold">
                                              <p:stCondLst>
                                                <p:cond delay="0"/>
                                              </p:stCondLst>
                                            </p:cTn>
                                            <p:tgtEl>
                                              <p:spTgt spid="89"/>
                                            </p:tgtEl>
                                            <p:attrNameLst>
                                              <p:attrName>style.visibility</p:attrName>
                                            </p:attrNameLst>
                                          </p:cBhvr>
                                          <p:to>
                                            <p:strVal val="visible"/>
                                          </p:to>
                                        </p:set>
                                        <p:animEffect transition="in" filter="wipe(down)">
                                          <p:cBhvr>
                                            <p:cTn id="23" dur="500"/>
                                            <p:tgtEl>
                                              <p:spTgt spid="89"/>
                                            </p:tgtEl>
                                          </p:cBhvr>
                                        </p:animEffect>
                                      </p:childTnLst>
                                    </p:cTn>
                                  </p:par>
                                  <p:par>
                                    <p:cTn id="24" presetID="22" presetClass="entr" presetSubtype="4" fill="hold" nodeType="withEffect">
                                      <p:stCondLst>
                                        <p:cond delay="0"/>
                                      </p:stCondLst>
                                      <p:childTnLst>
                                        <p:set>
                                          <p:cBhvr>
                                            <p:cTn id="25" dur="1" fill="hold">
                                              <p:stCondLst>
                                                <p:cond delay="0"/>
                                              </p:stCondLst>
                                            </p:cTn>
                                            <p:tgtEl>
                                              <p:spTgt spid="41"/>
                                            </p:tgtEl>
                                            <p:attrNameLst>
                                              <p:attrName>style.visibility</p:attrName>
                                            </p:attrNameLst>
                                          </p:cBhvr>
                                          <p:to>
                                            <p:strVal val="visible"/>
                                          </p:to>
                                        </p:set>
                                        <p:animEffect transition="in" filter="wipe(down)">
                                          <p:cBhvr>
                                            <p:cTn id="26" dur="500"/>
                                            <p:tgtEl>
                                              <p:spTgt spid="41"/>
                                            </p:tgtEl>
                                          </p:cBhvr>
                                        </p:animEffect>
                                      </p:childTnLst>
                                    </p:cTn>
                                  </p:par>
                                </p:childTnLst>
                              </p:cTn>
                            </p:par>
                            <p:par>
                              <p:cTn id="27" fill="hold">
                                <p:stCondLst>
                                  <p:cond delay="1750"/>
                                </p:stCondLst>
                                <p:childTnLst>
                                  <p:par>
                                    <p:cTn id="28" presetID="12" presetClass="entr" presetSubtype="4" fill="hold" nodeType="afterEffect">
                                      <p:stCondLst>
                                        <p:cond delay="0"/>
                                      </p:stCondLst>
                                      <p:childTnLst>
                                        <p:set>
                                          <p:cBhvr>
                                            <p:cTn id="29" dur="1" fill="hold">
                                              <p:stCondLst>
                                                <p:cond delay="0"/>
                                              </p:stCondLst>
                                            </p:cTn>
                                            <p:tgtEl>
                                              <p:spTgt spid="6"/>
                                            </p:tgtEl>
                                            <p:attrNameLst>
                                              <p:attrName>style.visibility</p:attrName>
                                            </p:attrNameLst>
                                          </p:cBhvr>
                                          <p:to>
                                            <p:strVal val="visible"/>
                                          </p:to>
                                        </p:set>
                                        <p:anim calcmode="lin" valueType="num">
                                          <p:cBhvr additive="base">
                                            <p:cTn id="30" dur="500"/>
                                            <p:tgtEl>
                                              <p:spTgt spid="6"/>
                                            </p:tgtEl>
                                            <p:attrNameLst>
                                              <p:attrName>ppt_y</p:attrName>
                                            </p:attrNameLst>
                                          </p:cBhvr>
                                          <p:tavLst>
                                            <p:tav tm="0">
                                              <p:val>
                                                <p:strVal val="#ppt_y+#ppt_h*1.125000"/>
                                              </p:val>
                                            </p:tav>
                                            <p:tav tm="100000">
                                              <p:val>
                                                <p:strVal val="#ppt_y"/>
                                              </p:val>
                                            </p:tav>
                                          </p:tavLst>
                                        </p:anim>
                                        <p:animEffect transition="in" filter="wipe(up)">
                                          <p:cBhvr>
                                            <p:cTn id="31" dur="500"/>
                                            <p:tgtEl>
                                              <p:spTgt spid="6"/>
                                            </p:tgtEl>
                                          </p:cBhvr>
                                        </p:animEffect>
                                      </p:childTnLst>
                                    </p:cTn>
                                  </p:par>
                                </p:childTnLst>
                              </p:cTn>
                            </p:par>
                            <p:par>
                              <p:cTn id="32" fill="hold">
                                <p:stCondLst>
                                  <p:cond delay="2250"/>
                                </p:stCondLst>
                                <p:childTnLst>
                                  <p:par>
                                    <p:cTn id="33" presetID="22" presetClass="entr" presetSubtype="8" fill="hold" nodeType="afterEffect">
                                      <p:stCondLst>
                                        <p:cond delay="0"/>
                                      </p:stCondLst>
                                      <p:childTnLst>
                                        <p:set>
                                          <p:cBhvr>
                                            <p:cTn id="34" dur="1" fill="hold">
                                              <p:stCondLst>
                                                <p:cond delay="0"/>
                                              </p:stCondLst>
                                            </p:cTn>
                                            <p:tgtEl>
                                              <p:spTgt spid="2"/>
                                            </p:tgtEl>
                                            <p:attrNameLst>
                                              <p:attrName>style.visibility</p:attrName>
                                            </p:attrNameLst>
                                          </p:cBhvr>
                                          <p:to>
                                            <p:strVal val="visible"/>
                                          </p:to>
                                        </p:set>
                                        <p:animEffect transition="in" filter="wipe(left)">
                                          <p:cBhvr>
                                            <p:cTn id="35" dur="500"/>
                                            <p:tgtEl>
                                              <p:spTgt spid="2"/>
                                            </p:tgtEl>
                                          </p:cBhvr>
                                        </p:animEffect>
                                      </p:childTnLst>
                                    </p:cTn>
                                  </p:par>
                                </p:childTnLst>
                              </p:cTn>
                            </p:par>
                            <p:par>
                              <p:cTn id="36" fill="hold">
                                <p:stCondLst>
                                  <p:cond delay="2750"/>
                                </p:stCondLst>
                                <p:childTnLst>
                                  <p:par>
                                    <p:cTn id="37" presetID="16" presetClass="entr" presetSubtype="21" fill="hold" nodeType="afterEffect">
                                      <p:stCondLst>
                                        <p:cond delay="0"/>
                                      </p:stCondLst>
                                      <p:childTnLst>
                                        <p:set>
                                          <p:cBhvr>
                                            <p:cTn id="38" dur="1" fill="hold">
                                              <p:stCondLst>
                                                <p:cond delay="0"/>
                                              </p:stCondLst>
                                            </p:cTn>
                                            <p:tgtEl>
                                              <p:spTgt spid="34"/>
                                            </p:tgtEl>
                                            <p:attrNameLst>
                                              <p:attrName>style.visibility</p:attrName>
                                            </p:attrNameLst>
                                          </p:cBhvr>
                                          <p:to>
                                            <p:strVal val="visible"/>
                                          </p:to>
                                        </p:set>
                                        <p:animEffect transition="in" filter="barn(inVertical)">
                                          <p:cBhvr>
                                            <p:cTn id="39" dur="500"/>
                                            <p:tgtEl>
                                              <p:spTgt spid="34"/>
                                            </p:tgtEl>
                                          </p:cBhvr>
                                        </p:animEffect>
                                      </p:childTnLst>
                                    </p:cTn>
                                  </p:par>
                                </p:childTnLst>
                              </p:cTn>
                            </p:par>
                            <p:par>
                              <p:cTn id="40" fill="hold">
                                <p:stCondLst>
                                  <p:cond delay="3250"/>
                                </p:stCondLst>
                                <p:childTnLst>
                                  <p:par>
                                    <p:cTn id="41" presetID="22" presetClass="entr" presetSubtype="1" fill="hold" grpId="0" nodeType="afterEffect">
                                      <p:stCondLst>
                                        <p:cond delay="0"/>
                                      </p:stCondLst>
                                      <p:childTnLst>
                                        <p:set>
                                          <p:cBhvr>
                                            <p:cTn id="42" dur="1" fill="hold">
                                              <p:stCondLst>
                                                <p:cond delay="0"/>
                                              </p:stCondLst>
                                            </p:cTn>
                                            <p:tgtEl>
                                              <p:spTgt spid="92"/>
                                            </p:tgtEl>
                                            <p:attrNameLst>
                                              <p:attrName>style.visibility</p:attrName>
                                            </p:attrNameLst>
                                          </p:cBhvr>
                                          <p:to>
                                            <p:strVal val="visible"/>
                                          </p:to>
                                        </p:set>
                                        <p:animEffect transition="in" filter="wipe(up)">
                                          <p:cBhvr>
                                            <p:cTn id="43" dur="500"/>
                                            <p:tgtEl>
                                              <p:spTgt spid="92"/>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nodeType="clickEffect">
                                      <p:stCondLst>
                                        <p:cond delay="0"/>
                                      </p:stCondLst>
                                      <p:childTnLst>
                                        <p:set>
                                          <p:cBhvr>
                                            <p:cTn id="47" dur="1" fill="hold">
                                              <p:stCondLst>
                                                <p:cond delay="0"/>
                                              </p:stCondLst>
                                            </p:cTn>
                                            <p:tgtEl>
                                              <p:spTgt spid="4"/>
                                            </p:tgtEl>
                                            <p:attrNameLst>
                                              <p:attrName>style.visibility</p:attrName>
                                            </p:attrNameLst>
                                          </p:cBhvr>
                                          <p:to>
                                            <p:strVal val="visible"/>
                                          </p:to>
                                        </p:set>
                                        <p:animEffect transition="in" filter="wipe(left)">
                                          <p:cBhvr>
                                            <p:cTn id="48" dur="500"/>
                                            <p:tgtEl>
                                              <p:spTgt spid="4"/>
                                            </p:tgtEl>
                                          </p:cBhvr>
                                        </p:animEffect>
                                      </p:childTnLst>
                                    </p:cTn>
                                  </p:par>
                                </p:childTnLst>
                              </p:cTn>
                            </p:par>
                            <p:par>
                              <p:cTn id="49" fill="hold">
                                <p:stCondLst>
                                  <p:cond delay="500"/>
                                </p:stCondLst>
                                <p:childTnLst>
                                  <p:par>
                                    <p:cTn id="50" presetID="16" presetClass="entr" presetSubtype="21" fill="hold" nodeType="afterEffect">
                                      <p:stCondLst>
                                        <p:cond delay="0"/>
                                      </p:stCondLst>
                                      <p:childTnLst>
                                        <p:set>
                                          <p:cBhvr>
                                            <p:cTn id="51" dur="1" fill="hold">
                                              <p:stCondLst>
                                                <p:cond delay="0"/>
                                              </p:stCondLst>
                                            </p:cTn>
                                            <p:tgtEl>
                                              <p:spTgt spid="37"/>
                                            </p:tgtEl>
                                            <p:attrNameLst>
                                              <p:attrName>style.visibility</p:attrName>
                                            </p:attrNameLst>
                                          </p:cBhvr>
                                          <p:to>
                                            <p:strVal val="visible"/>
                                          </p:to>
                                        </p:set>
                                        <p:animEffect transition="in" filter="barn(inVertical)">
                                          <p:cBhvr>
                                            <p:cTn id="52" dur="500"/>
                                            <p:tgtEl>
                                              <p:spTgt spid="37"/>
                                            </p:tgtEl>
                                          </p:cBhvr>
                                        </p:animEffect>
                                      </p:childTnLst>
                                    </p:cTn>
                                  </p:par>
                                </p:childTnLst>
                              </p:cTn>
                            </p:par>
                            <p:par>
                              <p:cTn id="53" fill="hold">
                                <p:stCondLst>
                                  <p:cond delay="1000"/>
                                </p:stCondLst>
                                <p:childTnLst>
                                  <p:par>
                                    <p:cTn id="54" presetID="22" presetClass="entr" presetSubtype="1" fill="hold" grpId="0" nodeType="afterEffect">
                                      <p:stCondLst>
                                        <p:cond delay="0"/>
                                      </p:stCondLst>
                                      <p:childTnLst>
                                        <p:set>
                                          <p:cBhvr>
                                            <p:cTn id="55" dur="1" fill="hold">
                                              <p:stCondLst>
                                                <p:cond delay="0"/>
                                              </p:stCondLst>
                                            </p:cTn>
                                            <p:tgtEl>
                                              <p:spTgt spid="39"/>
                                            </p:tgtEl>
                                            <p:attrNameLst>
                                              <p:attrName>style.visibility</p:attrName>
                                            </p:attrNameLst>
                                          </p:cBhvr>
                                          <p:to>
                                            <p:strVal val="visible"/>
                                          </p:to>
                                        </p:set>
                                        <p:animEffect transition="in" filter="wipe(up)">
                                          <p:cBhvr>
                                            <p:cTn id="56"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71" grpId="0"/>
          <p:bldP spid="92" grpId="0"/>
        </p:bldLst>
      </p:timing>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 name="组合 45"/>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47"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34" name="图片 33"/>
          <p:cNvPicPr>
            <a:picLocks noChangeAspect="1"/>
          </p:cNvPicPr>
          <p:nvPr/>
        </p:nvPicPr>
        <p:blipFill>
          <a:blip r:embed="rId2"/>
          <a:stretch>
            <a:fillRect/>
          </a:stretch>
        </p:blipFill>
        <p:spPr>
          <a:xfrm>
            <a:off x="528721" y="1822394"/>
            <a:ext cx="4490832" cy="64562"/>
          </a:xfrm>
          <a:prstGeom prst="rect">
            <a:avLst/>
          </a:prstGeom>
        </p:spPr>
      </p:pic>
      <p:pic>
        <p:nvPicPr>
          <p:cNvPr id="37" name="图片 36"/>
          <p:cNvPicPr>
            <a:picLocks noChangeAspect="1"/>
          </p:cNvPicPr>
          <p:nvPr/>
        </p:nvPicPr>
        <p:blipFill>
          <a:blip r:embed="rId2"/>
          <a:stretch>
            <a:fillRect/>
          </a:stretch>
        </p:blipFill>
        <p:spPr>
          <a:xfrm>
            <a:off x="7079395" y="1824382"/>
            <a:ext cx="4490837" cy="64562"/>
          </a:xfrm>
          <a:prstGeom prst="rect">
            <a:avLst/>
          </a:prstGeom>
        </p:spPr>
      </p:pic>
      <p:sp>
        <p:nvSpPr>
          <p:cNvPr id="39" name="矩形 38"/>
          <p:cNvSpPr/>
          <p:nvPr/>
        </p:nvSpPr>
        <p:spPr>
          <a:xfrm>
            <a:off x="6546369" y="2162764"/>
            <a:ext cx="5377053" cy="2308324"/>
          </a:xfrm>
          <a:prstGeom prst="rect">
            <a:avLst/>
          </a:prstGeom>
        </p:spPr>
        <p:txBody>
          <a:bodyPr wrap="square">
            <a:spAutoFit/>
          </a:bodyPr>
          <a:lstStyle/>
          <a:p>
            <a:pPr marL="342900" indent="-342900" algn="just">
              <a:buFont typeface="Wingdings" panose="05000000000000000000" pitchFamily="2" charset="2"/>
              <a:buChar char="p"/>
            </a:pPr>
            <a:r>
              <a:rPr lang="zh-TW" altLang="en-US" sz="2400" dirty="0">
                <a:solidFill>
                  <a:schemeClr val="bg1"/>
                </a:solidFill>
                <a:latin typeface="標楷體" panose="03000509000000000000" pitchFamily="65" charset="-120"/>
                <a:ea typeface="標楷體" panose="03000509000000000000" pitchFamily="65" charset="-120"/>
              </a:rPr>
              <a:t>交易日期</a:t>
            </a:r>
            <a:r>
              <a:rPr lang="zh-TW" altLang="en-US" sz="2400" dirty="0" smtClean="0">
                <a:solidFill>
                  <a:schemeClr val="bg1"/>
                </a:solidFill>
                <a:latin typeface="標楷體" panose="03000509000000000000" pitchFamily="65" charset="-120"/>
                <a:ea typeface="標楷體" panose="03000509000000000000" pitchFamily="65" charset="-120"/>
              </a:rPr>
              <a:t>錯誤</a:t>
            </a:r>
            <a:endParaRPr lang="en-US" altLang="zh-TW" sz="2400" dirty="0">
              <a:solidFill>
                <a:schemeClr val="bg1"/>
              </a:solidFill>
              <a:latin typeface="標楷體" panose="03000509000000000000" pitchFamily="65" charset="-120"/>
              <a:ea typeface="標楷體" panose="03000509000000000000" pitchFamily="65" charset="-120"/>
            </a:endParaRPr>
          </a:p>
          <a:p>
            <a:pPr marL="342900" indent="-342900" algn="just">
              <a:buFont typeface="Wingdings" panose="05000000000000000000" pitchFamily="2" charset="2"/>
              <a:buChar char="p"/>
            </a:pPr>
            <a:r>
              <a:rPr lang="zh-TW" altLang="en-US" sz="2400" dirty="0">
                <a:solidFill>
                  <a:schemeClr val="bg1"/>
                </a:solidFill>
                <a:latin typeface="標楷體" panose="03000509000000000000" pitchFamily="65" charset="-120"/>
                <a:ea typeface="標楷體" panose="03000509000000000000" pitchFamily="65" charset="-120"/>
              </a:rPr>
              <a:t>交易日期以西元年表達</a:t>
            </a:r>
          </a:p>
          <a:p>
            <a:pPr marL="342900" indent="-342900" algn="just">
              <a:buFont typeface="Wingdings" panose="05000000000000000000" pitchFamily="2" charset="2"/>
              <a:buChar char="p"/>
            </a:pPr>
            <a:r>
              <a:rPr lang="zh-TW" altLang="en-US" sz="2400" dirty="0">
                <a:solidFill>
                  <a:schemeClr val="bg1"/>
                </a:solidFill>
                <a:latin typeface="標楷體" panose="03000509000000000000" pitchFamily="65" charset="-120"/>
                <a:ea typeface="標楷體" panose="03000509000000000000" pitchFamily="65" charset="-120"/>
              </a:rPr>
              <a:t>分類帳列印</a:t>
            </a:r>
            <a:r>
              <a:rPr lang="zh-TW" altLang="en-US" sz="2400" dirty="0">
                <a:solidFill>
                  <a:srgbClr val="00FDFF"/>
                </a:solidFill>
                <a:latin typeface="標楷體" panose="03000509000000000000" pitchFamily="65" charset="-120"/>
                <a:ea typeface="標楷體" panose="03000509000000000000" pitchFamily="65" charset="-120"/>
              </a:rPr>
              <a:t>日期、區間錯誤</a:t>
            </a:r>
            <a:r>
              <a:rPr lang="zh-TW" altLang="en-US" sz="2400" dirty="0">
                <a:solidFill>
                  <a:schemeClr val="bg1"/>
                </a:solidFill>
                <a:latin typeface="標楷體" panose="03000509000000000000" pitchFamily="65" charset="-120"/>
                <a:ea typeface="標楷體" panose="03000509000000000000" pitchFamily="65" charset="-120"/>
              </a:rPr>
              <a:t>：造成多列印或內容錯誤</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多列印題目要求以外資料該評分項扣</a:t>
            </a:r>
            <a:r>
              <a:rPr lang="en-US" altLang="zh-TW" sz="2400" dirty="0">
                <a:solidFill>
                  <a:schemeClr val="bg1"/>
                </a:solidFill>
                <a:latin typeface="標楷體" panose="03000509000000000000" pitchFamily="65" charset="-120"/>
                <a:ea typeface="標楷體" panose="03000509000000000000" pitchFamily="65" charset="-120"/>
              </a:rPr>
              <a:t>10</a:t>
            </a:r>
            <a:r>
              <a:rPr lang="zh-TW" altLang="en-US" sz="2400" dirty="0">
                <a:solidFill>
                  <a:schemeClr val="bg1"/>
                </a:solidFill>
                <a:latin typeface="標楷體" panose="03000509000000000000" pitchFamily="65" charset="-120"/>
                <a:ea typeface="標楷體" panose="03000509000000000000" pitchFamily="65" charset="-120"/>
              </a:rPr>
              <a:t>點</a:t>
            </a:r>
            <a:r>
              <a:rPr lang="en-US" altLang="zh-TW" sz="2400" dirty="0">
                <a:solidFill>
                  <a:schemeClr val="bg1"/>
                </a:solidFill>
                <a:latin typeface="標楷體" panose="03000509000000000000" pitchFamily="65" charset="-120"/>
                <a:ea typeface="標楷體" panose="03000509000000000000" pitchFamily="65" charset="-120"/>
              </a:rPr>
              <a:t>)</a:t>
            </a:r>
          </a:p>
          <a:p>
            <a:pPr marL="342900" indent="-342900" algn="just">
              <a:buFont typeface="Wingdings" panose="05000000000000000000" pitchFamily="2" charset="2"/>
              <a:buChar char="p"/>
            </a:pPr>
            <a:r>
              <a:rPr lang="zh-TW" altLang="en-US" sz="2400" dirty="0">
                <a:solidFill>
                  <a:schemeClr val="bg1"/>
                </a:solidFill>
                <a:latin typeface="標楷體" panose="03000509000000000000" pitchFamily="65" charset="-120"/>
                <a:ea typeface="標楷體" panose="03000509000000000000" pitchFamily="65" charset="-120"/>
              </a:rPr>
              <a:t>選錯軟體資料表格、會計</a:t>
            </a:r>
            <a:r>
              <a:rPr lang="zh-TW" altLang="en-US" sz="2400" dirty="0" smtClean="0">
                <a:solidFill>
                  <a:schemeClr val="bg1"/>
                </a:solidFill>
                <a:latin typeface="標楷體" panose="03000509000000000000" pitchFamily="65" charset="-120"/>
                <a:ea typeface="標楷體" panose="03000509000000000000" pitchFamily="65" charset="-120"/>
              </a:rPr>
              <a:t>項目。</a:t>
            </a:r>
            <a:endParaRPr lang="zh-TW" altLang="en-US" sz="2400" dirty="0">
              <a:solidFill>
                <a:schemeClr val="bg1"/>
              </a:solidFill>
              <a:latin typeface="標楷體" panose="03000509000000000000" pitchFamily="65" charset="-120"/>
              <a:ea typeface="標楷體" panose="03000509000000000000" pitchFamily="65" charset="-120"/>
            </a:endParaRPr>
          </a:p>
        </p:txBody>
      </p:sp>
      <p:grpSp>
        <p:nvGrpSpPr>
          <p:cNvPr id="41" name="组合 40"/>
          <p:cNvGrpSpPr/>
          <p:nvPr/>
        </p:nvGrpSpPr>
        <p:grpSpPr>
          <a:xfrm flipH="1">
            <a:off x="6287423" y="5004876"/>
            <a:ext cx="4517946" cy="1555530"/>
            <a:chOff x="-4178158" y="5184522"/>
            <a:chExt cx="9792461" cy="890437"/>
          </a:xfrm>
        </p:grpSpPr>
        <p:cxnSp>
          <p:nvCxnSpPr>
            <p:cNvPr id="42" name="直接连接符 41"/>
            <p:cNvCxnSpPr>
              <a:cxnSpLocks/>
            </p:cNvCxnSpPr>
            <p:nvPr/>
          </p:nvCxnSpPr>
          <p:spPr>
            <a:xfrm>
              <a:off x="-4178158" y="6074957"/>
              <a:ext cx="7903428" cy="0"/>
            </a:xfrm>
            <a:prstGeom prst="line">
              <a:avLst/>
            </a:prstGeom>
            <a:ln w="12700">
              <a:solidFill>
                <a:srgbClr val="00929C"/>
              </a:solidFill>
            </a:ln>
          </p:spPr>
          <p:style>
            <a:lnRef idx="1">
              <a:schemeClr val="accent1"/>
            </a:lnRef>
            <a:fillRef idx="0">
              <a:schemeClr val="accent1"/>
            </a:fillRef>
            <a:effectRef idx="0">
              <a:schemeClr val="accent1"/>
            </a:effectRef>
            <a:fontRef idx="minor">
              <a:schemeClr val="tx1"/>
            </a:fontRef>
          </p:style>
        </p:cxnSp>
        <p:cxnSp>
          <p:nvCxnSpPr>
            <p:cNvPr id="43" name="直接连接符 42"/>
            <p:cNvCxnSpPr/>
            <p:nvPr/>
          </p:nvCxnSpPr>
          <p:spPr>
            <a:xfrm flipV="1">
              <a:off x="3725270" y="5184522"/>
              <a:ext cx="1889033" cy="890437"/>
            </a:xfrm>
            <a:prstGeom prst="line">
              <a:avLst/>
            </a:prstGeom>
            <a:ln w="12700">
              <a:solidFill>
                <a:srgbClr val="00929C"/>
              </a:solidFill>
            </a:ln>
          </p:spPr>
          <p:style>
            <a:lnRef idx="1">
              <a:schemeClr val="accent1"/>
            </a:lnRef>
            <a:fillRef idx="0">
              <a:schemeClr val="accent1"/>
            </a:fillRef>
            <a:effectRef idx="0">
              <a:schemeClr val="accent1"/>
            </a:effectRef>
            <a:fontRef idx="minor">
              <a:schemeClr val="tx1"/>
            </a:fontRef>
          </p:style>
        </p:cxnSp>
      </p:grpSp>
      <p:pic>
        <p:nvPicPr>
          <p:cNvPr id="57" name="图片 43">
            <a:extLst>
              <a:ext uri="{FF2B5EF4-FFF2-40B4-BE49-F238E27FC236}">
                <a16:creationId xmlns:a16="http://schemas.microsoft.com/office/drawing/2014/main" id="{87A35B21-A949-471B-A3D9-CB71D7DF9A23}"/>
              </a:ext>
            </a:extLst>
          </p:cNvPr>
          <p:cNvPicPr>
            <a:picLocks noChangeAspect="1"/>
          </p:cNvPicPr>
          <p:nvPr/>
        </p:nvPicPr>
        <p:blipFill>
          <a:blip r:embed="rId3"/>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1" name="矩形 70">
            <a:extLst>
              <a:ext uri="{FF2B5EF4-FFF2-40B4-BE49-F238E27FC236}">
                <a16:creationId xmlns:a16="http://schemas.microsoft.com/office/drawing/2014/main" id="{460AC58A-3F35-4AB3-A7F3-EE51CF1CB246}"/>
              </a:ext>
            </a:extLst>
          </p:cNvPr>
          <p:cNvSpPr/>
          <p:nvPr/>
        </p:nvSpPr>
        <p:spPr>
          <a:xfrm>
            <a:off x="819621" y="180125"/>
            <a:ext cx="9276357" cy="646331"/>
          </a:xfrm>
          <a:prstGeom prst="rect">
            <a:avLst/>
          </a:prstGeom>
        </p:spPr>
        <p:txBody>
          <a:bodyPr wrap="square">
            <a:spAutoFit/>
          </a:bodyPr>
          <a:lstStyle/>
          <a:p>
            <a:r>
              <a:rPr lang="zh-TW" altLang="en-US" sz="3600" b="1" spc="300" dirty="0">
                <a:solidFill>
                  <a:schemeClr val="bg2"/>
                </a:solidFill>
                <a:latin typeface="標楷體" panose="03000509000000000000" pitchFamily="65" charset="-120"/>
                <a:ea typeface="標楷體" panose="03000509000000000000" pitchFamily="65" charset="-120"/>
              </a:rPr>
              <a:t>規則及</a:t>
            </a:r>
            <a:r>
              <a:rPr lang="zh-TW" altLang="en-US" sz="3600" b="1" spc="300" dirty="0" smtClean="0">
                <a:solidFill>
                  <a:schemeClr val="bg2"/>
                </a:solidFill>
                <a:latin typeface="標楷體" panose="03000509000000000000" pitchFamily="65" charset="-120"/>
                <a:ea typeface="標楷體" panose="03000509000000000000" pitchFamily="65" charset="-120"/>
              </a:rPr>
              <a:t>評分</a:t>
            </a:r>
            <a:r>
              <a:rPr lang="en-US" altLang="zh-TW" sz="3600" b="1" spc="300" dirty="0" smtClean="0">
                <a:solidFill>
                  <a:schemeClr val="bg2"/>
                </a:solidFill>
                <a:latin typeface="標楷體" panose="03000509000000000000" pitchFamily="65" charset="-120"/>
                <a:ea typeface="標楷體" panose="03000509000000000000" pitchFamily="65" charset="-120"/>
              </a:rPr>
              <a:t>(</a:t>
            </a:r>
            <a:r>
              <a:rPr lang="zh-TW" altLang="en-US" sz="3600" b="1" spc="300" dirty="0">
                <a:solidFill>
                  <a:schemeClr val="bg2"/>
                </a:solidFill>
                <a:latin typeface="標楷體" panose="03000509000000000000" pitchFamily="65" charset="-120"/>
                <a:ea typeface="標楷體" panose="03000509000000000000" pitchFamily="65" charset="-120"/>
              </a:rPr>
              <a:t>術科點數之計算</a:t>
            </a:r>
            <a:r>
              <a:rPr lang="zh-TW" altLang="en-US" sz="3600" b="1" spc="300" dirty="0" smtClean="0">
                <a:solidFill>
                  <a:schemeClr val="bg2"/>
                </a:solidFill>
                <a:latin typeface="標楷體" panose="03000509000000000000" pitchFamily="65" charset="-120"/>
                <a:ea typeface="標楷體" panose="03000509000000000000" pitchFamily="65" charset="-120"/>
              </a:rPr>
              <a:t>規則</a:t>
            </a:r>
            <a:r>
              <a:rPr lang="en-US" altLang="zh-TW" sz="3600" b="1" spc="300" dirty="0" smtClean="0">
                <a:solidFill>
                  <a:schemeClr val="bg2"/>
                </a:solidFill>
                <a:latin typeface="標楷體" panose="03000509000000000000" pitchFamily="65" charset="-120"/>
                <a:ea typeface="標楷體" panose="03000509000000000000" pitchFamily="65" charset="-120"/>
              </a:rPr>
              <a:t>-</a:t>
            </a:r>
            <a:r>
              <a:rPr lang="zh-TW" altLang="en-US" sz="3600" b="1" spc="300" dirty="0">
                <a:solidFill>
                  <a:srgbClr val="00FDFF"/>
                </a:solidFill>
                <a:latin typeface="標楷體" panose="03000509000000000000" pitchFamily="65" charset="-120"/>
                <a:ea typeface="標楷體" panose="03000509000000000000" pitchFamily="65" charset="-120"/>
              </a:rPr>
              <a:t>分類帳</a:t>
            </a:r>
            <a:r>
              <a:rPr lang="en-US" altLang="zh-TW" sz="3600" b="1" spc="300" dirty="0" smtClean="0">
                <a:solidFill>
                  <a:schemeClr val="bg2"/>
                </a:solidFill>
                <a:latin typeface="標楷體" panose="03000509000000000000" pitchFamily="65" charset="-120"/>
                <a:ea typeface="標楷體" panose="03000509000000000000" pitchFamily="65" charset="-120"/>
              </a:rPr>
              <a:t>)</a:t>
            </a:r>
            <a:endParaRPr lang="zh-TW" altLang="en-US" sz="3600" b="1" spc="300" dirty="0">
              <a:solidFill>
                <a:schemeClr val="bg2"/>
              </a:solidFill>
              <a:latin typeface="標楷體" panose="03000509000000000000" pitchFamily="65" charset="-120"/>
              <a:ea typeface="標楷體" panose="03000509000000000000" pitchFamily="65" charset="-120"/>
            </a:endParaRPr>
          </a:p>
        </p:txBody>
      </p:sp>
      <p:grpSp>
        <p:nvGrpSpPr>
          <p:cNvPr id="72" name="组合 46">
            <a:extLst>
              <a:ext uri="{FF2B5EF4-FFF2-40B4-BE49-F238E27FC236}">
                <a16:creationId xmlns:a16="http://schemas.microsoft.com/office/drawing/2014/main" id="{73C04919-C6F7-4821-9873-CC3AB59D8F21}"/>
              </a:ext>
            </a:extLst>
          </p:cNvPr>
          <p:cNvGrpSpPr/>
          <p:nvPr/>
        </p:nvGrpSpPr>
        <p:grpSpPr>
          <a:xfrm>
            <a:off x="-552934" y="-209107"/>
            <a:ext cx="1281598" cy="1230792"/>
            <a:chOff x="3613150" y="1047750"/>
            <a:chExt cx="4965700" cy="4768850"/>
          </a:xfrm>
          <a:solidFill>
            <a:srgbClr val="FFFFFF">
              <a:alpha val="15000"/>
            </a:srgbClr>
          </a:solidFill>
        </p:grpSpPr>
        <p:sp>
          <p:nvSpPr>
            <p:cNvPr id="73" name="Freeform 414">
              <a:extLst>
                <a:ext uri="{FF2B5EF4-FFF2-40B4-BE49-F238E27FC236}">
                  <a16:creationId xmlns:a16="http://schemas.microsoft.com/office/drawing/2014/main" id="{4BE5F278-69C4-46D6-B6A4-E531E0699137}"/>
                </a:ext>
              </a:extLst>
            </p:cNvPr>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15">
              <a:extLst>
                <a:ext uri="{FF2B5EF4-FFF2-40B4-BE49-F238E27FC236}">
                  <a16:creationId xmlns:a16="http://schemas.microsoft.com/office/drawing/2014/main" id="{8FCE9FD6-138B-4E30-A204-12C613996C85}"/>
                </a:ext>
              </a:extLst>
            </p:cNvPr>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416">
              <a:extLst>
                <a:ext uri="{FF2B5EF4-FFF2-40B4-BE49-F238E27FC236}">
                  <a16:creationId xmlns:a16="http://schemas.microsoft.com/office/drawing/2014/main" id="{CA974B92-04BE-45E5-A242-757252236E49}"/>
                </a:ext>
              </a:extLst>
            </p:cNvPr>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17">
              <a:extLst>
                <a:ext uri="{FF2B5EF4-FFF2-40B4-BE49-F238E27FC236}">
                  <a16:creationId xmlns:a16="http://schemas.microsoft.com/office/drawing/2014/main" id="{95FCFA35-C7A9-4ECB-815D-7E200C25F1ED}"/>
                </a:ext>
              </a:extLst>
            </p:cNvPr>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18">
              <a:extLst>
                <a:ext uri="{FF2B5EF4-FFF2-40B4-BE49-F238E27FC236}">
                  <a16:creationId xmlns:a16="http://schemas.microsoft.com/office/drawing/2014/main" id="{0C332485-8DBF-4E4D-AA38-B9912540559C}"/>
                </a:ext>
              </a:extLst>
            </p:cNvPr>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19">
              <a:extLst>
                <a:ext uri="{FF2B5EF4-FFF2-40B4-BE49-F238E27FC236}">
                  <a16:creationId xmlns:a16="http://schemas.microsoft.com/office/drawing/2014/main" id="{77023A20-EF70-4185-BFBC-3636A6FB0E87}"/>
                </a:ext>
              </a:extLst>
            </p:cNvPr>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420">
              <a:extLst>
                <a:ext uri="{FF2B5EF4-FFF2-40B4-BE49-F238E27FC236}">
                  <a16:creationId xmlns:a16="http://schemas.microsoft.com/office/drawing/2014/main" id="{25498C93-0C12-40DC-90A7-945F6CCB34EB}"/>
                </a:ext>
              </a:extLst>
            </p:cNvPr>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21">
              <a:extLst>
                <a:ext uri="{FF2B5EF4-FFF2-40B4-BE49-F238E27FC236}">
                  <a16:creationId xmlns:a16="http://schemas.microsoft.com/office/drawing/2014/main" id="{7319BB38-5F64-4E3C-9115-AD7B498F5AF2}"/>
                </a:ext>
              </a:extLst>
            </p:cNvPr>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22">
              <a:extLst>
                <a:ext uri="{FF2B5EF4-FFF2-40B4-BE49-F238E27FC236}">
                  <a16:creationId xmlns:a16="http://schemas.microsoft.com/office/drawing/2014/main" id="{9BFFB5F8-D701-445A-9BD6-A94A9802518E}"/>
                </a:ext>
              </a:extLst>
            </p:cNvPr>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23">
              <a:extLst>
                <a:ext uri="{FF2B5EF4-FFF2-40B4-BE49-F238E27FC236}">
                  <a16:creationId xmlns:a16="http://schemas.microsoft.com/office/drawing/2014/main" id="{0B77D07A-D6B6-443F-BB7F-CF4F33026F22}"/>
                </a:ext>
              </a:extLst>
            </p:cNvPr>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4" name="组合 10">
            <a:extLst>
              <a:ext uri="{FF2B5EF4-FFF2-40B4-BE49-F238E27FC236}">
                <a16:creationId xmlns:a16="http://schemas.microsoft.com/office/drawing/2014/main" id="{2524DB11-A8B9-4379-B8ED-C8883AB12350}"/>
              </a:ext>
            </a:extLst>
          </p:cNvPr>
          <p:cNvGrpSpPr/>
          <p:nvPr/>
        </p:nvGrpSpPr>
        <p:grpSpPr>
          <a:xfrm>
            <a:off x="-824470" y="906779"/>
            <a:ext cx="13086241" cy="381000"/>
            <a:chOff x="-7653" y="1293813"/>
            <a:chExt cx="12207307" cy="381000"/>
          </a:xfrm>
        </p:grpSpPr>
        <p:sp>
          <p:nvSpPr>
            <p:cNvPr id="85" name="任意多边形 28">
              <a:extLst>
                <a:ext uri="{FF2B5EF4-FFF2-40B4-BE49-F238E27FC236}">
                  <a16:creationId xmlns:a16="http://schemas.microsoft.com/office/drawing/2014/main" id="{0061C376-4027-4F08-95D1-748A649F2086}"/>
                </a:ext>
              </a:extLst>
            </p:cNvPr>
            <p:cNvSpPr/>
            <p:nvPr/>
          </p:nvSpPr>
          <p:spPr>
            <a:xfrm>
              <a:off x="-7653" y="1293813"/>
              <a:ext cx="12207307" cy="381000"/>
            </a:xfrm>
            <a:custGeom>
              <a:avLst/>
              <a:gdLst>
                <a:gd name="connsiteX0" fmla="*/ 6103653 w 12207307"/>
                <a:gd name="connsiteY0" fmla="*/ 0 h 381000"/>
                <a:gd name="connsiteX1" fmla="*/ 6271294 w 12207307"/>
                <a:gd name="connsiteY1" fmla="*/ 167641 h 381000"/>
                <a:gd name="connsiteX2" fmla="*/ 12207307 w 12207307"/>
                <a:gd name="connsiteY2" fmla="*/ 167641 h 381000"/>
                <a:gd name="connsiteX3" fmla="*/ 12207307 w 12207307"/>
                <a:gd name="connsiteY3" fmla="*/ 213360 h 381000"/>
                <a:gd name="connsiteX4" fmla="*/ 6271293 w 12207307"/>
                <a:gd name="connsiteY4" fmla="*/ 213360 h 381000"/>
                <a:gd name="connsiteX5" fmla="*/ 6103653 w 12207307"/>
                <a:gd name="connsiteY5" fmla="*/ 381000 h 381000"/>
                <a:gd name="connsiteX6" fmla="*/ 5936013 w 12207307"/>
                <a:gd name="connsiteY6" fmla="*/ 213360 h 381000"/>
                <a:gd name="connsiteX7" fmla="*/ 0 w 12207307"/>
                <a:gd name="connsiteY7" fmla="*/ 213360 h 381000"/>
                <a:gd name="connsiteX8" fmla="*/ 0 w 12207307"/>
                <a:gd name="connsiteY8" fmla="*/ 167641 h 381000"/>
                <a:gd name="connsiteX9" fmla="*/ 5936012 w 12207307"/>
                <a:gd name="connsiteY9" fmla="*/ 167641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07307" h="381000">
                  <a:moveTo>
                    <a:pt x="6103653" y="0"/>
                  </a:moveTo>
                  <a:lnTo>
                    <a:pt x="6271294" y="167641"/>
                  </a:lnTo>
                  <a:lnTo>
                    <a:pt x="12207307" y="167641"/>
                  </a:lnTo>
                  <a:lnTo>
                    <a:pt x="12207307" y="213360"/>
                  </a:lnTo>
                  <a:lnTo>
                    <a:pt x="6271293" y="213360"/>
                  </a:lnTo>
                  <a:lnTo>
                    <a:pt x="6103653" y="381000"/>
                  </a:lnTo>
                  <a:lnTo>
                    <a:pt x="5936013" y="213360"/>
                  </a:lnTo>
                  <a:lnTo>
                    <a:pt x="0" y="213360"/>
                  </a:lnTo>
                  <a:lnTo>
                    <a:pt x="0" y="167641"/>
                  </a:lnTo>
                  <a:lnTo>
                    <a:pt x="5936012" y="16764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菱形 85">
              <a:extLst>
                <a:ext uri="{FF2B5EF4-FFF2-40B4-BE49-F238E27FC236}">
                  <a16:creationId xmlns:a16="http://schemas.microsoft.com/office/drawing/2014/main" id="{C643473C-1A9D-4898-A5FF-DB2C5E90C4BC}"/>
                </a:ext>
              </a:extLst>
            </p:cNvPr>
            <p:cNvSpPr/>
            <p:nvPr/>
          </p:nvSpPr>
          <p:spPr>
            <a:xfrm>
              <a:off x="6006221" y="1391443"/>
              <a:ext cx="189082" cy="189082"/>
            </a:xfrm>
            <a:prstGeom prst="diamond">
              <a:avLst/>
            </a:prstGeom>
            <a:solidFill>
              <a:srgbClr val="00FD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 name="群組 3">
            <a:extLst>
              <a:ext uri="{FF2B5EF4-FFF2-40B4-BE49-F238E27FC236}">
                <a16:creationId xmlns:a16="http://schemas.microsoft.com/office/drawing/2014/main" id="{7719EC14-001B-4ED8-9F81-97EC4ADE3D3C}"/>
              </a:ext>
            </a:extLst>
          </p:cNvPr>
          <p:cNvGrpSpPr/>
          <p:nvPr/>
        </p:nvGrpSpPr>
        <p:grpSpPr>
          <a:xfrm>
            <a:off x="7975027" y="1187464"/>
            <a:ext cx="2830342" cy="584775"/>
            <a:chOff x="7975027" y="1663478"/>
            <a:chExt cx="2830342" cy="584775"/>
          </a:xfrm>
        </p:grpSpPr>
        <p:sp>
          <p:nvSpPr>
            <p:cNvPr id="87" name="文字方塊 86">
              <a:extLst>
                <a:ext uri="{FF2B5EF4-FFF2-40B4-BE49-F238E27FC236}">
                  <a16:creationId xmlns:a16="http://schemas.microsoft.com/office/drawing/2014/main" id="{F46552C7-3542-476F-AB14-D62491F29915}"/>
                </a:ext>
              </a:extLst>
            </p:cNvPr>
            <p:cNvSpPr txBox="1"/>
            <p:nvPr/>
          </p:nvSpPr>
          <p:spPr>
            <a:xfrm>
              <a:off x="8255565" y="1663478"/>
              <a:ext cx="2549804" cy="584775"/>
            </a:xfrm>
            <a:prstGeom prst="rect">
              <a:avLst/>
            </a:prstGeom>
            <a:noFill/>
          </p:spPr>
          <p:txBody>
            <a:bodyPr wrap="square" rtlCol="0">
              <a:spAutoFit/>
            </a:bodyPr>
            <a:lstStyle/>
            <a:p>
              <a:pPr algn="ctr"/>
              <a:r>
                <a:rPr lang="zh-TW" altLang="en-US" sz="3200" dirty="0" smtClean="0">
                  <a:solidFill>
                    <a:srgbClr val="00FDFF"/>
                  </a:solidFill>
                  <a:latin typeface="標楷體" panose="03000509000000000000" pitchFamily="65" charset="-120"/>
                  <a:ea typeface="標楷體" panose="03000509000000000000" pitchFamily="65" charset="-120"/>
                </a:rPr>
                <a:t>細部</a:t>
              </a:r>
              <a:endParaRPr lang="zh-TW" altLang="en-US" sz="3200" dirty="0">
                <a:solidFill>
                  <a:srgbClr val="00FDFF"/>
                </a:solidFill>
                <a:latin typeface="標楷體" panose="03000509000000000000" pitchFamily="65" charset="-120"/>
                <a:ea typeface="標楷體" panose="03000509000000000000" pitchFamily="65" charset="-120"/>
              </a:endParaRPr>
            </a:p>
          </p:txBody>
        </p:sp>
        <p:pic>
          <p:nvPicPr>
            <p:cNvPr id="5" name="圖片 4">
              <a:extLst>
                <a:ext uri="{FF2B5EF4-FFF2-40B4-BE49-F238E27FC236}">
                  <a16:creationId xmlns:a16="http://schemas.microsoft.com/office/drawing/2014/main" id="{5E129404-C6CF-4D7F-9EF2-016EF23719FB}"/>
                </a:ext>
              </a:extLst>
            </p:cNvPr>
            <p:cNvPicPr>
              <a:picLocks noChangeAspect="1"/>
            </p:cNvPicPr>
            <p:nvPr/>
          </p:nvPicPr>
          <p:blipFill>
            <a:blip r:embed="rId4">
              <a:lum bright="70000" contrast="-70000"/>
            </a:blip>
            <a:stretch>
              <a:fillRect/>
            </a:stretch>
          </p:blipFill>
          <p:spPr>
            <a:xfrm>
              <a:off x="7975027" y="1680461"/>
              <a:ext cx="517184" cy="564741"/>
            </a:xfrm>
            <a:prstGeom prst="rect">
              <a:avLst/>
            </a:prstGeom>
          </p:spPr>
        </p:pic>
      </p:grpSp>
      <p:grpSp>
        <p:nvGrpSpPr>
          <p:cNvPr id="2" name="群組 1">
            <a:extLst>
              <a:ext uri="{FF2B5EF4-FFF2-40B4-BE49-F238E27FC236}">
                <a16:creationId xmlns:a16="http://schemas.microsoft.com/office/drawing/2014/main" id="{32D24A3B-0D94-48CC-9DA8-0EF80B7A58B2}"/>
              </a:ext>
            </a:extLst>
          </p:cNvPr>
          <p:cNvGrpSpPr/>
          <p:nvPr/>
        </p:nvGrpSpPr>
        <p:grpSpPr>
          <a:xfrm>
            <a:off x="1658105" y="1141816"/>
            <a:ext cx="2202487" cy="584775"/>
            <a:chOff x="1658105" y="1617830"/>
            <a:chExt cx="2202487" cy="584775"/>
          </a:xfrm>
        </p:grpSpPr>
        <p:sp>
          <p:nvSpPr>
            <p:cNvPr id="3" name="文字方塊 2">
              <a:extLst>
                <a:ext uri="{FF2B5EF4-FFF2-40B4-BE49-F238E27FC236}">
                  <a16:creationId xmlns:a16="http://schemas.microsoft.com/office/drawing/2014/main" id="{E1CD3348-F188-44AC-9502-0F2177D29FA4}"/>
                </a:ext>
              </a:extLst>
            </p:cNvPr>
            <p:cNvSpPr txBox="1"/>
            <p:nvPr/>
          </p:nvSpPr>
          <p:spPr>
            <a:xfrm>
              <a:off x="1934248" y="1617830"/>
              <a:ext cx="1926344" cy="584775"/>
            </a:xfrm>
            <a:prstGeom prst="rect">
              <a:avLst/>
            </a:prstGeom>
            <a:noFill/>
          </p:spPr>
          <p:txBody>
            <a:bodyPr wrap="square" rtlCol="0">
              <a:spAutoFit/>
            </a:bodyPr>
            <a:lstStyle/>
            <a:p>
              <a:pPr algn="ctr"/>
              <a:r>
                <a:rPr lang="zh-TW" altLang="en-US" sz="3200" b="1" dirty="0" smtClean="0">
                  <a:solidFill>
                    <a:srgbClr val="00FDFF"/>
                  </a:solidFill>
                  <a:latin typeface="標楷體" panose="03000509000000000000" pitchFamily="65" charset="-120"/>
                  <a:ea typeface="標楷體" panose="03000509000000000000" pitchFamily="65" charset="-120"/>
                </a:rPr>
                <a:t>基本</a:t>
              </a:r>
              <a:endParaRPr lang="zh-TW" altLang="en-US" sz="3200" b="1" dirty="0">
                <a:solidFill>
                  <a:srgbClr val="00FDFF"/>
                </a:solidFill>
                <a:latin typeface="標楷體" panose="03000509000000000000" pitchFamily="65" charset="-120"/>
                <a:ea typeface="標楷體" panose="03000509000000000000" pitchFamily="65" charset="-120"/>
              </a:endParaRPr>
            </a:p>
          </p:txBody>
        </p:sp>
        <p:pic>
          <p:nvPicPr>
            <p:cNvPr id="7" name="圖片 6">
              <a:extLst>
                <a:ext uri="{FF2B5EF4-FFF2-40B4-BE49-F238E27FC236}">
                  <a16:creationId xmlns:a16="http://schemas.microsoft.com/office/drawing/2014/main" id="{63ED27EA-69B5-4664-9F85-CB36A7254915}"/>
                </a:ext>
              </a:extLst>
            </p:cNvPr>
            <p:cNvPicPr>
              <a:picLocks noChangeAspect="1"/>
            </p:cNvPicPr>
            <p:nvPr/>
          </p:nvPicPr>
          <p:blipFill>
            <a:blip r:embed="rId5">
              <a:lum bright="70000" contrast="-70000"/>
            </a:blip>
            <a:stretch>
              <a:fillRect/>
            </a:stretch>
          </p:blipFill>
          <p:spPr>
            <a:xfrm>
              <a:off x="1658105" y="1718633"/>
              <a:ext cx="419445" cy="438453"/>
            </a:xfrm>
            <a:prstGeom prst="rect">
              <a:avLst/>
            </a:prstGeom>
          </p:spPr>
        </p:pic>
      </p:grpSp>
      <p:grpSp>
        <p:nvGrpSpPr>
          <p:cNvPr id="89" name="组合 40">
            <a:extLst>
              <a:ext uri="{FF2B5EF4-FFF2-40B4-BE49-F238E27FC236}">
                <a16:creationId xmlns:a16="http://schemas.microsoft.com/office/drawing/2014/main" id="{E60F0084-3C5A-46E1-8C6B-543CF5B8273E}"/>
              </a:ext>
            </a:extLst>
          </p:cNvPr>
          <p:cNvGrpSpPr/>
          <p:nvPr/>
        </p:nvGrpSpPr>
        <p:grpSpPr>
          <a:xfrm>
            <a:off x="628902" y="5007982"/>
            <a:ext cx="4464445" cy="1555530"/>
            <a:chOff x="-3273790" y="5184522"/>
            <a:chExt cx="8888093" cy="890437"/>
          </a:xfrm>
        </p:grpSpPr>
        <p:cxnSp>
          <p:nvCxnSpPr>
            <p:cNvPr id="90" name="直接连接符 41">
              <a:extLst>
                <a:ext uri="{FF2B5EF4-FFF2-40B4-BE49-F238E27FC236}">
                  <a16:creationId xmlns:a16="http://schemas.microsoft.com/office/drawing/2014/main" id="{D981BC83-3BD3-488B-AE91-AB9CA577BA3C}"/>
                </a:ext>
              </a:extLst>
            </p:cNvPr>
            <p:cNvCxnSpPr>
              <a:cxnSpLocks/>
            </p:cNvCxnSpPr>
            <p:nvPr/>
          </p:nvCxnSpPr>
          <p:spPr>
            <a:xfrm>
              <a:off x="-3273790" y="6073179"/>
              <a:ext cx="6999062" cy="1778"/>
            </a:xfrm>
            <a:prstGeom prst="line">
              <a:avLst/>
            </a:prstGeom>
            <a:ln w="12700">
              <a:solidFill>
                <a:srgbClr val="00929C"/>
              </a:solidFill>
            </a:ln>
          </p:spPr>
          <p:style>
            <a:lnRef idx="1">
              <a:schemeClr val="accent1"/>
            </a:lnRef>
            <a:fillRef idx="0">
              <a:schemeClr val="accent1"/>
            </a:fillRef>
            <a:effectRef idx="0">
              <a:schemeClr val="accent1"/>
            </a:effectRef>
            <a:fontRef idx="minor">
              <a:schemeClr val="tx1"/>
            </a:fontRef>
          </p:style>
        </p:cxnSp>
        <p:cxnSp>
          <p:nvCxnSpPr>
            <p:cNvPr id="91" name="直接连接符 42">
              <a:extLst>
                <a:ext uri="{FF2B5EF4-FFF2-40B4-BE49-F238E27FC236}">
                  <a16:creationId xmlns:a16="http://schemas.microsoft.com/office/drawing/2014/main" id="{209A00B0-2445-4023-9FBF-3191C168E9CD}"/>
                </a:ext>
              </a:extLst>
            </p:cNvPr>
            <p:cNvCxnSpPr/>
            <p:nvPr/>
          </p:nvCxnSpPr>
          <p:spPr>
            <a:xfrm flipV="1">
              <a:off x="3725270" y="5184522"/>
              <a:ext cx="1889033" cy="890437"/>
            </a:xfrm>
            <a:prstGeom prst="line">
              <a:avLst/>
            </a:prstGeom>
            <a:ln w="12700">
              <a:solidFill>
                <a:srgbClr val="00929C"/>
              </a:solidFill>
            </a:ln>
          </p:spPr>
          <p:style>
            <a:lnRef idx="1">
              <a:schemeClr val="accent1"/>
            </a:lnRef>
            <a:fillRef idx="0">
              <a:schemeClr val="accent1"/>
            </a:fillRef>
            <a:effectRef idx="0">
              <a:schemeClr val="accent1"/>
            </a:effectRef>
            <a:fontRef idx="minor">
              <a:schemeClr val="tx1"/>
            </a:fontRef>
          </p:style>
        </p:cxnSp>
      </p:grpSp>
      <p:sp>
        <p:nvSpPr>
          <p:cNvPr id="92" name="矩形 91">
            <a:extLst>
              <a:ext uri="{FF2B5EF4-FFF2-40B4-BE49-F238E27FC236}">
                <a16:creationId xmlns:a16="http://schemas.microsoft.com/office/drawing/2014/main" id="{838665CD-86F8-4F61-ACF3-CBB68EDC877C}"/>
              </a:ext>
            </a:extLst>
          </p:cNvPr>
          <p:cNvSpPr/>
          <p:nvPr/>
        </p:nvSpPr>
        <p:spPr>
          <a:xfrm>
            <a:off x="549419" y="2078656"/>
            <a:ext cx="4299878" cy="3785652"/>
          </a:xfrm>
          <a:prstGeom prst="rect">
            <a:avLst/>
          </a:prstGeom>
        </p:spPr>
        <p:txBody>
          <a:bodyPr wrap="square">
            <a:spAutoFit/>
          </a:bodyPr>
          <a:lstStyle/>
          <a:p>
            <a:pPr marL="457200" indent="-457200" algn="just">
              <a:buFont typeface="Wingdings" panose="05000000000000000000" pitchFamily="2" charset="2"/>
              <a:buChar char="Ø"/>
            </a:pPr>
            <a:r>
              <a:rPr lang="zh-TW" altLang="en-US" sz="2400" dirty="0">
                <a:solidFill>
                  <a:schemeClr val="bg1"/>
                </a:solidFill>
                <a:latin typeface="標楷體" panose="03000509000000000000" pitchFamily="65" charset="-120"/>
                <a:ea typeface="標楷體" panose="03000509000000000000" pitchFamily="65" charset="-120"/>
              </a:rPr>
              <a:t>題目指定之總分類帳、明細分類帳：每一筆</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含前期餘額</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「日期」、「借或貸方向」及「金額」</a:t>
            </a:r>
            <a:r>
              <a:rPr lang="zh-TW" altLang="en-US" sz="2400" dirty="0">
                <a:solidFill>
                  <a:srgbClr val="00FDFF"/>
                </a:solidFill>
                <a:latin typeface="標楷體" panose="03000509000000000000" pitchFamily="65" charset="-120"/>
                <a:ea typeface="標楷體" panose="03000509000000000000" pitchFamily="65" charset="-120"/>
              </a:rPr>
              <a:t>全對者</a:t>
            </a:r>
            <a:r>
              <a:rPr lang="zh-TW" altLang="en-US" sz="2400" dirty="0">
                <a:solidFill>
                  <a:schemeClr val="bg1"/>
                </a:solidFill>
                <a:latin typeface="標楷體" panose="03000509000000000000" pitchFamily="65" charset="-120"/>
                <a:ea typeface="標楷體" panose="03000509000000000000" pitchFamily="65" charset="-120"/>
              </a:rPr>
              <a:t>給</a:t>
            </a:r>
            <a:r>
              <a:rPr lang="en-US" altLang="zh-TW" sz="2400" dirty="0">
                <a:solidFill>
                  <a:schemeClr val="bg1"/>
                </a:solidFill>
                <a:latin typeface="標楷體" panose="03000509000000000000" pitchFamily="65" charset="-120"/>
                <a:ea typeface="標楷體" panose="03000509000000000000" pitchFamily="65" charset="-120"/>
              </a:rPr>
              <a:t>1 </a:t>
            </a:r>
            <a:r>
              <a:rPr lang="zh-TW" altLang="en-US" sz="2400" dirty="0">
                <a:solidFill>
                  <a:schemeClr val="bg1"/>
                </a:solidFill>
                <a:latin typeface="標楷體" panose="03000509000000000000" pitchFamily="65" charset="-120"/>
                <a:ea typeface="標楷體" panose="03000509000000000000" pitchFamily="65" charset="-120"/>
              </a:rPr>
              <a:t>點，「每筆過帳後</a:t>
            </a:r>
            <a:r>
              <a:rPr lang="zh-TW" altLang="en-US" sz="2400" dirty="0">
                <a:solidFill>
                  <a:srgbClr val="00FDFF"/>
                </a:solidFill>
                <a:latin typeface="標楷體" panose="03000509000000000000" pitchFamily="65" charset="-120"/>
                <a:ea typeface="標楷體" panose="03000509000000000000" pitchFamily="65" charset="-120"/>
              </a:rPr>
              <a:t>餘額</a:t>
            </a:r>
            <a:r>
              <a:rPr lang="zh-TW" altLang="en-US" sz="2400" dirty="0">
                <a:solidFill>
                  <a:schemeClr val="bg1"/>
                </a:solidFill>
                <a:latin typeface="標楷體" panose="03000509000000000000" pitchFamily="65" charset="-120"/>
                <a:ea typeface="標楷體" panose="03000509000000000000" pitchFamily="65" charset="-120"/>
              </a:rPr>
              <a:t>」</a:t>
            </a:r>
            <a:r>
              <a:rPr lang="zh-TW" altLang="en-US" sz="2400" dirty="0">
                <a:solidFill>
                  <a:srgbClr val="00FDFF"/>
                </a:solidFill>
                <a:latin typeface="標楷體" panose="03000509000000000000" pitchFamily="65" charset="-120"/>
                <a:ea typeface="標楷體" panose="03000509000000000000" pitchFamily="65" charset="-120"/>
              </a:rPr>
              <a:t>不列入評分</a:t>
            </a:r>
            <a:r>
              <a:rPr lang="zh-TW" altLang="en-US" sz="2400" dirty="0">
                <a:solidFill>
                  <a:schemeClr val="bg1"/>
                </a:solidFill>
                <a:latin typeface="標楷體" panose="03000509000000000000" pitchFamily="65" charset="-120"/>
                <a:ea typeface="標楷體" panose="03000509000000000000" pitchFamily="65" charset="-120"/>
              </a:rPr>
              <a:t>。</a:t>
            </a:r>
          </a:p>
          <a:p>
            <a:pPr marL="457200" indent="-457200" algn="just">
              <a:buFont typeface="Wingdings" panose="05000000000000000000" pitchFamily="2" charset="2"/>
              <a:buChar char="Ø"/>
            </a:pPr>
            <a:r>
              <a:rPr lang="zh-TW" altLang="en-US" sz="2400" dirty="0">
                <a:solidFill>
                  <a:schemeClr val="bg1"/>
                </a:solidFill>
                <a:latin typeface="標楷體" panose="03000509000000000000" pitchFamily="65" charset="-120"/>
                <a:ea typeface="標楷體" panose="03000509000000000000" pitchFamily="65" charset="-120"/>
              </a:rPr>
              <a:t>總分類帳、明細分類帳</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對帳單或數量表</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之</a:t>
            </a:r>
            <a:r>
              <a:rPr lang="zh-TW" altLang="en-US" sz="2400" dirty="0">
                <a:solidFill>
                  <a:srgbClr val="00FDFF"/>
                </a:solidFill>
                <a:latin typeface="標楷體" panose="03000509000000000000" pitchFamily="65" charset="-120"/>
                <a:ea typeface="標楷體" panose="03000509000000000000" pitchFamily="65" charset="-120"/>
              </a:rPr>
              <a:t>名稱錯誤者</a:t>
            </a:r>
            <a:r>
              <a:rPr lang="zh-TW" altLang="en-US" sz="2400" dirty="0">
                <a:solidFill>
                  <a:schemeClr val="bg1"/>
                </a:solidFill>
                <a:latin typeface="標楷體" panose="03000509000000000000" pitchFamily="65" charset="-120"/>
                <a:ea typeface="標楷體" panose="03000509000000000000" pitchFamily="65" charset="-120"/>
              </a:rPr>
              <a:t>，該總分類帳、明細分類帳亦不予計點。</a:t>
            </a:r>
          </a:p>
        </p:txBody>
      </p:sp>
      <p:grpSp>
        <p:nvGrpSpPr>
          <p:cNvPr id="6" name="群組 5">
            <a:extLst>
              <a:ext uri="{FF2B5EF4-FFF2-40B4-BE49-F238E27FC236}">
                <a16:creationId xmlns:a16="http://schemas.microsoft.com/office/drawing/2014/main" id="{7DA83002-9EA8-4C68-B45D-68FE2B4A47E2}"/>
              </a:ext>
            </a:extLst>
          </p:cNvPr>
          <p:cNvGrpSpPr/>
          <p:nvPr/>
        </p:nvGrpSpPr>
        <p:grpSpPr>
          <a:xfrm>
            <a:off x="4426542" y="4384388"/>
            <a:ext cx="2472454" cy="2178644"/>
            <a:chOff x="4767269" y="3968122"/>
            <a:chExt cx="2472454" cy="2178644"/>
          </a:xfrm>
        </p:grpSpPr>
        <p:sp>
          <p:nvSpPr>
            <p:cNvPr id="45" name="等腰三角形 44">
              <a:extLst>
                <a:ext uri="{FF2B5EF4-FFF2-40B4-BE49-F238E27FC236}">
                  <a16:creationId xmlns:a16="http://schemas.microsoft.com/office/drawing/2014/main" id="{873529F7-EE4B-4549-BDB9-8DD1413F1ED8}"/>
                </a:ext>
              </a:extLst>
            </p:cNvPr>
            <p:cNvSpPr/>
            <p:nvPr/>
          </p:nvSpPr>
          <p:spPr>
            <a:xfrm>
              <a:off x="4767269" y="3968122"/>
              <a:ext cx="2472454" cy="2178644"/>
            </a:xfrm>
            <a:prstGeom prst="triangle">
              <a:avLst>
                <a:gd name="adj" fmla="val 52583"/>
              </a:avLst>
            </a:prstGeom>
            <a:solidFill>
              <a:srgbClr val="003A44"/>
            </a:solidFill>
            <a:ln w="19050">
              <a:solidFill>
                <a:srgbClr val="00FD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9" name="圖片 8">
              <a:extLst>
                <a:ext uri="{FF2B5EF4-FFF2-40B4-BE49-F238E27FC236}">
                  <a16:creationId xmlns:a16="http://schemas.microsoft.com/office/drawing/2014/main" id="{1D3BA913-B4DB-49AE-A49F-ADB3B4E6C01A}"/>
                </a:ext>
              </a:extLst>
            </p:cNvPr>
            <p:cNvPicPr>
              <a:picLocks noChangeAspect="1"/>
            </p:cNvPicPr>
            <p:nvPr/>
          </p:nvPicPr>
          <p:blipFill>
            <a:blip r:embed="rId6">
              <a:duotone>
                <a:prstClr val="black"/>
                <a:srgbClr val="00EFF1">
                  <a:tint val="45000"/>
                  <a:satMod val="400000"/>
                </a:srgbClr>
              </a:duotone>
            </a:blip>
            <a:stretch>
              <a:fillRect/>
            </a:stretch>
          </p:blipFill>
          <p:spPr>
            <a:xfrm>
              <a:off x="5444741" y="4514579"/>
              <a:ext cx="1229274" cy="1608621"/>
            </a:xfrm>
            <a:prstGeom prst="rect">
              <a:avLst/>
            </a:prstGeom>
          </p:spPr>
        </p:pic>
      </p:grpSp>
    </p:spTree>
    <p:extLst>
      <p:ext uri="{BB962C8B-B14F-4D97-AF65-F5344CB8AC3E}">
        <p14:creationId xmlns:p14="http://schemas.microsoft.com/office/powerpoint/2010/main" val="5418166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72"/>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72"/>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72"/>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57"/>
                                            </p:tgtEl>
                                            <p:attrNameLst>
                                              <p:attrName>style.visibility</p:attrName>
                                            </p:attrNameLst>
                                          </p:cBhvr>
                                          <p:to>
                                            <p:strVal val="visible"/>
                                          </p:to>
                                        </p:set>
                                        <p:anim calcmode="lin" valueType="num" p14:bounceEnd="12000">
                                          <p:cBhvr additive="base">
                                            <p:cTn id="13" dur="500" fill="hold"/>
                                            <p:tgtEl>
                                              <p:spTgt spid="57"/>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57"/>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57"/>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1"/>
                                            </p:tgtEl>
                                            <p:attrNameLst>
                                              <p:attrName>style.visibility</p:attrName>
                                            </p:attrNameLst>
                                          </p:cBhvr>
                                          <p:to>
                                            <p:strVal val="visible"/>
                                          </p:to>
                                        </p:set>
                                        <p:animEffect transition="in" filter="wipe(left)">
                                          <p:cBhvr>
                                            <p:cTn id="19" dur="500"/>
                                            <p:tgtEl>
                                              <p:spTgt spid="71"/>
                                            </p:tgtEl>
                                          </p:cBhvr>
                                        </p:animEffect>
                                      </p:childTnLst>
                                    </p:cTn>
                                  </p:par>
                                </p:childTnLst>
                              </p:cTn>
                            </p:par>
                            <p:par>
                              <p:cTn id="20" fill="hold">
                                <p:stCondLst>
                                  <p:cond delay="1250"/>
                                </p:stCondLst>
                                <p:childTnLst>
                                  <p:par>
                                    <p:cTn id="21" presetID="22" presetClass="entr" presetSubtype="4" fill="hold" nodeType="afterEffect">
                                      <p:stCondLst>
                                        <p:cond delay="0"/>
                                      </p:stCondLst>
                                      <p:childTnLst>
                                        <p:set>
                                          <p:cBhvr>
                                            <p:cTn id="22" dur="1" fill="hold">
                                              <p:stCondLst>
                                                <p:cond delay="0"/>
                                              </p:stCondLst>
                                            </p:cTn>
                                            <p:tgtEl>
                                              <p:spTgt spid="89"/>
                                            </p:tgtEl>
                                            <p:attrNameLst>
                                              <p:attrName>style.visibility</p:attrName>
                                            </p:attrNameLst>
                                          </p:cBhvr>
                                          <p:to>
                                            <p:strVal val="visible"/>
                                          </p:to>
                                        </p:set>
                                        <p:animEffect transition="in" filter="wipe(down)">
                                          <p:cBhvr>
                                            <p:cTn id="23" dur="500"/>
                                            <p:tgtEl>
                                              <p:spTgt spid="89"/>
                                            </p:tgtEl>
                                          </p:cBhvr>
                                        </p:animEffect>
                                      </p:childTnLst>
                                    </p:cTn>
                                  </p:par>
                                  <p:par>
                                    <p:cTn id="24" presetID="22" presetClass="entr" presetSubtype="4" fill="hold" nodeType="withEffect">
                                      <p:stCondLst>
                                        <p:cond delay="0"/>
                                      </p:stCondLst>
                                      <p:childTnLst>
                                        <p:set>
                                          <p:cBhvr>
                                            <p:cTn id="25" dur="1" fill="hold">
                                              <p:stCondLst>
                                                <p:cond delay="0"/>
                                              </p:stCondLst>
                                            </p:cTn>
                                            <p:tgtEl>
                                              <p:spTgt spid="41"/>
                                            </p:tgtEl>
                                            <p:attrNameLst>
                                              <p:attrName>style.visibility</p:attrName>
                                            </p:attrNameLst>
                                          </p:cBhvr>
                                          <p:to>
                                            <p:strVal val="visible"/>
                                          </p:to>
                                        </p:set>
                                        <p:animEffect transition="in" filter="wipe(down)">
                                          <p:cBhvr>
                                            <p:cTn id="26" dur="500"/>
                                            <p:tgtEl>
                                              <p:spTgt spid="41"/>
                                            </p:tgtEl>
                                          </p:cBhvr>
                                        </p:animEffect>
                                      </p:childTnLst>
                                    </p:cTn>
                                  </p:par>
                                </p:childTnLst>
                              </p:cTn>
                            </p:par>
                            <p:par>
                              <p:cTn id="27" fill="hold">
                                <p:stCondLst>
                                  <p:cond delay="1750"/>
                                </p:stCondLst>
                                <p:childTnLst>
                                  <p:par>
                                    <p:cTn id="28" presetID="12" presetClass="entr" presetSubtype="4" fill="hold" nodeType="afterEffect">
                                      <p:stCondLst>
                                        <p:cond delay="0"/>
                                      </p:stCondLst>
                                      <p:childTnLst>
                                        <p:set>
                                          <p:cBhvr>
                                            <p:cTn id="29" dur="1" fill="hold">
                                              <p:stCondLst>
                                                <p:cond delay="0"/>
                                              </p:stCondLst>
                                            </p:cTn>
                                            <p:tgtEl>
                                              <p:spTgt spid="6"/>
                                            </p:tgtEl>
                                            <p:attrNameLst>
                                              <p:attrName>style.visibility</p:attrName>
                                            </p:attrNameLst>
                                          </p:cBhvr>
                                          <p:to>
                                            <p:strVal val="visible"/>
                                          </p:to>
                                        </p:set>
                                        <p:anim calcmode="lin" valueType="num">
                                          <p:cBhvr additive="base">
                                            <p:cTn id="30" dur="500"/>
                                            <p:tgtEl>
                                              <p:spTgt spid="6"/>
                                            </p:tgtEl>
                                            <p:attrNameLst>
                                              <p:attrName>ppt_y</p:attrName>
                                            </p:attrNameLst>
                                          </p:cBhvr>
                                          <p:tavLst>
                                            <p:tav tm="0">
                                              <p:val>
                                                <p:strVal val="#ppt_y+#ppt_h*1.125000"/>
                                              </p:val>
                                            </p:tav>
                                            <p:tav tm="100000">
                                              <p:val>
                                                <p:strVal val="#ppt_y"/>
                                              </p:val>
                                            </p:tav>
                                          </p:tavLst>
                                        </p:anim>
                                        <p:animEffect transition="in" filter="wipe(up)">
                                          <p:cBhvr>
                                            <p:cTn id="31" dur="500"/>
                                            <p:tgtEl>
                                              <p:spTgt spid="6"/>
                                            </p:tgtEl>
                                          </p:cBhvr>
                                        </p:animEffect>
                                      </p:childTnLst>
                                    </p:cTn>
                                  </p:par>
                                </p:childTnLst>
                              </p:cTn>
                            </p:par>
                            <p:par>
                              <p:cTn id="32" fill="hold">
                                <p:stCondLst>
                                  <p:cond delay="2250"/>
                                </p:stCondLst>
                                <p:childTnLst>
                                  <p:par>
                                    <p:cTn id="33" presetID="22" presetClass="entr" presetSubtype="8" fill="hold" nodeType="afterEffect">
                                      <p:stCondLst>
                                        <p:cond delay="0"/>
                                      </p:stCondLst>
                                      <p:childTnLst>
                                        <p:set>
                                          <p:cBhvr>
                                            <p:cTn id="34" dur="1" fill="hold">
                                              <p:stCondLst>
                                                <p:cond delay="0"/>
                                              </p:stCondLst>
                                            </p:cTn>
                                            <p:tgtEl>
                                              <p:spTgt spid="2"/>
                                            </p:tgtEl>
                                            <p:attrNameLst>
                                              <p:attrName>style.visibility</p:attrName>
                                            </p:attrNameLst>
                                          </p:cBhvr>
                                          <p:to>
                                            <p:strVal val="visible"/>
                                          </p:to>
                                        </p:set>
                                        <p:animEffect transition="in" filter="wipe(left)">
                                          <p:cBhvr>
                                            <p:cTn id="35" dur="500"/>
                                            <p:tgtEl>
                                              <p:spTgt spid="2"/>
                                            </p:tgtEl>
                                          </p:cBhvr>
                                        </p:animEffect>
                                      </p:childTnLst>
                                    </p:cTn>
                                  </p:par>
                                </p:childTnLst>
                              </p:cTn>
                            </p:par>
                            <p:par>
                              <p:cTn id="36" fill="hold">
                                <p:stCondLst>
                                  <p:cond delay="2750"/>
                                </p:stCondLst>
                                <p:childTnLst>
                                  <p:par>
                                    <p:cTn id="37" presetID="16" presetClass="entr" presetSubtype="21" fill="hold" nodeType="afterEffect">
                                      <p:stCondLst>
                                        <p:cond delay="0"/>
                                      </p:stCondLst>
                                      <p:childTnLst>
                                        <p:set>
                                          <p:cBhvr>
                                            <p:cTn id="38" dur="1" fill="hold">
                                              <p:stCondLst>
                                                <p:cond delay="0"/>
                                              </p:stCondLst>
                                            </p:cTn>
                                            <p:tgtEl>
                                              <p:spTgt spid="34"/>
                                            </p:tgtEl>
                                            <p:attrNameLst>
                                              <p:attrName>style.visibility</p:attrName>
                                            </p:attrNameLst>
                                          </p:cBhvr>
                                          <p:to>
                                            <p:strVal val="visible"/>
                                          </p:to>
                                        </p:set>
                                        <p:animEffect transition="in" filter="barn(inVertical)">
                                          <p:cBhvr>
                                            <p:cTn id="39" dur="500"/>
                                            <p:tgtEl>
                                              <p:spTgt spid="34"/>
                                            </p:tgtEl>
                                          </p:cBhvr>
                                        </p:animEffect>
                                      </p:childTnLst>
                                    </p:cTn>
                                  </p:par>
                                </p:childTnLst>
                              </p:cTn>
                            </p:par>
                            <p:par>
                              <p:cTn id="40" fill="hold">
                                <p:stCondLst>
                                  <p:cond delay="3250"/>
                                </p:stCondLst>
                                <p:childTnLst>
                                  <p:par>
                                    <p:cTn id="41" presetID="22" presetClass="entr" presetSubtype="1" fill="hold" grpId="0" nodeType="afterEffect">
                                      <p:stCondLst>
                                        <p:cond delay="0"/>
                                      </p:stCondLst>
                                      <p:childTnLst>
                                        <p:set>
                                          <p:cBhvr>
                                            <p:cTn id="42" dur="1" fill="hold">
                                              <p:stCondLst>
                                                <p:cond delay="0"/>
                                              </p:stCondLst>
                                            </p:cTn>
                                            <p:tgtEl>
                                              <p:spTgt spid="92"/>
                                            </p:tgtEl>
                                            <p:attrNameLst>
                                              <p:attrName>style.visibility</p:attrName>
                                            </p:attrNameLst>
                                          </p:cBhvr>
                                          <p:to>
                                            <p:strVal val="visible"/>
                                          </p:to>
                                        </p:set>
                                        <p:animEffect transition="in" filter="wipe(up)">
                                          <p:cBhvr>
                                            <p:cTn id="43" dur="500"/>
                                            <p:tgtEl>
                                              <p:spTgt spid="92"/>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nodeType="clickEffect">
                                      <p:stCondLst>
                                        <p:cond delay="0"/>
                                      </p:stCondLst>
                                      <p:childTnLst>
                                        <p:set>
                                          <p:cBhvr>
                                            <p:cTn id="47" dur="1" fill="hold">
                                              <p:stCondLst>
                                                <p:cond delay="0"/>
                                              </p:stCondLst>
                                            </p:cTn>
                                            <p:tgtEl>
                                              <p:spTgt spid="4"/>
                                            </p:tgtEl>
                                            <p:attrNameLst>
                                              <p:attrName>style.visibility</p:attrName>
                                            </p:attrNameLst>
                                          </p:cBhvr>
                                          <p:to>
                                            <p:strVal val="visible"/>
                                          </p:to>
                                        </p:set>
                                        <p:animEffect transition="in" filter="wipe(left)">
                                          <p:cBhvr>
                                            <p:cTn id="48" dur="500"/>
                                            <p:tgtEl>
                                              <p:spTgt spid="4"/>
                                            </p:tgtEl>
                                          </p:cBhvr>
                                        </p:animEffect>
                                      </p:childTnLst>
                                    </p:cTn>
                                  </p:par>
                                </p:childTnLst>
                              </p:cTn>
                            </p:par>
                            <p:par>
                              <p:cTn id="49" fill="hold">
                                <p:stCondLst>
                                  <p:cond delay="500"/>
                                </p:stCondLst>
                                <p:childTnLst>
                                  <p:par>
                                    <p:cTn id="50" presetID="16" presetClass="entr" presetSubtype="21" fill="hold" nodeType="afterEffect">
                                      <p:stCondLst>
                                        <p:cond delay="0"/>
                                      </p:stCondLst>
                                      <p:childTnLst>
                                        <p:set>
                                          <p:cBhvr>
                                            <p:cTn id="51" dur="1" fill="hold">
                                              <p:stCondLst>
                                                <p:cond delay="0"/>
                                              </p:stCondLst>
                                            </p:cTn>
                                            <p:tgtEl>
                                              <p:spTgt spid="37"/>
                                            </p:tgtEl>
                                            <p:attrNameLst>
                                              <p:attrName>style.visibility</p:attrName>
                                            </p:attrNameLst>
                                          </p:cBhvr>
                                          <p:to>
                                            <p:strVal val="visible"/>
                                          </p:to>
                                        </p:set>
                                        <p:animEffect transition="in" filter="barn(inVertical)">
                                          <p:cBhvr>
                                            <p:cTn id="52" dur="500"/>
                                            <p:tgtEl>
                                              <p:spTgt spid="37"/>
                                            </p:tgtEl>
                                          </p:cBhvr>
                                        </p:animEffect>
                                      </p:childTnLst>
                                    </p:cTn>
                                  </p:par>
                                </p:childTnLst>
                              </p:cTn>
                            </p:par>
                            <p:par>
                              <p:cTn id="53" fill="hold">
                                <p:stCondLst>
                                  <p:cond delay="1000"/>
                                </p:stCondLst>
                                <p:childTnLst>
                                  <p:par>
                                    <p:cTn id="54" presetID="22" presetClass="entr" presetSubtype="1" fill="hold" grpId="0" nodeType="afterEffect">
                                      <p:stCondLst>
                                        <p:cond delay="0"/>
                                      </p:stCondLst>
                                      <p:childTnLst>
                                        <p:set>
                                          <p:cBhvr>
                                            <p:cTn id="55" dur="1" fill="hold">
                                              <p:stCondLst>
                                                <p:cond delay="0"/>
                                              </p:stCondLst>
                                            </p:cTn>
                                            <p:tgtEl>
                                              <p:spTgt spid="39"/>
                                            </p:tgtEl>
                                            <p:attrNameLst>
                                              <p:attrName>style.visibility</p:attrName>
                                            </p:attrNameLst>
                                          </p:cBhvr>
                                          <p:to>
                                            <p:strVal val="visible"/>
                                          </p:to>
                                        </p:set>
                                        <p:animEffect transition="in" filter="wipe(up)">
                                          <p:cBhvr>
                                            <p:cTn id="56"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71" grpId="0"/>
          <p:bldP spid="9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72"/>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72"/>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72"/>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57"/>
                                            </p:tgtEl>
                                            <p:attrNameLst>
                                              <p:attrName>style.visibility</p:attrName>
                                            </p:attrNameLst>
                                          </p:cBhvr>
                                          <p:to>
                                            <p:strVal val="visible"/>
                                          </p:to>
                                        </p:set>
                                        <p:anim calcmode="lin" valueType="num">
                                          <p:cBhvr additive="base">
                                            <p:cTn id="13" dur="500" fill="hold"/>
                                            <p:tgtEl>
                                              <p:spTgt spid="57"/>
                                            </p:tgtEl>
                                            <p:attrNameLst>
                                              <p:attrName>ppt_x</p:attrName>
                                            </p:attrNameLst>
                                          </p:cBhvr>
                                          <p:tavLst>
                                            <p:tav tm="0">
                                              <p:val>
                                                <p:strVal val="0-#ppt_w/2"/>
                                              </p:val>
                                            </p:tav>
                                            <p:tav tm="100000">
                                              <p:val>
                                                <p:strVal val="#ppt_x"/>
                                              </p:val>
                                            </p:tav>
                                          </p:tavLst>
                                        </p:anim>
                                        <p:anim calcmode="lin" valueType="num">
                                          <p:cBhvr additive="base">
                                            <p:cTn id="14" dur="500" fill="hold"/>
                                            <p:tgtEl>
                                              <p:spTgt spid="57"/>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57"/>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1"/>
                                            </p:tgtEl>
                                            <p:attrNameLst>
                                              <p:attrName>style.visibility</p:attrName>
                                            </p:attrNameLst>
                                          </p:cBhvr>
                                          <p:to>
                                            <p:strVal val="visible"/>
                                          </p:to>
                                        </p:set>
                                        <p:animEffect transition="in" filter="wipe(left)">
                                          <p:cBhvr>
                                            <p:cTn id="19" dur="500"/>
                                            <p:tgtEl>
                                              <p:spTgt spid="71"/>
                                            </p:tgtEl>
                                          </p:cBhvr>
                                        </p:animEffect>
                                      </p:childTnLst>
                                    </p:cTn>
                                  </p:par>
                                </p:childTnLst>
                              </p:cTn>
                            </p:par>
                            <p:par>
                              <p:cTn id="20" fill="hold">
                                <p:stCondLst>
                                  <p:cond delay="1250"/>
                                </p:stCondLst>
                                <p:childTnLst>
                                  <p:par>
                                    <p:cTn id="21" presetID="22" presetClass="entr" presetSubtype="4" fill="hold" nodeType="afterEffect">
                                      <p:stCondLst>
                                        <p:cond delay="0"/>
                                      </p:stCondLst>
                                      <p:childTnLst>
                                        <p:set>
                                          <p:cBhvr>
                                            <p:cTn id="22" dur="1" fill="hold">
                                              <p:stCondLst>
                                                <p:cond delay="0"/>
                                              </p:stCondLst>
                                            </p:cTn>
                                            <p:tgtEl>
                                              <p:spTgt spid="89"/>
                                            </p:tgtEl>
                                            <p:attrNameLst>
                                              <p:attrName>style.visibility</p:attrName>
                                            </p:attrNameLst>
                                          </p:cBhvr>
                                          <p:to>
                                            <p:strVal val="visible"/>
                                          </p:to>
                                        </p:set>
                                        <p:animEffect transition="in" filter="wipe(down)">
                                          <p:cBhvr>
                                            <p:cTn id="23" dur="500"/>
                                            <p:tgtEl>
                                              <p:spTgt spid="89"/>
                                            </p:tgtEl>
                                          </p:cBhvr>
                                        </p:animEffect>
                                      </p:childTnLst>
                                    </p:cTn>
                                  </p:par>
                                  <p:par>
                                    <p:cTn id="24" presetID="22" presetClass="entr" presetSubtype="4" fill="hold" nodeType="withEffect">
                                      <p:stCondLst>
                                        <p:cond delay="0"/>
                                      </p:stCondLst>
                                      <p:childTnLst>
                                        <p:set>
                                          <p:cBhvr>
                                            <p:cTn id="25" dur="1" fill="hold">
                                              <p:stCondLst>
                                                <p:cond delay="0"/>
                                              </p:stCondLst>
                                            </p:cTn>
                                            <p:tgtEl>
                                              <p:spTgt spid="41"/>
                                            </p:tgtEl>
                                            <p:attrNameLst>
                                              <p:attrName>style.visibility</p:attrName>
                                            </p:attrNameLst>
                                          </p:cBhvr>
                                          <p:to>
                                            <p:strVal val="visible"/>
                                          </p:to>
                                        </p:set>
                                        <p:animEffect transition="in" filter="wipe(down)">
                                          <p:cBhvr>
                                            <p:cTn id="26" dur="500"/>
                                            <p:tgtEl>
                                              <p:spTgt spid="41"/>
                                            </p:tgtEl>
                                          </p:cBhvr>
                                        </p:animEffect>
                                      </p:childTnLst>
                                    </p:cTn>
                                  </p:par>
                                </p:childTnLst>
                              </p:cTn>
                            </p:par>
                            <p:par>
                              <p:cTn id="27" fill="hold">
                                <p:stCondLst>
                                  <p:cond delay="1750"/>
                                </p:stCondLst>
                                <p:childTnLst>
                                  <p:par>
                                    <p:cTn id="28" presetID="12" presetClass="entr" presetSubtype="4" fill="hold" nodeType="afterEffect">
                                      <p:stCondLst>
                                        <p:cond delay="0"/>
                                      </p:stCondLst>
                                      <p:childTnLst>
                                        <p:set>
                                          <p:cBhvr>
                                            <p:cTn id="29" dur="1" fill="hold">
                                              <p:stCondLst>
                                                <p:cond delay="0"/>
                                              </p:stCondLst>
                                            </p:cTn>
                                            <p:tgtEl>
                                              <p:spTgt spid="6"/>
                                            </p:tgtEl>
                                            <p:attrNameLst>
                                              <p:attrName>style.visibility</p:attrName>
                                            </p:attrNameLst>
                                          </p:cBhvr>
                                          <p:to>
                                            <p:strVal val="visible"/>
                                          </p:to>
                                        </p:set>
                                        <p:anim calcmode="lin" valueType="num">
                                          <p:cBhvr additive="base">
                                            <p:cTn id="30" dur="500"/>
                                            <p:tgtEl>
                                              <p:spTgt spid="6"/>
                                            </p:tgtEl>
                                            <p:attrNameLst>
                                              <p:attrName>ppt_y</p:attrName>
                                            </p:attrNameLst>
                                          </p:cBhvr>
                                          <p:tavLst>
                                            <p:tav tm="0">
                                              <p:val>
                                                <p:strVal val="#ppt_y+#ppt_h*1.125000"/>
                                              </p:val>
                                            </p:tav>
                                            <p:tav tm="100000">
                                              <p:val>
                                                <p:strVal val="#ppt_y"/>
                                              </p:val>
                                            </p:tav>
                                          </p:tavLst>
                                        </p:anim>
                                        <p:animEffect transition="in" filter="wipe(up)">
                                          <p:cBhvr>
                                            <p:cTn id="31" dur="500"/>
                                            <p:tgtEl>
                                              <p:spTgt spid="6"/>
                                            </p:tgtEl>
                                          </p:cBhvr>
                                        </p:animEffect>
                                      </p:childTnLst>
                                    </p:cTn>
                                  </p:par>
                                </p:childTnLst>
                              </p:cTn>
                            </p:par>
                            <p:par>
                              <p:cTn id="32" fill="hold">
                                <p:stCondLst>
                                  <p:cond delay="2250"/>
                                </p:stCondLst>
                                <p:childTnLst>
                                  <p:par>
                                    <p:cTn id="33" presetID="22" presetClass="entr" presetSubtype="8" fill="hold" nodeType="afterEffect">
                                      <p:stCondLst>
                                        <p:cond delay="0"/>
                                      </p:stCondLst>
                                      <p:childTnLst>
                                        <p:set>
                                          <p:cBhvr>
                                            <p:cTn id="34" dur="1" fill="hold">
                                              <p:stCondLst>
                                                <p:cond delay="0"/>
                                              </p:stCondLst>
                                            </p:cTn>
                                            <p:tgtEl>
                                              <p:spTgt spid="2"/>
                                            </p:tgtEl>
                                            <p:attrNameLst>
                                              <p:attrName>style.visibility</p:attrName>
                                            </p:attrNameLst>
                                          </p:cBhvr>
                                          <p:to>
                                            <p:strVal val="visible"/>
                                          </p:to>
                                        </p:set>
                                        <p:animEffect transition="in" filter="wipe(left)">
                                          <p:cBhvr>
                                            <p:cTn id="35" dur="500"/>
                                            <p:tgtEl>
                                              <p:spTgt spid="2"/>
                                            </p:tgtEl>
                                          </p:cBhvr>
                                        </p:animEffect>
                                      </p:childTnLst>
                                    </p:cTn>
                                  </p:par>
                                </p:childTnLst>
                              </p:cTn>
                            </p:par>
                            <p:par>
                              <p:cTn id="36" fill="hold">
                                <p:stCondLst>
                                  <p:cond delay="2750"/>
                                </p:stCondLst>
                                <p:childTnLst>
                                  <p:par>
                                    <p:cTn id="37" presetID="16" presetClass="entr" presetSubtype="21" fill="hold" nodeType="afterEffect">
                                      <p:stCondLst>
                                        <p:cond delay="0"/>
                                      </p:stCondLst>
                                      <p:childTnLst>
                                        <p:set>
                                          <p:cBhvr>
                                            <p:cTn id="38" dur="1" fill="hold">
                                              <p:stCondLst>
                                                <p:cond delay="0"/>
                                              </p:stCondLst>
                                            </p:cTn>
                                            <p:tgtEl>
                                              <p:spTgt spid="34"/>
                                            </p:tgtEl>
                                            <p:attrNameLst>
                                              <p:attrName>style.visibility</p:attrName>
                                            </p:attrNameLst>
                                          </p:cBhvr>
                                          <p:to>
                                            <p:strVal val="visible"/>
                                          </p:to>
                                        </p:set>
                                        <p:animEffect transition="in" filter="barn(inVertical)">
                                          <p:cBhvr>
                                            <p:cTn id="39" dur="500"/>
                                            <p:tgtEl>
                                              <p:spTgt spid="34"/>
                                            </p:tgtEl>
                                          </p:cBhvr>
                                        </p:animEffect>
                                      </p:childTnLst>
                                    </p:cTn>
                                  </p:par>
                                </p:childTnLst>
                              </p:cTn>
                            </p:par>
                            <p:par>
                              <p:cTn id="40" fill="hold">
                                <p:stCondLst>
                                  <p:cond delay="3250"/>
                                </p:stCondLst>
                                <p:childTnLst>
                                  <p:par>
                                    <p:cTn id="41" presetID="22" presetClass="entr" presetSubtype="1" fill="hold" grpId="0" nodeType="afterEffect">
                                      <p:stCondLst>
                                        <p:cond delay="0"/>
                                      </p:stCondLst>
                                      <p:childTnLst>
                                        <p:set>
                                          <p:cBhvr>
                                            <p:cTn id="42" dur="1" fill="hold">
                                              <p:stCondLst>
                                                <p:cond delay="0"/>
                                              </p:stCondLst>
                                            </p:cTn>
                                            <p:tgtEl>
                                              <p:spTgt spid="92"/>
                                            </p:tgtEl>
                                            <p:attrNameLst>
                                              <p:attrName>style.visibility</p:attrName>
                                            </p:attrNameLst>
                                          </p:cBhvr>
                                          <p:to>
                                            <p:strVal val="visible"/>
                                          </p:to>
                                        </p:set>
                                        <p:animEffect transition="in" filter="wipe(up)">
                                          <p:cBhvr>
                                            <p:cTn id="43" dur="500"/>
                                            <p:tgtEl>
                                              <p:spTgt spid="92"/>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nodeType="clickEffect">
                                      <p:stCondLst>
                                        <p:cond delay="0"/>
                                      </p:stCondLst>
                                      <p:childTnLst>
                                        <p:set>
                                          <p:cBhvr>
                                            <p:cTn id="47" dur="1" fill="hold">
                                              <p:stCondLst>
                                                <p:cond delay="0"/>
                                              </p:stCondLst>
                                            </p:cTn>
                                            <p:tgtEl>
                                              <p:spTgt spid="4"/>
                                            </p:tgtEl>
                                            <p:attrNameLst>
                                              <p:attrName>style.visibility</p:attrName>
                                            </p:attrNameLst>
                                          </p:cBhvr>
                                          <p:to>
                                            <p:strVal val="visible"/>
                                          </p:to>
                                        </p:set>
                                        <p:animEffect transition="in" filter="wipe(left)">
                                          <p:cBhvr>
                                            <p:cTn id="48" dur="500"/>
                                            <p:tgtEl>
                                              <p:spTgt spid="4"/>
                                            </p:tgtEl>
                                          </p:cBhvr>
                                        </p:animEffect>
                                      </p:childTnLst>
                                    </p:cTn>
                                  </p:par>
                                </p:childTnLst>
                              </p:cTn>
                            </p:par>
                            <p:par>
                              <p:cTn id="49" fill="hold">
                                <p:stCondLst>
                                  <p:cond delay="500"/>
                                </p:stCondLst>
                                <p:childTnLst>
                                  <p:par>
                                    <p:cTn id="50" presetID="16" presetClass="entr" presetSubtype="21" fill="hold" nodeType="afterEffect">
                                      <p:stCondLst>
                                        <p:cond delay="0"/>
                                      </p:stCondLst>
                                      <p:childTnLst>
                                        <p:set>
                                          <p:cBhvr>
                                            <p:cTn id="51" dur="1" fill="hold">
                                              <p:stCondLst>
                                                <p:cond delay="0"/>
                                              </p:stCondLst>
                                            </p:cTn>
                                            <p:tgtEl>
                                              <p:spTgt spid="37"/>
                                            </p:tgtEl>
                                            <p:attrNameLst>
                                              <p:attrName>style.visibility</p:attrName>
                                            </p:attrNameLst>
                                          </p:cBhvr>
                                          <p:to>
                                            <p:strVal val="visible"/>
                                          </p:to>
                                        </p:set>
                                        <p:animEffect transition="in" filter="barn(inVertical)">
                                          <p:cBhvr>
                                            <p:cTn id="52" dur="500"/>
                                            <p:tgtEl>
                                              <p:spTgt spid="37"/>
                                            </p:tgtEl>
                                          </p:cBhvr>
                                        </p:animEffect>
                                      </p:childTnLst>
                                    </p:cTn>
                                  </p:par>
                                </p:childTnLst>
                              </p:cTn>
                            </p:par>
                            <p:par>
                              <p:cTn id="53" fill="hold">
                                <p:stCondLst>
                                  <p:cond delay="1000"/>
                                </p:stCondLst>
                                <p:childTnLst>
                                  <p:par>
                                    <p:cTn id="54" presetID="22" presetClass="entr" presetSubtype="1" fill="hold" grpId="0" nodeType="afterEffect">
                                      <p:stCondLst>
                                        <p:cond delay="0"/>
                                      </p:stCondLst>
                                      <p:childTnLst>
                                        <p:set>
                                          <p:cBhvr>
                                            <p:cTn id="55" dur="1" fill="hold">
                                              <p:stCondLst>
                                                <p:cond delay="0"/>
                                              </p:stCondLst>
                                            </p:cTn>
                                            <p:tgtEl>
                                              <p:spTgt spid="39"/>
                                            </p:tgtEl>
                                            <p:attrNameLst>
                                              <p:attrName>style.visibility</p:attrName>
                                            </p:attrNameLst>
                                          </p:cBhvr>
                                          <p:to>
                                            <p:strVal val="visible"/>
                                          </p:to>
                                        </p:set>
                                        <p:animEffect transition="in" filter="wipe(up)">
                                          <p:cBhvr>
                                            <p:cTn id="56"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71" grpId="0"/>
          <p:bldP spid="92" grpId="0"/>
        </p:bldLst>
      </p:timing>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 name="组合 45"/>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47"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34" name="图片 33"/>
          <p:cNvPicPr>
            <a:picLocks noChangeAspect="1"/>
          </p:cNvPicPr>
          <p:nvPr/>
        </p:nvPicPr>
        <p:blipFill>
          <a:blip r:embed="rId2"/>
          <a:stretch>
            <a:fillRect/>
          </a:stretch>
        </p:blipFill>
        <p:spPr>
          <a:xfrm>
            <a:off x="528721" y="1822394"/>
            <a:ext cx="4490832" cy="64562"/>
          </a:xfrm>
          <a:prstGeom prst="rect">
            <a:avLst/>
          </a:prstGeom>
        </p:spPr>
      </p:pic>
      <p:pic>
        <p:nvPicPr>
          <p:cNvPr id="37" name="图片 36"/>
          <p:cNvPicPr>
            <a:picLocks noChangeAspect="1"/>
          </p:cNvPicPr>
          <p:nvPr/>
        </p:nvPicPr>
        <p:blipFill>
          <a:blip r:embed="rId2"/>
          <a:stretch>
            <a:fillRect/>
          </a:stretch>
        </p:blipFill>
        <p:spPr>
          <a:xfrm>
            <a:off x="6528815" y="1836399"/>
            <a:ext cx="4490837" cy="64562"/>
          </a:xfrm>
          <a:prstGeom prst="rect">
            <a:avLst/>
          </a:prstGeom>
        </p:spPr>
      </p:pic>
      <p:sp>
        <p:nvSpPr>
          <p:cNvPr id="39" name="矩形 38"/>
          <p:cNvSpPr/>
          <p:nvPr/>
        </p:nvSpPr>
        <p:spPr>
          <a:xfrm>
            <a:off x="6154638" y="2114436"/>
            <a:ext cx="5377053" cy="2308324"/>
          </a:xfrm>
          <a:prstGeom prst="rect">
            <a:avLst/>
          </a:prstGeom>
        </p:spPr>
        <p:txBody>
          <a:bodyPr wrap="square">
            <a:spAutoFit/>
          </a:bodyPr>
          <a:lstStyle/>
          <a:p>
            <a:pPr marL="342900" indent="-342900" algn="just">
              <a:buFont typeface="Wingdings" panose="05000000000000000000" pitchFamily="2" charset="2"/>
              <a:buChar char="Ø"/>
            </a:pPr>
            <a:r>
              <a:rPr lang="zh-TW" altLang="en-US" sz="2400" dirty="0">
                <a:solidFill>
                  <a:schemeClr val="bg1"/>
                </a:solidFill>
                <a:latin typeface="標楷體" panose="03000509000000000000" pitchFamily="65" charset="-120"/>
                <a:ea typeface="標楷體" panose="03000509000000000000" pitchFamily="65" charset="-120"/>
              </a:rPr>
              <a:t>各「收入及費用項目」及「金額」</a:t>
            </a:r>
            <a:r>
              <a:rPr lang="zh-TW" altLang="en-US" sz="2400" dirty="0">
                <a:solidFill>
                  <a:srgbClr val="00FDFF"/>
                </a:solidFill>
                <a:latin typeface="標楷體" panose="03000509000000000000" pitchFamily="65" charset="-120"/>
                <a:ea typeface="標楷體" panose="03000509000000000000" pitchFamily="65" charset="-120"/>
              </a:rPr>
              <a:t>全對者</a:t>
            </a:r>
            <a:r>
              <a:rPr lang="zh-TW" altLang="en-US" sz="2400" dirty="0">
                <a:solidFill>
                  <a:schemeClr val="bg1"/>
                </a:solidFill>
                <a:latin typeface="標楷體" panose="03000509000000000000" pitchFamily="65" charset="-120"/>
                <a:ea typeface="標楷體" panose="03000509000000000000" pitchFamily="65" charset="-120"/>
              </a:rPr>
              <a:t>給 </a:t>
            </a:r>
            <a:r>
              <a:rPr lang="en-US" altLang="zh-TW" sz="2400" dirty="0">
                <a:solidFill>
                  <a:schemeClr val="bg1"/>
                </a:solidFill>
                <a:latin typeface="標楷體" panose="03000509000000000000" pitchFamily="65" charset="-120"/>
                <a:ea typeface="標楷體" panose="03000509000000000000" pitchFamily="65" charset="-120"/>
              </a:rPr>
              <a:t>1 </a:t>
            </a:r>
            <a:r>
              <a:rPr lang="zh-TW" altLang="en-US" sz="2400" dirty="0">
                <a:solidFill>
                  <a:schemeClr val="bg1"/>
                </a:solidFill>
                <a:latin typeface="標楷體" panose="03000509000000000000" pitchFamily="65" charset="-120"/>
                <a:ea typeface="標楷體" panose="03000509000000000000" pitchFamily="65" charset="-120"/>
              </a:rPr>
              <a:t>點</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「性質別」、「類別」不列入評分</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a:t>
            </a:r>
            <a:r>
              <a:rPr lang="zh-TW" altLang="en-US" sz="2400" dirty="0">
                <a:solidFill>
                  <a:srgbClr val="00FDFF"/>
                </a:solidFill>
                <a:latin typeface="標楷體" panose="03000509000000000000" pitchFamily="65" charset="-120"/>
                <a:ea typeface="標楷體" panose="03000509000000000000" pitchFamily="65" charset="-120"/>
              </a:rPr>
              <a:t>表首錯誤</a:t>
            </a:r>
            <a:r>
              <a:rPr lang="zh-TW" altLang="en-US" sz="2400" dirty="0">
                <a:solidFill>
                  <a:schemeClr val="bg1"/>
                </a:solidFill>
                <a:latin typeface="標楷體" panose="03000509000000000000" pitchFamily="65" charset="-120"/>
                <a:ea typeface="標楷體" panose="03000509000000000000" pitchFamily="65" charset="-120"/>
              </a:rPr>
              <a:t>者，該</a:t>
            </a:r>
            <a:r>
              <a:rPr lang="zh-TW" altLang="en-US" sz="2400" dirty="0">
                <a:solidFill>
                  <a:srgbClr val="00FDFF"/>
                </a:solidFill>
                <a:latin typeface="標楷體" panose="03000509000000000000" pitchFamily="65" charset="-120"/>
                <a:ea typeface="標楷體" panose="03000509000000000000" pitchFamily="65" charset="-120"/>
              </a:rPr>
              <a:t>報表不予計點</a:t>
            </a:r>
            <a:r>
              <a:rPr lang="zh-TW" altLang="en-US" sz="2400" dirty="0">
                <a:solidFill>
                  <a:schemeClr val="bg1"/>
                </a:solidFill>
                <a:latin typeface="標楷體" panose="03000509000000000000" pitchFamily="65" charset="-120"/>
                <a:ea typeface="標楷體" panose="03000509000000000000" pitchFamily="65" charset="-120"/>
              </a:rPr>
              <a:t>。</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「非收入及費用</a:t>
            </a:r>
            <a:r>
              <a:rPr lang="zh-TW" altLang="en-US" sz="2400" dirty="0" smtClean="0">
                <a:solidFill>
                  <a:schemeClr val="bg1"/>
                </a:solidFill>
                <a:latin typeface="標楷體" panose="03000509000000000000" pitchFamily="65" charset="-120"/>
                <a:ea typeface="標楷體" panose="03000509000000000000" pitchFamily="65" charset="-120"/>
              </a:rPr>
              <a:t>項目」</a:t>
            </a:r>
            <a:r>
              <a:rPr lang="zh-TW" altLang="en-US" sz="2400" dirty="0">
                <a:solidFill>
                  <a:schemeClr val="bg1"/>
                </a:solidFill>
                <a:latin typeface="標楷體" panose="03000509000000000000" pitchFamily="65" charset="-120"/>
                <a:ea typeface="標楷體" panose="03000509000000000000" pitchFamily="65" charset="-120"/>
              </a:rPr>
              <a:t>、「性質別」、「類別」不列入評分</a:t>
            </a:r>
            <a:r>
              <a:rPr lang="en-US" altLang="zh-TW" sz="2400" dirty="0" smtClean="0">
                <a:solidFill>
                  <a:schemeClr val="bg1"/>
                </a:solidFill>
                <a:latin typeface="標楷體" panose="03000509000000000000" pitchFamily="65" charset="-120"/>
                <a:ea typeface="標楷體" panose="03000509000000000000" pitchFamily="65" charset="-120"/>
              </a:rPr>
              <a:t>)</a:t>
            </a:r>
            <a:endParaRPr lang="en-US" altLang="zh-TW" sz="2400" dirty="0">
              <a:solidFill>
                <a:schemeClr val="bg1"/>
              </a:solidFill>
              <a:latin typeface="標楷體" panose="03000509000000000000" pitchFamily="65" charset="-120"/>
              <a:ea typeface="標楷體" panose="03000509000000000000" pitchFamily="65" charset="-120"/>
            </a:endParaRPr>
          </a:p>
        </p:txBody>
      </p:sp>
      <p:grpSp>
        <p:nvGrpSpPr>
          <p:cNvPr id="41" name="组合 40"/>
          <p:cNvGrpSpPr/>
          <p:nvPr/>
        </p:nvGrpSpPr>
        <p:grpSpPr>
          <a:xfrm flipH="1">
            <a:off x="6287423" y="5004876"/>
            <a:ext cx="4517946" cy="1555530"/>
            <a:chOff x="-4178158" y="5184522"/>
            <a:chExt cx="9792461" cy="890437"/>
          </a:xfrm>
        </p:grpSpPr>
        <p:cxnSp>
          <p:nvCxnSpPr>
            <p:cNvPr id="42" name="直接连接符 41"/>
            <p:cNvCxnSpPr>
              <a:cxnSpLocks/>
            </p:cNvCxnSpPr>
            <p:nvPr/>
          </p:nvCxnSpPr>
          <p:spPr>
            <a:xfrm>
              <a:off x="-4178158" y="6074957"/>
              <a:ext cx="7903428" cy="0"/>
            </a:xfrm>
            <a:prstGeom prst="line">
              <a:avLst/>
            </a:prstGeom>
            <a:ln w="12700">
              <a:solidFill>
                <a:srgbClr val="00929C"/>
              </a:solidFill>
            </a:ln>
          </p:spPr>
          <p:style>
            <a:lnRef idx="1">
              <a:schemeClr val="accent1"/>
            </a:lnRef>
            <a:fillRef idx="0">
              <a:schemeClr val="accent1"/>
            </a:fillRef>
            <a:effectRef idx="0">
              <a:schemeClr val="accent1"/>
            </a:effectRef>
            <a:fontRef idx="minor">
              <a:schemeClr val="tx1"/>
            </a:fontRef>
          </p:style>
        </p:cxnSp>
        <p:cxnSp>
          <p:nvCxnSpPr>
            <p:cNvPr id="43" name="直接连接符 42"/>
            <p:cNvCxnSpPr/>
            <p:nvPr/>
          </p:nvCxnSpPr>
          <p:spPr>
            <a:xfrm flipV="1">
              <a:off x="3725270" y="5184522"/>
              <a:ext cx="1889033" cy="890437"/>
            </a:xfrm>
            <a:prstGeom prst="line">
              <a:avLst/>
            </a:prstGeom>
            <a:ln w="12700">
              <a:solidFill>
                <a:srgbClr val="00929C"/>
              </a:solidFill>
            </a:ln>
          </p:spPr>
          <p:style>
            <a:lnRef idx="1">
              <a:schemeClr val="accent1"/>
            </a:lnRef>
            <a:fillRef idx="0">
              <a:schemeClr val="accent1"/>
            </a:fillRef>
            <a:effectRef idx="0">
              <a:schemeClr val="accent1"/>
            </a:effectRef>
            <a:fontRef idx="minor">
              <a:schemeClr val="tx1"/>
            </a:fontRef>
          </p:style>
        </p:cxnSp>
      </p:grpSp>
      <p:pic>
        <p:nvPicPr>
          <p:cNvPr id="57" name="图片 43">
            <a:extLst>
              <a:ext uri="{FF2B5EF4-FFF2-40B4-BE49-F238E27FC236}">
                <a16:creationId xmlns:a16="http://schemas.microsoft.com/office/drawing/2014/main" id="{87A35B21-A949-471B-A3D9-CB71D7DF9A23}"/>
              </a:ext>
            </a:extLst>
          </p:cNvPr>
          <p:cNvPicPr>
            <a:picLocks noChangeAspect="1"/>
          </p:cNvPicPr>
          <p:nvPr/>
        </p:nvPicPr>
        <p:blipFill>
          <a:blip r:embed="rId3"/>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1" name="矩形 70">
            <a:extLst>
              <a:ext uri="{FF2B5EF4-FFF2-40B4-BE49-F238E27FC236}">
                <a16:creationId xmlns:a16="http://schemas.microsoft.com/office/drawing/2014/main" id="{460AC58A-3F35-4AB3-A7F3-EE51CF1CB246}"/>
              </a:ext>
            </a:extLst>
          </p:cNvPr>
          <p:cNvSpPr/>
          <p:nvPr/>
        </p:nvSpPr>
        <p:spPr>
          <a:xfrm>
            <a:off x="819621" y="180125"/>
            <a:ext cx="10203283" cy="646331"/>
          </a:xfrm>
          <a:prstGeom prst="rect">
            <a:avLst/>
          </a:prstGeom>
        </p:spPr>
        <p:txBody>
          <a:bodyPr wrap="square">
            <a:spAutoFit/>
          </a:bodyPr>
          <a:lstStyle/>
          <a:p>
            <a:r>
              <a:rPr lang="zh-TW" altLang="en-US" sz="3600" b="1" spc="300" dirty="0">
                <a:solidFill>
                  <a:schemeClr val="bg2"/>
                </a:solidFill>
                <a:latin typeface="標楷體" panose="03000509000000000000" pitchFamily="65" charset="-120"/>
                <a:ea typeface="標楷體" panose="03000509000000000000" pitchFamily="65" charset="-120"/>
              </a:rPr>
              <a:t>規則及</a:t>
            </a:r>
            <a:r>
              <a:rPr lang="zh-TW" altLang="en-US" sz="3600" b="1" spc="300" dirty="0" smtClean="0">
                <a:solidFill>
                  <a:schemeClr val="bg2"/>
                </a:solidFill>
                <a:latin typeface="標楷體" panose="03000509000000000000" pitchFamily="65" charset="-120"/>
                <a:ea typeface="標楷體" panose="03000509000000000000" pitchFamily="65" charset="-120"/>
              </a:rPr>
              <a:t>評分</a:t>
            </a:r>
            <a:r>
              <a:rPr lang="en-US" altLang="zh-TW" sz="3600" b="1" spc="300" dirty="0" smtClean="0">
                <a:solidFill>
                  <a:schemeClr val="bg2"/>
                </a:solidFill>
                <a:latin typeface="標楷體" panose="03000509000000000000" pitchFamily="65" charset="-120"/>
                <a:ea typeface="標楷體" panose="03000509000000000000" pitchFamily="65" charset="-120"/>
              </a:rPr>
              <a:t>(</a:t>
            </a:r>
            <a:r>
              <a:rPr lang="zh-TW" altLang="en-US" sz="3600" b="1" spc="300" dirty="0">
                <a:solidFill>
                  <a:schemeClr val="bg2"/>
                </a:solidFill>
                <a:latin typeface="標楷體" panose="03000509000000000000" pitchFamily="65" charset="-120"/>
                <a:ea typeface="標楷體" panose="03000509000000000000" pitchFamily="65" charset="-120"/>
              </a:rPr>
              <a:t>術科點數之計算</a:t>
            </a:r>
            <a:r>
              <a:rPr lang="zh-TW" altLang="en-US" sz="3600" b="1" spc="300" dirty="0" smtClean="0">
                <a:solidFill>
                  <a:schemeClr val="bg2"/>
                </a:solidFill>
                <a:latin typeface="標楷體" panose="03000509000000000000" pitchFamily="65" charset="-120"/>
                <a:ea typeface="標楷體" panose="03000509000000000000" pitchFamily="65" charset="-120"/>
              </a:rPr>
              <a:t>規則</a:t>
            </a:r>
            <a:r>
              <a:rPr lang="en-US" altLang="zh-TW" sz="3600" b="1" spc="300" dirty="0" smtClean="0">
                <a:solidFill>
                  <a:schemeClr val="bg2"/>
                </a:solidFill>
                <a:latin typeface="標楷體" panose="03000509000000000000" pitchFamily="65" charset="-120"/>
                <a:ea typeface="標楷體" panose="03000509000000000000" pitchFamily="65" charset="-120"/>
              </a:rPr>
              <a:t>-</a:t>
            </a:r>
            <a:r>
              <a:rPr lang="zh-TW" altLang="en-US" sz="3600" b="1" spc="300" dirty="0" smtClean="0">
                <a:solidFill>
                  <a:srgbClr val="00FDFF"/>
                </a:solidFill>
                <a:latin typeface="標楷體" panose="03000509000000000000" pitchFamily="65" charset="-120"/>
                <a:ea typeface="標楷體" panose="03000509000000000000" pitchFamily="65" charset="-120"/>
              </a:rPr>
              <a:t>財務報表</a:t>
            </a:r>
            <a:r>
              <a:rPr lang="en-US" altLang="zh-TW" sz="3600" b="1" spc="300" dirty="0" smtClean="0">
                <a:solidFill>
                  <a:srgbClr val="00FDFF"/>
                </a:solidFill>
                <a:latin typeface="標楷體" panose="03000509000000000000" pitchFamily="65" charset="-120"/>
                <a:ea typeface="標楷體" panose="03000509000000000000" pitchFamily="65" charset="-120"/>
              </a:rPr>
              <a:t>-1</a:t>
            </a:r>
            <a:r>
              <a:rPr lang="en-US" altLang="zh-TW" sz="3600" b="1" spc="300" dirty="0" smtClean="0">
                <a:solidFill>
                  <a:schemeClr val="bg2"/>
                </a:solidFill>
                <a:latin typeface="標楷體" panose="03000509000000000000" pitchFamily="65" charset="-120"/>
                <a:ea typeface="標楷體" panose="03000509000000000000" pitchFamily="65" charset="-120"/>
              </a:rPr>
              <a:t>)</a:t>
            </a:r>
            <a:endParaRPr lang="zh-TW" altLang="en-US" sz="3600" b="1" spc="300" dirty="0">
              <a:solidFill>
                <a:schemeClr val="bg2"/>
              </a:solidFill>
              <a:latin typeface="標楷體" panose="03000509000000000000" pitchFamily="65" charset="-120"/>
              <a:ea typeface="標楷體" panose="03000509000000000000" pitchFamily="65" charset="-120"/>
            </a:endParaRPr>
          </a:p>
        </p:txBody>
      </p:sp>
      <p:grpSp>
        <p:nvGrpSpPr>
          <p:cNvPr id="72" name="组合 46">
            <a:extLst>
              <a:ext uri="{FF2B5EF4-FFF2-40B4-BE49-F238E27FC236}">
                <a16:creationId xmlns:a16="http://schemas.microsoft.com/office/drawing/2014/main" id="{73C04919-C6F7-4821-9873-CC3AB59D8F21}"/>
              </a:ext>
            </a:extLst>
          </p:cNvPr>
          <p:cNvGrpSpPr/>
          <p:nvPr/>
        </p:nvGrpSpPr>
        <p:grpSpPr>
          <a:xfrm>
            <a:off x="-552934" y="-209107"/>
            <a:ext cx="1281598" cy="1230792"/>
            <a:chOff x="3613150" y="1047750"/>
            <a:chExt cx="4965700" cy="4768850"/>
          </a:xfrm>
          <a:solidFill>
            <a:srgbClr val="FFFFFF">
              <a:alpha val="15000"/>
            </a:srgbClr>
          </a:solidFill>
        </p:grpSpPr>
        <p:sp>
          <p:nvSpPr>
            <p:cNvPr id="73" name="Freeform 414">
              <a:extLst>
                <a:ext uri="{FF2B5EF4-FFF2-40B4-BE49-F238E27FC236}">
                  <a16:creationId xmlns:a16="http://schemas.microsoft.com/office/drawing/2014/main" id="{4BE5F278-69C4-46D6-B6A4-E531E0699137}"/>
                </a:ext>
              </a:extLst>
            </p:cNvPr>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15">
              <a:extLst>
                <a:ext uri="{FF2B5EF4-FFF2-40B4-BE49-F238E27FC236}">
                  <a16:creationId xmlns:a16="http://schemas.microsoft.com/office/drawing/2014/main" id="{8FCE9FD6-138B-4E30-A204-12C613996C85}"/>
                </a:ext>
              </a:extLst>
            </p:cNvPr>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416">
              <a:extLst>
                <a:ext uri="{FF2B5EF4-FFF2-40B4-BE49-F238E27FC236}">
                  <a16:creationId xmlns:a16="http://schemas.microsoft.com/office/drawing/2014/main" id="{CA974B92-04BE-45E5-A242-757252236E49}"/>
                </a:ext>
              </a:extLst>
            </p:cNvPr>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17">
              <a:extLst>
                <a:ext uri="{FF2B5EF4-FFF2-40B4-BE49-F238E27FC236}">
                  <a16:creationId xmlns:a16="http://schemas.microsoft.com/office/drawing/2014/main" id="{95FCFA35-C7A9-4ECB-815D-7E200C25F1ED}"/>
                </a:ext>
              </a:extLst>
            </p:cNvPr>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18">
              <a:extLst>
                <a:ext uri="{FF2B5EF4-FFF2-40B4-BE49-F238E27FC236}">
                  <a16:creationId xmlns:a16="http://schemas.microsoft.com/office/drawing/2014/main" id="{0C332485-8DBF-4E4D-AA38-B9912540559C}"/>
                </a:ext>
              </a:extLst>
            </p:cNvPr>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19">
              <a:extLst>
                <a:ext uri="{FF2B5EF4-FFF2-40B4-BE49-F238E27FC236}">
                  <a16:creationId xmlns:a16="http://schemas.microsoft.com/office/drawing/2014/main" id="{77023A20-EF70-4185-BFBC-3636A6FB0E87}"/>
                </a:ext>
              </a:extLst>
            </p:cNvPr>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420">
              <a:extLst>
                <a:ext uri="{FF2B5EF4-FFF2-40B4-BE49-F238E27FC236}">
                  <a16:creationId xmlns:a16="http://schemas.microsoft.com/office/drawing/2014/main" id="{25498C93-0C12-40DC-90A7-945F6CCB34EB}"/>
                </a:ext>
              </a:extLst>
            </p:cNvPr>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21">
              <a:extLst>
                <a:ext uri="{FF2B5EF4-FFF2-40B4-BE49-F238E27FC236}">
                  <a16:creationId xmlns:a16="http://schemas.microsoft.com/office/drawing/2014/main" id="{7319BB38-5F64-4E3C-9115-AD7B498F5AF2}"/>
                </a:ext>
              </a:extLst>
            </p:cNvPr>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22">
              <a:extLst>
                <a:ext uri="{FF2B5EF4-FFF2-40B4-BE49-F238E27FC236}">
                  <a16:creationId xmlns:a16="http://schemas.microsoft.com/office/drawing/2014/main" id="{9BFFB5F8-D701-445A-9BD6-A94A9802518E}"/>
                </a:ext>
              </a:extLst>
            </p:cNvPr>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23">
              <a:extLst>
                <a:ext uri="{FF2B5EF4-FFF2-40B4-BE49-F238E27FC236}">
                  <a16:creationId xmlns:a16="http://schemas.microsoft.com/office/drawing/2014/main" id="{0B77D07A-D6B6-443F-BB7F-CF4F33026F22}"/>
                </a:ext>
              </a:extLst>
            </p:cNvPr>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4" name="组合 10">
            <a:extLst>
              <a:ext uri="{FF2B5EF4-FFF2-40B4-BE49-F238E27FC236}">
                <a16:creationId xmlns:a16="http://schemas.microsoft.com/office/drawing/2014/main" id="{2524DB11-A8B9-4379-B8ED-C8883AB12350}"/>
              </a:ext>
            </a:extLst>
          </p:cNvPr>
          <p:cNvGrpSpPr/>
          <p:nvPr/>
        </p:nvGrpSpPr>
        <p:grpSpPr>
          <a:xfrm>
            <a:off x="-824470" y="906779"/>
            <a:ext cx="13086241" cy="381000"/>
            <a:chOff x="-7653" y="1293813"/>
            <a:chExt cx="12207307" cy="381000"/>
          </a:xfrm>
        </p:grpSpPr>
        <p:sp>
          <p:nvSpPr>
            <p:cNvPr id="85" name="任意多边形 28">
              <a:extLst>
                <a:ext uri="{FF2B5EF4-FFF2-40B4-BE49-F238E27FC236}">
                  <a16:creationId xmlns:a16="http://schemas.microsoft.com/office/drawing/2014/main" id="{0061C376-4027-4F08-95D1-748A649F2086}"/>
                </a:ext>
              </a:extLst>
            </p:cNvPr>
            <p:cNvSpPr/>
            <p:nvPr/>
          </p:nvSpPr>
          <p:spPr>
            <a:xfrm>
              <a:off x="-7653" y="1293813"/>
              <a:ext cx="12207307" cy="381000"/>
            </a:xfrm>
            <a:custGeom>
              <a:avLst/>
              <a:gdLst>
                <a:gd name="connsiteX0" fmla="*/ 6103653 w 12207307"/>
                <a:gd name="connsiteY0" fmla="*/ 0 h 381000"/>
                <a:gd name="connsiteX1" fmla="*/ 6271294 w 12207307"/>
                <a:gd name="connsiteY1" fmla="*/ 167641 h 381000"/>
                <a:gd name="connsiteX2" fmla="*/ 12207307 w 12207307"/>
                <a:gd name="connsiteY2" fmla="*/ 167641 h 381000"/>
                <a:gd name="connsiteX3" fmla="*/ 12207307 w 12207307"/>
                <a:gd name="connsiteY3" fmla="*/ 213360 h 381000"/>
                <a:gd name="connsiteX4" fmla="*/ 6271293 w 12207307"/>
                <a:gd name="connsiteY4" fmla="*/ 213360 h 381000"/>
                <a:gd name="connsiteX5" fmla="*/ 6103653 w 12207307"/>
                <a:gd name="connsiteY5" fmla="*/ 381000 h 381000"/>
                <a:gd name="connsiteX6" fmla="*/ 5936013 w 12207307"/>
                <a:gd name="connsiteY6" fmla="*/ 213360 h 381000"/>
                <a:gd name="connsiteX7" fmla="*/ 0 w 12207307"/>
                <a:gd name="connsiteY7" fmla="*/ 213360 h 381000"/>
                <a:gd name="connsiteX8" fmla="*/ 0 w 12207307"/>
                <a:gd name="connsiteY8" fmla="*/ 167641 h 381000"/>
                <a:gd name="connsiteX9" fmla="*/ 5936012 w 12207307"/>
                <a:gd name="connsiteY9" fmla="*/ 167641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07307" h="381000">
                  <a:moveTo>
                    <a:pt x="6103653" y="0"/>
                  </a:moveTo>
                  <a:lnTo>
                    <a:pt x="6271294" y="167641"/>
                  </a:lnTo>
                  <a:lnTo>
                    <a:pt x="12207307" y="167641"/>
                  </a:lnTo>
                  <a:lnTo>
                    <a:pt x="12207307" y="213360"/>
                  </a:lnTo>
                  <a:lnTo>
                    <a:pt x="6271293" y="213360"/>
                  </a:lnTo>
                  <a:lnTo>
                    <a:pt x="6103653" y="381000"/>
                  </a:lnTo>
                  <a:lnTo>
                    <a:pt x="5936013" y="213360"/>
                  </a:lnTo>
                  <a:lnTo>
                    <a:pt x="0" y="213360"/>
                  </a:lnTo>
                  <a:lnTo>
                    <a:pt x="0" y="167641"/>
                  </a:lnTo>
                  <a:lnTo>
                    <a:pt x="5936012" y="16764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菱形 85">
              <a:extLst>
                <a:ext uri="{FF2B5EF4-FFF2-40B4-BE49-F238E27FC236}">
                  <a16:creationId xmlns:a16="http://schemas.microsoft.com/office/drawing/2014/main" id="{C643473C-1A9D-4898-A5FF-DB2C5E90C4BC}"/>
                </a:ext>
              </a:extLst>
            </p:cNvPr>
            <p:cNvSpPr/>
            <p:nvPr/>
          </p:nvSpPr>
          <p:spPr>
            <a:xfrm>
              <a:off x="6006221" y="1391443"/>
              <a:ext cx="189082" cy="189082"/>
            </a:xfrm>
            <a:prstGeom prst="diamond">
              <a:avLst/>
            </a:prstGeom>
            <a:solidFill>
              <a:srgbClr val="00FD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 name="群組 1">
            <a:extLst>
              <a:ext uri="{FF2B5EF4-FFF2-40B4-BE49-F238E27FC236}">
                <a16:creationId xmlns:a16="http://schemas.microsoft.com/office/drawing/2014/main" id="{32D24A3B-0D94-48CC-9DA8-0EF80B7A58B2}"/>
              </a:ext>
            </a:extLst>
          </p:cNvPr>
          <p:cNvGrpSpPr/>
          <p:nvPr/>
        </p:nvGrpSpPr>
        <p:grpSpPr>
          <a:xfrm>
            <a:off x="868395" y="1188784"/>
            <a:ext cx="3810469" cy="584775"/>
            <a:chOff x="1658105" y="1617830"/>
            <a:chExt cx="3810469" cy="584775"/>
          </a:xfrm>
        </p:grpSpPr>
        <p:sp>
          <p:nvSpPr>
            <p:cNvPr id="3" name="文字方塊 2">
              <a:extLst>
                <a:ext uri="{FF2B5EF4-FFF2-40B4-BE49-F238E27FC236}">
                  <a16:creationId xmlns:a16="http://schemas.microsoft.com/office/drawing/2014/main" id="{E1CD3348-F188-44AC-9502-0F2177D29FA4}"/>
                </a:ext>
              </a:extLst>
            </p:cNvPr>
            <p:cNvSpPr txBox="1"/>
            <p:nvPr/>
          </p:nvSpPr>
          <p:spPr>
            <a:xfrm>
              <a:off x="1934248" y="1617830"/>
              <a:ext cx="3534326" cy="584775"/>
            </a:xfrm>
            <a:prstGeom prst="rect">
              <a:avLst/>
            </a:prstGeom>
            <a:noFill/>
          </p:spPr>
          <p:txBody>
            <a:bodyPr wrap="square" rtlCol="0">
              <a:spAutoFit/>
            </a:bodyPr>
            <a:lstStyle/>
            <a:p>
              <a:pPr algn="ctr"/>
              <a:r>
                <a:rPr lang="zh-TW" altLang="en-US" sz="3200" b="1" dirty="0" smtClean="0">
                  <a:solidFill>
                    <a:srgbClr val="00FDFF"/>
                  </a:solidFill>
                  <a:latin typeface="標楷體" panose="03000509000000000000" pitchFamily="65" charset="-120"/>
                  <a:ea typeface="標楷體" panose="03000509000000000000" pitchFamily="65" charset="-120"/>
                </a:rPr>
                <a:t>基本</a:t>
              </a:r>
              <a:r>
                <a:rPr lang="en-US" altLang="zh-TW" sz="3200" b="1" dirty="0" smtClean="0">
                  <a:solidFill>
                    <a:srgbClr val="00FDFF"/>
                  </a:solidFill>
                  <a:latin typeface="標楷體" panose="03000509000000000000" pitchFamily="65" charset="-120"/>
                  <a:ea typeface="標楷體" panose="03000509000000000000" pitchFamily="65" charset="-120"/>
                </a:rPr>
                <a:t>-</a:t>
              </a:r>
              <a:r>
                <a:rPr lang="zh-TW" altLang="en-US" sz="3200" b="1" dirty="0">
                  <a:solidFill>
                    <a:srgbClr val="00FDFF"/>
                  </a:solidFill>
                  <a:latin typeface="標楷體" panose="03000509000000000000" pitchFamily="65" charset="-120"/>
                  <a:ea typeface="標楷體" panose="03000509000000000000" pitchFamily="65" charset="-120"/>
                </a:rPr>
                <a:t>資產負債表</a:t>
              </a:r>
            </a:p>
          </p:txBody>
        </p:sp>
        <p:pic>
          <p:nvPicPr>
            <p:cNvPr id="7" name="圖片 6">
              <a:extLst>
                <a:ext uri="{FF2B5EF4-FFF2-40B4-BE49-F238E27FC236}">
                  <a16:creationId xmlns:a16="http://schemas.microsoft.com/office/drawing/2014/main" id="{63ED27EA-69B5-4664-9F85-CB36A7254915}"/>
                </a:ext>
              </a:extLst>
            </p:cNvPr>
            <p:cNvPicPr>
              <a:picLocks noChangeAspect="1"/>
            </p:cNvPicPr>
            <p:nvPr/>
          </p:nvPicPr>
          <p:blipFill>
            <a:blip r:embed="rId4">
              <a:lum bright="70000" contrast="-70000"/>
            </a:blip>
            <a:stretch>
              <a:fillRect/>
            </a:stretch>
          </p:blipFill>
          <p:spPr>
            <a:xfrm>
              <a:off x="1658105" y="1718633"/>
              <a:ext cx="419445" cy="438453"/>
            </a:xfrm>
            <a:prstGeom prst="rect">
              <a:avLst/>
            </a:prstGeom>
          </p:spPr>
        </p:pic>
      </p:grpSp>
      <p:grpSp>
        <p:nvGrpSpPr>
          <p:cNvPr id="89" name="组合 40">
            <a:extLst>
              <a:ext uri="{FF2B5EF4-FFF2-40B4-BE49-F238E27FC236}">
                <a16:creationId xmlns:a16="http://schemas.microsoft.com/office/drawing/2014/main" id="{E60F0084-3C5A-46E1-8C6B-543CF5B8273E}"/>
              </a:ext>
            </a:extLst>
          </p:cNvPr>
          <p:cNvGrpSpPr/>
          <p:nvPr/>
        </p:nvGrpSpPr>
        <p:grpSpPr>
          <a:xfrm>
            <a:off x="628902" y="5007982"/>
            <a:ext cx="4464445" cy="1555530"/>
            <a:chOff x="-3273790" y="5184522"/>
            <a:chExt cx="8888093" cy="890437"/>
          </a:xfrm>
        </p:grpSpPr>
        <p:cxnSp>
          <p:nvCxnSpPr>
            <p:cNvPr id="90" name="直接连接符 41">
              <a:extLst>
                <a:ext uri="{FF2B5EF4-FFF2-40B4-BE49-F238E27FC236}">
                  <a16:creationId xmlns:a16="http://schemas.microsoft.com/office/drawing/2014/main" id="{D981BC83-3BD3-488B-AE91-AB9CA577BA3C}"/>
                </a:ext>
              </a:extLst>
            </p:cNvPr>
            <p:cNvCxnSpPr>
              <a:cxnSpLocks/>
            </p:cNvCxnSpPr>
            <p:nvPr/>
          </p:nvCxnSpPr>
          <p:spPr>
            <a:xfrm>
              <a:off x="-3273790" y="6073179"/>
              <a:ext cx="6999062" cy="1778"/>
            </a:xfrm>
            <a:prstGeom prst="line">
              <a:avLst/>
            </a:prstGeom>
            <a:ln w="12700">
              <a:solidFill>
                <a:srgbClr val="00929C"/>
              </a:solidFill>
            </a:ln>
          </p:spPr>
          <p:style>
            <a:lnRef idx="1">
              <a:schemeClr val="accent1"/>
            </a:lnRef>
            <a:fillRef idx="0">
              <a:schemeClr val="accent1"/>
            </a:fillRef>
            <a:effectRef idx="0">
              <a:schemeClr val="accent1"/>
            </a:effectRef>
            <a:fontRef idx="minor">
              <a:schemeClr val="tx1"/>
            </a:fontRef>
          </p:style>
        </p:cxnSp>
        <p:cxnSp>
          <p:nvCxnSpPr>
            <p:cNvPr id="91" name="直接连接符 42">
              <a:extLst>
                <a:ext uri="{FF2B5EF4-FFF2-40B4-BE49-F238E27FC236}">
                  <a16:creationId xmlns:a16="http://schemas.microsoft.com/office/drawing/2014/main" id="{209A00B0-2445-4023-9FBF-3191C168E9CD}"/>
                </a:ext>
              </a:extLst>
            </p:cNvPr>
            <p:cNvCxnSpPr/>
            <p:nvPr/>
          </p:nvCxnSpPr>
          <p:spPr>
            <a:xfrm flipV="1">
              <a:off x="3725270" y="5184522"/>
              <a:ext cx="1889033" cy="890437"/>
            </a:xfrm>
            <a:prstGeom prst="line">
              <a:avLst/>
            </a:prstGeom>
            <a:ln w="12700">
              <a:solidFill>
                <a:srgbClr val="00929C"/>
              </a:solidFill>
            </a:ln>
          </p:spPr>
          <p:style>
            <a:lnRef idx="1">
              <a:schemeClr val="accent1"/>
            </a:lnRef>
            <a:fillRef idx="0">
              <a:schemeClr val="accent1"/>
            </a:fillRef>
            <a:effectRef idx="0">
              <a:schemeClr val="accent1"/>
            </a:effectRef>
            <a:fontRef idx="minor">
              <a:schemeClr val="tx1"/>
            </a:fontRef>
          </p:style>
        </p:cxnSp>
      </p:grpSp>
      <p:sp>
        <p:nvSpPr>
          <p:cNvPr id="92" name="矩形 91">
            <a:extLst>
              <a:ext uri="{FF2B5EF4-FFF2-40B4-BE49-F238E27FC236}">
                <a16:creationId xmlns:a16="http://schemas.microsoft.com/office/drawing/2014/main" id="{838665CD-86F8-4F61-ACF3-CBB68EDC877C}"/>
              </a:ext>
            </a:extLst>
          </p:cNvPr>
          <p:cNvSpPr/>
          <p:nvPr/>
        </p:nvSpPr>
        <p:spPr>
          <a:xfrm>
            <a:off x="229025" y="2124499"/>
            <a:ext cx="5090224" cy="3046988"/>
          </a:xfrm>
          <a:prstGeom prst="rect">
            <a:avLst/>
          </a:prstGeom>
        </p:spPr>
        <p:txBody>
          <a:bodyPr wrap="square">
            <a:spAutoFit/>
          </a:bodyPr>
          <a:lstStyle/>
          <a:p>
            <a:pPr marL="457200" indent="-457200" algn="just">
              <a:buFont typeface="Wingdings" panose="05000000000000000000" pitchFamily="2" charset="2"/>
              <a:buChar char="Ø"/>
            </a:pPr>
            <a:r>
              <a:rPr lang="zh-TW" altLang="en-US" sz="2400" dirty="0" smtClean="0">
                <a:solidFill>
                  <a:schemeClr val="bg1"/>
                </a:solidFill>
                <a:latin typeface="標楷體" panose="03000509000000000000" pitchFamily="65" charset="-120"/>
                <a:ea typeface="標楷體" panose="03000509000000000000" pitchFamily="65" charset="-120"/>
              </a:rPr>
              <a:t>各</a:t>
            </a:r>
            <a:r>
              <a:rPr lang="zh-TW" altLang="en-US" sz="2400" dirty="0">
                <a:solidFill>
                  <a:schemeClr val="bg1"/>
                </a:solidFill>
                <a:latin typeface="標楷體" panose="03000509000000000000" pitchFamily="65" charset="-120"/>
                <a:ea typeface="標楷體" panose="03000509000000000000" pitchFamily="65" charset="-120"/>
              </a:rPr>
              <a:t>「項目」及「金額」</a:t>
            </a:r>
            <a:r>
              <a:rPr lang="zh-TW" altLang="en-US" sz="2400" dirty="0">
                <a:solidFill>
                  <a:srgbClr val="00FDFF"/>
                </a:solidFill>
                <a:latin typeface="標楷體" panose="03000509000000000000" pitchFamily="65" charset="-120"/>
                <a:ea typeface="標楷體" panose="03000509000000000000" pitchFamily="65" charset="-120"/>
              </a:rPr>
              <a:t>全對者</a:t>
            </a:r>
            <a:r>
              <a:rPr lang="zh-TW" altLang="en-US" sz="2400" dirty="0">
                <a:solidFill>
                  <a:schemeClr val="bg1"/>
                </a:solidFill>
                <a:latin typeface="標楷體" panose="03000509000000000000" pitchFamily="65" charset="-120"/>
                <a:ea typeface="標楷體" panose="03000509000000000000" pitchFamily="65" charset="-120"/>
              </a:rPr>
              <a:t>給</a:t>
            </a:r>
            <a:r>
              <a:rPr lang="en-US" altLang="zh-TW" sz="2400" dirty="0">
                <a:solidFill>
                  <a:schemeClr val="bg1"/>
                </a:solidFill>
                <a:latin typeface="標楷體" panose="03000509000000000000" pitchFamily="65" charset="-120"/>
                <a:ea typeface="標楷體" panose="03000509000000000000" pitchFamily="65" charset="-120"/>
              </a:rPr>
              <a:t>1 </a:t>
            </a:r>
            <a:r>
              <a:rPr lang="zh-TW" altLang="en-US" sz="2400" dirty="0">
                <a:solidFill>
                  <a:schemeClr val="bg1"/>
                </a:solidFill>
                <a:latin typeface="標楷體" panose="03000509000000000000" pitchFamily="65" charset="-120"/>
                <a:ea typeface="標楷體" panose="03000509000000000000" pitchFamily="65" charset="-120"/>
              </a:rPr>
              <a:t>點</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「性質別」、「類別」不列入評分</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a:t>
            </a:r>
            <a:r>
              <a:rPr lang="zh-TW" altLang="en-US" sz="2400" dirty="0">
                <a:solidFill>
                  <a:srgbClr val="00FDFF"/>
                </a:solidFill>
                <a:latin typeface="標楷體" panose="03000509000000000000" pitchFamily="65" charset="-120"/>
                <a:ea typeface="標楷體" panose="03000509000000000000" pitchFamily="65" charset="-120"/>
              </a:rPr>
              <a:t>表首錯誤者</a:t>
            </a:r>
            <a:r>
              <a:rPr lang="zh-TW" altLang="en-US" sz="2400" dirty="0">
                <a:solidFill>
                  <a:schemeClr val="bg1"/>
                </a:solidFill>
                <a:latin typeface="標楷體" panose="03000509000000000000" pitchFamily="65" charset="-120"/>
                <a:ea typeface="標楷體" panose="03000509000000000000" pitchFamily="65" charset="-120"/>
              </a:rPr>
              <a:t>，該</a:t>
            </a:r>
            <a:r>
              <a:rPr lang="zh-TW" altLang="en-US" sz="2400" dirty="0">
                <a:solidFill>
                  <a:srgbClr val="00FDFF"/>
                </a:solidFill>
                <a:latin typeface="標楷體" panose="03000509000000000000" pitchFamily="65" charset="-120"/>
                <a:ea typeface="標楷體" panose="03000509000000000000" pitchFamily="65" charset="-120"/>
              </a:rPr>
              <a:t>報表不予計點</a:t>
            </a:r>
            <a:r>
              <a:rPr lang="zh-TW" altLang="en-US" sz="2400" dirty="0">
                <a:solidFill>
                  <a:schemeClr val="bg1"/>
                </a:solidFill>
                <a:latin typeface="標楷體" panose="03000509000000000000" pitchFamily="65" charset="-120"/>
                <a:ea typeface="標楷體" panose="03000509000000000000" pitchFamily="65" charset="-120"/>
              </a:rPr>
              <a:t>。</a:t>
            </a:r>
          </a:p>
          <a:p>
            <a:pPr marL="457200" indent="-457200" algn="just">
              <a:buFont typeface="Wingdings" panose="05000000000000000000" pitchFamily="2" charset="2"/>
              <a:buChar char="Ø"/>
            </a:pPr>
            <a:r>
              <a:rPr lang="zh-TW" altLang="en-US" sz="2400" dirty="0" smtClean="0">
                <a:solidFill>
                  <a:schemeClr val="bg1"/>
                </a:solidFill>
                <a:latin typeface="標楷體" panose="03000509000000000000" pitchFamily="65" charset="-120"/>
                <a:ea typeface="標楷體" panose="03000509000000000000" pitchFamily="65" charset="-120"/>
              </a:rPr>
              <a:t>若</a:t>
            </a:r>
            <a:r>
              <a:rPr lang="zh-TW" altLang="en-US" sz="2400" dirty="0">
                <a:solidFill>
                  <a:schemeClr val="bg1"/>
                </a:solidFill>
                <a:latin typeface="標楷體" panose="03000509000000000000" pitchFamily="65" charset="-120"/>
                <a:ea typeface="標楷體" panose="03000509000000000000" pitchFamily="65" charset="-120"/>
              </a:rPr>
              <a:t>財務報表以上一層「會計項目」呈現，點數以該「會計項目」所含「會計項目</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科目</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」合計點數計算，</a:t>
            </a:r>
            <a:r>
              <a:rPr lang="zh-TW" altLang="en-US" sz="2400" dirty="0">
                <a:solidFill>
                  <a:srgbClr val="00EFF1"/>
                </a:solidFill>
                <a:latin typeface="標楷體" panose="03000509000000000000" pitchFamily="65" charset="-120"/>
                <a:ea typeface="標楷體" panose="03000509000000000000" pitchFamily="65" charset="-120"/>
              </a:rPr>
              <a:t>全對者</a:t>
            </a:r>
            <a:r>
              <a:rPr lang="zh-TW" altLang="en-US" sz="2400" dirty="0">
                <a:solidFill>
                  <a:schemeClr val="bg1"/>
                </a:solidFill>
                <a:latin typeface="標楷體" panose="03000509000000000000" pitchFamily="65" charset="-120"/>
                <a:ea typeface="標楷體" panose="03000509000000000000" pitchFamily="65" charset="-120"/>
              </a:rPr>
              <a:t>才計點。 </a:t>
            </a:r>
          </a:p>
        </p:txBody>
      </p:sp>
      <p:grpSp>
        <p:nvGrpSpPr>
          <p:cNvPr id="6" name="群組 5">
            <a:extLst>
              <a:ext uri="{FF2B5EF4-FFF2-40B4-BE49-F238E27FC236}">
                <a16:creationId xmlns:a16="http://schemas.microsoft.com/office/drawing/2014/main" id="{7DA83002-9EA8-4C68-B45D-68FE2B4A47E2}"/>
              </a:ext>
            </a:extLst>
          </p:cNvPr>
          <p:cNvGrpSpPr/>
          <p:nvPr/>
        </p:nvGrpSpPr>
        <p:grpSpPr>
          <a:xfrm>
            <a:off x="4426542" y="4384388"/>
            <a:ext cx="2472454" cy="2178644"/>
            <a:chOff x="4767269" y="3968122"/>
            <a:chExt cx="2472454" cy="2178644"/>
          </a:xfrm>
        </p:grpSpPr>
        <p:sp>
          <p:nvSpPr>
            <p:cNvPr id="45" name="等腰三角形 44">
              <a:extLst>
                <a:ext uri="{FF2B5EF4-FFF2-40B4-BE49-F238E27FC236}">
                  <a16:creationId xmlns:a16="http://schemas.microsoft.com/office/drawing/2014/main" id="{873529F7-EE4B-4549-BDB9-8DD1413F1ED8}"/>
                </a:ext>
              </a:extLst>
            </p:cNvPr>
            <p:cNvSpPr/>
            <p:nvPr/>
          </p:nvSpPr>
          <p:spPr>
            <a:xfrm>
              <a:off x="4767269" y="3968122"/>
              <a:ext cx="2472454" cy="2178644"/>
            </a:xfrm>
            <a:prstGeom prst="triangle">
              <a:avLst>
                <a:gd name="adj" fmla="val 52583"/>
              </a:avLst>
            </a:prstGeom>
            <a:solidFill>
              <a:srgbClr val="003A44"/>
            </a:solidFill>
            <a:ln w="19050">
              <a:solidFill>
                <a:srgbClr val="00FD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9" name="圖片 8">
              <a:extLst>
                <a:ext uri="{FF2B5EF4-FFF2-40B4-BE49-F238E27FC236}">
                  <a16:creationId xmlns:a16="http://schemas.microsoft.com/office/drawing/2014/main" id="{1D3BA913-B4DB-49AE-A49F-ADB3B4E6C01A}"/>
                </a:ext>
              </a:extLst>
            </p:cNvPr>
            <p:cNvPicPr>
              <a:picLocks noChangeAspect="1"/>
            </p:cNvPicPr>
            <p:nvPr/>
          </p:nvPicPr>
          <p:blipFill>
            <a:blip r:embed="rId5">
              <a:duotone>
                <a:prstClr val="black"/>
                <a:srgbClr val="00EFF1">
                  <a:tint val="45000"/>
                  <a:satMod val="400000"/>
                </a:srgbClr>
              </a:duotone>
            </a:blip>
            <a:stretch>
              <a:fillRect/>
            </a:stretch>
          </p:blipFill>
          <p:spPr>
            <a:xfrm>
              <a:off x="5444741" y="4514579"/>
              <a:ext cx="1229274" cy="1608621"/>
            </a:xfrm>
            <a:prstGeom prst="rect">
              <a:avLst/>
            </a:prstGeom>
          </p:spPr>
        </p:pic>
      </p:grpSp>
      <p:grpSp>
        <p:nvGrpSpPr>
          <p:cNvPr id="59" name="群組 58">
            <a:extLst>
              <a:ext uri="{FF2B5EF4-FFF2-40B4-BE49-F238E27FC236}">
                <a16:creationId xmlns:a16="http://schemas.microsoft.com/office/drawing/2014/main" id="{32D24A3B-0D94-48CC-9DA8-0EF80B7A58B2}"/>
              </a:ext>
            </a:extLst>
          </p:cNvPr>
          <p:cNvGrpSpPr/>
          <p:nvPr/>
        </p:nvGrpSpPr>
        <p:grpSpPr>
          <a:xfrm>
            <a:off x="6898996" y="1217630"/>
            <a:ext cx="3745581" cy="584775"/>
            <a:chOff x="1658105" y="1645471"/>
            <a:chExt cx="3563092" cy="584775"/>
          </a:xfrm>
        </p:grpSpPr>
        <p:sp>
          <p:nvSpPr>
            <p:cNvPr id="60" name="文字方塊 59">
              <a:extLst>
                <a:ext uri="{FF2B5EF4-FFF2-40B4-BE49-F238E27FC236}">
                  <a16:creationId xmlns:a16="http://schemas.microsoft.com/office/drawing/2014/main" id="{E1CD3348-F188-44AC-9502-0F2177D29FA4}"/>
                </a:ext>
              </a:extLst>
            </p:cNvPr>
            <p:cNvSpPr txBox="1"/>
            <p:nvPr/>
          </p:nvSpPr>
          <p:spPr>
            <a:xfrm>
              <a:off x="1982195" y="1645471"/>
              <a:ext cx="3239002" cy="584775"/>
            </a:xfrm>
            <a:prstGeom prst="rect">
              <a:avLst/>
            </a:prstGeom>
            <a:noFill/>
          </p:spPr>
          <p:txBody>
            <a:bodyPr wrap="square" rtlCol="0">
              <a:spAutoFit/>
            </a:bodyPr>
            <a:lstStyle/>
            <a:p>
              <a:pPr algn="ctr"/>
              <a:r>
                <a:rPr lang="zh-TW" altLang="en-US" sz="3200" b="1" dirty="0" smtClean="0">
                  <a:solidFill>
                    <a:srgbClr val="00FDFF"/>
                  </a:solidFill>
                  <a:latin typeface="標楷體" panose="03000509000000000000" pitchFamily="65" charset="-120"/>
                  <a:ea typeface="標楷體" panose="03000509000000000000" pitchFamily="65" charset="-120"/>
                </a:rPr>
                <a:t>基本</a:t>
              </a:r>
              <a:r>
                <a:rPr lang="en-US" altLang="zh-TW" sz="3200" b="1" dirty="0" smtClean="0">
                  <a:solidFill>
                    <a:srgbClr val="00FDFF"/>
                  </a:solidFill>
                  <a:latin typeface="標楷體" panose="03000509000000000000" pitchFamily="65" charset="-120"/>
                  <a:ea typeface="標楷體" panose="03000509000000000000" pitchFamily="65" charset="-120"/>
                </a:rPr>
                <a:t>-</a:t>
              </a:r>
              <a:r>
                <a:rPr lang="zh-TW" altLang="en-US" sz="3200" b="1" dirty="0">
                  <a:solidFill>
                    <a:srgbClr val="00FDFF"/>
                  </a:solidFill>
                  <a:latin typeface="標楷體" panose="03000509000000000000" pitchFamily="65" charset="-120"/>
                  <a:ea typeface="標楷體" panose="03000509000000000000" pitchFamily="65" charset="-120"/>
                </a:rPr>
                <a:t>綜合損益表</a:t>
              </a:r>
            </a:p>
          </p:txBody>
        </p:sp>
        <p:pic>
          <p:nvPicPr>
            <p:cNvPr id="61" name="圖片 60">
              <a:extLst>
                <a:ext uri="{FF2B5EF4-FFF2-40B4-BE49-F238E27FC236}">
                  <a16:creationId xmlns:a16="http://schemas.microsoft.com/office/drawing/2014/main" id="{63ED27EA-69B5-4664-9F85-CB36A7254915}"/>
                </a:ext>
              </a:extLst>
            </p:cNvPr>
            <p:cNvPicPr>
              <a:picLocks noChangeAspect="1"/>
            </p:cNvPicPr>
            <p:nvPr/>
          </p:nvPicPr>
          <p:blipFill>
            <a:blip r:embed="rId4">
              <a:lum bright="70000" contrast="-70000"/>
            </a:blip>
            <a:stretch>
              <a:fillRect/>
            </a:stretch>
          </p:blipFill>
          <p:spPr>
            <a:xfrm>
              <a:off x="1658105" y="1718633"/>
              <a:ext cx="419445" cy="438453"/>
            </a:xfrm>
            <a:prstGeom prst="rect">
              <a:avLst/>
            </a:prstGeom>
          </p:spPr>
        </p:pic>
      </p:grpSp>
    </p:spTree>
    <p:extLst>
      <p:ext uri="{BB962C8B-B14F-4D97-AF65-F5344CB8AC3E}">
        <p14:creationId xmlns:p14="http://schemas.microsoft.com/office/powerpoint/2010/main" val="1887769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72"/>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72"/>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72"/>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57"/>
                                            </p:tgtEl>
                                            <p:attrNameLst>
                                              <p:attrName>style.visibility</p:attrName>
                                            </p:attrNameLst>
                                          </p:cBhvr>
                                          <p:to>
                                            <p:strVal val="visible"/>
                                          </p:to>
                                        </p:set>
                                        <p:anim calcmode="lin" valueType="num" p14:bounceEnd="12000">
                                          <p:cBhvr additive="base">
                                            <p:cTn id="13" dur="500" fill="hold"/>
                                            <p:tgtEl>
                                              <p:spTgt spid="57"/>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57"/>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57"/>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1"/>
                                            </p:tgtEl>
                                            <p:attrNameLst>
                                              <p:attrName>style.visibility</p:attrName>
                                            </p:attrNameLst>
                                          </p:cBhvr>
                                          <p:to>
                                            <p:strVal val="visible"/>
                                          </p:to>
                                        </p:set>
                                        <p:animEffect transition="in" filter="wipe(left)">
                                          <p:cBhvr>
                                            <p:cTn id="19" dur="500"/>
                                            <p:tgtEl>
                                              <p:spTgt spid="71"/>
                                            </p:tgtEl>
                                          </p:cBhvr>
                                        </p:animEffect>
                                      </p:childTnLst>
                                    </p:cTn>
                                  </p:par>
                                </p:childTnLst>
                              </p:cTn>
                            </p:par>
                            <p:par>
                              <p:cTn id="20" fill="hold">
                                <p:stCondLst>
                                  <p:cond delay="1250"/>
                                </p:stCondLst>
                                <p:childTnLst>
                                  <p:par>
                                    <p:cTn id="21" presetID="22" presetClass="entr" presetSubtype="4" fill="hold" nodeType="afterEffect">
                                      <p:stCondLst>
                                        <p:cond delay="0"/>
                                      </p:stCondLst>
                                      <p:childTnLst>
                                        <p:set>
                                          <p:cBhvr>
                                            <p:cTn id="22" dur="1" fill="hold">
                                              <p:stCondLst>
                                                <p:cond delay="0"/>
                                              </p:stCondLst>
                                            </p:cTn>
                                            <p:tgtEl>
                                              <p:spTgt spid="89"/>
                                            </p:tgtEl>
                                            <p:attrNameLst>
                                              <p:attrName>style.visibility</p:attrName>
                                            </p:attrNameLst>
                                          </p:cBhvr>
                                          <p:to>
                                            <p:strVal val="visible"/>
                                          </p:to>
                                        </p:set>
                                        <p:animEffect transition="in" filter="wipe(down)">
                                          <p:cBhvr>
                                            <p:cTn id="23" dur="500"/>
                                            <p:tgtEl>
                                              <p:spTgt spid="89"/>
                                            </p:tgtEl>
                                          </p:cBhvr>
                                        </p:animEffect>
                                      </p:childTnLst>
                                    </p:cTn>
                                  </p:par>
                                  <p:par>
                                    <p:cTn id="24" presetID="22" presetClass="entr" presetSubtype="4" fill="hold" nodeType="withEffect">
                                      <p:stCondLst>
                                        <p:cond delay="0"/>
                                      </p:stCondLst>
                                      <p:childTnLst>
                                        <p:set>
                                          <p:cBhvr>
                                            <p:cTn id="25" dur="1" fill="hold">
                                              <p:stCondLst>
                                                <p:cond delay="0"/>
                                              </p:stCondLst>
                                            </p:cTn>
                                            <p:tgtEl>
                                              <p:spTgt spid="41"/>
                                            </p:tgtEl>
                                            <p:attrNameLst>
                                              <p:attrName>style.visibility</p:attrName>
                                            </p:attrNameLst>
                                          </p:cBhvr>
                                          <p:to>
                                            <p:strVal val="visible"/>
                                          </p:to>
                                        </p:set>
                                        <p:animEffect transition="in" filter="wipe(down)">
                                          <p:cBhvr>
                                            <p:cTn id="26" dur="500"/>
                                            <p:tgtEl>
                                              <p:spTgt spid="41"/>
                                            </p:tgtEl>
                                          </p:cBhvr>
                                        </p:animEffect>
                                      </p:childTnLst>
                                    </p:cTn>
                                  </p:par>
                                </p:childTnLst>
                              </p:cTn>
                            </p:par>
                            <p:par>
                              <p:cTn id="27" fill="hold">
                                <p:stCondLst>
                                  <p:cond delay="1750"/>
                                </p:stCondLst>
                                <p:childTnLst>
                                  <p:par>
                                    <p:cTn id="28" presetID="12" presetClass="entr" presetSubtype="4" fill="hold" nodeType="afterEffect">
                                      <p:stCondLst>
                                        <p:cond delay="0"/>
                                      </p:stCondLst>
                                      <p:childTnLst>
                                        <p:set>
                                          <p:cBhvr>
                                            <p:cTn id="29" dur="1" fill="hold">
                                              <p:stCondLst>
                                                <p:cond delay="0"/>
                                              </p:stCondLst>
                                            </p:cTn>
                                            <p:tgtEl>
                                              <p:spTgt spid="6"/>
                                            </p:tgtEl>
                                            <p:attrNameLst>
                                              <p:attrName>style.visibility</p:attrName>
                                            </p:attrNameLst>
                                          </p:cBhvr>
                                          <p:to>
                                            <p:strVal val="visible"/>
                                          </p:to>
                                        </p:set>
                                        <p:anim calcmode="lin" valueType="num">
                                          <p:cBhvr additive="base">
                                            <p:cTn id="30" dur="500"/>
                                            <p:tgtEl>
                                              <p:spTgt spid="6"/>
                                            </p:tgtEl>
                                            <p:attrNameLst>
                                              <p:attrName>ppt_y</p:attrName>
                                            </p:attrNameLst>
                                          </p:cBhvr>
                                          <p:tavLst>
                                            <p:tav tm="0">
                                              <p:val>
                                                <p:strVal val="#ppt_y+#ppt_h*1.125000"/>
                                              </p:val>
                                            </p:tav>
                                            <p:tav tm="100000">
                                              <p:val>
                                                <p:strVal val="#ppt_y"/>
                                              </p:val>
                                            </p:tav>
                                          </p:tavLst>
                                        </p:anim>
                                        <p:animEffect transition="in" filter="wipe(up)">
                                          <p:cBhvr>
                                            <p:cTn id="31" dur="500"/>
                                            <p:tgtEl>
                                              <p:spTgt spid="6"/>
                                            </p:tgtEl>
                                          </p:cBhvr>
                                        </p:animEffect>
                                      </p:childTnLst>
                                    </p:cTn>
                                  </p:par>
                                </p:childTnLst>
                              </p:cTn>
                            </p:par>
                            <p:par>
                              <p:cTn id="32" fill="hold">
                                <p:stCondLst>
                                  <p:cond delay="2250"/>
                                </p:stCondLst>
                                <p:childTnLst>
                                  <p:par>
                                    <p:cTn id="33" presetID="22" presetClass="entr" presetSubtype="8" fill="hold" nodeType="afterEffect">
                                      <p:stCondLst>
                                        <p:cond delay="0"/>
                                      </p:stCondLst>
                                      <p:childTnLst>
                                        <p:set>
                                          <p:cBhvr>
                                            <p:cTn id="34" dur="1" fill="hold">
                                              <p:stCondLst>
                                                <p:cond delay="0"/>
                                              </p:stCondLst>
                                            </p:cTn>
                                            <p:tgtEl>
                                              <p:spTgt spid="2"/>
                                            </p:tgtEl>
                                            <p:attrNameLst>
                                              <p:attrName>style.visibility</p:attrName>
                                            </p:attrNameLst>
                                          </p:cBhvr>
                                          <p:to>
                                            <p:strVal val="visible"/>
                                          </p:to>
                                        </p:set>
                                        <p:animEffect transition="in" filter="wipe(left)">
                                          <p:cBhvr>
                                            <p:cTn id="35" dur="500"/>
                                            <p:tgtEl>
                                              <p:spTgt spid="2"/>
                                            </p:tgtEl>
                                          </p:cBhvr>
                                        </p:animEffect>
                                      </p:childTnLst>
                                    </p:cTn>
                                  </p:par>
                                </p:childTnLst>
                              </p:cTn>
                            </p:par>
                            <p:par>
                              <p:cTn id="36" fill="hold">
                                <p:stCondLst>
                                  <p:cond delay="2750"/>
                                </p:stCondLst>
                                <p:childTnLst>
                                  <p:par>
                                    <p:cTn id="37" presetID="16" presetClass="entr" presetSubtype="21" fill="hold" nodeType="afterEffect">
                                      <p:stCondLst>
                                        <p:cond delay="0"/>
                                      </p:stCondLst>
                                      <p:childTnLst>
                                        <p:set>
                                          <p:cBhvr>
                                            <p:cTn id="38" dur="1" fill="hold">
                                              <p:stCondLst>
                                                <p:cond delay="0"/>
                                              </p:stCondLst>
                                            </p:cTn>
                                            <p:tgtEl>
                                              <p:spTgt spid="34"/>
                                            </p:tgtEl>
                                            <p:attrNameLst>
                                              <p:attrName>style.visibility</p:attrName>
                                            </p:attrNameLst>
                                          </p:cBhvr>
                                          <p:to>
                                            <p:strVal val="visible"/>
                                          </p:to>
                                        </p:set>
                                        <p:animEffect transition="in" filter="barn(inVertical)">
                                          <p:cBhvr>
                                            <p:cTn id="39" dur="500"/>
                                            <p:tgtEl>
                                              <p:spTgt spid="34"/>
                                            </p:tgtEl>
                                          </p:cBhvr>
                                        </p:animEffect>
                                      </p:childTnLst>
                                    </p:cTn>
                                  </p:par>
                                </p:childTnLst>
                              </p:cTn>
                            </p:par>
                            <p:par>
                              <p:cTn id="40" fill="hold">
                                <p:stCondLst>
                                  <p:cond delay="3250"/>
                                </p:stCondLst>
                                <p:childTnLst>
                                  <p:par>
                                    <p:cTn id="41" presetID="22" presetClass="entr" presetSubtype="1" fill="hold" grpId="0" nodeType="afterEffect">
                                      <p:stCondLst>
                                        <p:cond delay="0"/>
                                      </p:stCondLst>
                                      <p:childTnLst>
                                        <p:set>
                                          <p:cBhvr>
                                            <p:cTn id="42" dur="1" fill="hold">
                                              <p:stCondLst>
                                                <p:cond delay="0"/>
                                              </p:stCondLst>
                                            </p:cTn>
                                            <p:tgtEl>
                                              <p:spTgt spid="92"/>
                                            </p:tgtEl>
                                            <p:attrNameLst>
                                              <p:attrName>style.visibility</p:attrName>
                                            </p:attrNameLst>
                                          </p:cBhvr>
                                          <p:to>
                                            <p:strVal val="visible"/>
                                          </p:to>
                                        </p:set>
                                        <p:animEffect transition="in" filter="wipe(up)">
                                          <p:cBhvr>
                                            <p:cTn id="43" dur="500"/>
                                            <p:tgtEl>
                                              <p:spTgt spid="92"/>
                                            </p:tgtEl>
                                          </p:cBhvr>
                                        </p:animEffect>
                                      </p:childTnLst>
                                    </p:cTn>
                                  </p:par>
                                </p:childTnLst>
                              </p:cTn>
                            </p:par>
                            <p:par>
                              <p:cTn id="44" fill="hold">
                                <p:stCondLst>
                                  <p:cond delay="3750"/>
                                </p:stCondLst>
                                <p:childTnLst>
                                  <p:par>
                                    <p:cTn id="45" presetID="16" presetClass="entr" presetSubtype="21" fill="hold" nodeType="afterEffect">
                                      <p:stCondLst>
                                        <p:cond delay="0"/>
                                      </p:stCondLst>
                                      <p:childTnLst>
                                        <p:set>
                                          <p:cBhvr>
                                            <p:cTn id="46" dur="1" fill="hold">
                                              <p:stCondLst>
                                                <p:cond delay="0"/>
                                              </p:stCondLst>
                                            </p:cTn>
                                            <p:tgtEl>
                                              <p:spTgt spid="37"/>
                                            </p:tgtEl>
                                            <p:attrNameLst>
                                              <p:attrName>style.visibility</p:attrName>
                                            </p:attrNameLst>
                                          </p:cBhvr>
                                          <p:to>
                                            <p:strVal val="visible"/>
                                          </p:to>
                                        </p:set>
                                        <p:animEffect transition="in" filter="barn(inVertical)">
                                          <p:cBhvr>
                                            <p:cTn id="47" dur="500"/>
                                            <p:tgtEl>
                                              <p:spTgt spid="37"/>
                                            </p:tgtEl>
                                          </p:cBhvr>
                                        </p:animEffect>
                                      </p:childTnLst>
                                    </p:cTn>
                                  </p:par>
                                </p:childTnLst>
                              </p:cTn>
                            </p:par>
                            <p:par>
                              <p:cTn id="48" fill="hold">
                                <p:stCondLst>
                                  <p:cond delay="4250"/>
                                </p:stCondLst>
                                <p:childTnLst>
                                  <p:par>
                                    <p:cTn id="49" presetID="22" presetClass="entr" presetSubtype="8" fill="hold" nodeType="afterEffect">
                                      <p:stCondLst>
                                        <p:cond delay="0"/>
                                      </p:stCondLst>
                                      <p:childTnLst>
                                        <p:set>
                                          <p:cBhvr>
                                            <p:cTn id="50" dur="1" fill="hold">
                                              <p:stCondLst>
                                                <p:cond delay="0"/>
                                              </p:stCondLst>
                                            </p:cTn>
                                            <p:tgtEl>
                                              <p:spTgt spid="59"/>
                                            </p:tgtEl>
                                            <p:attrNameLst>
                                              <p:attrName>style.visibility</p:attrName>
                                            </p:attrNameLst>
                                          </p:cBhvr>
                                          <p:to>
                                            <p:strVal val="visible"/>
                                          </p:to>
                                        </p:set>
                                        <p:animEffect transition="in" filter="wipe(left)">
                                          <p:cBhvr>
                                            <p:cTn id="51" dur="500"/>
                                            <p:tgtEl>
                                              <p:spTgt spid="59"/>
                                            </p:tgtEl>
                                          </p:cBhvr>
                                        </p:animEffect>
                                      </p:childTnLst>
                                    </p:cTn>
                                  </p:par>
                                </p:childTnLst>
                              </p:cTn>
                            </p:par>
                            <p:par>
                              <p:cTn id="52" fill="hold">
                                <p:stCondLst>
                                  <p:cond delay="4750"/>
                                </p:stCondLst>
                                <p:childTnLst>
                                  <p:par>
                                    <p:cTn id="53" presetID="22" presetClass="entr" presetSubtype="1" fill="hold" grpId="0" nodeType="afterEffect">
                                      <p:stCondLst>
                                        <p:cond delay="0"/>
                                      </p:stCondLst>
                                      <p:childTnLst>
                                        <p:set>
                                          <p:cBhvr>
                                            <p:cTn id="54" dur="1" fill="hold">
                                              <p:stCondLst>
                                                <p:cond delay="0"/>
                                              </p:stCondLst>
                                            </p:cTn>
                                            <p:tgtEl>
                                              <p:spTgt spid="39"/>
                                            </p:tgtEl>
                                            <p:attrNameLst>
                                              <p:attrName>style.visibility</p:attrName>
                                            </p:attrNameLst>
                                          </p:cBhvr>
                                          <p:to>
                                            <p:strVal val="visible"/>
                                          </p:to>
                                        </p:set>
                                        <p:animEffect transition="in" filter="wipe(up)">
                                          <p:cBhvr>
                                            <p:cTn id="55"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71" grpId="0"/>
          <p:bldP spid="9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72"/>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72"/>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72"/>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57"/>
                                            </p:tgtEl>
                                            <p:attrNameLst>
                                              <p:attrName>style.visibility</p:attrName>
                                            </p:attrNameLst>
                                          </p:cBhvr>
                                          <p:to>
                                            <p:strVal val="visible"/>
                                          </p:to>
                                        </p:set>
                                        <p:anim calcmode="lin" valueType="num">
                                          <p:cBhvr additive="base">
                                            <p:cTn id="13" dur="500" fill="hold"/>
                                            <p:tgtEl>
                                              <p:spTgt spid="57"/>
                                            </p:tgtEl>
                                            <p:attrNameLst>
                                              <p:attrName>ppt_x</p:attrName>
                                            </p:attrNameLst>
                                          </p:cBhvr>
                                          <p:tavLst>
                                            <p:tav tm="0">
                                              <p:val>
                                                <p:strVal val="0-#ppt_w/2"/>
                                              </p:val>
                                            </p:tav>
                                            <p:tav tm="100000">
                                              <p:val>
                                                <p:strVal val="#ppt_x"/>
                                              </p:val>
                                            </p:tav>
                                          </p:tavLst>
                                        </p:anim>
                                        <p:anim calcmode="lin" valueType="num">
                                          <p:cBhvr additive="base">
                                            <p:cTn id="14" dur="500" fill="hold"/>
                                            <p:tgtEl>
                                              <p:spTgt spid="57"/>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57"/>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1"/>
                                            </p:tgtEl>
                                            <p:attrNameLst>
                                              <p:attrName>style.visibility</p:attrName>
                                            </p:attrNameLst>
                                          </p:cBhvr>
                                          <p:to>
                                            <p:strVal val="visible"/>
                                          </p:to>
                                        </p:set>
                                        <p:animEffect transition="in" filter="wipe(left)">
                                          <p:cBhvr>
                                            <p:cTn id="19" dur="500"/>
                                            <p:tgtEl>
                                              <p:spTgt spid="71"/>
                                            </p:tgtEl>
                                          </p:cBhvr>
                                        </p:animEffect>
                                      </p:childTnLst>
                                    </p:cTn>
                                  </p:par>
                                </p:childTnLst>
                              </p:cTn>
                            </p:par>
                            <p:par>
                              <p:cTn id="20" fill="hold">
                                <p:stCondLst>
                                  <p:cond delay="1250"/>
                                </p:stCondLst>
                                <p:childTnLst>
                                  <p:par>
                                    <p:cTn id="21" presetID="22" presetClass="entr" presetSubtype="4" fill="hold" nodeType="afterEffect">
                                      <p:stCondLst>
                                        <p:cond delay="0"/>
                                      </p:stCondLst>
                                      <p:childTnLst>
                                        <p:set>
                                          <p:cBhvr>
                                            <p:cTn id="22" dur="1" fill="hold">
                                              <p:stCondLst>
                                                <p:cond delay="0"/>
                                              </p:stCondLst>
                                            </p:cTn>
                                            <p:tgtEl>
                                              <p:spTgt spid="89"/>
                                            </p:tgtEl>
                                            <p:attrNameLst>
                                              <p:attrName>style.visibility</p:attrName>
                                            </p:attrNameLst>
                                          </p:cBhvr>
                                          <p:to>
                                            <p:strVal val="visible"/>
                                          </p:to>
                                        </p:set>
                                        <p:animEffect transition="in" filter="wipe(down)">
                                          <p:cBhvr>
                                            <p:cTn id="23" dur="500"/>
                                            <p:tgtEl>
                                              <p:spTgt spid="89"/>
                                            </p:tgtEl>
                                          </p:cBhvr>
                                        </p:animEffect>
                                      </p:childTnLst>
                                    </p:cTn>
                                  </p:par>
                                  <p:par>
                                    <p:cTn id="24" presetID="22" presetClass="entr" presetSubtype="4" fill="hold" nodeType="withEffect">
                                      <p:stCondLst>
                                        <p:cond delay="0"/>
                                      </p:stCondLst>
                                      <p:childTnLst>
                                        <p:set>
                                          <p:cBhvr>
                                            <p:cTn id="25" dur="1" fill="hold">
                                              <p:stCondLst>
                                                <p:cond delay="0"/>
                                              </p:stCondLst>
                                            </p:cTn>
                                            <p:tgtEl>
                                              <p:spTgt spid="41"/>
                                            </p:tgtEl>
                                            <p:attrNameLst>
                                              <p:attrName>style.visibility</p:attrName>
                                            </p:attrNameLst>
                                          </p:cBhvr>
                                          <p:to>
                                            <p:strVal val="visible"/>
                                          </p:to>
                                        </p:set>
                                        <p:animEffect transition="in" filter="wipe(down)">
                                          <p:cBhvr>
                                            <p:cTn id="26" dur="500"/>
                                            <p:tgtEl>
                                              <p:spTgt spid="41"/>
                                            </p:tgtEl>
                                          </p:cBhvr>
                                        </p:animEffect>
                                      </p:childTnLst>
                                    </p:cTn>
                                  </p:par>
                                </p:childTnLst>
                              </p:cTn>
                            </p:par>
                            <p:par>
                              <p:cTn id="27" fill="hold">
                                <p:stCondLst>
                                  <p:cond delay="1750"/>
                                </p:stCondLst>
                                <p:childTnLst>
                                  <p:par>
                                    <p:cTn id="28" presetID="12" presetClass="entr" presetSubtype="4" fill="hold" nodeType="afterEffect">
                                      <p:stCondLst>
                                        <p:cond delay="0"/>
                                      </p:stCondLst>
                                      <p:childTnLst>
                                        <p:set>
                                          <p:cBhvr>
                                            <p:cTn id="29" dur="1" fill="hold">
                                              <p:stCondLst>
                                                <p:cond delay="0"/>
                                              </p:stCondLst>
                                            </p:cTn>
                                            <p:tgtEl>
                                              <p:spTgt spid="6"/>
                                            </p:tgtEl>
                                            <p:attrNameLst>
                                              <p:attrName>style.visibility</p:attrName>
                                            </p:attrNameLst>
                                          </p:cBhvr>
                                          <p:to>
                                            <p:strVal val="visible"/>
                                          </p:to>
                                        </p:set>
                                        <p:anim calcmode="lin" valueType="num">
                                          <p:cBhvr additive="base">
                                            <p:cTn id="30" dur="500"/>
                                            <p:tgtEl>
                                              <p:spTgt spid="6"/>
                                            </p:tgtEl>
                                            <p:attrNameLst>
                                              <p:attrName>ppt_y</p:attrName>
                                            </p:attrNameLst>
                                          </p:cBhvr>
                                          <p:tavLst>
                                            <p:tav tm="0">
                                              <p:val>
                                                <p:strVal val="#ppt_y+#ppt_h*1.125000"/>
                                              </p:val>
                                            </p:tav>
                                            <p:tav tm="100000">
                                              <p:val>
                                                <p:strVal val="#ppt_y"/>
                                              </p:val>
                                            </p:tav>
                                          </p:tavLst>
                                        </p:anim>
                                        <p:animEffect transition="in" filter="wipe(up)">
                                          <p:cBhvr>
                                            <p:cTn id="31" dur="500"/>
                                            <p:tgtEl>
                                              <p:spTgt spid="6"/>
                                            </p:tgtEl>
                                          </p:cBhvr>
                                        </p:animEffect>
                                      </p:childTnLst>
                                    </p:cTn>
                                  </p:par>
                                </p:childTnLst>
                              </p:cTn>
                            </p:par>
                            <p:par>
                              <p:cTn id="32" fill="hold">
                                <p:stCondLst>
                                  <p:cond delay="2250"/>
                                </p:stCondLst>
                                <p:childTnLst>
                                  <p:par>
                                    <p:cTn id="33" presetID="22" presetClass="entr" presetSubtype="8" fill="hold" nodeType="afterEffect">
                                      <p:stCondLst>
                                        <p:cond delay="0"/>
                                      </p:stCondLst>
                                      <p:childTnLst>
                                        <p:set>
                                          <p:cBhvr>
                                            <p:cTn id="34" dur="1" fill="hold">
                                              <p:stCondLst>
                                                <p:cond delay="0"/>
                                              </p:stCondLst>
                                            </p:cTn>
                                            <p:tgtEl>
                                              <p:spTgt spid="2"/>
                                            </p:tgtEl>
                                            <p:attrNameLst>
                                              <p:attrName>style.visibility</p:attrName>
                                            </p:attrNameLst>
                                          </p:cBhvr>
                                          <p:to>
                                            <p:strVal val="visible"/>
                                          </p:to>
                                        </p:set>
                                        <p:animEffect transition="in" filter="wipe(left)">
                                          <p:cBhvr>
                                            <p:cTn id="35" dur="500"/>
                                            <p:tgtEl>
                                              <p:spTgt spid="2"/>
                                            </p:tgtEl>
                                          </p:cBhvr>
                                        </p:animEffect>
                                      </p:childTnLst>
                                    </p:cTn>
                                  </p:par>
                                </p:childTnLst>
                              </p:cTn>
                            </p:par>
                            <p:par>
                              <p:cTn id="36" fill="hold">
                                <p:stCondLst>
                                  <p:cond delay="2750"/>
                                </p:stCondLst>
                                <p:childTnLst>
                                  <p:par>
                                    <p:cTn id="37" presetID="16" presetClass="entr" presetSubtype="21" fill="hold" nodeType="afterEffect">
                                      <p:stCondLst>
                                        <p:cond delay="0"/>
                                      </p:stCondLst>
                                      <p:childTnLst>
                                        <p:set>
                                          <p:cBhvr>
                                            <p:cTn id="38" dur="1" fill="hold">
                                              <p:stCondLst>
                                                <p:cond delay="0"/>
                                              </p:stCondLst>
                                            </p:cTn>
                                            <p:tgtEl>
                                              <p:spTgt spid="34"/>
                                            </p:tgtEl>
                                            <p:attrNameLst>
                                              <p:attrName>style.visibility</p:attrName>
                                            </p:attrNameLst>
                                          </p:cBhvr>
                                          <p:to>
                                            <p:strVal val="visible"/>
                                          </p:to>
                                        </p:set>
                                        <p:animEffect transition="in" filter="barn(inVertical)">
                                          <p:cBhvr>
                                            <p:cTn id="39" dur="500"/>
                                            <p:tgtEl>
                                              <p:spTgt spid="34"/>
                                            </p:tgtEl>
                                          </p:cBhvr>
                                        </p:animEffect>
                                      </p:childTnLst>
                                    </p:cTn>
                                  </p:par>
                                </p:childTnLst>
                              </p:cTn>
                            </p:par>
                            <p:par>
                              <p:cTn id="40" fill="hold">
                                <p:stCondLst>
                                  <p:cond delay="3250"/>
                                </p:stCondLst>
                                <p:childTnLst>
                                  <p:par>
                                    <p:cTn id="41" presetID="22" presetClass="entr" presetSubtype="1" fill="hold" grpId="0" nodeType="afterEffect">
                                      <p:stCondLst>
                                        <p:cond delay="0"/>
                                      </p:stCondLst>
                                      <p:childTnLst>
                                        <p:set>
                                          <p:cBhvr>
                                            <p:cTn id="42" dur="1" fill="hold">
                                              <p:stCondLst>
                                                <p:cond delay="0"/>
                                              </p:stCondLst>
                                            </p:cTn>
                                            <p:tgtEl>
                                              <p:spTgt spid="92"/>
                                            </p:tgtEl>
                                            <p:attrNameLst>
                                              <p:attrName>style.visibility</p:attrName>
                                            </p:attrNameLst>
                                          </p:cBhvr>
                                          <p:to>
                                            <p:strVal val="visible"/>
                                          </p:to>
                                        </p:set>
                                        <p:animEffect transition="in" filter="wipe(up)">
                                          <p:cBhvr>
                                            <p:cTn id="43" dur="500"/>
                                            <p:tgtEl>
                                              <p:spTgt spid="92"/>
                                            </p:tgtEl>
                                          </p:cBhvr>
                                        </p:animEffect>
                                      </p:childTnLst>
                                    </p:cTn>
                                  </p:par>
                                </p:childTnLst>
                              </p:cTn>
                            </p:par>
                            <p:par>
                              <p:cTn id="44" fill="hold">
                                <p:stCondLst>
                                  <p:cond delay="3750"/>
                                </p:stCondLst>
                                <p:childTnLst>
                                  <p:par>
                                    <p:cTn id="45" presetID="16" presetClass="entr" presetSubtype="21" fill="hold" nodeType="afterEffect">
                                      <p:stCondLst>
                                        <p:cond delay="0"/>
                                      </p:stCondLst>
                                      <p:childTnLst>
                                        <p:set>
                                          <p:cBhvr>
                                            <p:cTn id="46" dur="1" fill="hold">
                                              <p:stCondLst>
                                                <p:cond delay="0"/>
                                              </p:stCondLst>
                                            </p:cTn>
                                            <p:tgtEl>
                                              <p:spTgt spid="37"/>
                                            </p:tgtEl>
                                            <p:attrNameLst>
                                              <p:attrName>style.visibility</p:attrName>
                                            </p:attrNameLst>
                                          </p:cBhvr>
                                          <p:to>
                                            <p:strVal val="visible"/>
                                          </p:to>
                                        </p:set>
                                        <p:animEffect transition="in" filter="barn(inVertical)">
                                          <p:cBhvr>
                                            <p:cTn id="47" dur="500"/>
                                            <p:tgtEl>
                                              <p:spTgt spid="37"/>
                                            </p:tgtEl>
                                          </p:cBhvr>
                                        </p:animEffect>
                                      </p:childTnLst>
                                    </p:cTn>
                                  </p:par>
                                </p:childTnLst>
                              </p:cTn>
                            </p:par>
                            <p:par>
                              <p:cTn id="48" fill="hold">
                                <p:stCondLst>
                                  <p:cond delay="4250"/>
                                </p:stCondLst>
                                <p:childTnLst>
                                  <p:par>
                                    <p:cTn id="49" presetID="22" presetClass="entr" presetSubtype="8" fill="hold" nodeType="afterEffect">
                                      <p:stCondLst>
                                        <p:cond delay="0"/>
                                      </p:stCondLst>
                                      <p:childTnLst>
                                        <p:set>
                                          <p:cBhvr>
                                            <p:cTn id="50" dur="1" fill="hold">
                                              <p:stCondLst>
                                                <p:cond delay="0"/>
                                              </p:stCondLst>
                                            </p:cTn>
                                            <p:tgtEl>
                                              <p:spTgt spid="59"/>
                                            </p:tgtEl>
                                            <p:attrNameLst>
                                              <p:attrName>style.visibility</p:attrName>
                                            </p:attrNameLst>
                                          </p:cBhvr>
                                          <p:to>
                                            <p:strVal val="visible"/>
                                          </p:to>
                                        </p:set>
                                        <p:animEffect transition="in" filter="wipe(left)">
                                          <p:cBhvr>
                                            <p:cTn id="51" dur="500"/>
                                            <p:tgtEl>
                                              <p:spTgt spid="59"/>
                                            </p:tgtEl>
                                          </p:cBhvr>
                                        </p:animEffect>
                                      </p:childTnLst>
                                    </p:cTn>
                                  </p:par>
                                </p:childTnLst>
                              </p:cTn>
                            </p:par>
                            <p:par>
                              <p:cTn id="52" fill="hold">
                                <p:stCondLst>
                                  <p:cond delay="4750"/>
                                </p:stCondLst>
                                <p:childTnLst>
                                  <p:par>
                                    <p:cTn id="53" presetID="22" presetClass="entr" presetSubtype="1" fill="hold" grpId="0" nodeType="afterEffect">
                                      <p:stCondLst>
                                        <p:cond delay="0"/>
                                      </p:stCondLst>
                                      <p:childTnLst>
                                        <p:set>
                                          <p:cBhvr>
                                            <p:cTn id="54" dur="1" fill="hold">
                                              <p:stCondLst>
                                                <p:cond delay="0"/>
                                              </p:stCondLst>
                                            </p:cTn>
                                            <p:tgtEl>
                                              <p:spTgt spid="39"/>
                                            </p:tgtEl>
                                            <p:attrNameLst>
                                              <p:attrName>style.visibility</p:attrName>
                                            </p:attrNameLst>
                                          </p:cBhvr>
                                          <p:to>
                                            <p:strVal val="visible"/>
                                          </p:to>
                                        </p:set>
                                        <p:animEffect transition="in" filter="wipe(up)">
                                          <p:cBhvr>
                                            <p:cTn id="55"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71" grpId="0"/>
          <p:bldP spid="92" grpId="0"/>
        </p:bldLst>
      </p:timing>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 name="组合 45"/>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47"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34" name="图片 33"/>
          <p:cNvPicPr>
            <a:picLocks noChangeAspect="1"/>
          </p:cNvPicPr>
          <p:nvPr/>
        </p:nvPicPr>
        <p:blipFill>
          <a:blip r:embed="rId2"/>
          <a:stretch>
            <a:fillRect/>
          </a:stretch>
        </p:blipFill>
        <p:spPr>
          <a:xfrm>
            <a:off x="3482858" y="1901371"/>
            <a:ext cx="4490832" cy="64562"/>
          </a:xfrm>
          <a:prstGeom prst="rect">
            <a:avLst/>
          </a:prstGeom>
        </p:spPr>
      </p:pic>
      <p:sp>
        <p:nvSpPr>
          <p:cNvPr id="39" name="矩形 38"/>
          <p:cNvSpPr/>
          <p:nvPr/>
        </p:nvSpPr>
        <p:spPr>
          <a:xfrm>
            <a:off x="6154638" y="2114436"/>
            <a:ext cx="5377053" cy="2308324"/>
          </a:xfrm>
          <a:prstGeom prst="rect">
            <a:avLst/>
          </a:prstGeom>
        </p:spPr>
        <p:txBody>
          <a:bodyPr wrap="square">
            <a:spAutoFit/>
          </a:bodyPr>
          <a:lstStyle/>
          <a:p>
            <a:pPr marL="342900" indent="-342900" algn="just">
              <a:buFont typeface="Wingdings" panose="05000000000000000000" pitchFamily="2" charset="2"/>
              <a:buChar char="Ø"/>
            </a:pPr>
            <a:r>
              <a:rPr lang="zh-TW" altLang="en-US" sz="2400" dirty="0">
                <a:solidFill>
                  <a:schemeClr val="bg1"/>
                </a:solidFill>
                <a:latin typeface="標楷體" panose="03000509000000000000" pitchFamily="65" charset="-120"/>
                <a:ea typeface="標楷體" panose="03000509000000000000" pitchFamily="65" charset="-120"/>
              </a:rPr>
              <a:t>各「收入及費用項目」及「金額」</a:t>
            </a:r>
            <a:r>
              <a:rPr lang="zh-TW" altLang="en-US" sz="2400" dirty="0">
                <a:solidFill>
                  <a:srgbClr val="00FDFF"/>
                </a:solidFill>
                <a:latin typeface="標楷體" panose="03000509000000000000" pitchFamily="65" charset="-120"/>
                <a:ea typeface="標楷體" panose="03000509000000000000" pitchFamily="65" charset="-120"/>
              </a:rPr>
              <a:t>全對者</a:t>
            </a:r>
            <a:r>
              <a:rPr lang="zh-TW" altLang="en-US" sz="2400" dirty="0">
                <a:solidFill>
                  <a:schemeClr val="bg1"/>
                </a:solidFill>
                <a:latin typeface="標楷體" panose="03000509000000000000" pitchFamily="65" charset="-120"/>
                <a:ea typeface="標楷體" panose="03000509000000000000" pitchFamily="65" charset="-120"/>
              </a:rPr>
              <a:t>給 </a:t>
            </a:r>
            <a:r>
              <a:rPr lang="en-US" altLang="zh-TW" sz="2400" dirty="0">
                <a:solidFill>
                  <a:schemeClr val="bg1"/>
                </a:solidFill>
                <a:latin typeface="標楷體" panose="03000509000000000000" pitchFamily="65" charset="-120"/>
                <a:ea typeface="標楷體" panose="03000509000000000000" pitchFamily="65" charset="-120"/>
              </a:rPr>
              <a:t>1 </a:t>
            </a:r>
            <a:r>
              <a:rPr lang="zh-TW" altLang="en-US" sz="2400" dirty="0">
                <a:solidFill>
                  <a:schemeClr val="bg1"/>
                </a:solidFill>
                <a:latin typeface="標楷體" panose="03000509000000000000" pitchFamily="65" charset="-120"/>
                <a:ea typeface="標楷體" panose="03000509000000000000" pitchFamily="65" charset="-120"/>
              </a:rPr>
              <a:t>點</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「性質別」、「類別」不列入評分</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a:t>
            </a:r>
            <a:r>
              <a:rPr lang="zh-TW" altLang="en-US" sz="2400" dirty="0">
                <a:solidFill>
                  <a:srgbClr val="00FDFF"/>
                </a:solidFill>
                <a:latin typeface="標楷體" panose="03000509000000000000" pitchFamily="65" charset="-120"/>
                <a:ea typeface="標楷體" panose="03000509000000000000" pitchFamily="65" charset="-120"/>
              </a:rPr>
              <a:t>表首錯誤</a:t>
            </a:r>
            <a:r>
              <a:rPr lang="zh-TW" altLang="en-US" sz="2400" dirty="0">
                <a:solidFill>
                  <a:schemeClr val="bg1"/>
                </a:solidFill>
                <a:latin typeface="標楷體" panose="03000509000000000000" pitchFamily="65" charset="-120"/>
                <a:ea typeface="標楷體" panose="03000509000000000000" pitchFamily="65" charset="-120"/>
              </a:rPr>
              <a:t>者，該</a:t>
            </a:r>
            <a:r>
              <a:rPr lang="zh-TW" altLang="en-US" sz="2400" dirty="0">
                <a:solidFill>
                  <a:srgbClr val="00FDFF"/>
                </a:solidFill>
                <a:latin typeface="標楷體" panose="03000509000000000000" pitchFamily="65" charset="-120"/>
                <a:ea typeface="標楷體" panose="03000509000000000000" pitchFamily="65" charset="-120"/>
              </a:rPr>
              <a:t>報表不予計點</a:t>
            </a:r>
            <a:r>
              <a:rPr lang="zh-TW" altLang="en-US" sz="2400" dirty="0">
                <a:solidFill>
                  <a:schemeClr val="bg1"/>
                </a:solidFill>
                <a:latin typeface="標楷體" panose="03000509000000000000" pitchFamily="65" charset="-120"/>
                <a:ea typeface="標楷體" panose="03000509000000000000" pitchFamily="65" charset="-120"/>
              </a:rPr>
              <a:t>。</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「非收入及費用</a:t>
            </a:r>
            <a:r>
              <a:rPr lang="zh-TW" altLang="en-US" sz="2400" dirty="0" smtClean="0">
                <a:solidFill>
                  <a:schemeClr val="bg1"/>
                </a:solidFill>
                <a:latin typeface="標楷體" panose="03000509000000000000" pitchFamily="65" charset="-120"/>
                <a:ea typeface="標楷體" panose="03000509000000000000" pitchFamily="65" charset="-120"/>
              </a:rPr>
              <a:t>項目」</a:t>
            </a:r>
            <a:r>
              <a:rPr lang="zh-TW" altLang="en-US" sz="2400" dirty="0">
                <a:solidFill>
                  <a:schemeClr val="bg1"/>
                </a:solidFill>
                <a:latin typeface="標楷體" panose="03000509000000000000" pitchFamily="65" charset="-120"/>
                <a:ea typeface="標楷體" panose="03000509000000000000" pitchFamily="65" charset="-120"/>
              </a:rPr>
              <a:t>、「性質別」、「類別」不列入評分</a:t>
            </a:r>
            <a:r>
              <a:rPr lang="en-US" altLang="zh-TW" sz="2400" dirty="0" smtClean="0">
                <a:solidFill>
                  <a:schemeClr val="bg1"/>
                </a:solidFill>
                <a:latin typeface="標楷體" panose="03000509000000000000" pitchFamily="65" charset="-120"/>
                <a:ea typeface="標楷體" panose="03000509000000000000" pitchFamily="65" charset="-120"/>
              </a:rPr>
              <a:t>)</a:t>
            </a:r>
            <a:endParaRPr lang="en-US" altLang="zh-TW" sz="2400" dirty="0">
              <a:solidFill>
                <a:schemeClr val="bg1"/>
              </a:solidFill>
              <a:latin typeface="標楷體" panose="03000509000000000000" pitchFamily="65" charset="-120"/>
              <a:ea typeface="標楷體" panose="03000509000000000000" pitchFamily="65" charset="-120"/>
            </a:endParaRPr>
          </a:p>
        </p:txBody>
      </p:sp>
      <p:grpSp>
        <p:nvGrpSpPr>
          <p:cNvPr id="41" name="组合 40"/>
          <p:cNvGrpSpPr/>
          <p:nvPr/>
        </p:nvGrpSpPr>
        <p:grpSpPr>
          <a:xfrm flipH="1">
            <a:off x="6287423" y="5004876"/>
            <a:ext cx="4517946" cy="1555530"/>
            <a:chOff x="-4178158" y="5184522"/>
            <a:chExt cx="9792461" cy="890437"/>
          </a:xfrm>
        </p:grpSpPr>
        <p:cxnSp>
          <p:nvCxnSpPr>
            <p:cNvPr id="42" name="直接连接符 41"/>
            <p:cNvCxnSpPr>
              <a:cxnSpLocks/>
            </p:cNvCxnSpPr>
            <p:nvPr/>
          </p:nvCxnSpPr>
          <p:spPr>
            <a:xfrm>
              <a:off x="-4178158" y="6074957"/>
              <a:ext cx="7903428" cy="0"/>
            </a:xfrm>
            <a:prstGeom prst="line">
              <a:avLst/>
            </a:prstGeom>
            <a:ln w="12700">
              <a:solidFill>
                <a:srgbClr val="00929C"/>
              </a:solidFill>
            </a:ln>
          </p:spPr>
          <p:style>
            <a:lnRef idx="1">
              <a:schemeClr val="accent1"/>
            </a:lnRef>
            <a:fillRef idx="0">
              <a:schemeClr val="accent1"/>
            </a:fillRef>
            <a:effectRef idx="0">
              <a:schemeClr val="accent1"/>
            </a:effectRef>
            <a:fontRef idx="minor">
              <a:schemeClr val="tx1"/>
            </a:fontRef>
          </p:style>
        </p:cxnSp>
        <p:cxnSp>
          <p:nvCxnSpPr>
            <p:cNvPr id="43" name="直接连接符 42"/>
            <p:cNvCxnSpPr/>
            <p:nvPr/>
          </p:nvCxnSpPr>
          <p:spPr>
            <a:xfrm flipV="1">
              <a:off x="3725270" y="5184522"/>
              <a:ext cx="1889033" cy="890437"/>
            </a:xfrm>
            <a:prstGeom prst="line">
              <a:avLst/>
            </a:prstGeom>
            <a:ln w="12700">
              <a:solidFill>
                <a:srgbClr val="00929C"/>
              </a:solidFill>
            </a:ln>
          </p:spPr>
          <p:style>
            <a:lnRef idx="1">
              <a:schemeClr val="accent1"/>
            </a:lnRef>
            <a:fillRef idx="0">
              <a:schemeClr val="accent1"/>
            </a:fillRef>
            <a:effectRef idx="0">
              <a:schemeClr val="accent1"/>
            </a:effectRef>
            <a:fontRef idx="minor">
              <a:schemeClr val="tx1"/>
            </a:fontRef>
          </p:style>
        </p:cxnSp>
      </p:grpSp>
      <p:pic>
        <p:nvPicPr>
          <p:cNvPr id="57" name="图片 43">
            <a:extLst>
              <a:ext uri="{FF2B5EF4-FFF2-40B4-BE49-F238E27FC236}">
                <a16:creationId xmlns:a16="http://schemas.microsoft.com/office/drawing/2014/main" id="{87A35B21-A949-471B-A3D9-CB71D7DF9A23}"/>
              </a:ext>
            </a:extLst>
          </p:cNvPr>
          <p:cNvPicPr>
            <a:picLocks noChangeAspect="1"/>
          </p:cNvPicPr>
          <p:nvPr/>
        </p:nvPicPr>
        <p:blipFill>
          <a:blip r:embed="rId3"/>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1" name="矩形 70">
            <a:extLst>
              <a:ext uri="{FF2B5EF4-FFF2-40B4-BE49-F238E27FC236}">
                <a16:creationId xmlns:a16="http://schemas.microsoft.com/office/drawing/2014/main" id="{460AC58A-3F35-4AB3-A7F3-EE51CF1CB246}"/>
              </a:ext>
            </a:extLst>
          </p:cNvPr>
          <p:cNvSpPr/>
          <p:nvPr/>
        </p:nvSpPr>
        <p:spPr>
          <a:xfrm>
            <a:off x="819621" y="180125"/>
            <a:ext cx="10203283" cy="646331"/>
          </a:xfrm>
          <a:prstGeom prst="rect">
            <a:avLst/>
          </a:prstGeom>
        </p:spPr>
        <p:txBody>
          <a:bodyPr wrap="square">
            <a:spAutoFit/>
          </a:bodyPr>
          <a:lstStyle/>
          <a:p>
            <a:r>
              <a:rPr lang="zh-TW" altLang="en-US" sz="3600" b="1" spc="300" dirty="0">
                <a:solidFill>
                  <a:schemeClr val="bg2"/>
                </a:solidFill>
                <a:latin typeface="標楷體" panose="03000509000000000000" pitchFamily="65" charset="-120"/>
                <a:ea typeface="標楷體" panose="03000509000000000000" pitchFamily="65" charset="-120"/>
              </a:rPr>
              <a:t>規則及</a:t>
            </a:r>
            <a:r>
              <a:rPr lang="zh-TW" altLang="en-US" sz="3600" b="1" spc="300" dirty="0" smtClean="0">
                <a:solidFill>
                  <a:schemeClr val="bg2"/>
                </a:solidFill>
                <a:latin typeface="標楷體" panose="03000509000000000000" pitchFamily="65" charset="-120"/>
                <a:ea typeface="標楷體" panose="03000509000000000000" pitchFamily="65" charset="-120"/>
              </a:rPr>
              <a:t>評分</a:t>
            </a:r>
            <a:r>
              <a:rPr lang="en-US" altLang="zh-TW" sz="3600" b="1" spc="300" dirty="0" smtClean="0">
                <a:solidFill>
                  <a:schemeClr val="bg2"/>
                </a:solidFill>
                <a:latin typeface="標楷體" panose="03000509000000000000" pitchFamily="65" charset="-120"/>
                <a:ea typeface="標楷體" panose="03000509000000000000" pitchFamily="65" charset="-120"/>
              </a:rPr>
              <a:t>(</a:t>
            </a:r>
            <a:r>
              <a:rPr lang="zh-TW" altLang="en-US" sz="3600" b="1" spc="300" dirty="0">
                <a:solidFill>
                  <a:schemeClr val="bg2"/>
                </a:solidFill>
                <a:latin typeface="標楷體" panose="03000509000000000000" pitchFamily="65" charset="-120"/>
                <a:ea typeface="標楷體" panose="03000509000000000000" pitchFamily="65" charset="-120"/>
              </a:rPr>
              <a:t>術科點數之計算</a:t>
            </a:r>
            <a:r>
              <a:rPr lang="zh-TW" altLang="en-US" sz="3600" b="1" spc="300" dirty="0" smtClean="0">
                <a:solidFill>
                  <a:schemeClr val="bg2"/>
                </a:solidFill>
                <a:latin typeface="標楷體" panose="03000509000000000000" pitchFamily="65" charset="-120"/>
                <a:ea typeface="標楷體" panose="03000509000000000000" pitchFamily="65" charset="-120"/>
              </a:rPr>
              <a:t>規則</a:t>
            </a:r>
            <a:r>
              <a:rPr lang="en-US" altLang="zh-TW" sz="3600" b="1" spc="300" dirty="0" smtClean="0">
                <a:solidFill>
                  <a:schemeClr val="bg2"/>
                </a:solidFill>
                <a:latin typeface="標楷體" panose="03000509000000000000" pitchFamily="65" charset="-120"/>
                <a:ea typeface="標楷體" panose="03000509000000000000" pitchFamily="65" charset="-120"/>
              </a:rPr>
              <a:t>-</a:t>
            </a:r>
            <a:r>
              <a:rPr lang="zh-TW" altLang="en-US" sz="3600" b="1" spc="300" dirty="0" smtClean="0">
                <a:solidFill>
                  <a:srgbClr val="00FDFF"/>
                </a:solidFill>
                <a:latin typeface="標楷體" panose="03000509000000000000" pitchFamily="65" charset="-120"/>
                <a:ea typeface="標楷體" panose="03000509000000000000" pitchFamily="65" charset="-120"/>
              </a:rPr>
              <a:t>財務報表</a:t>
            </a:r>
            <a:r>
              <a:rPr lang="en-US" altLang="zh-TW" sz="3600" b="1" spc="300" dirty="0" smtClean="0">
                <a:solidFill>
                  <a:srgbClr val="00FDFF"/>
                </a:solidFill>
                <a:latin typeface="標楷體" panose="03000509000000000000" pitchFamily="65" charset="-120"/>
                <a:ea typeface="標楷體" panose="03000509000000000000" pitchFamily="65" charset="-120"/>
              </a:rPr>
              <a:t>-2</a:t>
            </a:r>
            <a:r>
              <a:rPr lang="en-US" altLang="zh-TW" sz="3600" b="1" spc="300" dirty="0" smtClean="0">
                <a:solidFill>
                  <a:schemeClr val="bg2"/>
                </a:solidFill>
                <a:latin typeface="標楷體" panose="03000509000000000000" pitchFamily="65" charset="-120"/>
                <a:ea typeface="標楷體" panose="03000509000000000000" pitchFamily="65" charset="-120"/>
              </a:rPr>
              <a:t>)</a:t>
            </a:r>
            <a:endParaRPr lang="zh-TW" altLang="en-US" sz="3600" b="1" spc="300" dirty="0">
              <a:solidFill>
                <a:schemeClr val="bg2"/>
              </a:solidFill>
              <a:latin typeface="標楷體" panose="03000509000000000000" pitchFamily="65" charset="-120"/>
              <a:ea typeface="標楷體" panose="03000509000000000000" pitchFamily="65" charset="-120"/>
            </a:endParaRPr>
          </a:p>
        </p:txBody>
      </p:sp>
      <p:grpSp>
        <p:nvGrpSpPr>
          <p:cNvPr id="72" name="组合 46">
            <a:extLst>
              <a:ext uri="{FF2B5EF4-FFF2-40B4-BE49-F238E27FC236}">
                <a16:creationId xmlns:a16="http://schemas.microsoft.com/office/drawing/2014/main" id="{73C04919-C6F7-4821-9873-CC3AB59D8F21}"/>
              </a:ext>
            </a:extLst>
          </p:cNvPr>
          <p:cNvGrpSpPr/>
          <p:nvPr/>
        </p:nvGrpSpPr>
        <p:grpSpPr>
          <a:xfrm>
            <a:off x="-552934" y="-209107"/>
            <a:ext cx="1281598" cy="1230792"/>
            <a:chOff x="3613150" y="1047750"/>
            <a:chExt cx="4965700" cy="4768850"/>
          </a:xfrm>
          <a:solidFill>
            <a:srgbClr val="FFFFFF">
              <a:alpha val="15000"/>
            </a:srgbClr>
          </a:solidFill>
        </p:grpSpPr>
        <p:sp>
          <p:nvSpPr>
            <p:cNvPr id="73" name="Freeform 414">
              <a:extLst>
                <a:ext uri="{FF2B5EF4-FFF2-40B4-BE49-F238E27FC236}">
                  <a16:creationId xmlns:a16="http://schemas.microsoft.com/office/drawing/2014/main" id="{4BE5F278-69C4-46D6-B6A4-E531E0699137}"/>
                </a:ext>
              </a:extLst>
            </p:cNvPr>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15">
              <a:extLst>
                <a:ext uri="{FF2B5EF4-FFF2-40B4-BE49-F238E27FC236}">
                  <a16:creationId xmlns:a16="http://schemas.microsoft.com/office/drawing/2014/main" id="{8FCE9FD6-138B-4E30-A204-12C613996C85}"/>
                </a:ext>
              </a:extLst>
            </p:cNvPr>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416">
              <a:extLst>
                <a:ext uri="{FF2B5EF4-FFF2-40B4-BE49-F238E27FC236}">
                  <a16:creationId xmlns:a16="http://schemas.microsoft.com/office/drawing/2014/main" id="{CA974B92-04BE-45E5-A242-757252236E49}"/>
                </a:ext>
              </a:extLst>
            </p:cNvPr>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17">
              <a:extLst>
                <a:ext uri="{FF2B5EF4-FFF2-40B4-BE49-F238E27FC236}">
                  <a16:creationId xmlns:a16="http://schemas.microsoft.com/office/drawing/2014/main" id="{95FCFA35-C7A9-4ECB-815D-7E200C25F1ED}"/>
                </a:ext>
              </a:extLst>
            </p:cNvPr>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18">
              <a:extLst>
                <a:ext uri="{FF2B5EF4-FFF2-40B4-BE49-F238E27FC236}">
                  <a16:creationId xmlns:a16="http://schemas.microsoft.com/office/drawing/2014/main" id="{0C332485-8DBF-4E4D-AA38-B9912540559C}"/>
                </a:ext>
              </a:extLst>
            </p:cNvPr>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19">
              <a:extLst>
                <a:ext uri="{FF2B5EF4-FFF2-40B4-BE49-F238E27FC236}">
                  <a16:creationId xmlns:a16="http://schemas.microsoft.com/office/drawing/2014/main" id="{77023A20-EF70-4185-BFBC-3636A6FB0E87}"/>
                </a:ext>
              </a:extLst>
            </p:cNvPr>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420">
              <a:extLst>
                <a:ext uri="{FF2B5EF4-FFF2-40B4-BE49-F238E27FC236}">
                  <a16:creationId xmlns:a16="http://schemas.microsoft.com/office/drawing/2014/main" id="{25498C93-0C12-40DC-90A7-945F6CCB34EB}"/>
                </a:ext>
              </a:extLst>
            </p:cNvPr>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21">
              <a:extLst>
                <a:ext uri="{FF2B5EF4-FFF2-40B4-BE49-F238E27FC236}">
                  <a16:creationId xmlns:a16="http://schemas.microsoft.com/office/drawing/2014/main" id="{7319BB38-5F64-4E3C-9115-AD7B498F5AF2}"/>
                </a:ext>
              </a:extLst>
            </p:cNvPr>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22">
              <a:extLst>
                <a:ext uri="{FF2B5EF4-FFF2-40B4-BE49-F238E27FC236}">
                  <a16:creationId xmlns:a16="http://schemas.microsoft.com/office/drawing/2014/main" id="{9BFFB5F8-D701-445A-9BD6-A94A9802518E}"/>
                </a:ext>
              </a:extLst>
            </p:cNvPr>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23">
              <a:extLst>
                <a:ext uri="{FF2B5EF4-FFF2-40B4-BE49-F238E27FC236}">
                  <a16:creationId xmlns:a16="http://schemas.microsoft.com/office/drawing/2014/main" id="{0B77D07A-D6B6-443F-BB7F-CF4F33026F22}"/>
                </a:ext>
              </a:extLst>
            </p:cNvPr>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4" name="组合 10">
            <a:extLst>
              <a:ext uri="{FF2B5EF4-FFF2-40B4-BE49-F238E27FC236}">
                <a16:creationId xmlns:a16="http://schemas.microsoft.com/office/drawing/2014/main" id="{2524DB11-A8B9-4379-B8ED-C8883AB12350}"/>
              </a:ext>
            </a:extLst>
          </p:cNvPr>
          <p:cNvGrpSpPr/>
          <p:nvPr/>
        </p:nvGrpSpPr>
        <p:grpSpPr>
          <a:xfrm>
            <a:off x="-824470" y="906779"/>
            <a:ext cx="13086241" cy="381000"/>
            <a:chOff x="-7653" y="1293813"/>
            <a:chExt cx="12207307" cy="381000"/>
          </a:xfrm>
        </p:grpSpPr>
        <p:sp>
          <p:nvSpPr>
            <p:cNvPr id="85" name="任意多边形 28">
              <a:extLst>
                <a:ext uri="{FF2B5EF4-FFF2-40B4-BE49-F238E27FC236}">
                  <a16:creationId xmlns:a16="http://schemas.microsoft.com/office/drawing/2014/main" id="{0061C376-4027-4F08-95D1-748A649F2086}"/>
                </a:ext>
              </a:extLst>
            </p:cNvPr>
            <p:cNvSpPr/>
            <p:nvPr/>
          </p:nvSpPr>
          <p:spPr>
            <a:xfrm>
              <a:off x="-7653" y="1293813"/>
              <a:ext cx="12207307" cy="381000"/>
            </a:xfrm>
            <a:custGeom>
              <a:avLst/>
              <a:gdLst>
                <a:gd name="connsiteX0" fmla="*/ 6103653 w 12207307"/>
                <a:gd name="connsiteY0" fmla="*/ 0 h 381000"/>
                <a:gd name="connsiteX1" fmla="*/ 6271294 w 12207307"/>
                <a:gd name="connsiteY1" fmla="*/ 167641 h 381000"/>
                <a:gd name="connsiteX2" fmla="*/ 12207307 w 12207307"/>
                <a:gd name="connsiteY2" fmla="*/ 167641 h 381000"/>
                <a:gd name="connsiteX3" fmla="*/ 12207307 w 12207307"/>
                <a:gd name="connsiteY3" fmla="*/ 213360 h 381000"/>
                <a:gd name="connsiteX4" fmla="*/ 6271293 w 12207307"/>
                <a:gd name="connsiteY4" fmla="*/ 213360 h 381000"/>
                <a:gd name="connsiteX5" fmla="*/ 6103653 w 12207307"/>
                <a:gd name="connsiteY5" fmla="*/ 381000 h 381000"/>
                <a:gd name="connsiteX6" fmla="*/ 5936013 w 12207307"/>
                <a:gd name="connsiteY6" fmla="*/ 213360 h 381000"/>
                <a:gd name="connsiteX7" fmla="*/ 0 w 12207307"/>
                <a:gd name="connsiteY7" fmla="*/ 213360 h 381000"/>
                <a:gd name="connsiteX8" fmla="*/ 0 w 12207307"/>
                <a:gd name="connsiteY8" fmla="*/ 167641 h 381000"/>
                <a:gd name="connsiteX9" fmla="*/ 5936012 w 12207307"/>
                <a:gd name="connsiteY9" fmla="*/ 167641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07307" h="381000">
                  <a:moveTo>
                    <a:pt x="6103653" y="0"/>
                  </a:moveTo>
                  <a:lnTo>
                    <a:pt x="6271294" y="167641"/>
                  </a:lnTo>
                  <a:lnTo>
                    <a:pt x="12207307" y="167641"/>
                  </a:lnTo>
                  <a:lnTo>
                    <a:pt x="12207307" y="213360"/>
                  </a:lnTo>
                  <a:lnTo>
                    <a:pt x="6271293" y="213360"/>
                  </a:lnTo>
                  <a:lnTo>
                    <a:pt x="6103653" y="381000"/>
                  </a:lnTo>
                  <a:lnTo>
                    <a:pt x="5936013" y="213360"/>
                  </a:lnTo>
                  <a:lnTo>
                    <a:pt x="0" y="213360"/>
                  </a:lnTo>
                  <a:lnTo>
                    <a:pt x="0" y="167641"/>
                  </a:lnTo>
                  <a:lnTo>
                    <a:pt x="5936012" y="16764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菱形 85">
              <a:extLst>
                <a:ext uri="{FF2B5EF4-FFF2-40B4-BE49-F238E27FC236}">
                  <a16:creationId xmlns:a16="http://schemas.microsoft.com/office/drawing/2014/main" id="{C643473C-1A9D-4898-A5FF-DB2C5E90C4BC}"/>
                </a:ext>
              </a:extLst>
            </p:cNvPr>
            <p:cNvSpPr/>
            <p:nvPr/>
          </p:nvSpPr>
          <p:spPr>
            <a:xfrm>
              <a:off x="6006221" y="1391443"/>
              <a:ext cx="189082" cy="189082"/>
            </a:xfrm>
            <a:prstGeom prst="diamond">
              <a:avLst/>
            </a:prstGeom>
            <a:solidFill>
              <a:srgbClr val="00FD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9" name="组合 40">
            <a:extLst>
              <a:ext uri="{FF2B5EF4-FFF2-40B4-BE49-F238E27FC236}">
                <a16:creationId xmlns:a16="http://schemas.microsoft.com/office/drawing/2014/main" id="{E60F0084-3C5A-46E1-8C6B-543CF5B8273E}"/>
              </a:ext>
            </a:extLst>
          </p:cNvPr>
          <p:cNvGrpSpPr/>
          <p:nvPr/>
        </p:nvGrpSpPr>
        <p:grpSpPr>
          <a:xfrm>
            <a:off x="628902" y="5007982"/>
            <a:ext cx="4464445" cy="1555530"/>
            <a:chOff x="-3273790" y="5184522"/>
            <a:chExt cx="8888093" cy="890437"/>
          </a:xfrm>
        </p:grpSpPr>
        <p:cxnSp>
          <p:nvCxnSpPr>
            <p:cNvPr id="90" name="直接连接符 41">
              <a:extLst>
                <a:ext uri="{FF2B5EF4-FFF2-40B4-BE49-F238E27FC236}">
                  <a16:creationId xmlns:a16="http://schemas.microsoft.com/office/drawing/2014/main" id="{D981BC83-3BD3-488B-AE91-AB9CA577BA3C}"/>
                </a:ext>
              </a:extLst>
            </p:cNvPr>
            <p:cNvCxnSpPr>
              <a:cxnSpLocks/>
            </p:cNvCxnSpPr>
            <p:nvPr/>
          </p:nvCxnSpPr>
          <p:spPr>
            <a:xfrm>
              <a:off x="-3273790" y="6073179"/>
              <a:ext cx="6999062" cy="1778"/>
            </a:xfrm>
            <a:prstGeom prst="line">
              <a:avLst/>
            </a:prstGeom>
            <a:ln w="12700">
              <a:solidFill>
                <a:srgbClr val="00929C"/>
              </a:solidFill>
            </a:ln>
          </p:spPr>
          <p:style>
            <a:lnRef idx="1">
              <a:schemeClr val="accent1"/>
            </a:lnRef>
            <a:fillRef idx="0">
              <a:schemeClr val="accent1"/>
            </a:fillRef>
            <a:effectRef idx="0">
              <a:schemeClr val="accent1"/>
            </a:effectRef>
            <a:fontRef idx="minor">
              <a:schemeClr val="tx1"/>
            </a:fontRef>
          </p:style>
        </p:cxnSp>
        <p:cxnSp>
          <p:nvCxnSpPr>
            <p:cNvPr id="91" name="直接连接符 42">
              <a:extLst>
                <a:ext uri="{FF2B5EF4-FFF2-40B4-BE49-F238E27FC236}">
                  <a16:creationId xmlns:a16="http://schemas.microsoft.com/office/drawing/2014/main" id="{209A00B0-2445-4023-9FBF-3191C168E9CD}"/>
                </a:ext>
              </a:extLst>
            </p:cNvPr>
            <p:cNvCxnSpPr/>
            <p:nvPr/>
          </p:nvCxnSpPr>
          <p:spPr>
            <a:xfrm flipV="1">
              <a:off x="3725270" y="5184522"/>
              <a:ext cx="1889033" cy="890437"/>
            </a:xfrm>
            <a:prstGeom prst="line">
              <a:avLst/>
            </a:prstGeom>
            <a:ln w="12700">
              <a:solidFill>
                <a:srgbClr val="00929C"/>
              </a:solidFill>
            </a:ln>
          </p:spPr>
          <p:style>
            <a:lnRef idx="1">
              <a:schemeClr val="accent1"/>
            </a:lnRef>
            <a:fillRef idx="0">
              <a:schemeClr val="accent1"/>
            </a:fillRef>
            <a:effectRef idx="0">
              <a:schemeClr val="accent1"/>
            </a:effectRef>
            <a:fontRef idx="minor">
              <a:schemeClr val="tx1"/>
            </a:fontRef>
          </p:style>
        </p:cxnSp>
      </p:grpSp>
      <p:sp>
        <p:nvSpPr>
          <p:cNvPr id="92" name="矩形 91">
            <a:extLst>
              <a:ext uri="{FF2B5EF4-FFF2-40B4-BE49-F238E27FC236}">
                <a16:creationId xmlns:a16="http://schemas.microsoft.com/office/drawing/2014/main" id="{838665CD-86F8-4F61-ACF3-CBB68EDC877C}"/>
              </a:ext>
            </a:extLst>
          </p:cNvPr>
          <p:cNvSpPr/>
          <p:nvPr/>
        </p:nvSpPr>
        <p:spPr>
          <a:xfrm>
            <a:off x="229025" y="2124499"/>
            <a:ext cx="5090224" cy="3785652"/>
          </a:xfrm>
          <a:prstGeom prst="rect">
            <a:avLst/>
          </a:prstGeom>
        </p:spPr>
        <p:txBody>
          <a:bodyPr wrap="square">
            <a:spAutoFit/>
          </a:bodyPr>
          <a:lstStyle/>
          <a:p>
            <a:pPr marL="457200" indent="-457200" algn="just">
              <a:buFont typeface="Wingdings" panose="05000000000000000000" pitchFamily="2" charset="2"/>
              <a:buChar char="Ø"/>
            </a:pPr>
            <a:r>
              <a:rPr lang="zh-TW" altLang="en-US" sz="2400" dirty="0">
                <a:solidFill>
                  <a:schemeClr val="bg1"/>
                </a:solidFill>
                <a:latin typeface="標楷體" panose="03000509000000000000" pitchFamily="65" charset="-120"/>
                <a:ea typeface="標楷體" panose="03000509000000000000" pitchFamily="65" charset="-120"/>
              </a:rPr>
              <a:t>競賽所用之製表人姓名，以試卷所列為準，凡與試卷所列</a:t>
            </a:r>
            <a:r>
              <a:rPr lang="zh-TW" altLang="en-US" sz="2400" dirty="0">
                <a:solidFill>
                  <a:srgbClr val="00EFF1"/>
                </a:solidFill>
                <a:latin typeface="標楷體" panose="03000509000000000000" pitchFamily="65" charset="-120"/>
                <a:ea typeface="標楷體" panose="03000509000000000000" pitchFamily="65" charset="-120"/>
              </a:rPr>
              <a:t>不符者</a:t>
            </a:r>
            <a:r>
              <a:rPr lang="zh-TW" altLang="en-US" sz="2400" dirty="0">
                <a:solidFill>
                  <a:schemeClr val="bg1"/>
                </a:solidFill>
                <a:latin typeface="標楷體" panose="03000509000000000000" pitchFamily="65" charset="-120"/>
                <a:ea typeface="標楷體" panose="03000509000000000000" pitchFamily="65" charset="-120"/>
              </a:rPr>
              <a:t>，</a:t>
            </a:r>
            <a:r>
              <a:rPr lang="zh-TW" altLang="en-US" sz="2400" dirty="0">
                <a:solidFill>
                  <a:srgbClr val="00EFF1"/>
                </a:solidFill>
                <a:latin typeface="標楷體" panose="03000509000000000000" pitchFamily="65" charset="-120"/>
                <a:ea typeface="標楷體" panose="03000509000000000000" pitchFamily="65" charset="-120"/>
              </a:rPr>
              <a:t>術科不予計點</a:t>
            </a:r>
            <a:r>
              <a:rPr lang="zh-TW" altLang="en-US" sz="2400" dirty="0">
                <a:solidFill>
                  <a:schemeClr val="bg1"/>
                </a:solidFill>
                <a:latin typeface="標楷體" panose="03000509000000000000" pitchFamily="65" charset="-120"/>
                <a:ea typeface="標楷體" panose="03000509000000000000" pitchFamily="65" charset="-120"/>
              </a:rPr>
              <a:t>。</a:t>
            </a:r>
            <a:r>
              <a:rPr lang="zh-TW" altLang="en-US" sz="2400" dirty="0">
                <a:solidFill>
                  <a:srgbClr val="00EFF1"/>
                </a:solidFill>
                <a:latin typeface="標楷體" panose="03000509000000000000" pitchFamily="65" charset="-120"/>
                <a:ea typeface="標楷體" panose="03000509000000000000" pitchFamily="65" charset="-120"/>
              </a:rPr>
              <a:t>未列印</a:t>
            </a:r>
            <a:r>
              <a:rPr lang="zh-TW" altLang="en-US" sz="2400" dirty="0">
                <a:solidFill>
                  <a:schemeClr val="bg1"/>
                </a:solidFill>
                <a:latin typeface="標楷體" panose="03000509000000000000" pitchFamily="65" charset="-120"/>
                <a:ea typeface="標楷體" panose="03000509000000000000" pitchFamily="65" charset="-120"/>
              </a:rPr>
              <a:t>製表人者該評分項目</a:t>
            </a:r>
            <a:r>
              <a:rPr lang="zh-TW" altLang="en-US" sz="2400" dirty="0">
                <a:solidFill>
                  <a:srgbClr val="00EFF1"/>
                </a:solidFill>
                <a:latin typeface="標楷體" panose="03000509000000000000" pitchFamily="65" charset="-120"/>
                <a:ea typeface="標楷體" panose="03000509000000000000" pitchFamily="65" charset="-120"/>
              </a:rPr>
              <a:t>扣</a:t>
            </a:r>
            <a:r>
              <a:rPr lang="en-US" altLang="zh-TW" sz="2400" dirty="0">
                <a:solidFill>
                  <a:srgbClr val="00EFF1"/>
                </a:solidFill>
                <a:latin typeface="標楷體" panose="03000509000000000000" pitchFamily="65" charset="-120"/>
                <a:ea typeface="標楷體" panose="03000509000000000000" pitchFamily="65" charset="-120"/>
              </a:rPr>
              <a:t>5</a:t>
            </a:r>
            <a:r>
              <a:rPr lang="zh-TW" altLang="en-US" sz="2400" dirty="0">
                <a:solidFill>
                  <a:srgbClr val="00EFF1"/>
                </a:solidFill>
                <a:latin typeface="標楷體" panose="03000509000000000000" pitchFamily="65" charset="-120"/>
                <a:ea typeface="標楷體" panose="03000509000000000000" pitchFamily="65" charset="-120"/>
              </a:rPr>
              <a:t>點</a:t>
            </a:r>
            <a:r>
              <a:rPr lang="zh-TW" altLang="en-US" sz="2400" dirty="0">
                <a:solidFill>
                  <a:schemeClr val="bg1"/>
                </a:solidFill>
                <a:latin typeface="標楷體" panose="03000509000000000000" pitchFamily="65" charset="-120"/>
                <a:ea typeface="標楷體" panose="03000509000000000000" pitchFamily="65" charset="-120"/>
              </a:rPr>
              <a:t>：綜合損益表、資產負債表</a:t>
            </a:r>
          </a:p>
          <a:p>
            <a:pPr marL="457200" indent="-457200" algn="just">
              <a:buFont typeface="Wingdings" panose="05000000000000000000" pitchFamily="2" charset="2"/>
              <a:buChar char="Ø"/>
            </a:pPr>
            <a:r>
              <a:rPr lang="zh-TW" altLang="en-US" sz="2400" dirty="0">
                <a:solidFill>
                  <a:schemeClr val="bg1"/>
                </a:solidFill>
                <a:latin typeface="標楷體" panose="03000509000000000000" pitchFamily="65" charset="-120"/>
                <a:ea typeface="標楷體" panose="03000509000000000000" pitchFamily="65" charset="-120"/>
              </a:rPr>
              <a:t>性質別內會計項目金額正確</a:t>
            </a:r>
            <a:r>
              <a:rPr lang="zh-TW" altLang="en-US" sz="2400" dirty="0">
                <a:solidFill>
                  <a:srgbClr val="00EFF1"/>
                </a:solidFill>
                <a:latin typeface="標楷體" panose="03000509000000000000" pitchFamily="65" charset="-120"/>
                <a:ea typeface="標楷體" panose="03000509000000000000" pitchFamily="65" charset="-120"/>
              </a:rPr>
              <a:t>順序錯誤</a:t>
            </a:r>
          </a:p>
          <a:p>
            <a:pPr marL="457200" indent="-457200" algn="just">
              <a:buFont typeface="Wingdings" panose="05000000000000000000" pitchFamily="2" charset="2"/>
              <a:buChar char="Ø"/>
            </a:pPr>
            <a:r>
              <a:rPr lang="zh-TW" altLang="en-US" sz="2400" dirty="0">
                <a:solidFill>
                  <a:schemeClr val="bg1"/>
                </a:solidFill>
                <a:latin typeface="標楷體" panose="03000509000000000000" pitchFamily="65" charset="-120"/>
                <a:ea typeface="標楷體" panose="03000509000000000000" pitchFamily="65" charset="-120"/>
              </a:rPr>
              <a:t>表首日期錯誤</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列印西元年</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，資產負債表日期錯誤、綜合損益表期間錯誤</a:t>
            </a:r>
          </a:p>
        </p:txBody>
      </p:sp>
      <p:grpSp>
        <p:nvGrpSpPr>
          <p:cNvPr id="6" name="群組 5">
            <a:extLst>
              <a:ext uri="{FF2B5EF4-FFF2-40B4-BE49-F238E27FC236}">
                <a16:creationId xmlns:a16="http://schemas.microsoft.com/office/drawing/2014/main" id="{7DA83002-9EA8-4C68-B45D-68FE2B4A47E2}"/>
              </a:ext>
            </a:extLst>
          </p:cNvPr>
          <p:cNvGrpSpPr/>
          <p:nvPr/>
        </p:nvGrpSpPr>
        <p:grpSpPr>
          <a:xfrm>
            <a:off x="4426542" y="4384388"/>
            <a:ext cx="2472454" cy="2178644"/>
            <a:chOff x="4767269" y="3968122"/>
            <a:chExt cx="2472454" cy="2178644"/>
          </a:xfrm>
        </p:grpSpPr>
        <p:sp>
          <p:nvSpPr>
            <p:cNvPr id="45" name="等腰三角形 44">
              <a:extLst>
                <a:ext uri="{FF2B5EF4-FFF2-40B4-BE49-F238E27FC236}">
                  <a16:creationId xmlns:a16="http://schemas.microsoft.com/office/drawing/2014/main" id="{873529F7-EE4B-4549-BDB9-8DD1413F1ED8}"/>
                </a:ext>
              </a:extLst>
            </p:cNvPr>
            <p:cNvSpPr/>
            <p:nvPr/>
          </p:nvSpPr>
          <p:spPr>
            <a:xfrm>
              <a:off x="4767269" y="3968122"/>
              <a:ext cx="2472454" cy="2178644"/>
            </a:xfrm>
            <a:prstGeom prst="triangle">
              <a:avLst>
                <a:gd name="adj" fmla="val 52583"/>
              </a:avLst>
            </a:prstGeom>
            <a:solidFill>
              <a:srgbClr val="003A44"/>
            </a:solidFill>
            <a:ln w="19050">
              <a:solidFill>
                <a:srgbClr val="00FD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9" name="圖片 8">
              <a:extLst>
                <a:ext uri="{FF2B5EF4-FFF2-40B4-BE49-F238E27FC236}">
                  <a16:creationId xmlns:a16="http://schemas.microsoft.com/office/drawing/2014/main" id="{1D3BA913-B4DB-49AE-A49F-ADB3B4E6C01A}"/>
                </a:ext>
              </a:extLst>
            </p:cNvPr>
            <p:cNvPicPr>
              <a:picLocks noChangeAspect="1"/>
            </p:cNvPicPr>
            <p:nvPr/>
          </p:nvPicPr>
          <p:blipFill>
            <a:blip r:embed="rId4">
              <a:duotone>
                <a:prstClr val="black"/>
                <a:srgbClr val="00EFF1">
                  <a:tint val="45000"/>
                  <a:satMod val="400000"/>
                </a:srgbClr>
              </a:duotone>
            </a:blip>
            <a:stretch>
              <a:fillRect/>
            </a:stretch>
          </p:blipFill>
          <p:spPr>
            <a:xfrm>
              <a:off x="5444741" y="4514579"/>
              <a:ext cx="1229274" cy="1608621"/>
            </a:xfrm>
            <a:prstGeom prst="rect">
              <a:avLst/>
            </a:prstGeom>
          </p:spPr>
        </p:pic>
      </p:grpSp>
      <p:grpSp>
        <p:nvGrpSpPr>
          <p:cNvPr id="58" name="群組 57">
            <a:extLst>
              <a:ext uri="{FF2B5EF4-FFF2-40B4-BE49-F238E27FC236}">
                <a16:creationId xmlns:a16="http://schemas.microsoft.com/office/drawing/2014/main" id="{7719EC14-001B-4ED8-9F81-97EC4ADE3D3C}"/>
              </a:ext>
            </a:extLst>
          </p:cNvPr>
          <p:cNvGrpSpPr/>
          <p:nvPr/>
        </p:nvGrpSpPr>
        <p:grpSpPr>
          <a:xfrm>
            <a:off x="4695750" y="1313963"/>
            <a:ext cx="2830342" cy="584775"/>
            <a:chOff x="7975027" y="1663478"/>
            <a:chExt cx="2830342" cy="584775"/>
          </a:xfrm>
        </p:grpSpPr>
        <p:sp>
          <p:nvSpPr>
            <p:cNvPr id="62" name="文字方塊 61">
              <a:extLst>
                <a:ext uri="{FF2B5EF4-FFF2-40B4-BE49-F238E27FC236}">
                  <a16:creationId xmlns:a16="http://schemas.microsoft.com/office/drawing/2014/main" id="{F46552C7-3542-476F-AB14-D62491F29915}"/>
                </a:ext>
              </a:extLst>
            </p:cNvPr>
            <p:cNvSpPr txBox="1"/>
            <p:nvPr/>
          </p:nvSpPr>
          <p:spPr>
            <a:xfrm>
              <a:off x="8255565" y="1663478"/>
              <a:ext cx="2549804" cy="584775"/>
            </a:xfrm>
            <a:prstGeom prst="rect">
              <a:avLst/>
            </a:prstGeom>
            <a:noFill/>
          </p:spPr>
          <p:txBody>
            <a:bodyPr wrap="square" rtlCol="0">
              <a:spAutoFit/>
            </a:bodyPr>
            <a:lstStyle/>
            <a:p>
              <a:pPr algn="ctr"/>
              <a:r>
                <a:rPr lang="zh-TW" altLang="en-US" sz="3200" dirty="0" smtClean="0">
                  <a:solidFill>
                    <a:srgbClr val="00FDFF"/>
                  </a:solidFill>
                  <a:latin typeface="標楷體" panose="03000509000000000000" pitchFamily="65" charset="-120"/>
                  <a:ea typeface="標楷體" panose="03000509000000000000" pitchFamily="65" charset="-120"/>
                </a:rPr>
                <a:t>細部</a:t>
              </a:r>
              <a:endParaRPr lang="zh-TW" altLang="en-US" sz="3200" dirty="0">
                <a:solidFill>
                  <a:srgbClr val="00FDFF"/>
                </a:solidFill>
                <a:latin typeface="標楷體" panose="03000509000000000000" pitchFamily="65" charset="-120"/>
                <a:ea typeface="標楷體" panose="03000509000000000000" pitchFamily="65" charset="-120"/>
              </a:endParaRPr>
            </a:p>
          </p:txBody>
        </p:sp>
        <p:pic>
          <p:nvPicPr>
            <p:cNvPr id="63" name="圖片 62">
              <a:extLst>
                <a:ext uri="{FF2B5EF4-FFF2-40B4-BE49-F238E27FC236}">
                  <a16:creationId xmlns:a16="http://schemas.microsoft.com/office/drawing/2014/main" id="{5E129404-C6CF-4D7F-9EF2-016EF23719FB}"/>
                </a:ext>
              </a:extLst>
            </p:cNvPr>
            <p:cNvPicPr>
              <a:picLocks noChangeAspect="1"/>
            </p:cNvPicPr>
            <p:nvPr/>
          </p:nvPicPr>
          <p:blipFill>
            <a:blip r:embed="rId5">
              <a:lum bright="70000" contrast="-70000"/>
            </a:blip>
            <a:stretch>
              <a:fillRect/>
            </a:stretch>
          </p:blipFill>
          <p:spPr>
            <a:xfrm>
              <a:off x="7975027" y="1680461"/>
              <a:ext cx="517184" cy="564741"/>
            </a:xfrm>
            <a:prstGeom prst="rect">
              <a:avLst/>
            </a:prstGeom>
          </p:spPr>
        </p:pic>
      </p:grpSp>
    </p:spTree>
    <p:extLst>
      <p:ext uri="{BB962C8B-B14F-4D97-AF65-F5344CB8AC3E}">
        <p14:creationId xmlns:p14="http://schemas.microsoft.com/office/powerpoint/2010/main" val="30960721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72"/>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72"/>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72"/>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57"/>
                                            </p:tgtEl>
                                            <p:attrNameLst>
                                              <p:attrName>style.visibility</p:attrName>
                                            </p:attrNameLst>
                                          </p:cBhvr>
                                          <p:to>
                                            <p:strVal val="visible"/>
                                          </p:to>
                                        </p:set>
                                        <p:anim calcmode="lin" valueType="num" p14:bounceEnd="12000">
                                          <p:cBhvr additive="base">
                                            <p:cTn id="13" dur="500" fill="hold"/>
                                            <p:tgtEl>
                                              <p:spTgt spid="57"/>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57"/>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57"/>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1"/>
                                            </p:tgtEl>
                                            <p:attrNameLst>
                                              <p:attrName>style.visibility</p:attrName>
                                            </p:attrNameLst>
                                          </p:cBhvr>
                                          <p:to>
                                            <p:strVal val="visible"/>
                                          </p:to>
                                        </p:set>
                                        <p:animEffect transition="in" filter="wipe(left)">
                                          <p:cBhvr>
                                            <p:cTn id="19" dur="500"/>
                                            <p:tgtEl>
                                              <p:spTgt spid="71"/>
                                            </p:tgtEl>
                                          </p:cBhvr>
                                        </p:animEffect>
                                      </p:childTnLst>
                                    </p:cTn>
                                  </p:par>
                                </p:childTnLst>
                              </p:cTn>
                            </p:par>
                            <p:par>
                              <p:cTn id="20" fill="hold">
                                <p:stCondLst>
                                  <p:cond delay="1250"/>
                                </p:stCondLst>
                                <p:childTnLst>
                                  <p:par>
                                    <p:cTn id="21" presetID="22" presetClass="entr" presetSubtype="4" fill="hold" nodeType="afterEffect">
                                      <p:stCondLst>
                                        <p:cond delay="0"/>
                                      </p:stCondLst>
                                      <p:childTnLst>
                                        <p:set>
                                          <p:cBhvr>
                                            <p:cTn id="22" dur="1" fill="hold">
                                              <p:stCondLst>
                                                <p:cond delay="0"/>
                                              </p:stCondLst>
                                            </p:cTn>
                                            <p:tgtEl>
                                              <p:spTgt spid="89"/>
                                            </p:tgtEl>
                                            <p:attrNameLst>
                                              <p:attrName>style.visibility</p:attrName>
                                            </p:attrNameLst>
                                          </p:cBhvr>
                                          <p:to>
                                            <p:strVal val="visible"/>
                                          </p:to>
                                        </p:set>
                                        <p:animEffect transition="in" filter="wipe(down)">
                                          <p:cBhvr>
                                            <p:cTn id="23" dur="500"/>
                                            <p:tgtEl>
                                              <p:spTgt spid="89"/>
                                            </p:tgtEl>
                                          </p:cBhvr>
                                        </p:animEffect>
                                      </p:childTnLst>
                                    </p:cTn>
                                  </p:par>
                                  <p:par>
                                    <p:cTn id="24" presetID="22" presetClass="entr" presetSubtype="4" fill="hold" nodeType="withEffect">
                                      <p:stCondLst>
                                        <p:cond delay="0"/>
                                      </p:stCondLst>
                                      <p:childTnLst>
                                        <p:set>
                                          <p:cBhvr>
                                            <p:cTn id="25" dur="1" fill="hold">
                                              <p:stCondLst>
                                                <p:cond delay="0"/>
                                              </p:stCondLst>
                                            </p:cTn>
                                            <p:tgtEl>
                                              <p:spTgt spid="41"/>
                                            </p:tgtEl>
                                            <p:attrNameLst>
                                              <p:attrName>style.visibility</p:attrName>
                                            </p:attrNameLst>
                                          </p:cBhvr>
                                          <p:to>
                                            <p:strVal val="visible"/>
                                          </p:to>
                                        </p:set>
                                        <p:animEffect transition="in" filter="wipe(down)">
                                          <p:cBhvr>
                                            <p:cTn id="26" dur="500"/>
                                            <p:tgtEl>
                                              <p:spTgt spid="41"/>
                                            </p:tgtEl>
                                          </p:cBhvr>
                                        </p:animEffect>
                                      </p:childTnLst>
                                    </p:cTn>
                                  </p:par>
                                </p:childTnLst>
                              </p:cTn>
                            </p:par>
                            <p:par>
                              <p:cTn id="27" fill="hold">
                                <p:stCondLst>
                                  <p:cond delay="1750"/>
                                </p:stCondLst>
                                <p:childTnLst>
                                  <p:par>
                                    <p:cTn id="28" presetID="12" presetClass="entr" presetSubtype="4" fill="hold" nodeType="afterEffect">
                                      <p:stCondLst>
                                        <p:cond delay="0"/>
                                      </p:stCondLst>
                                      <p:childTnLst>
                                        <p:set>
                                          <p:cBhvr>
                                            <p:cTn id="29" dur="1" fill="hold">
                                              <p:stCondLst>
                                                <p:cond delay="0"/>
                                              </p:stCondLst>
                                            </p:cTn>
                                            <p:tgtEl>
                                              <p:spTgt spid="6"/>
                                            </p:tgtEl>
                                            <p:attrNameLst>
                                              <p:attrName>style.visibility</p:attrName>
                                            </p:attrNameLst>
                                          </p:cBhvr>
                                          <p:to>
                                            <p:strVal val="visible"/>
                                          </p:to>
                                        </p:set>
                                        <p:anim calcmode="lin" valueType="num">
                                          <p:cBhvr additive="base">
                                            <p:cTn id="30" dur="500"/>
                                            <p:tgtEl>
                                              <p:spTgt spid="6"/>
                                            </p:tgtEl>
                                            <p:attrNameLst>
                                              <p:attrName>ppt_y</p:attrName>
                                            </p:attrNameLst>
                                          </p:cBhvr>
                                          <p:tavLst>
                                            <p:tav tm="0">
                                              <p:val>
                                                <p:strVal val="#ppt_y+#ppt_h*1.125000"/>
                                              </p:val>
                                            </p:tav>
                                            <p:tav tm="100000">
                                              <p:val>
                                                <p:strVal val="#ppt_y"/>
                                              </p:val>
                                            </p:tav>
                                          </p:tavLst>
                                        </p:anim>
                                        <p:animEffect transition="in" filter="wipe(up)">
                                          <p:cBhvr>
                                            <p:cTn id="31" dur="500"/>
                                            <p:tgtEl>
                                              <p:spTgt spid="6"/>
                                            </p:tgtEl>
                                          </p:cBhvr>
                                        </p:animEffect>
                                      </p:childTnLst>
                                    </p:cTn>
                                  </p:par>
                                </p:childTnLst>
                              </p:cTn>
                            </p:par>
                            <p:par>
                              <p:cTn id="32" fill="hold">
                                <p:stCondLst>
                                  <p:cond delay="2250"/>
                                </p:stCondLst>
                                <p:childTnLst>
                                  <p:par>
                                    <p:cTn id="33" presetID="16" presetClass="entr" presetSubtype="21" fill="hold"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barn(inVertical)">
                                          <p:cBhvr>
                                            <p:cTn id="35" dur="500"/>
                                            <p:tgtEl>
                                              <p:spTgt spid="34"/>
                                            </p:tgtEl>
                                          </p:cBhvr>
                                        </p:animEffect>
                                      </p:childTnLst>
                                    </p:cTn>
                                  </p:par>
                                </p:childTnLst>
                              </p:cTn>
                            </p:par>
                            <p:par>
                              <p:cTn id="36" fill="hold">
                                <p:stCondLst>
                                  <p:cond delay="2750"/>
                                </p:stCondLst>
                                <p:childTnLst>
                                  <p:par>
                                    <p:cTn id="37" presetID="22" presetClass="entr" presetSubtype="8" fill="hold" nodeType="afterEffect">
                                      <p:stCondLst>
                                        <p:cond delay="0"/>
                                      </p:stCondLst>
                                      <p:childTnLst>
                                        <p:set>
                                          <p:cBhvr>
                                            <p:cTn id="38" dur="1" fill="hold">
                                              <p:stCondLst>
                                                <p:cond delay="0"/>
                                              </p:stCondLst>
                                            </p:cTn>
                                            <p:tgtEl>
                                              <p:spTgt spid="58"/>
                                            </p:tgtEl>
                                            <p:attrNameLst>
                                              <p:attrName>style.visibility</p:attrName>
                                            </p:attrNameLst>
                                          </p:cBhvr>
                                          <p:to>
                                            <p:strVal val="visible"/>
                                          </p:to>
                                        </p:set>
                                        <p:animEffect transition="in" filter="wipe(left)">
                                          <p:cBhvr>
                                            <p:cTn id="39" dur="500"/>
                                            <p:tgtEl>
                                              <p:spTgt spid="58"/>
                                            </p:tgtEl>
                                          </p:cBhvr>
                                        </p:animEffect>
                                      </p:childTnLst>
                                    </p:cTn>
                                  </p:par>
                                </p:childTnLst>
                              </p:cTn>
                            </p:par>
                            <p:par>
                              <p:cTn id="40" fill="hold">
                                <p:stCondLst>
                                  <p:cond delay="3250"/>
                                </p:stCondLst>
                                <p:childTnLst>
                                  <p:par>
                                    <p:cTn id="41" presetID="22" presetClass="entr" presetSubtype="1" fill="hold" grpId="0" nodeType="afterEffect">
                                      <p:stCondLst>
                                        <p:cond delay="0"/>
                                      </p:stCondLst>
                                      <p:childTnLst>
                                        <p:set>
                                          <p:cBhvr>
                                            <p:cTn id="42" dur="1" fill="hold">
                                              <p:stCondLst>
                                                <p:cond delay="0"/>
                                              </p:stCondLst>
                                            </p:cTn>
                                            <p:tgtEl>
                                              <p:spTgt spid="92"/>
                                            </p:tgtEl>
                                            <p:attrNameLst>
                                              <p:attrName>style.visibility</p:attrName>
                                            </p:attrNameLst>
                                          </p:cBhvr>
                                          <p:to>
                                            <p:strVal val="visible"/>
                                          </p:to>
                                        </p:set>
                                        <p:animEffect transition="in" filter="wipe(up)">
                                          <p:cBhvr>
                                            <p:cTn id="43" dur="500"/>
                                            <p:tgtEl>
                                              <p:spTgt spid="92"/>
                                            </p:tgtEl>
                                          </p:cBhvr>
                                        </p:animEffect>
                                      </p:childTnLst>
                                    </p:cTn>
                                  </p:par>
                                </p:childTnLst>
                              </p:cTn>
                            </p:par>
                            <p:par>
                              <p:cTn id="44" fill="hold">
                                <p:stCondLst>
                                  <p:cond delay="3750"/>
                                </p:stCondLst>
                                <p:childTnLst>
                                  <p:par>
                                    <p:cTn id="45" presetID="22" presetClass="entr" presetSubtype="1" fill="hold" grpId="0" nodeType="afterEffect">
                                      <p:stCondLst>
                                        <p:cond delay="0"/>
                                      </p:stCondLst>
                                      <p:childTnLst>
                                        <p:set>
                                          <p:cBhvr>
                                            <p:cTn id="46" dur="1" fill="hold">
                                              <p:stCondLst>
                                                <p:cond delay="0"/>
                                              </p:stCondLst>
                                            </p:cTn>
                                            <p:tgtEl>
                                              <p:spTgt spid="39"/>
                                            </p:tgtEl>
                                            <p:attrNameLst>
                                              <p:attrName>style.visibility</p:attrName>
                                            </p:attrNameLst>
                                          </p:cBhvr>
                                          <p:to>
                                            <p:strVal val="visible"/>
                                          </p:to>
                                        </p:set>
                                        <p:animEffect transition="in" filter="wipe(up)">
                                          <p:cBhvr>
                                            <p:cTn id="47"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71" grpId="0"/>
          <p:bldP spid="9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72"/>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72"/>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72"/>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57"/>
                                            </p:tgtEl>
                                            <p:attrNameLst>
                                              <p:attrName>style.visibility</p:attrName>
                                            </p:attrNameLst>
                                          </p:cBhvr>
                                          <p:to>
                                            <p:strVal val="visible"/>
                                          </p:to>
                                        </p:set>
                                        <p:anim calcmode="lin" valueType="num">
                                          <p:cBhvr additive="base">
                                            <p:cTn id="13" dur="500" fill="hold"/>
                                            <p:tgtEl>
                                              <p:spTgt spid="57"/>
                                            </p:tgtEl>
                                            <p:attrNameLst>
                                              <p:attrName>ppt_x</p:attrName>
                                            </p:attrNameLst>
                                          </p:cBhvr>
                                          <p:tavLst>
                                            <p:tav tm="0">
                                              <p:val>
                                                <p:strVal val="0-#ppt_w/2"/>
                                              </p:val>
                                            </p:tav>
                                            <p:tav tm="100000">
                                              <p:val>
                                                <p:strVal val="#ppt_x"/>
                                              </p:val>
                                            </p:tav>
                                          </p:tavLst>
                                        </p:anim>
                                        <p:anim calcmode="lin" valueType="num">
                                          <p:cBhvr additive="base">
                                            <p:cTn id="14" dur="500" fill="hold"/>
                                            <p:tgtEl>
                                              <p:spTgt spid="57"/>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57"/>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1"/>
                                            </p:tgtEl>
                                            <p:attrNameLst>
                                              <p:attrName>style.visibility</p:attrName>
                                            </p:attrNameLst>
                                          </p:cBhvr>
                                          <p:to>
                                            <p:strVal val="visible"/>
                                          </p:to>
                                        </p:set>
                                        <p:animEffect transition="in" filter="wipe(left)">
                                          <p:cBhvr>
                                            <p:cTn id="19" dur="500"/>
                                            <p:tgtEl>
                                              <p:spTgt spid="71"/>
                                            </p:tgtEl>
                                          </p:cBhvr>
                                        </p:animEffect>
                                      </p:childTnLst>
                                    </p:cTn>
                                  </p:par>
                                </p:childTnLst>
                              </p:cTn>
                            </p:par>
                            <p:par>
                              <p:cTn id="20" fill="hold">
                                <p:stCondLst>
                                  <p:cond delay="1250"/>
                                </p:stCondLst>
                                <p:childTnLst>
                                  <p:par>
                                    <p:cTn id="21" presetID="22" presetClass="entr" presetSubtype="4" fill="hold" nodeType="afterEffect">
                                      <p:stCondLst>
                                        <p:cond delay="0"/>
                                      </p:stCondLst>
                                      <p:childTnLst>
                                        <p:set>
                                          <p:cBhvr>
                                            <p:cTn id="22" dur="1" fill="hold">
                                              <p:stCondLst>
                                                <p:cond delay="0"/>
                                              </p:stCondLst>
                                            </p:cTn>
                                            <p:tgtEl>
                                              <p:spTgt spid="89"/>
                                            </p:tgtEl>
                                            <p:attrNameLst>
                                              <p:attrName>style.visibility</p:attrName>
                                            </p:attrNameLst>
                                          </p:cBhvr>
                                          <p:to>
                                            <p:strVal val="visible"/>
                                          </p:to>
                                        </p:set>
                                        <p:animEffect transition="in" filter="wipe(down)">
                                          <p:cBhvr>
                                            <p:cTn id="23" dur="500"/>
                                            <p:tgtEl>
                                              <p:spTgt spid="89"/>
                                            </p:tgtEl>
                                          </p:cBhvr>
                                        </p:animEffect>
                                      </p:childTnLst>
                                    </p:cTn>
                                  </p:par>
                                  <p:par>
                                    <p:cTn id="24" presetID="22" presetClass="entr" presetSubtype="4" fill="hold" nodeType="withEffect">
                                      <p:stCondLst>
                                        <p:cond delay="0"/>
                                      </p:stCondLst>
                                      <p:childTnLst>
                                        <p:set>
                                          <p:cBhvr>
                                            <p:cTn id="25" dur="1" fill="hold">
                                              <p:stCondLst>
                                                <p:cond delay="0"/>
                                              </p:stCondLst>
                                            </p:cTn>
                                            <p:tgtEl>
                                              <p:spTgt spid="41"/>
                                            </p:tgtEl>
                                            <p:attrNameLst>
                                              <p:attrName>style.visibility</p:attrName>
                                            </p:attrNameLst>
                                          </p:cBhvr>
                                          <p:to>
                                            <p:strVal val="visible"/>
                                          </p:to>
                                        </p:set>
                                        <p:animEffect transition="in" filter="wipe(down)">
                                          <p:cBhvr>
                                            <p:cTn id="26" dur="500"/>
                                            <p:tgtEl>
                                              <p:spTgt spid="41"/>
                                            </p:tgtEl>
                                          </p:cBhvr>
                                        </p:animEffect>
                                      </p:childTnLst>
                                    </p:cTn>
                                  </p:par>
                                </p:childTnLst>
                              </p:cTn>
                            </p:par>
                            <p:par>
                              <p:cTn id="27" fill="hold">
                                <p:stCondLst>
                                  <p:cond delay="1750"/>
                                </p:stCondLst>
                                <p:childTnLst>
                                  <p:par>
                                    <p:cTn id="28" presetID="12" presetClass="entr" presetSubtype="4" fill="hold" nodeType="afterEffect">
                                      <p:stCondLst>
                                        <p:cond delay="0"/>
                                      </p:stCondLst>
                                      <p:childTnLst>
                                        <p:set>
                                          <p:cBhvr>
                                            <p:cTn id="29" dur="1" fill="hold">
                                              <p:stCondLst>
                                                <p:cond delay="0"/>
                                              </p:stCondLst>
                                            </p:cTn>
                                            <p:tgtEl>
                                              <p:spTgt spid="6"/>
                                            </p:tgtEl>
                                            <p:attrNameLst>
                                              <p:attrName>style.visibility</p:attrName>
                                            </p:attrNameLst>
                                          </p:cBhvr>
                                          <p:to>
                                            <p:strVal val="visible"/>
                                          </p:to>
                                        </p:set>
                                        <p:anim calcmode="lin" valueType="num">
                                          <p:cBhvr additive="base">
                                            <p:cTn id="30" dur="500"/>
                                            <p:tgtEl>
                                              <p:spTgt spid="6"/>
                                            </p:tgtEl>
                                            <p:attrNameLst>
                                              <p:attrName>ppt_y</p:attrName>
                                            </p:attrNameLst>
                                          </p:cBhvr>
                                          <p:tavLst>
                                            <p:tav tm="0">
                                              <p:val>
                                                <p:strVal val="#ppt_y+#ppt_h*1.125000"/>
                                              </p:val>
                                            </p:tav>
                                            <p:tav tm="100000">
                                              <p:val>
                                                <p:strVal val="#ppt_y"/>
                                              </p:val>
                                            </p:tav>
                                          </p:tavLst>
                                        </p:anim>
                                        <p:animEffect transition="in" filter="wipe(up)">
                                          <p:cBhvr>
                                            <p:cTn id="31" dur="500"/>
                                            <p:tgtEl>
                                              <p:spTgt spid="6"/>
                                            </p:tgtEl>
                                          </p:cBhvr>
                                        </p:animEffect>
                                      </p:childTnLst>
                                    </p:cTn>
                                  </p:par>
                                </p:childTnLst>
                              </p:cTn>
                            </p:par>
                            <p:par>
                              <p:cTn id="32" fill="hold">
                                <p:stCondLst>
                                  <p:cond delay="2250"/>
                                </p:stCondLst>
                                <p:childTnLst>
                                  <p:par>
                                    <p:cTn id="33" presetID="16" presetClass="entr" presetSubtype="21" fill="hold"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barn(inVertical)">
                                          <p:cBhvr>
                                            <p:cTn id="35" dur="500"/>
                                            <p:tgtEl>
                                              <p:spTgt spid="34"/>
                                            </p:tgtEl>
                                          </p:cBhvr>
                                        </p:animEffect>
                                      </p:childTnLst>
                                    </p:cTn>
                                  </p:par>
                                </p:childTnLst>
                              </p:cTn>
                            </p:par>
                            <p:par>
                              <p:cTn id="36" fill="hold">
                                <p:stCondLst>
                                  <p:cond delay="2750"/>
                                </p:stCondLst>
                                <p:childTnLst>
                                  <p:par>
                                    <p:cTn id="37" presetID="22" presetClass="entr" presetSubtype="8" fill="hold" nodeType="afterEffect">
                                      <p:stCondLst>
                                        <p:cond delay="0"/>
                                      </p:stCondLst>
                                      <p:childTnLst>
                                        <p:set>
                                          <p:cBhvr>
                                            <p:cTn id="38" dur="1" fill="hold">
                                              <p:stCondLst>
                                                <p:cond delay="0"/>
                                              </p:stCondLst>
                                            </p:cTn>
                                            <p:tgtEl>
                                              <p:spTgt spid="58"/>
                                            </p:tgtEl>
                                            <p:attrNameLst>
                                              <p:attrName>style.visibility</p:attrName>
                                            </p:attrNameLst>
                                          </p:cBhvr>
                                          <p:to>
                                            <p:strVal val="visible"/>
                                          </p:to>
                                        </p:set>
                                        <p:animEffect transition="in" filter="wipe(left)">
                                          <p:cBhvr>
                                            <p:cTn id="39" dur="500"/>
                                            <p:tgtEl>
                                              <p:spTgt spid="58"/>
                                            </p:tgtEl>
                                          </p:cBhvr>
                                        </p:animEffect>
                                      </p:childTnLst>
                                    </p:cTn>
                                  </p:par>
                                </p:childTnLst>
                              </p:cTn>
                            </p:par>
                            <p:par>
                              <p:cTn id="40" fill="hold">
                                <p:stCondLst>
                                  <p:cond delay="3250"/>
                                </p:stCondLst>
                                <p:childTnLst>
                                  <p:par>
                                    <p:cTn id="41" presetID="22" presetClass="entr" presetSubtype="1" fill="hold" grpId="0" nodeType="afterEffect">
                                      <p:stCondLst>
                                        <p:cond delay="0"/>
                                      </p:stCondLst>
                                      <p:childTnLst>
                                        <p:set>
                                          <p:cBhvr>
                                            <p:cTn id="42" dur="1" fill="hold">
                                              <p:stCondLst>
                                                <p:cond delay="0"/>
                                              </p:stCondLst>
                                            </p:cTn>
                                            <p:tgtEl>
                                              <p:spTgt spid="92"/>
                                            </p:tgtEl>
                                            <p:attrNameLst>
                                              <p:attrName>style.visibility</p:attrName>
                                            </p:attrNameLst>
                                          </p:cBhvr>
                                          <p:to>
                                            <p:strVal val="visible"/>
                                          </p:to>
                                        </p:set>
                                        <p:animEffect transition="in" filter="wipe(up)">
                                          <p:cBhvr>
                                            <p:cTn id="43" dur="500"/>
                                            <p:tgtEl>
                                              <p:spTgt spid="92"/>
                                            </p:tgtEl>
                                          </p:cBhvr>
                                        </p:animEffect>
                                      </p:childTnLst>
                                    </p:cTn>
                                  </p:par>
                                </p:childTnLst>
                              </p:cTn>
                            </p:par>
                            <p:par>
                              <p:cTn id="44" fill="hold">
                                <p:stCondLst>
                                  <p:cond delay="3750"/>
                                </p:stCondLst>
                                <p:childTnLst>
                                  <p:par>
                                    <p:cTn id="45" presetID="22" presetClass="entr" presetSubtype="1" fill="hold" grpId="0" nodeType="afterEffect">
                                      <p:stCondLst>
                                        <p:cond delay="0"/>
                                      </p:stCondLst>
                                      <p:childTnLst>
                                        <p:set>
                                          <p:cBhvr>
                                            <p:cTn id="46" dur="1" fill="hold">
                                              <p:stCondLst>
                                                <p:cond delay="0"/>
                                              </p:stCondLst>
                                            </p:cTn>
                                            <p:tgtEl>
                                              <p:spTgt spid="39"/>
                                            </p:tgtEl>
                                            <p:attrNameLst>
                                              <p:attrName>style.visibility</p:attrName>
                                            </p:attrNameLst>
                                          </p:cBhvr>
                                          <p:to>
                                            <p:strVal val="visible"/>
                                          </p:to>
                                        </p:set>
                                        <p:animEffect transition="in" filter="wipe(up)">
                                          <p:cBhvr>
                                            <p:cTn id="47"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71" grpId="0"/>
          <p:bldP spid="92" grpId="0"/>
        </p:bldLst>
      </p:timing>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 name="组合 45"/>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47"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34" name="图片 33"/>
          <p:cNvPicPr>
            <a:picLocks noChangeAspect="1"/>
          </p:cNvPicPr>
          <p:nvPr/>
        </p:nvPicPr>
        <p:blipFill>
          <a:blip r:embed="rId2"/>
          <a:stretch>
            <a:fillRect/>
          </a:stretch>
        </p:blipFill>
        <p:spPr>
          <a:xfrm>
            <a:off x="3482858" y="1901371"/>
            <a:ext cx="4490832" cy="64562"/>
          </a:xfrm>
          <a:prstGeom prst="rect">
            <a:avLst/>
          </a:prstGeom>
        </p:spPr>
      </p:pic>
      <p:sp>
        <p:nvSpPr>
          <p:cNvPr id="39" name="矩形 38"/>
          <p:cNvSpPr/>
          <p:nvPr/>
        </p:nvSpPr>
        <p:spPr>
          <a:xfrm>
            <a:off x="6185775" y="2070219"/>
            <a:ext cx="5377053" cy="3785652"/>
          </a:xfrm>
          <a:prstGeom prst="rect">
            <a:avLst/>
          </a:prstGeom>
        </p:spPr>
        <p:txBody>
          <a:bodyPr wrap="square">
            <a:spAutoFit/>
          </a:bodyPr>
          <a:lstStyle/>
          <a:p>
            <a:pPr marL="342900" indent="-342900" algn="just">
              <a:buFont typeface="Wingdings" panose="05000000000000000000" pitchFamily="2" charset="2"/>
              <a:buChar char="Ø"/>
            </a:pPr>
            <a:r>
              <a:rPr lang="zh-TW" altLang="en-US" sz="2400" dirty="0" smtClean="0">
                <a:solidFill>
                  <a:srgbClr val="00EFF1"/>
                </a:solidFill>
                <a:latin typeface="標楷體" panose="03000509000000000000" pitchFamily="65" charset="-120"/>
                <a:ea typeface="標楷體" panose="03000509000000000000" pitchFamily="65" charset="-120"/>
              </a:rPr>
              <a:t>指定題</a:t>
            </a:r>
            <a:r>
              <a:rPr lang="en-US" altLang="zh-TW" sz="2400" dirty="0" smtClean="0">
                <a:solidFill>
                  <a:srgbClr val="00EFF1"/>
                </a:solidFill>
                <a:latin typeface="標楷體" panose="03000509000000000000" pitchFamily="65" charset="-120"/>
                <a:ea typeface="標楷體" panose="03000509000000000000" pitchFamily="65" charset="-120"/>
              </a:rPr>
              <a:t>-</a:t>
            </a:r>
          </a:p>
          <a:p>
            <a:pPr marL="719138" indent="-358775" algn="just">
              <a:buFont typeface="Wingdings" panose="05000000000000000000" pitchFamily="2" charset="2"/>
              <a:buChar char="p"/>
            </a:pPr>
            <a:r>
              <a:rPr lang="zh-TW" altLang="en-US" sz="2400" dirty="0" smtClean="0">
                <a:solidFill>
                  <a:srgbClr val="00EFF1"/>
                </a:solidFill>
                <a:latin typeface="標楷體" panose="03000509000000000000" pitchFamily="65" charset="-120"/>
                <a:ea typeface="標楷體" panose="03000509000000000000" pitchFamily="65" charset="-120"/>
              </a:rPr>
              <a:t>未</a:t>
            </a:r>
            <a:r>
              <a:rPr lang="zh-TW" altLang="en-US" sz="2400" dirty="0">
                <a:solidFill>
                  <a:srgbClr val="00EFF1"/>
                </a:solidFill>
                <a:latin typeface="標楷體" panose="03000509000000000000" pitchFamily="65" charset="-120"/>
                <a:ea typeface="標楷體" panose="03000509000000000000" pitchFamily="65" charset="-120"/>
              </a:rPr>
              <a:t>標明</a:t>
            </a:r>
            <a:r>
              <a:rPr lang="zh-TW" altLang="en-US" sz="2400" dirty="0">
                <a:solidFill>
                  <a:schemeClr val="bg1"/>
                </a:solidFill>
                <a:latin typeface="標楷體" panose="03000509000000000000" pitchFamily="65" charset="-120"/>
                <a:ea typeface="標楷體" panose="03000509000000000000" pitchFamily="65" charset="-120"/>
              </a:rPr>
              <a:t>作答題號及答題項目</a:t>
            </a:r>
          </a:p>
          <a:p>
            <a:pPr marL="719138" indent="-358775" algn="just">
              <a:buFont typeface="Wingdings" panose="05000000000000000000" pitchFamily="2" charset="2"/>
              <a:buChar char="p"/>
            </a:pPr>
            <a:r>
              <a:rPr lang="zh-TW" altLang="en-US" sz="2400" dirty="0" smtClean="0">
                <a:solidFill>
                  <a:srgbClr val="00EFF1"/>
                </a:solidFill>
                <a:latin typeface="標楷體" panose="03000509000000000000" pitchFamily="65" charset="-120"/>
                <a:ea typeface="標楷體" panose="03000509000000000000" pitchFamily="65" charset="-120"/>
              </a:rPr>
              <a:t>作</a:t>
            </a:r>
            <a:r>
              <a:rPr lang="zh-TW" altLang="en-US" sz="2400" dirty="0">
                <a:solidFill>
                  <a:srgbClr val="00EFF1"/>
                </a:solidFill>
                <a:latin typeface="標楷體" panose="03000509000000000000" pitchFamily="65" charset="-120"/>
                <a:ea typeface="標楷體" panose="03000509000000000000" pitchFamily="65" charset="-120"/>
              </a:rPr>
              <a:t>答單位不明</a:t>
            </a:r>
            <a:r>
              <a:rPr lang="en-US" altLang="zh-TW" sz="2400" dirty="0">
                <a:solidFill>
                  <a:schemeClr val="bg1"/>
                </a:solidFill>
                <a:latin typeface="標楷體" panose="03000509000000000000" pitchFamily="65" charset="-120"/>
                <a:ea typeface="標楷體" panose="03000509000000000000" pitchFamily="65" charset="-120"/>
              </a:rPr>
              <a:t>(%)</a:t>
            </a:r>
          </a:p>
          <a:p>
            <a:pPr marL="719138" indent="-358775" algn="just">
              <a:buFont typeface="Wingdings" panose="05000000000000000000" pitchFamily="2" charset="2"/>
              <a:buChar char="p"/>
            </a:pPr>
            <a:r>
              <a:rPr lang="zh-TW" altLang="en-US" sz="2400" dirty="0" smtClean="0">
                <a:solidFill>
                  <a:srgbClr val="00EFF1"/>
                </a:solidFill>
                <a:latin typeface="標楷體" panose="03000509000000000000" pitchFamily="65" charset="-120"/>
                <a:ea typeface="標楷體" panose="03000509000000000000" pitchFamily="65" charset="-120"/>
              </a:rPr>
              <a:t>未</a:t>
            </a:r>
            <a:r>
              <a:rPr lang="zh-TW" altLang="en-US" sz="2400" dirty="0">
                <a:solidFill>
                  <a:srgbClr val="00EFF1"/>
                </a:solidFill>
                <a:latin typeface="標楷體" panose="03000509000000000000" pitchFamily="65" charset="-120"/>
                <a:ea typeface="標楷體" panose="03000509000000000000" pitchFamily="65" charset="-120"/>
              </a:rPr>
              <a:t>依題意作答</a:t>
            </a:r>
            <a:r>
              <a:rPr lang="zh-TW" altLang="en-US" sz="2400" dirty="0">
                <a:solidFill>
                  <a:schemeClr val="bg1"/>
                </a:solidFill>
                <a:latin typeface="標楷體" panose="03000509000000000000" pitchFamily="65" charset="-120"/>
                <a:ea typeface="標楷體" panose="03000509000000000000" pitchFamily="65" charset="-120"/>
              </a:rPr>
              <a:t>計算金額</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求至小數點後二位，第三位四捨五入。</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若試題中另有規定時，依試題要求為準</a:t>
            </a:r>
            <a:r>
              <a:rPr lang="en-US" altLang="zh-TW" sz="2400" dirty="0">
                <a:solidFill>
                  <a:schemeClr val="bg1"/>
                </a:solidFill>
                <a:latin typeface="標楷體" panose="03000509000000000000" pitchFamily="65" charset="-120"/>
                <a:ea typeface="標楷體" panose="03000509000000000000" pitchFamily="65" charset="-120"/>
              </a:rPr>
              <a:t>)</a:t>
            </a:r>
          </a:p>
          <a:p>
            <a:pPr marL="719138" indent="-358775" algn="just">
              <a:buFont typeface="Wingdings" panose="05000000000000000000" pitchFamily="2" charset="2"/>
              <a:buChar char="p"/>
            </a:pPr>
            <a:r>
              <a:rPr lang="zh-TW" altLang="en-US" sz="2400" dirty="0" smtClean="0">
                <a:solidFill>
                  <a:srgbClr val="00EFF1"/>
                </a:solidFill>
                <a:latin typeface="標楷體" panose="03000509000000000000" pitchFamily="65" charset="-120"/>
                <a:ea typeface="標楷體" panose="03000509000000000000" pitchFamily="65" charset="-120"/>
              </a:rPr>
              <a:t>作</a:t>
            </a:r>
            <a:r>
              <a:rPr lang="zh-TW" altLang="en-US" sz="2400" dirty="0">
                <a:solidFill>
                  <a:srgbClr val="00EFF1"/>
                </a:solidFill>
                <a:latin typeface="標楷體" panose="03000509000000000000" pitchFamily="65" charset="-120"/>
                <a:ea typeface="標楷體" panose="03000509000000000000" pitchFamily="65" charset="-120"/>
              </a:rPr>
              <a:t>答格式內順序</a:t>
            </a:r>
            <a:r>
              <a:rPr lang="zh-TW" altLang="en-US" sz="2400" dirty="0">
                <a:solidFill>
                  <a:schemeClr val="bg1"/>
                </a:solidFill>
                <a:latin typeface="標楷體" panose="03000509000000000000" pitchFamily="65" charset="-120"/>
                <a:ea typeface="標楷體" panose="03000509000000000000" pitchFamily="65" charset="-120"/>
              </a:rPr>
              <a:t>與試題指供格式不一致 </a:t>
            </a:r>
          </a:p>
          <a:p>
            <a:pPr marL="719138" indent="-358775" algn="just">
              <a:buFont typeface="Wingdings" panose="05000000000000000000" pitchFamily="2" charset="2"/>
              <a:buChar char="p"/>
            </a:pPr>
            <a:r>
              <a:rPr lang="zh-TW" altLang="en-US" sz="2400" dirty="0" smtClean="0">
                <a:solidFill>
                  <a:srgbClr val="00EFF1"/>
                </a:solidFill>
                <a:latin typeface="標楷體" panose="03000509000000000000" pitchFamily="65" charset="-120"/>
                <a:ea typeface="標楷體" panose="03000509000000000000" pitchFamily="65" charset="-120"/>
              </a:rPr>
              <a:t>作</a:t>
            </a:r>
            <a:r>
              <a:rPr lang="zh-TW" altLang="en-US" sz="2400" dirty="0">
                <a:solidFill>
                  <a:srgbClr val="00EFF1"/>
                </a:solidFill>
                <a:latin typeface="標楷體" panose="03000509000000000000" pitchFamily="65" charset="-120"/>
                <a:ea typeface="標楷體" panose="03000509000000000000" pitchFamily="65" charset="-120"/>
              </a:rPr>
              <a:t>答</a:t>
            </a:r>
            <a:r>
              <a:rPr lang="zh-TW" altLang="en-US" sz="2400" dirty="0" smtClean="0">
                <a:solidFill>
                  <a:srgbClr val="00EFF1"/>
                </a:solidFill>
                <a:latin typeface="標楷體" panose="03000509000000000000" pitchFamily="65" charset="-120"/>
                <a:ea typeface="標楷體" panose="03000509000000000000" pitchFamily="65" charset="-120"/>
              </a:rPr>
              <a:t>的格式</a:t>
            </a:r>
            <a:r>
              <a:rPr lang="zh-TW" altLang="en-US" sz="2400" dirty="0">
                <a:solidFill>
                  <a:schemeClr val="bg1"/>
                </a:solidFill>
                <a:latin typeface="標楷體" panose="03000509000000000000" pitchFamily="65" charset="-120"/>
                <a:ea typeface="標楷體" panose="03000509000000000000" pitchFamily="65" charset="-120"/>
              </a:rPr>
              <a:t>與試題不</a:t>
            </a:r>
            <a:r>
              <a:rPr lang="zh-TW" altLang="en-US" sz="2400" dirty="0" smtClean="0">
                <a:solidFill>
                  <a:schemeClr val="bg1"/>
                </a:solidFill>
                <a:latin typeface="標楷體" panose="03000509000000000000" pitchFamily="65" charset="-120"/>
                <a:ea typeface="標楷體" panose="03000509000000000000" pitchFamily="65" charset="-120"/>
              </a:rPr>
              <a:t>一致</a:t>
            </a:r>
            <a:endParaRPr lang="en-US" altLang="zh-TW" sz="2400" dirty="0">
              <a:solidFill>
                <a:schemeClr val="bg1"/>
              </a:solidFill>
              <a:latin typeface="標楷體" panose="03000509000000000000" pitchFamily="65" charset="-120"/>
              <a:ea typeface="標楷體" panose="03000509000000000000" pitchFamily="65" charset="-120"/>
            </a:endParaRPr>
          </a:p>
        </p:txBody>
      </p:sp>
      <p:grpSp>
        <p:nvGrpSpPr>
          <p:cNvPr id="41" name="组合 40"/>
          <p:cNvGrpSpPr/>
          <p:nvPr/>
        </p:nvGrpSpPr>
        <p:grpSpPr>
          <a:xfrm flipH="1">
            <a:off x="6287423" y="5004876"/>
            <a:ext cx="4517946" cy="1555530"/>
            <a:chOff x="-4178158" y="5184522"/>
            <a:chExt cx="9792461" cy="890437"/>
          </a:xfrm>
        </p:grpSpPr>
        <p:cxnSp>
          <p:nvCxnSpPr>
            <p:cNvPr id="42" name="直接连接符 41"/>
            <p:cNvCxnSpPr>
              <a:cxnSpLocks/>
            </p:cNvCxnSpPr>
            <p:nvPr/>
          </p:nvCxnSpPr>
          <p:spPr>
            <a:xfrm>
              <a:off x="-4178158" y="6074957"/>
              <a:ext cx="7903428" cy="0"/>
            </a:xfrm>
            <a:prstGeom prst="line">
              <a:avLst/>
            </a:prstGeom>
            <a:ln w="12700">
              <a:solidFill>
                <a:srgbClr val="00929C"/>
              </a:solidFill>
            </a:ln>
          </p:spPr>
          <p:style>
            <a:lnRef idx="1">
              <a:schemeClr val="accent1"/>
            </a:lnRef>
            <a:fillRef idx="0">
              <a:schemeClr val="accent1"/>
            </a:fillRef>
            <a:effectRef idx="0">
              <a:schemeClr val="accent1"/>
            </a:effectRef>
            <a:fontRef idx="minor">
              <a:schemeClr val="tx1"/>
            </a:fontRef>
          </p:style>
        </p:cxnSp>
        <p:cxnSp>
          <p:nvCxnSpPr>
            <p:cNvPr id="43" name="直接连接符 42"/>
            <p:cNvCxnSpPr/>
            <p:nvPr/>
          </p:nvCxnSpPr>
          <p:spPr>
            <a:xfrm flipV="1">
              <a:off x="3725270" y="5184522"/>
              <a:ext cx="1889033" cy="890437"/>
            </a:xfrm>
            <a:prstGeom prst="line">
              <a:avLst/>
            </a:prstGeom>
            <a:ln w="12700">
              <a:solidFill>
                <a:srgbClr val="00929C"/>
              </a:solidFill>
            </a:ln>
          </p:spPr>
          <p:style>
            <a:lnRef idx="1">
              <a:schemeClr val="accent1"/>
            </a:lnRef>
            <a:fillRef idx="0">
              <a:schemeClr val="accent1"/>
            </a:fillRef>
            <a:effectRef idx="0">
              <a:schemeClr val="accent1"/>
            </a:effectRef>
            <a:fontRef idx="minor">
              <a:schemeClr val="tx1"/>
            </a:fontRef>
          </p:style>
        </p:cxnSp>
      </p:grpSp>
      <p:pic>
        <p:nvPicPr>
          <p:cNvPr id="57" name="图片 43">
            <a:extLst>
              <a:ext uri="{FF2B5EF4-FFF2-40B4-BE49-F238E27FC236}">
                <a16:creationId xmlns:a16="http://schemas.microsoft.com/office/drawing/2014/main" id="{87A35B21-A949-471B-A3D9-CB71D7DF9A23}"/>
              </a:ext>
            </a:extLst>
          </p:cNvPr>
          <p:cNvPicPr>
            <a:picLocks noChangeAspect="1"/>
          </p:cNvPicPr>
          <p:nvPr/>
        </p:nvPicPr>
        <p:blipFill>
          <a:blip r:embed="rId3"/>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1" name="矩形 70">
            <a:extLst>
              <a:ext uri="{FF2B5EF4-FFF2-40B4-BE49-F238E27FC236}">
                <a16:creationId xmlns:a16="http://schemas.microsoft.com/office/drawing/2014/main" id="{460AC58A-3F35-4AB3-A7F3-EE51CF1CB246}"/>
              </a:ext>
            </a:extLst>
          </p:cNvPr>
          <p:cNvSpPr/>
          <p:nvPr/>
        </p:nvSpPr>
        <p:spPr>
          <a:xfrm>
            <a:off x="819621" y="180125"/>
            <a:ext cx="10203283" cy="646331"/>
          </a:xfrm>
          <a:prstGeom prst="rect">
            <a:avLst/>
          </a:prstGeom>
        </p:spPr>
        <p:txBody>
          <a:bodyPr wrap="square">
            <a:spAutoFit/>
          </a:bodyPr>
          <a:lstStyle/>
          <a:p>
            <a:r>
              <a:rPr lang="zh-TW" altLang="en-US" sz="3600" b="1" spc="300" dirty="0">
                <a:solidFill>
                  <a:schemeClr val="bg2"/>
                </a:solidFill>
                <a:latin typeface="標楷體" panose="03000509000000000000" pitchFamily="65" charset="-120"/>
                <a:ea typeface="標楷體" panose="03000509000000000000" pitchFamily="65" charset="-120"/>
              </a:rPr>
              <a:t>規則及</a:t>
            </a:r>
            <a:r>
              <a:rPr lang="zh-TW" altLang="en-US" sz="3600" b="1" spc="300" dirty="0" smtClean="0">
                <a:solidFill>
                  <a:schemeClr val="bg2"/>
                </a:solidFill>
                <a:latin typeface="標楷體" panose="03000509000000000000" pitchFamily="65" charset="-120"/>
                <a:ea typeface="標楷體" panose="03000509000000000000" pitchFamily="65" charset="-120"/>
              </a:rPr>
              <a:t>評分</a:t>
            </a:r>
            <a:r>
              <a:rPr lang="en-US" altLang="zh-TW" sz="3600" b="1" spc="300" dirty="0" smtClean="0">
                <a:solidFill>
                  <a:schemeClr val="bg2"/>
                </a:solidFill>
                <a:latin typeface="標楷體" panose="03000509000000000000" pitchFamily="65" charset="-120"/>
                <a:ea typeface="標楷體" panose="03000509000000000000" pitchFamily="65" charset="-120"/>
              </a:rPr>
              <a:t>(</a:t>
            </a:r>
            <a:r>
              <a:rPr lang="zh-TW" altLang="en-US" sz="3600" b="1" spc="300" dirty="0">
                <a:solidFill>
                  <a:schemeClr val="bg2"/>
                </a:solidFill>
                <a:latin typeface="標楷體" panose="03000509000000000000" pitchFamily="65" charset="-120"/>
                <a:ea typeface="標楷體" panose="03000509000000000000" pitchFamily="65" charset="-120"/>
              </a:rPr>
              <a:t>術科點數之計算</a:t>
            </a:r>
            <a:r>
              <a:rPr lang="zh-TW" altLang="en-US" sz="3600" b="1" spc="300" dirty="0" smtClean="0">
                <a:solidFill>
                  <a:schemeClr val="bg2"/>
                </a:solidFill>
                <a:latin typeface="標楷體" panose="03000509000000000000" pitchFamily="65" charset="-120"/>
                <a:ea typeface="標楷體" panose="03000509000000000000" pitchFamily="65" charset="-120"/>
              </a:rPr>
              <a:t>規則</a:t>
            </a:r>
            <a:r>
              <a:rPr lang="en-US" altLang="zh-TW" sz="3600" b="1" spc="300" dirty="0" smtClean="0">
                <a:solidFill>
                  <a:schemeClr val="bg2"/>
                </a:solidFill>
                <a:latin typeface="標楷體" panose="03000509000000000000" pitchFamily="65" charset="-120"/>
                <a:ea typeface="標楷體" panose="03000509000000000000" pitchFamily="65" charset="-120"/>
              </a:rPr>
              <a:t>-</a:t>
            </a:r>
            <a:r>
              <a:rPr lang="zh-TW" altLang="en-US" sz="3600" b="1" spc="300" dirty="0" smtClean="0">
                <a:solidFill>
                  <a:srgbClr val="00FDFF"/>
                </a:solidFill>
                <a:latin typeface="標楷體" panose="03000509000000000000" pitchFamily="65" charset="-120"/>
                <a:ea typeface="標楷體" panose="03000509000000000000" pitchFamily="65" charset="-120"/>
              </a:rPr>
              <a:t>其他</a:t>
            </a:r>
            <a:r>
              <a:rPr lang="en-US" altLang="zh-TW" sz="3600" b="1" spc="300" dirty="0" smtClean="0">
                <a:solidFill>
                  <a:schemeClr val="bg2"/>
                </a:solidFill>
                <a:latin typeface="標楷體" panose="03000509000000000000" pitchFamily="65" charset="-120"/>
                <a:ea typeface="標楷體" panose="03000509000000000000" pitchFamily="65" charset="-120"/>
              </a:rPr>
              <a:t>)</a:t>
            </a:r>
            <a:endParaRPr lang="zh-TW" altLang="en-US" sz="3600" b="1" spc="300" dirty="0">
              <a:solidFill>
                <a:schemeClr val="bg2"/>
              </a:solidFill>
              <a:latin typeface="標楷體" panose="03000509000000000000" pitchFamily="65" charset="-120"/>
              <a:ea typeface="標楷體" panose="03000509000000000000" pitchFamily="65" charset="-120"/>
            </a:endParaRPr>
          </a:p>
        </p:txBody>
      </p:sp>
      <p:grpSp>
        <p:nvGrpSpPr>
          <p:cNvPr id="72" name="组合 46">
            <a:extLst>
              <a:ext uri="{FF2B5EF4-FFF2-40B4-BE49-F238E27FC236}">
                <a16:creationId xmlns:a16="http://schemas.microsoft.com/office/drawing/2014/main" id="{73C04919-C6F7-4821-9873-CC3AB59D8F21}"/>
              </a:ext>
            </a:extLst>
          </p:cNvPr>
          <p:cNvGrpSpPr/>
          <p:nvPr/>
        </p:nvGrpSpPr>
        <p:grpSpPr>
          <a:xfrm>
            <a:off x="-552934" y="-209107"/>
            <a:ext cx="1281598" cy="1230792"/>
            <a:chOff x="3613150" y="1047750"/>
            <a:chExt cx="4965700" cy="4768850"/>
          </a:xfrm>
          <a:solidFill>
            <a:srgbClr val="FFFFFF">
              <a:alpha val="15000"/>
            </a:srgbClr>
          </a:solidFill>
        </p:grpSpPr>
        <p:sp>
          <p:nvSpPr>
            <p:cNvPr id="73" name="Freeform 414">
              <a:extLst>
                <a:ext uri="{FF2B5EF4-FFF2-40B4-BE49-F238E27FC236}">
                  <a16:creationId xmlns:a16="http://schemas.microsoft.com/office/drawing/2014/main" id="{4BE5F278-69C4-46D6-B6A4-E531E0699137}"/>
                </a:ext>
              </a:extLst>
            </p:cNvPr>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15">
              <a:extLst>
                <a:ext uri="{FF2B5EF4-FFF2-40B4-BE49-F238E27FC236}">
                  <a16:creationId xmlns:a16="http://schemas.microsoft.com/office/drawing/2014/main" id="{8FCE9FD6-138B-4E30-A204-12C613996C85}"/>
                </a:ext>
              </a:extLst>
            </p:cNvPr>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416">
              <a:extLst>
                <a:ext uri="{FF2B5EF4-FFF2-40B4-BE49-F238E27FC236}">
                  <a16:creationId xmlns:a16="http://schemas.microsoft.com/office/drawing/2014/main" id="{CA974B92-04BE-45E5-A242-757252236E49}"/>
                </a:ext>
              </a:extLst>
            </p:cNvPr>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17">
              <a:extLst>
                <a:ext uri="{FF2B5EF4-FFF2-40B4-BE49-F238E27FC236}">
                  <a16:creationId xmlns:a16="http://schemas.microsoft.com/office/drawing/2014/main" id="{95FCFA35-C7A9-4ECB-815D-7E200C25F1ED}"/>
                </a:ext>
              </a:extLst>
            </p:cNvPr>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18">
              <a:extLst>
                <a:ext uri="{FF2B5EF4-FFF2-40B4-BE49-F238E27FC236}">
                  <a16:creationId xmlns:a16="http://schemas.microsoft.com/office/drawing/2014/main" id="{0C332485-8DBF-4E4D-AA38-B9912540559C}"/>
                </a:ext>
              </a:extLst>
            </p:cNvPr>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19">
              <a:extLst>
                <a:ext uri="{FF2B5EF4-FFF2-40B4-BE49-F238E27FC236}">
                  <a16:creationId xmlns:a16="http://schemas.microsoft.com/office/drawing/2014/main" id="{77023A20-EF70-4185-BFBC-3636A6FB0E87}"/>
                </a:ext>
              </a:extLst>
            </p:cNvPr>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420">
              <a:extLst>
                <a:ext uri="{FF2B5EF4-FFF2-40B4-BE49-F238E27FC236}">
                  <a16:creationId xmlns:a16="http://schemas.microsoft.com/office/drawing/2014/main" id="{25498C93-0C12-40DC-90A7-945F6CCB34EB}"/>
                </a:ext>
              </a:extLst>
            </p:cNvPr>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21">
              <a:extLst>
                <a:ext uri="{FF2B5EF4-FFF2-40B4-BE49-F238E27FC236}">
                  <a16:creationId xmlns:a16="http://schemas.microsoft.com/office/drawing/2014/main" id="{7319BB38-5F64-4E3C-9115-AD7B498F5AF2}"/>
                </a:ext>
              </a:extLst>
            </p:cNvPr>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22">
              <a:extLst>
                <a:ext uri="{FF2B5EF4-FFF2-40B4-BE49-F238E27FC236}">
                  <a16:creationId xmlns:a16="http://schemas.microsoft.com/office/drawing/2014/main" id="{9BFFB5F8-D701-445A-9BD6-A94A9802518E}"/>
                </a:ext>
              </a:extLst>
            </p:cNvPr>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23">
              <a:extLst>
                <a:ext uri="{FF2B5EF4-FFF2-40B4-BE49-F238E27FC236}">
                  <a16:creationId xmlns:a16="http://schemas.microsoft.com/office/drawing/2014/main" id="{0B77D07A-D6B6-443F-BB7F-CF4F33026F22}"/>
                </a:ext>
              </a:extLst>
            </p:cNvPr>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84" name="组合 10">
            <a:extLst>
              <a:ext uri="{FF2B5EF4-FFF2-40B4-BE49-F238E27FC236}">
                <a16:creationId xmlns:a16="http://schemas.microsoft.com/office/drawing/2014/main" id="{2524DB11-A8B9-4379-B8ED-C8883AB12350}"/>
              </a:ext>
            </a:extLst>
          </p:cNvPr>
          <p:cNvGrpSpPr/>
          <p:nvPr/>
        </p:nvGrpSpPr>
        <p:grpSpPr>
          <a:xfrm>
            <a:off x="-824470" y="906779"/>
            <a:ext cx="13086241" cy="381000"/>
            <a:chOff x="-7653" y="1293813"/>
            <a:chExt cx="12207307" cy="381000"/>
          </a:xfrm>
        </p:grpSpPr>
        <p:sp>
          <p:nvSpPr>
            <p:cNvPr id="85" name="任意多边形 28">
              <a:extLst>
                <a:ext uri="{FF2B5EF4-FFF2-40B4-BE49-F238E27FC236}">
                  <a16:creationId xmlns:a16="http://schemas.microsoft.com/office/drawing/2014/main" id="{0061C376-4027-4F08-95D1-748A649F2086}"/>
                </a:ext>
              </a:extLst>
            </p:cNvPr>
            <p:cNvSpPr/>
            <p:nvPr/>
          </p:nvSpPr>
          <p:spPr>
            <a:xfrm>
              <a:off x="-7653" y="1293813"/>
              <a:ext cx="12207307" cy="381000"/>
            </a:xfrm>
            <a:custGeom>
              <a:avLst/>
              <a:gdLst>
                <a:gd name="connsiteX0" fmla="*/ 6103653 w 12207307"/>
                <a:gd name="connsiteY0" fmla="*/ 0 h 381000"/>
                <a:gd name="connsiteX1" fmla="*/ 6271294 w 12207307"/>
                <a:gd name="connsiteY1" fmla="*/ 167641 h 381000"/>
                <a:gd name="connsiteX2" fmla="*/ 12207307 w 12207307"/>
                <a:gd name="connsiteY2" fmla="*/ 167641 h 381000"/>
                <a:gd name="connsiteX3" fmla="*/ 12207307 w 12207307"/>
                <a:gd name="connsiteY3" fmla="*/ 213360 h 381000"/>
                <a:gd name="connsiteX4" fmla="*/ 6271293 w 12207307"/>
                <a:gd name="connsiteY4" fmla="*/ 213360 h 381000"/>
                <a:gd name="connsiteX5" fmla="*/ 6103653 w 12207307"/>
                <a:gd name="connsiteY5" fmla="*/ 381000 h 381000"/>
                <a:gd name="connsiteX6" fmla="*/ 5936013 w 12207307"/>
                <a:gd name="connsiteY6" fmla="*/ 213360 h 381000"/>
                <a:gd name="connsiteX7" fmla="*/ 0 w 12207307"/>
                <a:gd name="connsiteY7" fmla="*/ 213360 h 381000"/>
                <a:gd name="connsiteX8" fmla="*/ 0 w 12207307"/>
                <a:gd name="connsiteY8" fmla="*/ 167641 h 381000"/>
                <a:gd name="connsiteX9" fmla="*/ 5936012 w 12207307"/>
                <a:gd name="connsiteY9" fmla="*/ 167641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207307" h="381000">
                  <a:moveTo>
                    <a:pt x="6103653" y="0"/>
                  </a:moveTo>
                  <a:lnTo>
                    <a:pt x="6271294" y="167641"/>
                  </a:lnTo>
                  <a:lnTo>
                    <a:pt x="12207307" y="167641"/>
                  </a:lnTo>
                  <a:lnTo>
                    <a:pt x="12207307" y="213360"/>
                  </a:lnTo>
                  <a:lnTo>
                    <a:pt x="6271293" y="213360"/>
                  </a:lnTo>
                  <a:lnTo>
                    <a:pt x="6103653" y="381000"/>
                  </a:lnTo>
                  <a:lnTo>
                    <a:pt x="5936013" y="213360"/>
                  </a:lnTo>
                  <a:lnTo>
                    <a:pt x="0" y="213360"/>
                  </a:lnTo>
                  <a:lnTo>
                    <a:pt x="0" y="167641"/>
                  </a:lnTo>
                  <a:lnTo>
                    <a:pt x="5936012" y="16764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菱形 85">
              <a:extLst>
                <a:ext uri="{FF2B5EF4-FFF2-40B4-BE49-F238E27FC236}">
                  <a16:creationId xmlns:a16="http://schemas.microsoft.com/office/drawing/2014/main" id="{C643473C-1A9D-4898-A5FF-DB2C5E90C4BC}"/>
                </a:ext>
              </a:extLst>
            </p:cNvPr>
            <p:cNvSpPr/>
            <p:nvPr/>
          </p:nvSpPr>
          <p:spPr>
            <a:xfrm>
              <a:off x="6006221" y="1391443"/>
              <a:ext cx="189082" cy="189082"/>
            </a:xfrm>
            <a:prstGeom prst="diamond">
              <a:avLst/>
            </a:prstGeom>
            <a:solidFill>
              <a:srgbClr val="00FD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9" name="组合 40">
            <a:extLst>
              <a:ext uri="{FF2B5EF4-FFF2-40B4-BE49-F238E27FC236}">
                <a16:creationId xmlns:a16="http://schemas.microsoft.com/office/drawing/2014/main" id="{E60F0084-3C5A-46E1-8C6B-543CF5B8273E}"/>
              </a:ext>
            </a:extLst>
          </p:cNvPr>
          <p:cNvGrpSpPr/>
          <p:nvPr/>
        </p:nvGrpSpPr>
        <p:grpSpPr>
          <a:xfrm>
            <a:off x="628902" y="5007982"/>
            <a:ext cx="4464445" cy="1555530"/>
            <a:chOff x="-3273790" y="5184522"/>
            <a:chExt cx="8888093" cy="890437"/>
          </a:xfrm>
        </p:grpSpPr>
        <p:cxnSp>
          <p:nvCxnSpPr>
            <p:cNvPr id="90" name="直接连接符 41">
              <a:extLst>
                <a:ext uri="{FF2B5EF4-FFF2-40B4-BE49-F238E27FC236}">
                  <a16:creationId xmlns:a16="http://schemas.microsoft.com/office/drawing/2014/main" id="{D981BC83-3BD3-488B-AE91-AB9CA577BA3C}"/>
                </a:ext>
              </a:extLst>
            </p:cNvPr>
            <p:cNvCxnSpPr>
              <a:cxnSpLocks/>
            </p:cNvCxnSpPr>
            <p:nvPr/>
          </p:nvCxnSpPr>
          <p:spPr>
            <a:xfrm>
              <a:off x="-3273790" y="6073179"/>
              <a:ext cx="6999062" cy="1778"/>
            </a:xfrm>
            <a:prstGeom prst="line">
              <a:avLst/>
            </a:prstGeom>
            <a:ln w="12700">
              <a:solidFill>
                <a:srgbClr val="00929C"/>
              </a:solidFill>
            </a:ln>
          </p:spPr>
          <p:style>
            <a:lnRef idx="1">
              <a:schemeClr val="accent1"/>
            </a:lnRef>
            <a:fillRef idx="0">
              <a:schemeClr val="accent1"/>
            </a:fillRef>
            <a:effectRef idx="0">
              <a:schemeClr val="accent1"/>
            </a:effectRef>
            <a:fontRef idx="minor">
              <a:schemeClr val="tx1"/>
            </a:fontRef>
          </p:style>
        </p:cxnSp>
        <p:cxnSp>
          <p:nvCxnSpPr>
            <p:cNvPr id="91" name="直接连接符 42">
              <a:extLst>
                <a:ext uri="{FF2B5EF4-FFF2-40B4-BE49-F238E27FC236}">
                  <a16:creationId xmlns:a16="http://schemas.microsoft.com/office/drawing/2014/main" id="{209A00B0-2445-4023-9FBF-3191C168E9CD}"/>
                </a:ext>
              </a:extLst>
            </p:cNvPr>
            <p:cNvCxnSpPr/>
            <p:nvPr/>
          </p:nvCxnSpPr>
          <p:spPr>
            <a:xfrm flipV="1">
              <a:off x="3725270" y="5184522"/>
              <a:ext cx="1889033" cy="890437"/>
            </a:xfrm>
            <a:prstGeom prst="line">
              <a:avLst/>
            </a:prstGeom>
            <a:ln w="12700">
              <a:solidFill>
                <a:srgbClr val="00929C"/>
              </a:solidFill>
            </a:ln>
          </p:spPr>
          <p:style>
            <a:lnRef idx="1">
              <a:schemeClr val="accent1"/>
            </a:lnRef>
            <a:fillRef idx="0">
              <a:schemeClr val="accent1"/>
            </a:fillRef>
            <a:effectRef idx="0">
              <a:schemeClr val="accent1"/>
            </a:effectRef>
            <a:fontRef idx="minor">
              <a:schemeClr val="tx1"/>
            </a:fontRef>
          </p:style>
        </p:cxnSp>
      </p:grpSp>
      <p:sp>
        <p:nvSpPr>
          <p:cNvPr id="92" name="矩形 91">
            <a:extLst>
              <a:ext uri="{FF2B5EF4-FFF2-40B4-BE49-F238E27FC236}">
                <a16:creationId xmlns:a16="http://schemas.microsoft.com/office/drawing/2014/main" id="{838665CD-86F8-4F61-ACF3-CBB68EDC877C}"/>
              </a:ext>
            </a:extLst>
          </p:cNvPr>
          <p:cNvSpPr/>
          <p:nvPr/>
        </p:nvSpPr>
        <p:spPr>
          <a:xfrm>
            <a:off x="34962" y="2111826"/>
            <a:ext cx="5090224" cy="4154984"/>
          </a:xfrm>
          <a:prstGeom prst="rect">
            <a:avLst/>
          </a:prstGeom>
        </p:spPr>
        <p:txBody>
          <a:bodyPr wrap="square">
            <a:spAutoFit/>
          </a:bodyPr>
          <a:lstStyle/>
          <a:p>
            <a:pPr marL="457200" indent="-457200" algn="just">
              <a:buFont typeface="Wingdings" panose="05000000000000000000" pitchFamily="2" charset="2"/>
              <a:buChar char="Ø"/>
            </a:pPr>
            <a:r>
              <a:rPr lang="zh-TW" altLang="en-US" sz="2400" dirty="0">
                <a:solidFill>
                  <a:schemeClr val="bg1"/>
                </a:solidFill>
                <a:latin typeface="標楷體" panose="03000509000000000000" pitchFamily="65" charset="-120"/>
                <a:ea typeface="標楷體" panose="03000509000000000000" pitchFamily="65" charset="-120"/>
              </a:rPr>
              <a:t>回答題目所指定問題點數計算方式以試題說明為準。競賽所用之</a:t>
            </a:r>
            <a:r>
              <a:rPr lang="zh-TW" altLang="en-US" sz="2400" dirty="0">
                <a:solidFill>
                  <a:srgbClr val="00EFF1"/>
                </a:solidFill>
                <a:latin typeface="標楷體" panose="03000509000000000000" pitchFamily="65" charset="-120"/>
                <a:ea typeface="標楷體" panose="03000509000000000000" pitchFamily="65" charset="-120"/>
              </a:rPr>
              <a:t>會計項目以試卷所列為準</a:t>
            </a:r>
            <a:r>
              <a:rPr lang="zh-TW" altLang="en-US" sz="2400" dirty="0">
                <a:solidFill>
                  <a:schemeClr val="bg1"/>
                </a:solidFill>
                <a:latin typeface="標楷體" panose="03000509000000000000" pitchFamily="65" charset="-120"/>
                <a:ea typeface="標楷體" panose="03000509000000000000" pitchFamily="65" charset="-120"/>
              </a:rPr>
              <a:t>，凡與試卷所列會計項目不符者，不予計點。</a:t>
            </a:r>
          </a:p>
          <a:p>
            <a:pPr marL="457200" indent="-457200" algn="just">
              <a:buFont typeface="Wingdings" panose="05000000000000000000" pitchFamily="2" charset="2"/>
              <a:buChar char="Ø"/>
            </a:pPr>
            <a:r>
              <a:rPr lang="zh-TW" altLang="en-US" sz="2400" dirty="0">
                <a:solidFill>
                  <a:schemeClr val="bg1"/>
                </a:solidFill>
                <a:latin typeface="標楷體" panose="03000509000000000000" pitchFamily="65" charset="-120"/>
                <a:ea typeface="標楷體" panose="03000509000000000000" pitchFamily="65" charset="-120"/>
              </a:rPr>
              <a:t>術科評分以“</a:t>
            </a:r>
            <a:r>
              <a:rPr lang="zh-TW" altLang="en-US" sz="2400" dirty="0">
                <a:solidFill>
                  <a:srgbClr val="00EFF1"/>
                </a:solidFill>
                <a:latin typeface="標楷體" panose="03000509000000000000" pitchFamily="65" charset="-120"/>
                <a:ea typeface="標楷體" panose="03000509000000000000" pitchFamily="65" charset="-120"/>
              </a:rPr>
              <a:t>列印出的紙本</a:t>
            </a:r>
            <a:r>
              <a:rPr lang="zh-TW" altLang="en-US" sz="2400" dirty="0">
                <a:solidFill>
                  <a:schemeClr val="bg1"/>
                </a:solidFill>
                <a:latin typeface="標楷體" panose="03000509000000000000" pitchFamily="65" charset="-120"/>
                <a:ea typeface="標楷體" panose="03000509000000000000" pitchFamily="65" charset="-120"/>
              </a:rPr>
              <a:t>”為依據，以</a:t>
            </a:r>
            <a:r>
              <a:rPr lang="zh-TW" altLang="en-US" sz="2400" dirty="0">
                <a:solidFill>
                  <a:srgbClr val="00EFF1"/>
                </a:solidFill>
                <a:latin typeface="標楷體" panose="03000509000000000000" pitchFamily="65" charset="-120"/>
                <a:ea typeface="標楷體" panose="03000509000000000000" pitchFamily="65" charset="-120"/>
              </a:rPr>
              <a:t>筆書寫或更改答案</a:t>
            </a:r>
            <a:r>
              <a:rPr lang="zh-TW" altLang="en-US" sz="2400" dirty="0">
                <a:solidFill>
                  <a:schemeClr val="bg1"/>
                </a:solidFill>
                <a:latin typeface="標楷體" panose="03000509000000000000" pitchFamily="65" charset="-120"/>
                <a:ea typeface="標楷體" panose="03000509000000000000" pitchFamily="65" charset="-120"/>
              </a:rPr>
              <a:t>者該處不予計點，另光碟片及其他儲存設備僅供</a:t>
            </a:r>
            <a:r>
              <a:rPr lang="zh-TW" altLang="en-US" sz="2400" dirty="0">
                <a:solidFill>
                  <a:srgbClr val="00EFF1"/>
                </a:solidFill>
                <a:latin typeface="標楷體" panose="03000509000000000000" pitchFamily="65" charset="-120"/>
                <a:ea typeface="標楷體" panose="03000509000000000000" pitchFamily="65" charset="-120"/>
              </a:rPr>
              <a:t>備查</a:t>
            </a:r>
            <a:r>
              <a:rPr lang="zh-TW" altLang="en-US" sz="2400" dirty="0">
                <a:solidFill>
                  <a:schemeClr val="bg1"/>
                </a:solidFill>
                <a:latin typeface="標楷體" panose="03000509000000000000" pitchFamily="65" charset="-120"/>
                <a:ea typeface="標楷體" panose="03000509000000000000" pitchFamily="65" charset="-120"/>
              </a:rPr>
              <a:t>使用。</a:t>
            </a:r>
          </a:p>
          <a:p>
            <a:pPr marL="457200" indent="-457200" algn="just">
              <a:buFont typeface="Wingdings" panose="05000000000000000000" pitchFamily="2" charset="2"/>
              <a:buChar char="Ø"/>
            </a:pPr>
            <a:r>
              <a:rPr lang="zh-TW" altLang="en-US" sz="2400" dirty="0">
                <a:solidFill>
                  <a:schemeClr val="bg1"/>
                </a:solidFill>
                <a:latin typeface="標楷體" panose="03000509000000000000" pitchFamily="65" charset="-120"/>
                <a:ea typeface="標楷體" panose="03000509000000000000" pitchFamily="65" charset="-120"/>
              </a:rPr>
              <a:t>於答案紙中</a:t>
            </a:r>
            <a:r>
              <a:rPr lang="zh-TW" altLang="en-US" sz="2400" dirty="0">
                <a:solidFill>
                  <a:srgbClr val="00EFF1"/>
                </a:solidFill>
                <a:latin typeface="標楷體" panose="03000509000000000000" pitchFamily="65" charset="-120"/>
                <a:ea typeface="標楷體" panose="03000509000000000000" pitchFamily="65" charset="-120"/>
              </a:rPr>
              <a:t>書寫</a:t>
            </a:r>
            <a:r>
              <a:rPr lang="zh-TW" altLang="en-US" sz="2400" dirty="0">
                <a:solidFill>
                  <a:schemeClr val="bg1"/>
                </a:solidFill>
                <a:latin typeface="標楷體" panose="03000509000000000000" pitchFamily="65" charset="-120"/>
                <a:ea typeface="標楷體" panose="03000509000000000000" pitchFamily="65" charset="-120"/>
              </a:rPr>
              <a:t>姓名或其他文字、符號，該</a:t>
            </a:r>
            <a:r>
              <a:rPr lang="zh-TW" altLang="en-US" sz="2400" dirty="0">
                <a:solidFill>
                  <a:srgbClr val="00EFF1"/>
                </a:solidFill>
                <a:latin typeface="標楷體" panose="03000509000000000000" pitchFamily="65" charset="-120"/>
                <a:ea typeface="標楷體" panose="03000509000000000000" pitchFamily="65" charset="-120"/>
              </a:rPr>
              <a:t>試卷不予計點</a:t>
            </a:r>
            <a:r>
              <a:rPr lang="zh-TW" altLang="en-US" sz="2400" dirty="0" smtClean="0">
                <a:solidFill>
                  <a:schemeClr val="bg1"/>
                </a:solidFill>
                <a:latin typeface="標楷體" panose="03000509000000000000" pitchFamily="65" charset="-120"/>
                <a:ea typeface="標楷體" panose="03000509000000000000" pitchFamily="65" charset="-120"/>
              </a:rPr>
              <a:t>。</a:t>
            </a:r>
            <a:endParaRPr lang="zh-TW" altLang="en-US" sz="2400" dirty="0">
              <a:solidFill>
                <a:schemeClr val="bg1"/>
              </a:solidFill>
              <a:latin typeface="標楷體" panose="03000509000000000000" pitchFamily="65" charset="-120"/>
              <a:ea typeface="標楷體" panose="03000509000000000000" pitchFamily="65" charset="-120"/>
            </a:endParaRPr>
          </a:p>
        </p:txBody>
      </p:sp>
      <p:grpSp>
        <p:nvGrpSpPr>
          <p:cNvPr id="6" name="群組 5">
            <a:extLst>
              <a:ext uri="{FF2B5EF4-FFF2-40B4-BE49-F238E27FC236}">
                <a16:creationId xmlns:a16="http://schemas.microsoft.com/office/drawing/2014/main" id="{7DA83002-9EA8-4C68-B45D-68FE2B4A47E2}"/>
              </a:ext>
            </a:extLst>
          </p:cNvPr>
          <p:cNvGrpSpPr/>
          <p:nvPr/>
        </p:nvGrpSpPr>
        <p:grpSpPr>
          <a:xfrm>
            <a:off x="4426542" y="4384388"/>
            <a:ext cx="2472454" cy="2178644"/>
            <a:chOff x="4767269" y="3968122"/>
            <a:chExt cx="2472454" cy="2178644"/>
          </a:xfrm>
        </p:grpSpPr>
        <p:sp>
          <p:nvSpPr>
            <p:cNvPr id="45" name="等腰三角形 44">
              <a:extLst>
                <a:ext uri="{FF2B5EF4-FFF2-40B4-BE49-F238E27FC236}">
                  <a16:creationId xmlns:a16="http://schemas.microsoft.com/office/drawing/2014/main" id="{873529F7-EE4B-4549-BDB9-8DD1413F1ED8}"/>
                </a:ext>
              </a:extLst>
            </p:cNvPr>
            <p:cNvSpPr/>
            <p:nvPr/>
          </p:nvSpPr>
          <p:spPr>
            <a:xfrm>
              <a:off x="4767269" y="3968122"/>
              <a:ext cx="2472454" cy="2178644"/>
            </a:xfrm>
            <a:prstGeom prst="triangle">
              <a:avLst>
                <a:gd name="adj" fmla="val 52583"/>
              </a:avLst>
            </a:prstGeom>
            <a:solidFill>
              <a:srgbClr val="003A44"/>
            </a:solidFill>
            <a:ln w="19050">
              <a:solidFill>
                <a:srgbClr val="00FD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9" name="圖片 8">
              <a:extLst>
                <a:ext uri="{FF2B5EF4-FFF2-40B4-BE49-F238E27FC236}">
                  <a16:creationId xmlns:a16="http://schemas.microsoft.com/office/drawing/2014/main" id="{1D3BA913-B4DB-49AE-A49F-ADB3B4E6C01A}"/>
                </a:ext>
              </a:extLst>
            </p:cNvPr>
            <p:cNvPicPr>
              <a:picLocks noChangeAspect="1"/>
            </p:cNvPicPr>
            <p:nvPr/>
          </p:nvPicPr>
          <p:blipFill>
            <a:blip r:embed="rId4">
              <a:duotone>
                <a:prstClr val="black"/>
                <a:srgbClr val="00EFF1">
                  <a:tint val="45000"/>
                  <a:satMod val="400000"/>
                </a:srgbClr>
              </a:duotone>
            </a:blip>
            <a:stretch>
              <a:fillRect/>
            </a:stretch>
          </p:blipFill>
          <p:spPr>
            <a:xfrm>
              <a:off x="5444741" y="4514579"/>
              <a:ext cx="1229274" cy="1608621"/>
            </a:xfrm>
            <a:prstGeom prst="rect">
              <a:avLst/>
            </a:prstGeom>
          </p:spPr>
        </p:pic>
      </p:grpSp>
      <p:grpSp>
        <p:nvGrpSpPr>
          <p:cNvPr id="58" name="群組 57">
            <a:extLst>
              <a:ext uri="{FF2B5EF4-FFF2-40B4-BE49-F238E27FC236}">
                <a16:creationId xmlns:a16="http://schemas.microsoft.com/office/drawing/2014/main" id="{7719EC14-001B-4ED8-9F81-97EC4ADE3D3C}"/>
              </a:ext>
            </a:extLst>
          </p:cNvPr>
          <p:cNvGrpSpPr/>
          <p:nvPr/>
        </p:nvGrpSpPr>
        <p:grpSpPr>
          <a:xfrm>
            <a:off x="4695750" y="1313963"/>
            <a:ext cx="2830342" cy="584775"/>
            <a:chOff x="7975027" y="1663478"/>
            <a:chExt cx="2830342" cy="584775"/>
          </a:xfrm>
        </p:grpSpPr>
        <p:sp>
          <p:nvSpPr>
            <p:cNvPr id="62" name="文字方塊 61">
              <a:extLst>
                <a:ext uri="{FF2B5EF4-FFF2-40B4-BE49-F238E27FC236}">
                  <a16:creationId xmlns:a16="http://schemas.microsoft.com/office/drawing/2014/main" id="{F46552C7-3542-476F-AB14-D62491F29915}"/>
                </a:ext>
              </a:extLst>
            </p:cNvPr>
            <p:cNvSpPr txBox="1"/>
            <p:nvPr/>
          </p:nvSpPr>
          <p:spPr>
            <a:xfrm>
              <a:off x="8255565" y="1663478"/>
              <a:ext cx="2549804" cy="584775"/>
            </a:xfrm>
            <a:prstGeom prst="rect">
              <a:avLst/>
            </a:prstGeom>
            <a:noFill/>
          </p:spPr>
          <p:txBody>
            <a:bodyPr wrap="square" rtlCol="0">
              <a:spAutoFit/>
            </a:bodyPr>
            <a:lstStyle/>
            <a:p>
              <a:pPr algn="ctr"/>
              <a:r>
                <a:rPr lang="zh-TW" altLang="en-US" sz="3200" dirty="0" smtClean="0">
                  <a:solidFill>
                    <a:srgbClr val="00FDFF"/>
                  </a:solidFill>
                  <a:latin typeface="標楷體" panose="03000509000000000000" pitchFamily="65" charset="-120"/>
                  <a:ea typeface="標楷體" panose="03000509000000000000" pitchFamily="65" charset="-120"/>
                </a:rPr>
                <a:t>細部</a:t>
              </a:r>
              <a:endParaRPr lang="zh-TW" altLang="en-US" sz="3200" dirty="0">
                <a:solidFill>
                  <a:srgbClr val="00FDFF"/>
                </a:solidFill>
                <a:latin typeface="標楷體" panose="03000509000000000000" pitchFamily="65" charset="-120"/>
                <a:ea typeface="標楷體" panose="03000509000000000000" pitchFamily="65" charset="-120"/>
              </a:endParaRPr>
            </a:p>
          </p:txBody>
        </p:sp>
        <p:pic>
          <p:nvPicPr>
            <p:cNvPr id="63" name="圖片 62">
              <a:extLst>
                <a:ext uri="{FF2B5EF4-FFF2-40B4-BE49-F238E27FC236}">
                  <a16:creationId xmlns:a16="http://schemas.microsoft.com/office/drawing/2014/main" id="{5E129404-C6CF-4D7F-9EF2-016EF23719FB}"/>
                </a:ext>
              </a:extLst>
            </p:cNvPr>
            <p:cNvPicPr>
              <a:picLocks noChangeAspect="1"/>
            </p:cNvPicPr>
            <p:nvPr/>
          </p:nvPicPr>
          <p:blipFill>
            <a:blip r:embed="rId5">
              <a:lum bright="70000" contrast="-70000"/>
            </a:blip>
            <a:stretch>
              <a:fillRect/>
            </a:stretch>
          </p:blipFill>
          <p:spPr>
            <a:xfrm>
              <a:off x="7975027" y="1680461"/>
              <a:ext cx="517184" cy="564741"/>
            </a:xfrm>
            <a:prstGeom prst="rect">
              <a:avLst/>
            </a:prstGeom>
          </p:spPr>
        </p:pic>
      </p:grpSp>
    </p:spTree>
    <p:extLst>
      <p:ext uri="{BB962C8B-B14F-4D97-AF65-F5344CB8AC3E}">
        <p14:creationId xmlns:p14="http://schemas.microsoft.com/office/powerpoint/2010/main" val="1178674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72"/>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72"/>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72"/>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57"/>
                                            </p:tgtEl>
                                            <p:attrNameLst>
                                              <p:attrName>style.visibility</p:attrName>
                                            </p:attrNameLst>
                                          </p:cBhvr>
                                          <p:to>
                                            <p:strVal val="visible"/>
                                          </p:to>
                                        </p:set>
                                        <p:anim calcmode="lin" valueType="num" p14:bounceEnd="12000">
                                          <p:cBhvr additive="base">
                                            <p:cTn id="13" dur="500" fill="hold"/>
                                            <p:tgtEl>
                                              <p:spTgt spid="57"/>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57"/>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57"/>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1"/>
                                            </p:tgtEl>
                                            <p:attrNameLst>
                                              <p:attrName>style.visibility</p:attrName>
                                            </p:attrNameLst>
                                          </p:cBhvr>
                                          <p:to>
                                            <p:strVal val="visible"/>
                                          </p:to>
                                        </p:set>
                                        <p:animEffect transition="in" filter="wipe(left)">
                                          <p:cBhvr>
                                            <p:cTn id="19" dur="500"/>
                                            <p:tgtEl>
                                              <p:spTgt spid="71"/>
                                            </p:tgtEl>
                                          </p:cBhvr>
                                        </p:animEffect>
                                      </p:childTnLst>
                                    </p:cTn>
                                  </p:par>
                                </p:childTnLst>
                              </p:cTn>
                            </p:par>
                            <p:par>
                              <p:cTn id="20" fill="hold">
                                <p:stCondLst>
                                  <p:cond delay="1250"/>
                                </p:stCondLst>
                                <p:childTnLst>
                                  <p:par>
                                    <p:cTn id="21" presetID="22" presetClass="entr" presetSubtype="4" fill="hold" nodeType="afterEffect">
                                      <p:stCondLst>
                                        <p:cond delay="0"/>
                                      </p:stCondLst>
                                      <p:childTnLst>
                                        <p:set>
                                          <p:cBhvr>
                                            <p:cTn id="22" dur="1" fill="hold">
                                              <p:stCondLst>
                                                <p:cond delay="0"/>
                                              </p:stCondLst>
                                            </p:cTn>
                                            <p:tgtEl>
                                              <p:spTgt spid="89"/>
                                            </p:tgtEl>
                                            <p:attrNameLst>
                                              <p:attrName>style.visibility</p:attrName>
                                            </p:attrNameLst>
                                          </p:cBhvr>
                                          <p:to>
                                            <p:strVal val="visible"/>
                                          </p:to>
                                        </p:set>
                                        <p:animEffect transition="in" filter="wipe(down)">
                                          <p:cBhvr>
                                            <p:cTn id="23" dur="500"/>
                                            <p:tgtEl>
                                              <p:spTgt spid="89"/>
                                            </p:tgtEl>
                                          </p:cBhvr>
                                        </p:animEffect>
                                      </p:childTnLst>
                                    </p:cTn>
                                  </p:par>
                                  <p:par>
                                    <p:cTn id="24" presetID="22" presetClass="entr" presetSubtype="4" fill="hold" nodeType="withEffect">
                                      <p:stCondLst>
                                        <p:cond delay="0"/>
                                      </p:stCondLst>
                                      <p:childTnLst>
                                        <p:set>
                                          <p:cBhvr>
                                            <p:cTn id="25" dur="1" fill="hold">
                                              <p:stCondLst>
                                                <p:cond delay="0"/>
                                              </p:stCondLst>
                                            </p:cTn>
                                            <p:tgtEl>
                                              <p:spTgt spid="41"/>
                                            </p:tgtEl>
                                            <p:attrNameLst>
                                              <p:attrName>style.visibility</p:attrName>
                                            </p:attrNameLst>
                                          </p:cBhvr>
                                          <p:to>
                                            <p:strVal val="visible"/>
                                          </p:to>
                                        </p:set>
                                        <p:animEffect transition="in" filter="wipe(down)">
                                          <p:cBhvr>
                                            <p:cTn id="26" dur="500"/>
                                            <p:tgtEl>
                                              <p:spTgt spid="41"/>
                                            </p:tgtEl>
                                          </p:cBhvr>
                                        </p:animEffect>
                                      </p:childTnLst>
                                    </p:cTn>
                                  </p:par>
                                </p:childTnLst>
                              </p:cTn>
                            </p:par>
                            <p:par>
                              <p:cTn id="27" fill="hold">
                                <p:stCondLst>
                                  <p:cond delay="1750"/>
                                </p:stCondLst>
                                <p:childTnLst>
                                  <p:par>
                                    <p:cTn id="28" presetID="12" presetClass="entr" presetSubtype="4" fill="hold" nodeType="afterEffect">
                                      <p:stCondLst>
                                        <p:cond delay="0"/>
                                      </p:stCondLst>
                                      <p:childTnLst>
                                        <p:set>
                                          <p:cBhvr>
                                            <p:cTn id="29" dur="1" fill="hold">
                                              <p:stCondLst>
                                                <p:cond delay="0"/>
                                              </p:stCondLst>
                                            </p:cTn>
                                            <p:tgtEl>
                                              <p:spTgt spid="6"/>
                                            </p:tgtEl>
                                            <p:attrNameLst>
                                              <p:attrName>style.visibility</p:attrName>
                                            </p:attrNameLst>
                                          </p:cBhvr>
                                          <p:to>
                                            <p:strVal val="visible"/>
                                          </p:to>
                                        </p:set>
                                        <p:anim calcmode="lin" valueType="num">
                                          <p:cBhvr additive="base">
                                            <p:cTn id="30" dur="500"/>
                                            <p:tgtEl>
                                              <p:spTgt spid="6"/>
                                            </p:tgtEl>
                                            <p:attrNameLst>
                                              <p:attrName>ppt_y</p:attrName>
                                            </p:attrNameLst>
                                          </p:cBhvr>
                                          <p:tavLst>
                                            <p:tav tm="0">
                                              <p:val>
                                                <p:strVal val="#ppt_y+#ppt_h*1.125000"/>
                                              </p:val>
                                            </p:tav>
                                            <p:tav tm="100000">
                                              <p:val>
                                                <p:strVal val="#ppt_y"/>
                                              </p:val>
                                            </p:tav>
                                          </p:tavLst>
                                        </p:anim>
                                        <p:animEffect transition="in" filter="wipe(up)">
                                          <p:cBhvr>
                                            <p:cTn id="31" dur="500"/>
                                            <p:tgtEl>
                                              <p:spTgt spid="6"/>
                                            </p:tgtEl>
                                          </p:cBhvr>
                                        </p:animEffect>
                                      </p:childTnLst>
                                    </p:cTn>
                                  </p:par>
                                </p:childTnLst>
                              </p:cTn>
                            </p:par>
                            <p:par>
                              <p:cTn id="32" fill="hold">
                                <p:stCondLst>
                                  <p:cond delay="2250"/>
                                </p:stCondLst>
                                <p:childTnLst>
                                  <p:par>
                                    <p:cTn id="33" presetID="16" presetClass="entr" presetSubtype="21" fill="hold"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barn(inVertical)">
                                          <p:cBhvr>
                                            <p:cTn id="35" dur="500"/>
                                            <p:tgtEl>
                                              <p:spTgt spid="34"/>
                                            </p:tgtEl>
                                          </p:cBhvr>
                                        </p:animEffect>
                                      </p:childTnLst>
                                    </p:cTn>
                                  </p:par>
                                </p:childTnLst>
                              </p:cTn>
                            </p:par>
                            <p:par>
                              <p:cTn id="36" fill="hold">
                                <p:stCondLst>
                                  <p:cond delay="2750"/>
                                </p:stCondLst>
                                <p:childTnLst>
                                  <p:par>
                                    <p:cTn id="37" presetID="22" presetClass="entr" presetSubtype="8" fill="hold" nodeType="afterEffect">
                                      <p:stCondLst>
                                        <p:cond delay="0"/>
                                      </p:stCondLst>
                                      <p:childTnLst>
                                        <p:set>
                                          <p:cBhvr>
                                            <p:cTn id="38" dur="1" fill="hold">
                                              <p:stCondLst>
                                                <p:cond delay="0"/>
                                              </p:stCondLst>
                                            </p:cTn>
                                            <p:tgtEl>
                                              <p:spTgt spid="58"/>
                                            </p:tgtEl>
                                            <p:attrNameLst>
                                              <p:attrName>style.visibility</p:attrName>
                                            </p:attrNameLst>
                                          </p:cBhvr>
                                          <p:to>
                                            <p:strVal val="visible"/>
                                          </p:to>
                                        </p:set>
                                        <p:animEffect transition="in" filter="wipe(left)">
                                          <p:cBhvr>
                                            <p:cTn id="39" dur="500"/>
                                            <p:tgtEl>
                                              <p:spTgt spid="58"/>
                                            </p:tgtEl>
                                          </p:cBhvr>
                                        </p:animEffect>
                                      </p:childTnLst>
                                    </p:cTn>
                                  </p:par>
                                </p:childTnLst>
                              </p:cTn>
                            </p:par>
                            <p:par>
                              <p:cTn id="40" fill="hold">
                                <p:stCondLst>
                                  <p:cond delay="3250"/>
                                </p:stCondLst>
                                <p:childTnLst>
                                  <p:par>
                                    <p:cTn id="41" presetID="22" presetClass="entr" presetSubtype="1" fill="hold" grpId="0" nodeType="afterEffect">
                                      <p:stCondLst>
                                        <p:cond delay="0"/>
                                      </p:stCondLst>
                                      <p:childTnLst>
                                        <p:set>
                                          <p:cBhvr>
                                            <p:cTn id="42" dur="1" fill="hold">
                                              <p:stCondLst>
                                                <p:cond delay="0"/>
                                              </p:stCondLst>
                                            </p:cTn>
                                            <p:tgtEl>
                                              <p:spTgt spid="92"/>
                                            </p:tgtEl>
                                            <p:attrNameLst>
                                              <p:attrName>style.visibility</p:attrName>
                                            </p:attrNameLst>
                                          </p:cBhvr>
                                          <p:to>
                                            <p:strVal val="visible"/>
                                          </p:to>
                                        </p:set>
                                        <p:animEffect transition="in" filter="wipe(up)">
                                          <p:cBhvr>
                                            <p:cTn id="43" dur="500"/>
                                            <p:tgtEl>
                                              <p:spTgt spid="92"/>
                                            </p:tgtEl>
                                          </p:cBhvr>
                                        </p:animEffect>
                                      </p:childTnLst>
                                    </p:cTn>
                                  </p:par>
                                </p:childTnLst>
                              </p:cTn>
                            </p:par>
                            <p:par>
                              <p:cTn id="44" fill="hold">
                                <p:stCondLst>
                                  <p:cond delay="3750"/>
                                </p:stCondLst>
                                <p:childTnLst>
                                  <p:par>
                                    <p:cTn id="45" presetID="22" presetClass="entr" presetSubtype="1" fill="hold" grpId="0" nodeType="afterEffect">
                                      <p:stCondLst>
                                        <p:cond delay="0"/>
                                      </p:stCondLst>
                                      <p:childTnLst>
                                        <p:set>
                                          <p:cBhvr>
                                            <p:cTn id="46" dur="1" fill="hold">
                                              <p:stCondLst>
                                                <p:cond delay="0"/>
                                              </p:stCondLst>
                                            </p:cTn>
                                            <p:tgtEl>
                                              <p:spTgt spid="39"/>
                                            </p:tgtEl>
                                            <p:attrNameLst>
                                              <p:attrName>style.visibility</p:attrName>
                                            </p:attrNameLst>
                                          </p:cBhvr>
                                          <p:to>
                                            <p:strVal val="visible"/>
                                          </p:to>
                                        </p:set>
                                        <p:animEffect transition="in" filter="wipe(up)">
                                          <p:cBhvr>
                                            <p:cTn id="47"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71" grpId="0"/>
          <p:bldP spid="92"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72"/>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72"/>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72"/>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57"/>
                                            </p:tgtEl>
                                            <p:attrNameLst>
                                              <p:attrName>style.visibility</p:attrName>
                                            </p:attrNameLst>
                                          </p:cBhvr>
                                          <p:to>
                                            <p:strVal val="visible"/>
                                          </p:to>
                                        </p:set>
                                        <p:anim calcmode="lin" valueType="num">
                                          <p:cBhvr additive="base">
                                            <p:cTn id="13" dur="500" fill="hold"/>
                                            <p:tgtEl>
                                              <p:spTgt spid="57"/>
                                            </p:tgtEl>
                                            <p:attrNameLst>
                                              <p:attrName>ppt_x</p:attrName>
                                            </p:attrNameLst>
                                          </p:cBhvr>
                                          <p:tavLst>
                                            <p:tav tm="0">
                                              <p:val>
                                                <p:strVal val="0-#ppt_w/2"/>
                                              </p:val>
                                            </p:tav>
                                            <p:tav tm="100000">
                                              <p:val>
                                                <p:strVal val="#ppt_x"/>
                                              </p:val>
                                            </p:tav>
                                          </p:tavLst>
                                        </p:anim>
                                        <p:anim calcmode="lin" valueType="num">
                                          <p:cBhvr additive="base">
                                            <p:cTn id="14" dur="500" fill="hold"/>
                                            <p:tgtEl>
                                              <p:spTgt spid="57"/>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57"/>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1"/>
                                            </p:tgtEl>
                                            <p:attrNameLst>
                                              <p:attrName>style.visibility</p:attrName>
                                            </p:attrNameLst>
                                          </p:cBhvr>
                                          <p:to>
                                            <p:strVal val="visible"/>
                                          </p:to>
                                        </p:set>
                                        <p:animEffect transition="in" filter="wipe(left)">
                                          <p:cBhvr>
                                            <p:cTn id="19" dur="500"/>
                                            <p:tgtEl>
                                              <p:spTgt spid="71"/>
                                            </p:tgtEl>
                                          </p:cBhvr>
                                        </p:animEffect>
                                      </p:childTnLst>
                                    </p:cTn>
                                  </p:par>
                                </p:childTnLst>
                              </p:cTn>
                            </p:par>
                            <p:par>
                              <p:cTn id="20" fill="hold">
                                <p:stCondLst>
                                  <p:cond delay="1250"/>
                                </p:stCondLst>
                                <p:childTnLst>
                                  <p:par>
                                    <p:cTn id="21" presetID="22" presetClass="entr" presetSubtype="4" fill="hold" nodeType="afterEffect">
                                      <p:stCondLst>
                                        <p:cond delay="0"/>
                                      </p:stCondLst>
                                      <p:childTnLst>
                                        <p:set>
                                          <p:cBhvr>
                                            <p:cTn id="22" dur="1" fill="hold">
                                              <p:stCondLst>
                                                <p:cond delay="0"/>
                                              </p:stCondLst>
                                            </p:cTn>
                                            <p:tgtEl>
                                              <p:spTgt spid="89"/>
                                            </p:tgtEl>
                                            <p:attrNameLst>
                                              <p:attrName>style.visibility</p:attrName>
                                            </p:attrNameLst>
                                          </p:cBhvr>
                                          <p:to>
                                            <p:strVal val="visible"/>
                                          </p:to>
                                        </p:set>
                                        <p:animEffect transition="in" filter="wipe(down)">
                                          <p:cBhvr>
                                            <p:cTn id="23" dur="500"/>
                                            <p:tgtEl>
                                              <p:spTgt spid="89"/>
                                            </p:tgtEl>
                                          </p:cBhvr>
                                        </p:animEffect>
                                      </p:childTnLst>
                                    </p:cTn>
                                  </p:par>
                                  <p:par>
                                    <p:cTn id="24" presetID="22" presetClass="entr" presetSubtype="4" fill="hold" nodeType="withEffect">
                                      <p:stCondLst>
                                        <p:cond delay="0"/>
                                      </p:stCondLst>
                                      <p:childTnLst>
                                        <p:set>
                                          <p:cBhvr>
                                            <p:cTn id="25" dur="1" fill="hold">
                                              <p:stCondLst>
                                                <p:cond delay="0"/>
                                              </p:stCondLst>
                                            </p:cTn>
                                            <p:tgtEl>
                                              <p:spTgt spid="41"/>
                                            </p:tgtEl>
                                            <p:attrNameLst>
                                              <p:attrName>style.visibility</p:attrName>
                                            </p:attrNameLst>
                                          </p:cBhvr>
                                          <p:to>
                                            <p:strVal val="visible"/>
                                          </p:to>
                                        </p:set>
                                        <p:animEffect transition="in" filter="wipe(down)">
                                          <p:cBhvr>
                                            <p:cTn id="26" dur="500"/>
                                            <p:tgtEl>
                                              <p:spTgt spid="41"/>
                                            </p:tgtEl>
                                          </p:cBhvr>
                                        </p:animEffect>
                                      </p:childTnLst>
                                    </p:cTn>
                                  </p:par>
                                </p:childTnLst>
                              </p:cTn>
                            </p:par>
                            <p:par>
                              <p:cTn id="27" fill="hold">
                                <p:stCondLst>
                                  <p:cond delay="1750"/>
                                </p:stCondLst>
                                <p:childTnLst>
                                  <p:par>
                                    <p:cTn id="28" presetID="12" presetClass="entr" presetSubtype="4" fill="hold" nodeType="afterEffect">
                                      <p:stCondLst>
                                        <p:cond delay="0"/>
                                      </p:stCondLst>
                                      <p:childTnLst>
                                        <p:set>
                                          <p:cBhvr>
                                            <p:cTn id="29" dur="1" fill="hold">
                                              <p:stCondLst>
                                                <p:cond delay="0"/>
                                              </p:stCondLst>
                                            </p:cTn>
                                            <p:tgtEl>
                                              <p:spTgt spid="6"/>
                                            </p:tgtEl>
                                            <p:attrNameLst>
                                              <p:attrName>style.visibility</p:attrName>
                                            </p:attrNameLst>
                                          </p:cBhvr>
                                          <p:to>
                                            <p:strVal val="visible"/>
                                          </p:to>
                                        </p:set>
                                        <p:anim calcmode="lin" valueType="num">
                                          <p:cBhvr additive="base">
                                            <p:cTn id="30" dur="500"/>
                                            <p:tgtEl>
                                              <p:spTgt spid="6"/>
                                            </p:tgtEl>
                                            <p:attrNameLst>
                                              <p:attrName>ppt_y</p:attrName>
                                            </p:attrNameLst>
                                          </p:cBhvr>
                                          <p:tavLst>
                                            <p:tav tm="0">
                                              <p:val>
                                                <p:strVal val="#ppt_y+#ppt_h*1.125000"/>
                                              </p:val>
                                            </p:tav>
                                            <p:tav tm="100000">
                                              <p:val>
                                                <p:strVal val="#ppt_y"/>
                                              </p:val>
                                            </p:tav>
                                          </p:tavLst>
                                        </p:anim>
                                        <p:animEffect transition="in" filter="wipe(up)">
                                          <p:cBhvr>
                                            <p:cTn id="31" dur="500"/>
                                            <p:tgtEl>
                                              <p:spTgt spid="6"/>
                                            </p:tgtEl>
                                          </p:cBhvr>
                                        </p:animEffect>
                                      </p:childTnLst>
                                    </p:cTn>
                                  </p:par>
                                </p:childTnLst>
                              </p:cTn>
                            </p:par>
                            <p:par>
                              <p:cTn id="32" fill="hold">
                                <p:stCondLst>
                                  <p:cond delay="2250"/>
                                </p:stCondLst>
                                <p:childTnLst>
                                  <p:par>
                                    <p:cTn id="33" presetID="16" presetClass="entr" presetSubtype="21" fill="hold"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barn(inVertical)">
                                          <p:cBhvr>
                                            <p:cTn id="35" dur="500"/>
                                            <p:tgtEl>
                                              <p:spTgt spid="34"/>
                                            </p:tgtEl>
                                          </p:cBhvr>
                                        </p:animEffect>
                                      </p:childTnLst>
                                    </p:cTn>
                                  </p:par>
                                </p:childTnLst>
                              </p:cTn>
                            </p:par>
                            <p:par>
                              <p:cTn id="36" fill="hold">
                                <p:stCondLst>
                                  <p:cond delay="2750"/>
                                </p:stCondLst>
                                <p:childTnLst>
                                  <p:par>
                                    <p:cTn id="37" presetID="22" presetClass="entr" presetSubtype="8" fill="hold" nodeType="afterEffect">
                                      <p:stCondLst>
                                        <p:cond delay="0"/>
                                      </p:stCondLst>
                                      <p:childTnLst>
                                        <p:set>
                                          <p:cBhvr>
                                            <p:cTn id="38" dur="1" fill="hold">
                                              <p:stCondLst>
                                                <p:cond delay="0"/>
                                              </p:stCondLst>
                                            </p:cTn>
                                            <p:tgtEl>
                                              <p:spTgt spid="58"/>
                                            </p:tgtEl>
                                            <p:attrNameLst>
                                              <p:attrName>style.visibility</p:attrName>
                                            </p:attrNameLst>
                                          </p:cBhvr>
                                          <p:to>
                                            <p:strVal val="visible"/>
                                          </p:to>
                                        </p:set>
                                        <p:animEffect transition="in" filter="wipe(left)">
                                          <p:cBhvr>
                                            <p:cTn id="39" dur="500"/>
                                            <p:tgtEl>
                                              <p:spTgt spid="58"/>
                                            </p:tgtEl>
                                          </p:cBhvr>
                                        </p:animEffect>
                                      </p:childTnLst>
                                    </p:cTn>
                                  </p:par>
                                </p:childTnLst>
                              </p:cTn>
                            </p:par>
                            <p:par>
                              <p:cTn id="40" fill="hold">
                                <p:stCondLst>
                                  <p:cond delay="3250"/>
                                </p:stCondLst>
                                <p:childTnLst>
                                  <p:par>
                                    <p:cTn id="41" presetID="22" presetClass="entr" presetSubtype="1" fill="hold" grpId="0" nodeType="afterEffect">
                                      <p:stCondLst>
                                        <p:cond delay="0"/>
                                      </p:stCondLst>
                                      <p:childTnLst>
                                        <p:set>
                                          <p:cBhvr>
                                            <p:cTn id="42" dur="1" fill="hold">
                                              <p:stCondLst>
                                                <p:cond delay="0"/>
                                              </p:stCondLst>
                                            </p:cTn>
                                            <p:tgtEl>
                                              <p:spTgt spid="92"/>
                                            </p:tgtEl>
                                            <p:attrNameLst>
                                              <p:attrName>style.visibility</p:attrName>
                                            </p:attrNameLst>
                                          </p:cBhvr>
                                          <p:to>
                                            <p:strVal val="visible"/>
                                          </p:to>
                                        </p:set>
                                        <p:animEffect transition="in" filter="wipe(up)">
                                          <p:cBhvr>
                                            <p:cTn id="43" dur="500"/>
                                            <p:tgtEl>
                                              <p:spTgt spid="92"/>
                                            </p:tgtEl>
                                          </p:cBhvr>
                                        </p:animEffect>
                                      </p:childTnLst>
                                    </p:cTn>
                                  </p:par>
                                </p:childTnLst>
                              </p:cTn>
                            </p:par>
                            <p:par>
                              <p:cTn id="44" fill="hold">
                                <p:stCondLst>
                                  <p:cond delay="3750"/>
                                </p:stCondLst>
                                <p:childTnLst>
                                  <p:par>
                                    <p:cTn id="45" presetID="22" presetClass="entr" presetSubtype="1" fill="hold" grpId="0" nodeType="afterEffect">
                                      <p:stCondLst>
                                        <p:cond delay="0"/>
                                      </p:stCondLst>
                                      <p:childTnLst>
                                        <p:set>
                                          <p:cBhvr>
                                            <p:cTn id="46" dur="1" fill="hold">
                                              <p:stCondLst>
                                                <p:cond delay="0"/>
                                              </p:stCondLst>
                                            </p:cTn>
                                            <p:tgtEl>
                                              <p:spTgt spid="39"/>
                                            </p:tgtEl>
                                            <p:attrNameLst>
                                              <p:attrName>style.visibility</p:attrName>
                                            </p:attrNameLst>
                                          </p:cBhvr>
                                          <p:to>
                                            <p:strVal val="visible"/>
                                          </p:to>
                                        </p:set>
                                        <p:animEffect transition="in" filter="wipe(up)">
                                          <p:cBhvr>
                                            <p:cTn id="47"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71" grpId="0"/>
          <p:bldP spid="92" grpId="0"/>
        </p:bldLst>
      </p:timing>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1248850" y="1103903"/>
            <a:ext cx="10643502" cy="5262979"/>
          </a:xfrm>
          <a:prstGeom prst="rect">
            <a:avLst/>
          </a:prstGeom>
        </p:spPr>
        <p:txBody>
          <a:bodyPr wrap="square">
            <a:spAutoFit/>
          </a:bodyPr>
          <a:lstStyle/>
          <a:p>
            <a:r>
              <a:rPr lang="zh-TW" altLang="en-US" sz="2400" dirty="0" smtClean="0">
                <a:solidFill>
                  <a:schemeClr val="bg1"/>
                </a:solidFill>
                <a:latin typeface="標楷體" panose="03000509000000000000" pitchFamily="65" charset="-120"/>
                <a:ea typeface="標楷體" panose="03000509000000000000" pitchFamily="65" charset="-120"/>
              </a:rPr>
              <a:t>公司</a:t>
            </a:r>
            <a:r>
              <a:rPr lang="zh-TW" altLang="en-US" sz="2400" dirty="0">
                <a:solidFill>
                  <a:schemeClr val="bg1"/>
                </a:solidFill>
                <a:latin typeface="標楷體" panose="03000509000000000000" pitchFamily="65" charset="-120"/>
                <a:ea typeface="標楷體" panose="03000509000000000000" pitchFamily="65" charset="-120"/>
              </a:rPr>
              <a:t>各項財產清單如下： </a:t>
            </a:r>
          </a:p>
          <a:p>
            <a:pPr algn="ctr"/>
            <a:r>
              <a:rPr lang="zh-TW" altLang="en-US" sz="2400" dirty="0">
                <a:solidFill>
                  <a:schemeClr val="bg1"/>
                </a:solidFill>
                <a:latin typeface="標楷體" panose="03000509000000000000" pitchFamily="65" charset="-120"/>
                <a:ea typeface="標楷體" panose="03000509000000000000" pitchFamily="65" charset="-120"/>
              </a:rPr>
              <a:t>財產目錄</a:t>
            </a:r>
          </a:p>
          <a:p>
            <a:pPr algn="ctr"/>
            <a:r>
              <a:rPr lang="en-US" altLang="zh-TW" sz="2400" dirty="0">
                <a:solidFill>
                  <a:schemeClr val="bg1"/>
                </a:solidFill>
                <a:latin typeface="標楷體" panose="03000509000000000000" pitchFamily="65" charset="-120"/>
                <a:ea typeface="標楷體" panose="03000509000000000000" pitchFamily="65" charset="-120"/>
              </a:rPr>
              <a:t>107</a:t>
            </a:r>
            <a:r>
              <a:rPr lang="zh-TW" altLang="en-US" sz="2400" dirty="0">
                <a:solidFill>
                  <a:schemeClr val="bg1"/>
                </a:solidFill>
                <a:latin typeface="標楷體" panose="03000509000000000000" pitchFamily="65" charset="-120"/>
                <a:ea typeface="標楷體" panose="03000509000000000000" pitchFamily="65" charset="-120"/>
              </a:rPr>
              <a:t>年</a:t>
            </a:r>
            <a:r>
              <a:rPr lang="en-US" altLang="zh-TW" sz="2400" dirty="0">
                <a:solidFill>
                  <a:schemeClr val="bg1"/>
                </a:solidFill>
                <a:latin typeface="標楷體" panose="03000509000000000000" pitchFamily="65" charset="-120"/>
                <a:ea typeface="標楷體" panose="03000509000000000000" pitchFamily="65" charset="-120"/>
              </a:rPr>
              <a:t>10</a:t>
            </a:r>
            <a:r>
              <a:rPr lang="zh-TW" altLang="en-US" sz="2400" dirty="0">
                <a:solidFill>
                  <a:schemeClr val="bg1"/>
                </a:solidFill>
                <a:latin typeface="標楷體" panose="03000509000000000000" pitchFamily="65" charset="-120"/>
                <a:ea typeface="標楷體" panose="03000509000000000000" pitchFamily="65" charset="-120"/>
              </a:rPr>
              <a:t>月</a:t>
            </a:r>
            <a:r>
              <a:rPr lang="en-US" altLang="zh-TW" sz="2400" dirty="0">
                <a:solidFill>
                  <a:schemeClr val="bg1"/>
                </a:solidFill>
                <a:latin typeface="標楷體" panose="03000509000000000000" pitchFamily="65" charset="-120"/>
                <a:ea typeface="標楷體" panose="03000509000000000000" pitchFamily="65" charset="-120"/>
              </a:rPr>
              <a:t>31</a:t>
            </a:r>
            <a:r>
              <a:rPr lang="zh-TW" altLang="en-US" sz="2400" dirty="0">
                <a:solidFill>
                  <a:schemeClr val="bg1"/>
                </a:solidFill>
                <a:latin typeface="標楷體" panose="03000509000000000000" pitchFamily="65" charset="-120"/>
                <a:ea typeface="標楷體" panose="03000509000000000000" pitchFamily="65" charset="-120"/>
              </a:rPr>
              <a:t>日</a:t>
            </a:r>
          </a:p>
          <a:p>
            <a:endParaRPr lang="en-US" altLang="zh-TW" sz="2400" dirty="0" smtClean="0">
              <a:solidFill>
                <a:schemeClr val="bg1"/>
              </a:solidFill>
              <a:latin typeface="標楷體" panose="03000509000000000000" pitchFamily="65" charset="-120"/>
              <a:ea typeface="標楷體" panose="03000509000000000000" pitchFamily="65" charset="-120"/>
            </a:endParaRPr>
          </a:p>
          <a:p>
            <a:endParaRPr lang="en-US" altLang="zh-TW" sz="2400" dirty="0">
              <a:solidFill>
                <a:schemeClr val="bg1"/>
              </a:solidFill>
              <a:latin typeface="標楷體" panose="03000509000000000000" pitchFamily="65" charset="-120"/>
              <a:ea typeface="標楷體" panose="03000509000000000000" pitchFamily="65" charset="-120"/>
            </a:endParaRPr>
          </a:p>
          <a:p>
            <a:endParaRPr lang="en-US" altLang="zh-TW" sz="2400" dirty="0" smtClean="0">
              <a:solidFill>
                <a:schemeClr val="bg1"/>
              </a:solidFill>
              <a:latin typeface="標楷體" panose="03000509000000000000" pitchFamily="65" charset="-120"/>
              <a:ea typeface="標楷體" panose="03000509000000000000" pitchFamily="65" charset="-120"/>
            </a:endParaRPr>
          </a:p>
          <a:p>
            <a:endParaRPr lang="en-US" altLang="zh-TW" sz="2400" dirty="0">
              <a:solidFill>
                <a:schemeClr val="bg1"/>
              </a:solidFill>
              <a:latin typeface="標楷體" panose="03000509000000000000" pitchFamily="65" charset="-120"/>
              <a:ea typeface="標楷體" panose="03000509000000000000" pitchFamily="65" charset="-120"/>
            </a:endParaRPr>
          </a:p>
          <a:p>
            <a:endParaRPr lang="en-US" altLang="zh-TW" sz="2400" dirty="0" smtClean="0">
              <a:solidFill>
                <a:schemeClr val="bg1"/>
              </a:solidFill>
              <a:latin typeface="標楷體" panose="03000509000000000000" pitchFamily="65" charset="-120"/>
              <a:ea typeface="標楷體" panose="03000509000000000000" pitchFamily="65" charset="-120"/>
            </a:endParaRPr>
          </a:p>
          <a:p>
            <a:endParaRPr lang="en-US" altLang="zh-TW" sz="2400" dirty="0">
              <a:solidFill>
                <a:schemeClr val="bg1"/>
              </a:solidFill>
              <a:latin typeface="標楷體" panose="03000509000000000000" pitchFamily="65" charset="-120"/>
              <a:ea typeface="標楷體" panose="03000509000000000000" pitchFamily="65" charset="-120"/>
            </a:endParaRPr>
          </a:p>
          <a:p>
            <a:endParaRPr lang="en-US" altLang="zh-TW" sz="2400" dirty="0" smtClean="0">
              <a:solidFill>
                <a:schemeClr val="bg1"/>
              </a:solidFill>
              <a:latin typeface="標楷體" panose="03000509000000000000" pitchFamily="65" charset="-120"/>
              <a:ea typeface="標楷體" panose="03000509000000000000" pitchFamily="65" charset="-120"/>
            </a:endParaRPr>
          </a:p>
          <a:p>
            <a:endParaRPr lang="en-US" altLang="zh-TW" sz="2400" dirty="0">
              <a:solidFill>
                <a:schemeClr val="bg1"/>
              </a:solidFill>
              <a:latin typeface="標楷體" panose="03000509000000000000" pitchFamily="65" charset="-120"/>
              <a:ea typeface="標楷體" panose="03000509000000000000" pitchFamily="65" charset="-120"/>
            </a:endParaRPr>
          </a:p>
          <a:p>
            <a:endParaRPr lang="en-US" altLang="zh-TW" sz="2400" dirty="0" smtClean="0">
              <a:solidFill>
                <a:schemeClr val="bg1"/>
              </a:solidFill>
              <a:latin typeface="標楷體" panose="03000509000000000000" pitchFamily="65" charset="-120"/>
              <a:ea typeface="標楷體" panose="03000509000000000000" pitchFamily="65" charset="-120"/>
            </a:endParaRPr>
          </a:p>
          <a:p>
            <a:endParaRPr lang="en-US" altLang="zh-TW" sz="2400" dirty="0" smtClean="0">
              <a:solidFill>
                <a:schemeClr val="bg1"/>
              </a:solidFill>
              <a:latin typeface="標楷體" panose="03000509000000000000" pitchFamily="65" charset="-120"/>
              <a:ea typeface="標楷體" panose="03000509000000000000" pitchFamily="65" charset="-120"/>
            </a:endParaRPr>
          </a:p>
          <a:p>
            <a:r>
              <a:rPr lang="zh-TW" altLang="en-US" sz="2000" dirty="0" smtClean="0">
                <a:solidFill>
                  <a:schemeClr val="bg1"/>
                </a:solidFill>
                <a:latin typeface="標楷體" panose="03000509000000000000" pitchFamily="65" charset="-120"/>
                <a:ea typeface="標楷體" panose="03000509000000000000" pitchFamily="65" charset="-120"/>
              </a:rPr>
              <a:t>*</a:t>
            </a:r>
            <a:r>
              <a:rPr lang="zh-TW" altLang="en-US" sz="2000" dirty="0">
                <a:solidFill>
                  <a:schemeClr val="bg1"/>
                </a:solidFill>
                <a:latin typeface="標楷體" panose="03000509000000000000" pitchFamily="65" charset="-120"/>
                <a:ea typeface="標楷體" panose="03000509000000000000" pitchFamily="65" charset="-120"/>
              </a:rPr>
              <a:t>為</a:t>
            </a:r>
            <a:r>
              <a:rPr lang="en-US" altLang="zh-TW" sz="2000" dirty="0">
                <a:solidFill>
                  <a:schemeClr val="bg1"/>
                </a:solidFill>
                <a:latin typeface="標楷體" panose="03000509000000000000" pitchFamily="65" charset="-120"/>
                <a:ea typeface="標楷體" panose="03000509000000000000" pitchFamily="65" charset="-120"/>
              </a:rPr>
              <a:t>106</a:t>
            </a:r>
            <a:r>
              <a:rPr lang="zh-TW" altLang="en-US" sz="2000" dirty="0">
                <a:solidFill>
                  <a:schemeClr val="bg1"/>
                </a:solidFill>
                <a:latin typeface="標楷體" panose="03000509000000000000" pitchFamily="65" charset="-120"/>
                <a:ea typeface="標楷體" panose="03000509000000000000" pitchFamily="65" charset="-120"/>
              </a:rPr>
              <a:t>年底調整後金額。</a:t>
            </a: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33013" y="831877"/>
            <a:ext cx="11429512" cy="5930754"/>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138709" y="632863"/>
            <a:ext cx="1629171" cy="6020542"/>
            <a:chOff x="976242" y="935100"/>
            <a:chExt cx="1629171" cy="1632496"/>
          </a:xfrm>
        </p:grpSpPr>
        <p:pic>
          <p:nvPicPr>
            <p:cNvPr id="43" name="图片 69"/>
            <p:cNvPicPr>
              <a:picLocks noChangeAspect="1"/>
            </p:cNvPicPr>
            <p:nvPr/>
          </p:nvPicPr>
          <p:blipFill>
            <a:blip r:embed="rId2"/>
            <a:srcRect/>
            <a:stretch>
              <a:fillRect/>
            </a:stretch>
          </p:blipFill>
          <p:spPr>
            <a:xfrm>
              <a:off x="976242" y="935100"/>
              <a:ext cx="1629171" cy="163249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1473021" y="1343099"/>
              <a:ext cx="802922" cy="826204"/>
            </a:xfrm>
            <a:prstGeom prst="rect">
              <a:avLst/>
            </a:prstGeom>
            <a:noFill/>
          </p:spPr>
          <p:txBody>
            <a:bodyPr wrap="square" rtlCol="0">
              <a:spAutoFit/>
            </a:bodyPr>
            <a:lstStyle/>
            <a:p>
              <a:r>
                <a:rPr lang="zh-TW" altLang="en-US" sz="3200" dirty="0">
                  <a:solidFill>
                    <a:srgbClr val="00EFF1"/>
                  </a:solidFill>
                  <a:latin typeface="標楷體" panose="03000509000000000000" pitchFamily="65" charset="-120"/>
                  <a:ea typeface="標楷體" panose="03000509000000000000" pitchFamily="65" charset="-120"/>
                </a:rPr>
                <a:t>基本資料</a:t>
              </a:r>
              <a:r>
                <a:rPr lang="zh-TW" altLang="en-US" sz="3200" dirty="0" smtClean="0">
                  <a:solidFill>
                    <a:srgbClr val="00EFF1"/>
                  </a:solidFill>
                  <a:latin typeface="標楷體" panose="03000509000000000000" pitchFamily="65" charset="-120"/>
                  <a:ea typeface="標楷體" panose="03000509000000000000" pitchFamily="65" charset="-120"/>
                </a:rPr>
                <a:t>說明</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graphicFrame>
        <p:nvGraphicFramePr>
          <p:cNvPr id="2" name="表格 1"/>
          <p:cNvGraphicFramePr>
            <a:graphicFrameLocks noGrp="1"/>
          </p:cNvGraphicFramePr>
          <p:nvPr>
            <p:extLst>
              <p:ext uri="{D42A27DB-BD31-4B8C-83A1-F6EECF244321}">
                <p14:modId xmlns:p14="http://schemas.microsoft.com/office/powerpoint/2010/main" val="167340190"/>
              </p:ext>
            </p:extLst>
          </p:nvPr>
        </p:nvGraphicFramePr>
        <p:xfrm>
          <a:off x="1315101" y="2244802"/>
          <a:ext cx="10446837" cy="3329705"/>
        </p:xfrm>
        <a:graphic>
          <a:graphicData uri="http://schemas.openxmlformats.org/drawingml/2006/table">
            <a:tbl>
              <a:tblPr firstRow="1" firstCol="1" lastRow="1" lastCol="1" bandRow="1" bandCol="1">
                <a:tableStyleId>{2D5ABB26-0587-4C30-8999-92F81FD0307C}</a:tableStyleId>
              </a:tblPr>
              <a:tblGrid>
                <a:gridCol w="613905">
                  <a:extLst>
                    <a:ext uri="{9D8B030D-6E8A-4147-A177-3AD203B41FA5}">
                      <a16:colId xmlns:a16="http://schemas.microsoft.com/office/drawing/2014/main" val="1899149895"/>
                    </a:ext>
                  </a:extLst>
                </a:gridCol>
                <a:gridCol w="1884180">
                  <a:extLst>
                    <a:ext uri="{9D8B030D-6E8A-4147-A177-3AD203B41FA5}">
                      <a16:colId xmlns:a16="http://schemas.microsoft.com/office/drawing/2014/main" val="2805951834"/>
                    </a:ext>
                  </a:extLst>
                </a:gridCol>
                <a:gridCol w="1707452">
                  <a:extLst>
                    <a:ext uri="{9D8B030D-6E8A-4147-A177-3AD203B41FA5}">
                      <a16:colId xmlns:a16="http://schemas.microsoft.com/office/drawing/2014/main" val="3760894030"/>
                    </a:ext>
                  </a:extLst>
                </a:gridCol>
                <a:gridCol w="626475">
                  <a:extLst>
                    <a:ext uri="{9D8B030D-6E8A-4147-A177-3AD203B41FA5}">
                      <a16:colId xmlns:a16="http://schemas.microsoft.com/office/drawing/2014/main" val="2265171243"/>
                    </a:ext>
                  </a:extLst>
                </a:gridCol>
                <a:gridCol w="992756">
                  <a:extLst>
                    <a:ext uri="{9D8B030D-6E8A-4147-A177-3AD203B41FA5}">
                      <a16:colId xmlns:a16="http://schemas.microsoft.com/office/drawing/2014/main" val="4242663938"/>
                    </a:ext>
                  </a:extLst>
                </a:gridCol>
                <a:gridCol w="1348988">
                  <a:extLst>
                    <a:ext uri="{9D8B030D-6E8A-4147-A177-3AD203B41FA5}">
                      <a16:colId xmlns:a16="http://schemas.microsoft.com/office/drawing/2014/main" val="2455917988"/>
                    </a:ext>
                  </a:extLst>
                </a:gridCol>
                <a:gridCol w="1414873">
                  <a:extLst>
                    <a:ext uri="{9D8B030D-6E8A-4147-A177-3AD203B41FA5}">
                      <a16:colId xmlns:a16="http://schemas.microsoft.com/office/drawing/2014/main" val="3679734339"/>
                    </a:ext>
                  </a:extLst>
                </a:gridCol>
                <a:gridCol w="1858208">
                  <a:extLst>
                    <a:ext uri="{9D8B030D-6E8A-4147-A177-3AD203B41FA5}">
                      <a16:colId xmlns:a16="http://schemas.microsoft.com/office/drawing/2014/main" val="2580077382"/>
                    </a:ext>
                  </a:extLst>
                </a:gridCol>
              </a:tblGrid>
              <a:tr h="586080">
                <a:tc>
                  <a:txBody>
                    <a:bodyPr/>
                    <a:lstStyle/>
                    <a:p>
                      <a:pPr algn="ctr">
                        <a:lnSpc>
                          <a:spcPts val="2400"/>
                        </a:lnSpc>
                        <a:spcAft>
                          <a:spcPts val="0"/>
                        </a:spcAft>
                      </a:pPr>
                      <a:r>
                        <a:rPr lang="zh-TW" sz="1800" kern="0" dirty="0">
                          <a:solidFill>
                            <a:schemeClr val="bg1"/>
                          </a:solidFill>
                          <a:effectLst/>
                          <a:latin typeface="標楷體" panose="03000509000000000000" pitchFamily="65" charset="-120"/>
                          <a:ea typeface="標楷體" panose="03000509000000000000" pitchFamily="65" charset="-120"/>
                        </a:rPr>
                        <a:t>財產</a:t>
                      </a:r>
                      <a:endParaRPr lang="zh-TW" sz="1800" kern="100" dirty="0">
                        <a:solidFill>
                          <a:schemeClr val="bg1"/>
                        </a:solidFill>
                        <a:effectLst/>
                        <a:latin typeface="標楷體" panose="03000509000000000000" pitchFamily="65" charset="-120"/>
                        <a:ea typeface="標楷體" panose="03000509000000000000" pitchFamily="65" charset="-120"/>
                      </a:endParaRPr>
                    </a:p>
                    <a:p>
                      <a:pPr algn="ctr">
                        <a:lnSpc>
                          <a:spcPts val="2400"/>
                        </a:lnSpc>
                        <a:spcAft>
                          <a:spcPts val="0"/>
                        </a:spcAft>
                      </a:pPr>
                      <a:r>
                        <a:rPr lang="zh-TW" sz="1800" kern="0" dirty="0">
                          <a:solidFill>
                            <a:schemeClr val="bg1"/>
                          </a:solidFill>
                          <a:effectLst/>
                          <a:latin typeface="標楷體" panose="03000509000000000000" pitchFamily="65" charset="-120"/>
                          <a:ea typeface="標楷體" panose="03000509000000000000" pitchFamily="65" charset="-120"/>
                        </a:rPr>
                        <a:t>編號</a:t>
                      </a:r>
                      <a:endParaRPr lang="zh-TW" sz="18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ts val="2400"/>
                        </a:lnSpc>
                        <a:spcAft>
                          <a:spcPts val="0"/>
                        </a:spcAft>
                      </a:pPr>
                      <a:r>
                        <a:rPr lang="zh-TW" sz="1800" kern="0" dirty="0">
                          <a:solidFill>
                            <a:schemeClr val="bg1"/>
                          </a:solidFill>
                          <a:effectLst/>
                          <a:latin typeface="標楷體" panose="03000509000000000000" pitchFamily="65" charset="-120"/>
                          <a:ea typeface="標楷體" panose="03000509000000000000" pitchFamily="65" charset="-120"/>
                        </a:rPr>
                        <a:t>財產名稱</a:t>
                      </a:r>
                      <a:endParaRPr lang="zh-TW" sz="18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ts val="2400"/>
                        </a:lnSpc>
                        <a:spcAft>
                          <a:spcPts val="0"/>
                        </a:spcAft>
                      </a:pPr>
                      <a:r>
                        <a:rPr lang="zh-TW" sz="1800" kern="0" dirty="0">
                          <a:solidFill>
                            <a:schemeClr val="bg1"/>
                          </a:solidFill>
                          <a:effectLst/>
                          <a:latin typeface="標楷體" panose="03000509000000000000" pitchFamily="65" charset="-120"/>
                          <a:ea typeface="標楷體" panose="03000509000000000000" pitchFamily="65" charset="-120"/>
                        </a:rPr>
                        <a:t>取得資產日期</a:t>
                      </a:r>
                      <a:endParaRPr lang="zh-TW" sz="18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ts val="2400"/>
                        </a:lnSpc>
                        <a:spcAft>
                          <a:spcPts val="0"/>
                        </a:spcAft>
                      </a:pPr>
                      <a:r>
                        <a:rPr lang="zh-TW" sz="1800" kern="0" dirty="0">
                          <a:solidFill>
                            <a:schemeClr val="bg1"/>
                          </a:solidFill>
                          <a:effectLst/>
                          <a:latin typeface="標楷體" panose="03000509000000000000" pitchFamily="65" charset="-120"/>
                          <a:ea typeface="標楷體" panose="03000509000000000000" pitchFamily="65" charset="-120"/>
                        </a:rPr>
                        <a:t>耐用</a:t>
                      </a:r>
                      <a:endParaRPr lang="zh-TW" sz="1800" kern="100" dirty="0">
                        <a:solidFill>
                          <a:schemeClr val="bg1"/>
                        </a:solidFill>
                        <a:effectLst/>
                        <a:latin typeface="標楷體" panose="03000509000000000000" pitchFamily="65" charset="-120"/>
                        <a:ea typeface="標楷體" panose="03000509000000000000" pitchFamily="65" charset="-120"/>
                      </a:endParaRPr>
                    </a:p>
                    <a:p>
                      <a:pPr algn="ctr">
                        <a:lnSpc>
                          <a:spcPts val="2400"/>
                        </a:lnSpc>
                        <a:spcAft>
                          <a:spcPts val="0"/>
                        </a:spcAft>
                      </a:pPr>
                      <a:r>
                        <a:rPr lang="zh-TW" sz="1800" kern="0" dirty="0">
                          <a:solidFill>
                            <a:schemeClr val="bg1"/>
                          </a:solidFill>
                          <a:effectLst/>
                          <a:latin typeface="標楷體" panose="03000509000000000000" pitchFamily="65" charset="-120"/>
                          <a:ea typeface="標楷體" panose="03000509000000000000" pitchFamily="65" charset="-120"/>
                        </a:rPr>
                        <a:t>年限</a:t>
                      </a:r>
                      <a:endParaRPr lang="zh-TW" sz="18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ts val="2400"/>
                        </a:lnSpc>
                        <a:spcAft>
                          <a:spcPts val="0"/>
                        </a:spcAft>
                      </a:pPr>
                      <a:r>
                        <a:rPr lang="zh-TW" sz="1800" kern="0" dirty="0">
                          <a:solidFill>
                            <a:schemeClr val="bg1"/>
                          </a:solidFill>
                          <a:effectLst/>
                          <a:latin typeface="標楷體" panose="03000509000000000000" pitchFamily="65" charset="-120"/>
                          <a:ea typeface="標楷體" panose="03000509000000000000" pitchFamily="65" charset="-120"/>
                        </a:rPr>
                        <a:t>殘值</a:t>
                      </a:r>
                      <a:endParaRPr lang="zh-TW" sz="18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ts val="2400"/>
                        </a:lnSpc>
                        <a:spcAft>
                          <a:spcPts val="0"/>
                        </a:spcAft>
                      </a:pPr>
                      <a:r>
                        <a:rPr lang="zh-TW" sz="1800" kern="0">
                          <a:solidFill>
                            <a:schemeClr val="bg1"/>
                          </a:solidFill>
                          <a:effectLst/>
                          <a:latin typeface="標楷體" panose="03000509000000000000" pitchFamily="65" charset="-120"/>
                          <a:ea typeface="標楷體" panose="03000509000000000000" pitchFamily="65" charset="-120"/>
                        </a:rPr>
                        <a:t>成本</a:t>
                      </a:r>
                      <a:endParaRPr lang="zh-TW" sz="180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marR="12065" algn="r">
                        <a:lnSpc>
                          <a:spcPts val="2400"/>
                        </a:lnSpc>
                        <a:spcAft>
                          <a:spcPts val="0"/>
                        </a:spcAft>
                      </a:pPr>
                      <a:r>
                        <a:rPr lang="zh-TW" sz="1800" kern="0" dirty="0">
                          <a:solidFill>
                            <a:schemeClr val="bg1"/>
                          </a:solidFill>
                          <a:effectLst/>
                          <a:latin typeface="標楷體" panose="03000509000000000000" pitchFamily="65" charset="-120"/>
                          <a:ea typeface="標楷體" panose="03000509000000000000" pitchFamily="65" charset="-120"/>
                        </a:rPr>
                        <a:t>累計折舊</a:t>
                      </a:r>
                      <a:r>
                        <a:rPr lang="en-US" sz="1800" kern="0" baseline="30000" dirty="0">
                          <a:solidFill>
                            <a:schemeClr val="bg1"/>
                          </a:solidFill>
                          <a:effectLst/>
                          <a:latin typeface="標楷體" panose="03000509000000000000" pitchFamily="65" charset="-120"/>
                          <a:ea typeface="標楷體" panose="03000509000000000000" pitchFamily="65" charset="-120"/>
                        </a:rPr>
                        <a:t>*</a:t>
                      </a:r>
                      <a:endParaRPr lang="zh-TW" sz="18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marR="12065" algn="ctr">
                        <a:lnSpc>
                          <a:spcPts val="2400"/>
                        </a:lnSpc>
                        <a:spcAft>
                          <a:spcPts val="0"/>
                        </a:spcAft>
                      </a:pPr>
                      <a:r>
                        <a:rPr lang="zh-TW" sz="1800" kern="0">
                          <a:solidFill>
                            <a:schemeClr val="bg1"/>
                          </a:solidFill>
                          <a:effectLst/>
                          <a:latin typeface="標楷體" panose="03000509000000000000" pitchFamily="65" charset="-120"/>
                          <a:ea typeface="標楷體" panose="03000509000000000000" pitchFamily="65" charset="-120"/>
                        </a:rPr>
                        <a:t>折舊方法</a:t>
                      </a:r>
                      <a:endParaRPr lang="zh-TW" sz="180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376919210"/>
                  </a:ext>
                </a:extLst>
              </a:tr>
              <a:tr h="483061">
                <a:tc>
                  <a:txBody>
                    <a:bodyPr/>
                    <a:lstStyle/>
                    <a:p>
                      <a:pPr algn="ctr">
                        <a:lnSpc>
                          <a:spcPts val="2400"/>
                        </a:lnSpc>
                        <a:spcAft>
                          <a:spcPts val="0"/>
                        </a:spcAft>
                        <a:tabLst>
                          <a:tab pos="651510" algn="l"/>
                        </a:tabLst>
                      </a:pPr>
                      <a:r>
                        <a:rPr lang="en-US" sz="1800" kern="0">
                          <a:solidFill>
                            <a:schemeClr val="bg1"/>
                          </a:solidFill>
                          <a:effectLst/>
                          <a:latin typeface="標楷體" panose="03000509000000000000" pitchFamily="65" charset="-120"/>
                          <a:ea typeface="標楷體" panose="03000509000000000000" pitchFamily="65" charset="-120"/>
                        </a:rPr>
                        <a:t>A001</a:t>
                      </a:r>
                      <a:endParaRPr lang="zh-TW" sz="180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nSpc>
                          <a:spcPts val="2400"/>
                        </a:lnSpc>
                        <a:spcAft>
                          <a:spcPts val="0"/>
                        </a:spcAft>
                      </a:pPr>
                      <a:r>
                        <a:rPr lang="zh-TW" sz="1800" kern="100">
                          <a:solidFill>
                            <a:schemeClr val="bg1"/>
                          </a:solidFill>
                          <a:effectLst/>
                          <a:latin typeface="標楷體" panose="03000509000000000000" pitchFamily="65" charset="-120"/>
                          <a:ea typeface="標楷體" panose="03000509000000000000" pitchFamily="65" charset="-120"/>
                        </a:rPr>
                        <a:t>土地成本</a:t>
                      </a:r>
                      <a:endParaRPr lang="zh-TW" sz="180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ts val="2400"/>
                        </a:lnSpc>
                        <a:spcAft>
                          <a:spcPts val="0"/>
                        </a:spcAft>
                      </a:pPr>
                      <a:r>
                        <a:rPr lang="en-US" sz="1800" kern="100" dirty="0">
                          <a:solidFill>
                            <a:schemeClr val="bg1"/>
                          </a:solidFill>
                          <a:effectLst/>
                          <a:latin typeface="標楷體" panose="03000509000000000000" pitchFamily="65" charset="-120"/>
                          <a:ea typeface="標楷體" panose="03000509000000000000" pitchFamily="65" charset="-120"/>
                        </a:rPr>
                        <a:t>103</a:t>
                      </a:r>
                      <a:r>
                        <a:rPr lang="zh-TW" sz="1800" kern="100" dirty="0">
                          <a:solidFill>
                            <a:schemeClr val="bg1"/>
                          </a:solidFill>
                          <a:effectLst/>
                          <a:latin typeface="標楷體" panose="03000509000000000000" pitchFamily="65" charset="-120"/>
                          <a:ea typeface="標楷體" panose="03000509000000000000" pitchFamily="65" charset="-120"/>
                        </a:rPr>
                        <a:t>年</a:t>
                      </a:r>
                      <a:r>
                        <a:rPr lang="en-US" sz="1800" kern="100" dirty="0">
                          <a:solidFill>
                            <a:schemeClr val="bg1"/>
                          </a:solidFill>
                          <a:effectLst/>
                          <a:latin typeface="標楷體" panose="03000509000000000000" pitchFamily="65" charset="-120"/>
                          <a:ea typeface="標楷體" panose="03000509000000000000" pitchFamily="65" charset="-120"/>
                        </a:rPr>
                        <a:t>2</a:t>
                      </a:r>
                      <a:r>
                        <a:rPr lang="zh-TW" sz="1800" kern="100" dirty="0">
                          <a:solidFill>
                            <a:schemeClr val="bg1"/>
                          </a:solidFill>
                          <a:effectLst/>
                          <a:latin typeface="標楷體" panose="03000509000000000000" pitchFamily="65" charset="-120"/>
                          <a:ea typeface="標楷體" panose="03000509000000000000" pitchFamily="65" charset="-120"/>
                        </a:rPr>
                        <a:t>月</a:t>
                      </a:r>
                      <a:r>
                        <a:rPr lang="en-US" sz="1800" kern="100" dirty="0">
                          <a:solidFill>
                            <a:schemeClr val="bg1"/>
                          </a:solidFill>
                          <a:effectLst/>
                          <a:latin typeface="標楷體" panose="03000509000000000000" pitchFamily="65" charset="-120"/>
                          <a:ea typeface="標楷體" panose="03000509000000000000" pitchFamily="65" charset="-120"/>
                        </a:rPr>
                        <a:t>1</a:t>
                      </a:r>
                      <a:r>
                        <a:rPr lang="zh-TW" sz="1800" kern="100" dirty="0">
                          <a:solidFill>
                            <a:schemeClr val="bg1"/>
                          </a:solidFill>
                          <a:effectLst/>
                          <a:latin typeface="標楷體" panose="03000509000000000000" pitchFamily="65" charset="-120"/>
                          <a:ea typeface="標楷體" panose="03000509000000000000" pitchFamily="65" charset="-120"/>
                        </a:rPr>
                        <a:t>日</a:t>
                      </a:r>
                      <a:endParaRPr lang="zh-TW" sz="18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ts val="2400"/>
                        </a:lnSpc>
                        <a:spcAft>
                          <a:spcPts val="0"/>
                        </a:spcAft>
                        <a:tabLst>
                          <a:tab pos="842010" algn="l"/>
                        </a:tabLst>
                      </a:pPr>
                      <a:r>
                        <a:rPr lang="en-US" sz="1800" kern="0" dirty="0">
                          <a:solidFill>
                            <a:schemeClr val="bg1"/>
                          </a:solidFill>
                          <a:effectLst/>
                          <a:latin typeface="標楷體" panose="03000509000000000000" pitchFamily="65" charset="-120"/>
                          <a:ea typeface="標楷體" panose="03000509000000000000" pitchFamily="65" charset="-120"/>
                        </a:rPr>
                        <a:t> </a:t>
                      </a:r>
                      <a:endParaRPr lang="zh-TW" sz="18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r">
                        <a:lnSpc>
                          <a:spcPts val="2400"/>
                        </a:lnSpc>
                        <a:spcAft>
                          <a:spcPts val="0"/>
                        </a:spcAft>
                      </a:pPr>
                      <a:r>
                        <a:rPr lang="en-US" sz="1800" kern="100" dirty="0">
                          <a:solidFill>
                            <a:schemeClr val="bg1"/>
                          </a:solidFill>
                          <a:effectLst/>
                          <a:latin typeface="標楷體" panose="03000509000000000000" pitchFamily="65" charset="-120"/>
                          <a:ea typeface="標楷體" panose="03000509000000000000" pitchFamily="65" charset="-120"/>
                        </a:rPr>
                        <a:t> </a:t>
                      </a:r>
                      <a:endParaRPr lang="zh-TW" sz="18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r">
                        <a:lnSpc>
                          <a:spcPts val="2400"/>
                        </a:lnSpc>
                        <a:spcAft>
                          <a:spcPts val="0"/>
                        </a:spcAft>
                        <a:tabLst>
                          <a:tab pos="842010" algn="l"/>
                        </a:tabLst>
                      </a:pPr>
                      <a:r>
                        <a:rPr lang="en-US" sz="1800" kern="0" dirty="0">
                          <a:solidFill>
                            <a:schemeClr val="bg1"/>
                          </a:solidFill>
                          <a:effectLst/>
                          <a:latin typeface="標楷體" panose="03000509000000000000" pitchFamily="65" charset="-120"/>
                          <a:ea typeface="標楷體" panose="03000509000000000000" pitchFamily="65" charset="-120"/>
                        </a:rPr>
                        <a:t>5,000,000</a:t>
                      </a:r>
                      <a:endParaRPr lang="zh-TW" sz="18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marR="12065" algn="r">
                        <a:lnSpc>
                          <a:spcPts val="2400"/>
                        </a:lnSpc>
                        <a:spcAft>
                          <a:spcPts val="0"/>
                        </a:spcAft>
                        <a:tabLst>
                          <a:tab pos="842010" algn="l"/>
                        </a:tabLst>
                      </a:pPr>
                      <a:r>
                        <a:rPr lang="en-US" sz="1800" kern="0" dirty="0">
                          <a:solidFill>
                            <a:schemeClr val="bg1"/>
                          </a:solidFill>
                          <a:effectLst/>
                          <a:latin typeface="標楷體" panose="03000509000000000000" pitchFamily="65" charset="-120"/>
                          <a:ea typeface="標楷體" panose="03000509000000000000" pitchFamily="65" charset="-120"/>
                        </a:rPr>
                        <a:t> </a:t>
                      </a:r>
                      <a:endParaRPr lang="zh-TW" sz="18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marR="12065" algn="ctr">
                        <a:lnSpc>
                          <a:spcPts val="2400"/>
                        </a:lnSpc>
                        <a:spcAft>
                          <a:spcPts val="0"/>
                        </a:spcAft>
                        <a:tabLst>
                          <a:tab pos="842010" algn="l"/>
                        </a:tabLst>
                      </a:pPr>
                      <a:r>
                        <a:rPr lang="en-US" sz="1800" kern="0">
                          <a:solidFill>
                            <a:schemeClr val="bg1"/>
                          </a:solidFill>
                          <a:effectLst/>
                          <a:latin typeface="標楷體" panose="03000509000000000000" pitchFamily="65" charset="-120"/>
                          <a:ea typeface="標楷體" panose="03000509000000000000" pitchFamily="65" charset="-120"/>
                        </a:rPr>
                        <a:t> </a:t>
                      </a:r>
                      <a:endParaRPr lang="zh-TW" sz="180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093739407"/>
                  </a:ext>
                </a:extLst>
              </a:tr>
              <a:tr h="483061">
                <a:tc>
                  <a:txBody>
                    <a:bodyPr/>
                    <a:lstStyle/>
                    <a:p>
                      <a:pPr algn="ctr">
                        <a:lnSpc>
                          <a:spcPts val="2400"/>
                        </a:lnSpc>
                        <a:spcAft>
                          <a:spcPts val="0"/>
                        </a:spcAft>
                        <a:tabLst>
                          <a:tab pos="651510" algn="l"/>
                        </a:tabLst>
                      </a:pPr>
                      <a:r>
                        <a:rPr lang="en-US" sz="1800" kern="0">
                          <a:solidFill>
                            <a:schemeClr val="bg1"/>
                          </a:solidFill>
                          <a:effectLst/>
                          <a:latin typeface="標楷體" panose="03000509000000000000" pitchFamily="65" charset="-120"/>
                          <a:ea typeface="標楷體" panose="03000509000000000000" pitchFamily="65" charset="-120"/>
                        </a:rPr>
                        <a:t>A002</a:t>
                      </a:r>
                      <a:endParaRPr lang="zh-TW" sz="180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nSpc>
                          <a:spcPts val="2400"/>
                        </a:lnSpc>
                        <a:spcAft>
                          <a:spcPts val="0"/>
                        </a:spcAft>
                      </a:pPr>
                      <a:r>
                        <a:rPr lang="zh-TW" sz="1800" kern="100">
                          <a:solidFill>
                            <a:schemeClr val="bg1"/>
                          </a:solidFill>
                          <a:effectLst/>
                          <a:latin typeface="標楷體" panose="03000509000000000000" pitchFamily="65" charset="-120"/>
                          <a:ea typeface="標楷體" panose="03000509000000000000" pitchFamily="65" charset="-120"/>
                        </a:rPr>
                        <a:t>土地成本</a:t>
                      </a:r>
                      <a:endParaRPr lang="zh-TW" sz="180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ts val="2400"/>
                        </a:lnSpc>
                        <a:spcAft>
                          <a:spcPts val="0"/>
                        </a:spcAft>
                      </a:pPr>
                      <a:r>
                        <a:rPr lang="en-US" sz="1800" kern="100">
                          <a:solidFill>
                            <a:schemeClr val="bg1"/>
                          </a:solidFill>
                          <a:effectLst/>
                          <a:latin typeface="標楷體" panose="03000509000000000000" pitchFamily="65" charset="-120"/>
                          <a:ea typeface="標楷體" panose="03000509000000000000" pitchFamily="65" charset="-120"/>
                        </a:rPr>
                        <a:t>107</a:t>
                      </a:r>
                      <a:r>
                        <a:rPr lang="zh-TW" sz="1800" kern="100">
                          <a:solidFill>
                            <a:schemeClr val="bg1"/>
                          </a:solidFill>
                          <a:effectLst/>
                          <a:latin typeface="標楷體" panose="03000509000000000000" pitchFamily="65" charset="-120"/>
                          <a:ea typeface="標楷體" panose="03000509000000000000" pitchFamily="65" charset="-120"/>
                        </a:rPr>
                        <a:t>年</a:t>
                      </a:r>
                      <a:r>
                        <a:rPr lang="en-US" sz="1800" kern="100">
                          <a:solidFill>
                            <a:schemeClr val="bg1"/>
                          </a:solidFill>
                          <a:effectLst/>
                          <a:latin typeface="標楷體" panose="03000509000000000000" pitchFamily="65" charset="-120"/>
                          <a:ea typeface="標楷體" panose="03000509000000000000" pitchFamily="65" charset="-120"/>
                        </a:rPr>
                        <a:t>9</a:t>
                      </a:r>
                      <a:r>
                        <a:rPr lang="zh-TW" sz="1800" kern="100">
                          <a:solidFill>
                            <a:schemeClr val="bg1"/>
                          </a:solidFill>
                          <a:effectLst/>
                          <a:latin typeface="標楷體" panose="03000509000000000000" pitchFamily="65" charset="-120"/>
                          <a:ea typeface="標楷體" panose="03000509000000000000" pitchFamily="65" charset="-120"/>
                        </a:rPr>
                        <a:t>月</a:t>
                      </a:r>
                      <a:r>
                        <a:rPr lang="en-US" sz="1800" kern="100">
                          <a:solidFill>
                            <a:schemeClr val="bg1"/>
                          </a:solidFill>
                          <a:effectLst/>
                          <a:latin typeface="標楷體" panose="03000509000000000000" pitchFamily="65" charset="-120"/>
                          <a:ea typeface="標楷體" panose="03000509000000000000" pitchFamily="65" charset="-120"/>
                        </a:rPr>
                        <a:t>30</a:t>
                      </a:r>
                      <a:r>
                        <a:rPr lang="zh-TW" sz="1800" kern="100">
                          <a:solidFill>
                            <a:schemeClr val="bg1"/>
                          </a:solidFill>
                          <a:effectLst/>
                          <a:latin typeface="標楷體" panose="03000509000000000000" pitchFamily="65" charset="-120"/>
                          <a:ea typeface="標楷體" panose="03000509000000000000" pitchFamily="65" charset="-120"/>
                        </a:rPr>
                        <a:t>日</a:t>
                      </a:r>
                      <a:endParaRPr lang="zh-TW" sz="180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ts val="2400"/>
                        </a:lnSpc>
                        <a:spcAft>
                          <a:spcPts val="0"/>
                        </a:spcAft>
                        <a:tabLst>
                          <a:tab pos="842010" algn="l"/>
                        </a:tabLst>
                      </a:pPr>
                      <a:r>
                        <a:rPr lang="en-US" sz="1800" kern="0" dirty="0">
                          <a:solidFill>
                            <a:schemeClr val="bg1"/>
                          </a:solidFill>
                          <a:effectLst/>
                          <a:latin typeface="標楷體" panose="03000509000000000000" pitchFamily="65" charset="-120"/>
                          <a:ea typeface="標楷體" panose="03000509000000000000" pitchFamily="65" charset="-120"/>
                        </a:rPr>
                        <a:t> </a:t>
                      </a:r>
                      <a:endParaRPr lang="zh-TW" sz="18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r">
                        <a:lnSpc>
                          <a:spcPts val="2400"/>
                        </a:lnSpc>
                        <a:spcAft>
                          <a:spcPts val="0"/>
                        </a:spcAft>
                      </a:pPr>
                      <a:r>
                        <a:rPr lang="en-US" sz="1800" kern="100" dirty="0">
                          <a:solidFill>
                            <a:schemeClr val="bg1"/>
                          </a:solidFill>
                          <a:effectLst/>
                          <a:latin typeface="標楷體" panose="03000509000000000000" pitchFamily="65" charset="-120"/>
                          <a:ea typeface="標楷體" panose="03000509000000000000" pitchFamily="65" charset="-120"/>
                        </a:rPr>
                        <a:t> </a:t>
                      </a:r>
                      <a:endParaRPr lang="zh-TW" sz="18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r">
                        <a:lnSpc>
                          <a:spcPts val="2400"/>
                        </a:lnSpc>
                        <a:spcAft>
                          <a:spcPts val="0"/>
                        </a:spcAft>
                        <a:tabLst>
                          <a:tab pos="842010" algn="l"/>
                        </a:tabLst>
                      </a:pPr>
                      <a:r>
                        <a:rPr lang="en-US" sz="1800" kern="0" dirty="0">
                          <a:solidFill>
                            <a:schemeClr val="bg1"/>
                          </a:solidFill>
                          <a:effectLst/>
                          <a:latin typeface="標楷體" panose="03000509000000000000" pitchFamily="65" charset="-120"/>
                          <a:ea typeface="標楷體" panose="03000509000000000000" pitchFamily="65" charset="-120"/>
                        </a:rPr>
                        <a:t>12,560,000</a:t>
                      </a:r>
                      <a:endParaRPr lang="zh-TW" sz="18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marR="12065" algn="r">
                        <a:lnSpc>
                          <a:spcPts val="2400"/>
                        </a:lnSpc>
                        <a:spcAft>
                          <a:spcPts val="0"/>
                        </a:spcAft>
                        <a:tabLst>
                          <a:tab pos="842010" algn="l"/>
                        </a:tabLst>
                      </a:pPr>
                      <a:r>
                        <a:rPr lang="en-US" sz="1800" kern="0" dirty="0">
                          <a:solidFill>
                            <a:schemeClr val="bg1"/>
                          </a:solidFill>
                          <a:effectLst/>
                          <a:latin typeface="標楷體" panose="03000509000000000000" pitchFamily="65" charset="-120"/>
                          <a:ea typeface="標楷體" panose="03000509000000000000" pitchFamily="65" charset="-120"/>
                        </a:rPr>
                        <a:t> </a:t>
                      </a:r>
                      <a:endParaRPr lang="zh-TW" sz="18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marR="12065" algn="ctr">
                        <a:lnSpc>
                          <a:spcPts val="2400"/>
                        </a:lnSpc>
                        <a:spcAft>
                          <a:spcPts val="0"/>
                        </a:spcAft>
                        <a:tabLst>
                          <a:tab pos="842010" algn="l"/>
                        </a:tabLst>
                      </a:pPr>
                      <a:r>
                        <a:rPr lang="en-US" sz="1800" kern="0" dirty="0">
                          <a:solidFill>
                            <a:schemeClr val="bg1"/>
                          </a:solidFill>
                          <a:effectLst/>
                          <a:latin typeface="標楷體" panose="03000509000000000000" pitchFamily="65" charset="-120"/>
                          <a:ea typeface="標楷體" panose="03000509000000000000" pitchFamily="65" charset="-120"/>
                        </a:rPr>
                        <a:t> </a:t>
                      </a:r>
                      <a:endParaRPr lang="zh-TW" sz="18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4040535394"/>
                  </a:ext>
                </a:extLst>
              </a:tr>
              <a:tr h="483061">
                <a:tc>
                  <a:txBody>
                    <a:bodyPr/>
                    <a:lstStyle/>
                    <a:p>
                      <a:pPr algn="ctr">
                        <a:lnSpc>
                          <a:spcPts val="2400"/>
                        </a:lnSpc>
                        <a:spcAft>
                          <a:spcPts val="0"/>
                        </a:spcAft>
                        <a:tabLst>
                          <a:tab pos="651510" algn="l"/>
                        </a:tabLst>
                      </a:pPr>
                      <a:r>
                        <a:rPr lang="en-US" sz="1800" kern="0">
                          <a:solidFill>
                            <a:schemeClr val="bg1"/>
                          </a:solidFill>
                          <a:effectLst/>
                          <a:latin typeface="標楷體" panose="03000509000000000000" pitchFamily="65" charset="-120"/>
                          <a:ea typeface="標楷體" panose="03000509000000000000" pitchFamily="65" charset="-120"/>
                        </a:rPr>
                        <a:t>C001</a:t>
                      </a:r>
                      <a:endParaRPr lang="zh-TW" sz="180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nSpc>
                          <a:spcPts val="2400"/>
                        </a:lnSpc>
                        <a:spcAft>
                          <a:spcPts val="0"/>
                        </a:spcAft>
                      </a:pPr>
                      <a:r>
                        <a:rPr lang="zh-TW" sz="1800" kern="100">
                          <a:solidFill>
                            <a:schemeClr val="bg1"/>
                          </a:solidFill>
                          <a:effectLst/>
                          <a:latin typeface="標楷體" panose="03000509000000000000" pitchFamily="65" charset="-120"/>
                          <a:ea typeface="標楷體" panose="03000509000000000000" pitchFamily="65" charset="-120"/>
                        </a:rPr>
                        <a:t>房屋及建築成本</a:t>
                      </a:r>
                      <a:endParaRPr lang="zh-TW" sz="180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ts val="2400"/>
                        </a:lnSpc>
                        <a:spcAft>
                          <a:spcPts val="0"/>
                        </a:spcAft>
                      </a:pPr>
                      <a:r>
                        <a:rPr lang="en-US" sz="1800" kern="100">
                          <a:solidFill>
                            <a:schemeClr val="bg1"/>
                          </a:solidFill>
                          <a:effectLst/>
                          <a:latin typeface="標楷體" panose="03000509000000000000" pitchFamily="65" charset="-120"/>
                          <a:ea typeface="標楷體" panose="03000509000000000000" pitchFamily="65" charset="-120"/>
                        </a:rPr>
                        <a:t>100</a:t>
                      </a:r>
                      <a:r>
                        <a:rPr lang="zh-TW" sz="1800" kern="100">
                          <a:solidFill>
                            <a:schemeClr val="bg1"/>
                          </a:solidFill>
                          <a:effectLst/>
                          <a:latin typeface="標楷體" panose="03000509000000000000" pitchFamily="65" charset="-120"/>
                          <a:ea typeface="標楷體" panose="03000509000000000000" pitchFamily="65" charset="-120"/>
                        </a:rPr>
                        <a:t>年</a:t>
                      </a:r>
                      <a:r>
                        <a:rPr lang="en-US" sz="1800" kern="100">
                          <a:solidFill>
                            <a:schemeClr val="bg1"/>
                          </a:solidFill>
                          <a:effectLst/>
                          <a:latin typeface="標楷體" panose="03000509000000000000" pitchFamily="65" charset="-120"/>
                          <a:ea typeface="標楷體" panose="03000509000000000000" pitchFamily="65" charset="-120"/>
                        </a:rPr>
                        <a:t>10</a:t>
                      </a:r>
                      <a:r>
                        <a:rPr lang="zh-TW" sz="1800" kern="100">
                          <a:solidFill>
                            <a:schemeClr val="bg1"/>
                          </a:solidFill>
                          <a:effectLst/>
                          <a:latin typeface="標楷體" panose="03000509000000000000" pitchFamily="65" charset="-120"/>
                          <a:ea typeface="標楷體" panose="03000509000000000000" pitchFamily="65" charset="-120"/>
                        </a:rPr>
                        <a:t>月</a:t>
                      </a:r>
                      <a:r>
                        <a:rPr lang="en-US" sz="1800" kern="100">
                          <a:solidFill>
                            <a:schemeClr val="bg1"/>
                          </a:solidFill>
                          <a:effectLst/>
                          <a:latin typeface="標楷體" panose="03000509000000000000" pitchFamily="65" charset="-120"/>
                          <a:ea typeface="標楷體" panose="03000509000000000000" pitchFamily="65" charset="-120"/>
                        </a:rPr>
                        <a:t>1</a:t>
                      </a:r>
                      <a:r>
                        <a:rPr lang="zh-TW" sz="1800" kern="100">
                          <a:solidFill>
                            <a:schemeClr val="bg1"/>
                          </a:solidFill>
                          <a:effectLst/>
                          <a:latin typeface="標楷體" panose="03000509000000000000" pitchFamily="65" charset="-120"/>
                          <a:ea typeface="標楷體" panose="03000509000000000000" pitchFamily="65" charset="-120"/>
                        </a:rPr>
                        <a:t>日</a:t>
                      </a:r>
                      <a:endParaRPr lang="zh-TW" sz="180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ts val="2400"/>
                        </a:lnSpc>
                        <a:spcAft>
                          <a:spcPts val="0"/>
                        </a:spcAft>
                        <a:tabLst>
                          <a:tab pos="842010" algn="l"/>
                        </a:tabLst>
                      </a:pPr>
                      <a:r>
                        <a:rPr lang="en-US" sz="1800" kern="0">
                          <a:solidFill>
                            <a:schemeClr val="bg1"/>
                          </a:solidFill>
                          <a:effectLst/>
                          <a:latin typeface="標楷體" panose="03000509000000000000" pitchFamily="65" charset="-120"/>
                          <a:ea typeface="標楷體" panose="03000509000000000000" pitchFamily="65" charset="-120"/>
                        </a:rPr>
                        <a:t>50</a:t>
                      </a:r>
                      <a:endParaRPr lang="zh-TW" sz="180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r">
                        <a:lnSpc>
                          <a:spcPts val="2400"/>
                        </a:lnSpc>
                        <a:spcAft>
                          <a:spcPts val="0"/>
                        </a:spcAft>
                      </a:pPr>
                      <a:r>
                        <a:rPr lang="en-US" sz="1800" kern="100">
                          <a:solidFill>
                            <a:schemeClr val="bg1"/>
                          </a:solidFill>
                          <a:effectLst/>
                          <a:latin typeface="標楷體" panose="03000509000000000000" pitchFamily="65" charset="-120"/>
                          <a:ea typeface="標楷體" panose="03000509000000000000" pitchFamily="65" charset="-120"/>
                        </a:rPr>
                        <a:t>200,000</a:t>
                      </a:r>
                      <a:endParaRPr lang="zh-TW" sz="180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r">
                        <a:lnSpc>
                          <a:spcPts val="2400"/>
                        </a:lnSpc>
                        <a:spcAft>
                          <a:spcPts val="0"/>
                        </a:spcAft>
                        <a:tabLst>
                          <a:tab pos="842010" algn="l"/>
                        </a:tabLst>
                      </a:pPr>
                      <a:r>
                        <a:rPr lang="en-US" sz="1800" kern="100" dirty="0">
                          <a:solidFill>
                            <a:schemeClr val="bg1"/>
                          </a:solidFill>
                          <a:effectLst/>
                          <a:latin typeface="標楷體" panose="03000509000000000000" pitchFamily="65" charset="-120"/>
                          <a:ea typeface="標楷體" panose="03000509000000000000" pitchFamily="65" charset="-120"/>
                        </a:rPr>
                        <a:t>12,950,000</a:t>
                      </a:r>
                      <a:endParaRPr lang="zh-TW" sz="18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marR="12065" algn="r">
                        <a:lnSpc>
                          <a:spcPts val="2400"/>
                        </a:lnSpc>
                        <a:spcAft>
                          <a:spcPts val="0"/>
                        </a:spcAft>
                        <a:tabLst>
                          <a:tab pos="842010" algn="l"/>
                        </a:tabLst>
                      </a:pPr>
                      <a:r>
                        <a:rPr lang="en-US" sz="1800" kern="0" dirty="0">
                          <a:solidFill>
                            <a:schemeClr val="bg1"/>
                          </a:solidFill>
                          <a:effectLst/>
                          <a:latin typeface="標楷體" panose="03000509000000000000" pitchFamily="65" charset="-120"/>
                          <a:ea typeface="標楷體" panose="03000509000000000000" pitchFamily="65" charset="-120"/>
                        </a:rPr>
                        <a:t>2,960,000</a:t>
                      </a:r>
                      <a:endParaRPr lang="zh-TW" sz="18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marR="12065" algn="ctr">
                        <a:lnSpc>
                          <a:spcPts val="2400"/>
                        </a:lnSpc>
                        <a:spcAft>
                          <a:spcPts val="0"/>
                        </a:spcAft>
                        <a:tabLst>
                          <a:tab pos="842010" algn="l"/>
                        </a:tabLst>
                      </a:pPr>
                      <a:r>
                        <a:rPr lang="zh-TW" sz="1800" kern="0" dirty="0">
                          <a:solidFill>
                            <a:schemeClr val="bg1"/>
                          </a:solidFill>
                          <a:effectLst/>
                          <a:latin typeface="標楷體" panose="03000509000000000000" pitchFamily="65" charset="-120"/>
                          <a:ea typeface="標楷體" panose="03000509000000000000" pitchFamily="65" charset="-120"/>
                        </a:rPr>
                        <a:t>年數合計法</a:t>
                      </a:r>
                      <a:endParaRPr lang="zh-TW" sz="18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1010562832"/>
                  </a:ext>
                </a:extLst>
              </a:tr>
              <a:tr h="483061">
                <a:tc>
                  <a:txBody>
                    <a:bodyPr/>
                    <a:lstStyle/>
                    <a:p>
                      <a:pPr algn="ctr">
                        <a:lnSpc>
                          <a:spcPts val="2400"/>
                        </a:lnSpc>
                        <a:spcAft>
                          <a:spcPts val="0"/>
                        </a:spcAft>
                        <a:tabLst>
                          <a:tab pos="651510" algn="l"/>
                        </a:tabLst>
                      </a:pPr>
                      <a:r>
                        <a:rPr lang="en-US" sz="1800" kern="0">
                          <a:solidFill>
                            <a:schemeClr val="bg1"/>
                          </a:solidFill>
                          <a:effectLst/>
                          <a:latin typeface="標楷體" panose="03000509000000000000" pitchFamily="65" charset="-120"/>
                          <a:ea typeface="標楷體" panose="03000509000000000000" pitchFamily="65" charset="-120"/>
                        </a:rPr>
                        <a:t>D001</a:t>
                      </a:r>
                      <a:endParaRPr lang="zh-TW" sz="180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nSpc>
                          <a:spcPts val="2400"/>
                        </a:lnSpc>
                        <a:spcAft>
                          <a:spcPts val="0"/>
                        </a:spcAft>
                      </a:pPr>
                      <a:r>
                        <a:rPr lang="zh-TW" sz="1800" kern="0">
                          <a:solidFill>
                            <a:schemeClr val="bg1"/>
                          </a:solidFill>
                          <a:effectLst/>
                          <a:latin typeface="標楷體" panose="03000509000000000000" pitchFamily="65" charset="-120"/>
                          <a:ea typeface="標楷體" panose="03000509000000000000" pitchFamily="65" charset="-120"/>
                        </a:rPr>
                        <a:t>辦公設備成本</a:t>
                      </a:r>
                      <a:endParaRPr lang="zh-TW" sz="180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ts val="2400"/>
                        </a:lnSpc>
                        <a:spcAft>
                          <a:spcPts val="0"/>
                        </a:spcAft>
                      </a:pPr>
                      <a:r>
                        <a:rPr lang="en-US" sz="1800" kern="0">
                          <a:solidFill>
                            <a:schemeClr val="bg1"/>
                          </a:solidFill>
                          <a:effectLst/>
                          <a:latin typeface="標楷體" panose="03000509000000000000" pitchFamily="65" charset="-120"/>
                          <a:ea typeface="標楷體" panose="03000509000000000000" pitchFamily="65" charset="-120"/>
                        </a:rPr>
                        <a:t>104</a:t>
                      </a:r>
                      <a:r>
                        <a:rPr lang="zh-TW" sz="1800" kern="0">
                          <a:solidFill>
                            <a:schemeClr val="bg1"/>
                          </a:solidFill>
                          <a:effectLst/>
                          <a:latin typeface="標楷體" panose="03000509000000000000" pitchFamily="65" charset="-120"/>
                          <a:ea typeface="標楷體" panose="03000509000000000000" pitchFamily="65" charset="-120"/>
                        </a:rPr>
                        <a:t>年</a:t>
                      </a:r>
                      <a:r>
                        <a:rPr lang="en-US" sz="1800" kern="0">
                          <a:solidFill>
                            <a:schemeClr val="bg1"/>
                          </a:solidFill>
                          <a:effectLst/>
                          <a:latin typeface="標楷體" panose="03000509000000000000" pitchFamily="65" charset="-120"/>
                          <a:ea typeface="標楷體" panose="03000509000000000000" pitchFamily="65" charset="-120"/>
                        </a:rPr>
                        <a:t>12</a:t>
                      </a:r>
                      <a:r>
                        <a:rPr lang="zh-TW" sz="1800" kern="0">
                          <a:solidFill>
                            <a:schemeClr val="bg1"/>
                          </a:solidFill>
                          <a:effectLst/>
                          <a:latin typeface="標楷體" panose="03000509000000000000" pitchFamily="65" charset="-120"/>
                          <a:ea typeface="標楷體" panose="03000509000000000000" pitchFamily="65" charset="-120"/>
                        </a:rPr>
                        <a:t>月</a:t>
                      </a:r>
                      <a:r>
                        <a:rPr lang="en-US" sz="1800" kern="0">
                          <a:solidFill>
                            <a:schemeClr val="bg1"/>
                          </a:solidFill>
                          <a:effectLst/>
                          <a:latin typeface="標楷體" panose="03000509000000000000" pitchFamily="65" charset="-120"/>
                          <a:ea typeface="標楷體" panose="03000509000000000000" pitchFamily="65" charset="-120"/>
                        </a:rPr>
                        <a:t>31</a:t>
                      </a:r>
                      <a:r>
                        <a:rPr lang="zh-TW" sz="1800" kern="0">
                          <a:solidFill>
                            <a:schemeClr val="bg1"/>
                          </a:solidFill>
                          <a:effectLst/>
                          <a:latin typeface="標楷體" panose="03000509000000000000" pitchFamily="65" charset="-120"/>
                          <a:ea typeface="標楷體" panose="03000509000000000000" pitchFamily="65" charset="-120"/>
                        </a:rPr>
                        <a:t>日</a:t>
                      </a:r>
                      <a:endParaRPr lang="zh-TW" sz="180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ts val="2400"/>
                        </a:lnSpc>
                        <a:spcAft>
                          <a:spcPts val="0"/>
                        </a:spcAft>
                        <a:tabLst>
                          <a:tab pos="842010" algn="l"/>
                        </a:tabLst>
                      </a:pPr>
                      <a:r>
                        <a:rPr lang="en-US" sz="1800" kern="0">
                          <a:solidFill>
                            <a:schemeClr val="bg1"/>
                          </a:solidFill>
                          <a:effectLst/>
                          <a:latin typeface="標楷體" panose="03000509000000000000" pitchFamily="65" charset="-120"/>
                          <a:ea typeface="標楷體" panose="03000509000000000000" pitchFamily="65" charset="-120"/>
                        </a:rPr>
                        <a:t>5</a:t>
                      </a:r>
                      <a:endParaRPr lang="zh-TW" sz="180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r">
                        <a:lnSpc>
                          <a:spcPts val="2400"/>
                        </a:lnSpc>
                        <a:spcAft>
                          <a:spcPts val="0"/>
                        </a:spcAft>
                      </a:pPr>
                      <a:r>
                        <a:rPr lang="en-US" sz="1800" kern="100">
                          <a:solidFill>
                            <a:schemeClr val="bg1"/>
                          </a:solidFill>
                          <a:effectLst/>
                          <a:latin typeface="標楷體" panose="03000509000000000000" pitchFamily="65" charset="-120"/>
                          <a:ea typeface="標楷體" panose="03000509000000000000" pitchFamily="65" charset="-120"/>
                        </a:rPr>
                        <a:t>20,000</a:t>
                      </a:r>
                      <a:endParaRPr lang="zh-TW" sz="180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r">
                        <a:lnSpc>
                          <a:spcPts val="2400"/>
                        </a:lnSpc>
                        <a:spcAft>
                          <a:spcPts val="0"/>
                        </a:spcAft>
                        <a:tabLst>
                          <a:tab pos="842010" algn="l"/>
                        </a:tabLst>
                      </a:pPr>
                      <a:r>
                        <a:rPr lang="en-US" sz="1800" kern="0">
                          <a:solidFill>
                            <a:schemeClr val="bg1"/>
                          </a:solidFill>
                          <a:effectLst/>
                          <a:latin typeface="標楷體" panose="03000509000000000000" pitchFamily="65" charset="-120"/>
                          <a:ea typeface="標楷體" panose="03000509000000000000" pitchFamily="65" charset="-120"/>
                        </a:rPr>
                        <a:t>660,000</a:t>
                      </a:r>
                      <a:endParaRPr lang="zh-TW" sz="180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marR="12065" algn="r">
                        <a:lnSpc>
                          <a:spcPts val="2400"/>
                        </a:lnSpc>
                        <a:spcAft>
                          <a:spcPts val="0"/>
                        </a:spcAft>
                        <a:tabLst>
                          <a:tab pos="842010" algn="l"/>
                        </a:tabLst>
                      </a:pPr>
                      <a:r>
                        <a:rPr lang="en-US" sz="1800" kern="0" dirty="0">
                          <a:solidFill>
                            <a:schemeClr val="bg1"/>
                          </a:solidFill>
                          <a:effectLst/>
                          <a:latin typeface="標楷體" panose="03000509000000000000" pitchFamily="65" charset="-120"/>
                          <a:ea typeface="標楷體" panose="03000509000000000000" pitchFamily="65" charset="-120"/>
                        </a:rPr>
                        <a:t>422,400</a:t>
                      </a:r>
                      <a:endParaRPr lang="zh-TW" sz="18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marR="12065" algn="ctr">
                        <a:lnSpc>
                          <a:spcPts val="2400"/>
                        </a:lnSpc>
                        <a:spcAft>
                          <a:spcPts val="0"/>
                        </a:spcAft>
                        <a:tabLst>
                          <a:tab pos="842010" algn="l"/>
                        </a:tabLst>
                      </a:pPr>
                      <a:r>
                        <a:rPr lang="zh-TW" sz="1800" kern="0" spc="-100" dirty="0">
                          <a:solidFill>
                            <a:schemeClr val="bg1"/>
                          </a:solidFill>
                          <a:effectLst/>
                          <a:latin typeface="標楷體" panose="03000509000000000000" pitchFamily="65" charset="-120"/>
                          <a:ea typeface="標楷體" panose="03000509000000000000" pitchFamily="65" charset="-120"/>
                        </a:rPr>
                        <a:t>倍數餘額遞減法</a:t>
                      </a:r>
                      <a:endParaRPr lang="zh-TW" sz="18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2665300433"/>
                  </a:ext>
                </a:extLst>
              </a:tr>
              <a:tr h="241530">
                <a:tc>
                  <a:txBody>
                    <a:bodyPr/>
                    <a:lstStyle/>
                    <a:p>
                      <a:pPr algn="ctr">
                        <a:lnSpc>
                          <a:spcPts val="2400"/>
                        </a:lnSpc>
                        <a:spcAft>
                          <a:spcPts val="0"/>
                        </a:spcAft>
                        <a:tabLst>
                          <a:tab pos="651510" algn="l"/>
                        </a:tabLst>
                      </a:pPr>
                      <a:r>
                        <a:rPr lang="en-US" sz="1800" kern="0">
                          <a:solidFill>
                            <a:schemeClr val="bg1"/>
                          </a:solidFill>
                          <a:effectLst/>
                          <a:latin typeface="標楷體" panose="03000509000000000000" pitchFamily="65" charset="-120"/>
                          <a:ea typeface="標楷體" panose="03000509000000000000" pitchFamily="65" charset="-120"/>
                        </a:rPr>
                        <a:t>E001</a:t>
                      </a:r>
                      <a:endParaRPr lang="zh-TW" sz="180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nSpc>
                          <a:spcPts val="2400"/>
                        </a:lnSpc>
                        <a:spcAft>
                          <a:spcPts val="0"/>
                        </a:spcAft>
                      </a:pPr>
                      <a:r>
                        <a:rPr lang="zh-TW" sz="1800" kern="0">
                          <a:solidFill>
                            <a:schemeClr val="bg1"/>
                          </a:solidFill>
                          <a:effectLst/>
                          <a:latin typeface="標楷體" panose="03000509000000000000" pitchFamily="65" charset="-120"/>
                          <a:ea typeface="標楷體" panose="03000509000000000000" pitchFamily="65" charset="-120"/>
                        </a:rPr>
                        <a:t>小型貨車</a:t>
                      </a:r>
                      <a:endParaRPr lang="zh-TW" sz="180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ts val="2400"/>
                        </a:lnSpc>
                        <a:spcAft>
                          <a:spcPts val="0"/>
                        </a:spcAft>
                      </a:pPr>
                      <a:r>
                        <a:rPr lang="en-US" sz="1800" kern="100">
                          <a:solidFill>
                            <a:schemeClr val="bg1"/>
                          </a:solidFill>
                          <a:effectLst/>
                          <a:latin typeface="標楷體" panose="03000509000000000000" pitchFamily="65" charset="-120"/>
                          <a:ea typeface="標楷體" panose="03000509000000000000" pitchFamily="65" charset="-120"/>
                        </a:rPr>
                        <a:t>105</a:t>
                      </a:r>
                      <a:r>
                        <a:rPr lang="zh-TW" sz="1800" kern="100">
                          <a:solidFill>
                            <a:schemeClr val="bg1"/>
                          </a:solidFill>
                          <a:effectLst/>
                          <a:latin typeface="標楷體" panose="03000509000000000000" pitchFamily="65" charset="-120"/>
                          <a:ea typeface="標楷體" panose="03000509000000000000" pitchFamily="65" charset="-120"/>
                        </a:rPr>
                        <a:t>年</a:t>
                      </a:r>
                      <a:r>
                        <a:rPr lang="en-US" sz="1800" kern="100">
                          <a:solidFill>
                            <a:schemeClr val="bg1"/>
                          </a:solidFill>
                          <a:effectLst/>
                          <a:latin typeface="標楷體" panose="03000509000000000000" pitchFamily="65" charset="-120"/>
                          <a:ea typeface="標楷體" panose="03000509000000000000" pitchFamily="65" charset="-120"/>
                        </a:rPr>
                        <a:t>7</a:t>
                      </a:r>
                      <a:r>
                        <a:rPr lang="zh-TW" sz="1800" kern="100">
                          <a:solidFill>
                            <a:schemeClr val="bg1"/>
                          </a:solidFill>
                          <a:effectLst/>
                          <a:latin typeface="標楷體" panose="03000509000000000000" pitchFamily="65" charset="-120"/>
                          <a:ea typeface="標楷體" panose="03000509000000000000" pitchFamily="65" charset="-120"/>
                        </a:rPr>
                        <a:t>月</a:t>
                      </a:r>
                      <a:r>
                        <a:rPr lang="en-US" sz="1800" kern="100">
                          <a:solidFill>
                            <a:schemeClr val="bg1"/>
                          </a:solidFill>
                          <a:effectLst/>
                          <a:latin typeface="標楷體" panose="03000509000000000000" pitchFamily="65" charset="-120"/>
                          <a:ea typeface="標楷體" panose="03000509000000000000" pitchFamily="65" charset="-120"/>
                        </a:rPr>
                        <a:t>1</a:t>
                      </a:r>
                      <a:r>
                        <a:rPr lang="zh-TW" sz="1800" kern="100">
                          <a:solidFill>
                            <a:schemeClr val="bg1"/>
                          </a:solidFill>
                          <a:effectLst/>
                          <a:latin typeface="標楷體" panose="03000509000000000000" pitchFamily="65" charset="-120"/>
                          <a:ea typeface="標楷體" panose="03000509000000000000" pitchFamily="65" charset="-120"/>
                        </a:rPr>
                        <a:t>日</a:t>
                      </a:r>
                      <a:endParaRPr lang="zh-TW" sz="180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ts val="2400"/>
                        </a:lnSpc>
                        <a:spcAft>
                          <a:spcPts val="0"/>
                        </a:spcAft>
                        <a:tabLst>
                          <a:tab pos="842010" algn="l"/>
                        </a:tabLst>
                      </a:pPr>
                      <a:r>
                        <a:rPr lang="en-US" sz="1800" kern="0">
                          <a:solidFill>
                            <a:schemeClr val="bg1"/>
                          </a:solidFill>
                          <a:effectLst/>
                          <a:latin typeface="標楷體" panose="03000509000000000000" pitchFamily="65" charset="-120"/>
                          <a:ea typeface="標楷體" panose="03000509000000000000" pitchFamily="65" charset="-120"/>
                        </a:rPr>
                        <a:t>10</a:t>
                      </a:r>
                      <a:endParaRPr lang="zh-TW" sz="180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r">
                        <a:lnSpc>
                          <a:spcPts val="2400"/>
                        </a:lnSpc>
                        <a:spcAft>
                          <a:spcPts val="0"/>
                        </a:spcAft>
                      </a:pPr>
                      <a:r>
                        <a:rPr lang="en-US" sz="1800" kern="100">
                          <a:solidFill>
                            <a:schemeClr val="bg1"/>
                          </a:solidFill>
                          <a:effectLst/>
                          <a:latin typeface="標楷體" panose="03000509000000000000" pitchFamily="65" charset="-120"/>
                          <a:ea typeface="標楷體" panose="03000509000000000000" pitchFamily="65" charset="-120"/>
                        </a:rPr>
                        <a:t>30,000</a:t>
                      </a:r>
                      <a:endParaRPr lang="zh-TW" sz="180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r">
                        <a:lnSpc>
                          <a:spcPts val="2400"/>
                        </a:lnSpc>
                        <a:spcAft>
                          <a:spcPts val="0"/>
                        </a:spcAft>
                        <a:tabLst>
                          <a:tab pos="842010" algn="l"/>
                        </a:tabLst>
                      </a:pPr>
                      <a:r>
                        <a:rPr lang="en-US" sz="1800" kern="0">
                          <a:solidFill>
                            <a:schemeClr val="bg1"/>
                          </a:solidFill>
                          <a:effectLst/>
                          <a:latin typeface="標楷體" panose="03000509000000000000" pitchFamily="65" charset="-120"/>
                          <a:ea typeface="標楷體" panose="03000509000000000000" pitchFamily="65" charset="-120"/>
                        </a:rPr>
                        <a:t>750,000</a:t>
                      </a:r>
                      <a:endParaRPr lang="zh-TW" sz="180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marR="12065" algn="r">
                        <a:lnSpc>
                          <a:spcPts val="2400"/>
                        </a:lnSpc>
                        <a:spcAft>
                          <a:spcPts val="0"/>
                        </a:spcAft>
                        <a:tabLst>
                          <a:tab pos="842010" algn="l"/>
                        </a:tabLst>
                      </a:pPr>
                      <a:r>
                        <a:rPr lang="en-US" sz="1800" kern="0">
                          <a:solidFill>
                            <a:schemeClr val="bg1"/>
                          </a:solidFill>
                          <a:effectLst/>
                          <a:latin typeface="標楷體" panose="03000509000000000000" pitchFamily="65" charset="-120"/>
                          <a:ea typeface="標楷體" panose="03000509000000000000" pitchFamily="65" charset="-120"/>
                        </a:rPr>
                        <a:t>108,000</a:t>
                      </a:r>
                      <a:endParaRPr lang="zh-TW" sz="180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marR="12065" algn="ctr">
                        <a:lnSpc>
                          <a:spcPts val="2400"/>
                        </a:lnSpc>
                        <a:spcAft>
                          <a:spcPts val="0"/>
                        </a:spcAft>
                        <a:tabLst>
                          <a:tab pos="842010" algn="l"/>
                        </a:tabLst>
                      </a:pPr>
                      <a:r>
                        <a:rPr lang="zh-TW" sz="1800" kern="0" dirty="0">
                          <a:solidFill>
                            <a:schemeClr val="bg1"/>
                          </a:solidFill>
                          <a:effectLst/>
                          <a:latin typeface="標楷體" panose="03000509000000000000" pitchFamily="65" charset="-120"/>
                          <a:ea typeface="標楷體" panose="03000509000000000000" pitchFamily="65" charset="-120"/>
                        </a:rPr>
                        <a:t>直線法</a:t>
                      </a:r>
                      <a:endParaRPr lang="zh-TW" sz="18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2219244910"/>
                  </a:ext>
                </a:extLst>
              </a:tr>
              <a:tr h="483061">
                <a:tc>
                  <a:txBody>
                    <a:bodyPr/>
                    <a:lstStyle/>
                    <a:p>
                      <a:pPr algn="ctr">
                        <a:lnSpc>
                          <a:spcPts val="2400"/>
                        </a:lnSpc>
                        <a:spcAft>
                          <a:spcPts val="0"/>
                        </a:spcAft>
                        <a:tabLst>
                          <a:tab pos="651510" algn="l"/>
                        </a:tabLst>
                      </a:pPr>
                      <a:r>
                        <a:rPr lang="en-US" sz="1800" kern="0" dirty="0">
                          <a:solidFill>
                            <a:schemeClr val="bg1"/>
                          </a:solidFill>
                          <a:effectLst/>
                          <a:latin typeface="標楷體" panose="03000509000000000000" pitchFamily="65" charset="-120"/>
                          <a:ea typeface="標楷體" panose="03000509000000000000" pitchFamily="65" charset="-120"/>
                        </a:rPr>
                        <a:t>E002</a:t>
                      </a:r>
                      <a:endParaRPr lang="zh-TW" sz="18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nSpc>
                          <a:spcPts val="2400"/>
                        </a:lnSpc>
                        <a:spcAft>
                          <a:spcPts val="0"/>
                        </a:spcAft>
                      </a:pPr>
                      <a:r>
                        <a:rPr lang="zh-TW" sz="1800" kern="0" dirty="0">
                          <a:solidFill>
                            <a:schemeClr val="bg1"/>
                          </a:solidFill>
                          <a:effectLst/>
                          <a:latin typeface="標楷體" panose="03000509000000000000" pitchFamily="65" charset="-120"/>
                          <a:ea typeface="標楷體" panose="03000509000000000000" pitchFamily="65" charset="-120"/>
                        </a:rPr>
                        <a:t>客貨二用車</a:t>
                      </a:r>
                      <a:endParaRPr lang="zh-TW" sz="18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ts val="2400"/>
                        </a:lnSpc>
                        <a:spcAft>
                          <a:spcPts val="0"/>
                        </a:spcAft>
                      </a:pPr>
                      <a:r>
                        <a:rPr lang="en-US" sz="1800" kern="100" dirty="0">
                          <a:solidFill>
                            <a:schemeClr val="bg1"/>
                          </a:solidFill>
                          <a:effectLst/>
                          <a:latin typeface="標楷體" panose="03000509000000000000" pitchFamily="65" charset="-120"/>
                          <a:ea typeface="標楷體" panose="03000509000000000000" pitchFamily="65" charset="-120"/>
                        </a:rPr>
                        <a:t>104</a:t>
                      </a:r>
                      <a:r>
                        <a:rPr lang="zh-TW" sz="1800" kern="100" dirty="0">
                          <a:solidFill>
                            <a:schemeClr val="bg1"/>
                          </a:solidFill>
                          <a:effectLst/>
                          <a:latin typeface="標楷體" panose="03000509000000000000" pitchFamily="65" charset="-120"/>
                          <a:ea typeface="標楷體" panose="03000509000000000000" pitchFamily="65" charset="-120"/>
                        </a:rPr>
                        <a:t>年</a:t>
                      </a:r>
                      <a:r>
                        <a:rPr lang="en-US" sz="1800" kern="100" dirty="0">
                          <a:solidFill>
                            <a:schemeClr val="bg1"/>
                          </a:solidFill>
                          <a:effectLst/>
                          <a:latin typeface="標楷體" panose="03000509000000000000" pitchFamily="65" charset="-120"/>
                          <a:ea typeface="標楷體" panose="03000509000000000000" pitchFamily="65" charset="-120"/>
                        </a:rPr>
                        <a:t>10</a:t>
                      </a:r>
                      <a:r>
                        <a:rPr lang="zh-TW" sz="1800" kern="100" dirty="0">
                          <a:solidFill>
                            <a:schemeClr val="bg1"/>
                          </a:solidFill>
                          <a:effectLst/>
                          <a:latin typeface="標楷體" panose="03000509000000000000" pitchFamily="65" charset="-120"/>
                          <a:ea typeface="標楷體" panose="03000509000000000000" pitchFamily="65" charset="-120"/>
                        </a:rPr>
                        <a:t>月</a:t>
                      </a:r>
                      <a:r>
                        <a:rPr lang="en-US" sz="1800" kern="100" dirty="0">
                          <a:solidFill>
                            <a:schemeClr val="bg1"/>
                          </a:solidFill>
                          <a:effectLst/>
                          <a:latin typeface="標楷體" panose="03000509000000000000" pitchFamily="65" charset="-120"/>
                          <a:ea typeface="標楷體" panose="03000509000000000000" pitchFamily="65" charset="-120"/>
                        </a:rPr>
                        <a:t>1</a:t>
                      </a:r>
                      <a:r>
                        <a:rPr lang="zh-TW" sz="1800" kern="100" dirty="0">
                          <a:solidFill>
                            <a:schemeClr val="bg1"/>
                          </a:solidFill>
                          <a:effectLst/>
                          <a:latin typeface="標楷體" panose="03000509000000000000" pitchFamily="65" charset="-120"/>
                          <a:ea typeface="標楷體" panose="03000509000000000000" pitchFamily="65" charset="-120"/>
                        </a:rPr>
                        <a:t>日</a:t>
                      </a:r>
                      <a:endParaRPr lang="zh-TW" sz="18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ctr">
                        <a:lnSpc>
                          <a:spcPts val="2400"/>
                        </a:lnSpc>
                        <a:spcAft>
                          <a:spcPts val="0"/>
                        </a:spcAft>
                        <a:tabLst>
                          <a:tab pos="842010" algn="l"/>
                        </a:tabLst>
                      </a:pPr>
                      <a:r>
                        <a:rPr lang="en-US" sz="1800" kern="0">
                          <a:solidFill>
                            <a:schemeClr val="bg1"/>
                          </a:solidFill>
                          <a:effectLst/>
                          <a:latin typeface="標楷體" panose="03000509000000000000" pitchFamily="65" charset="-120"/>
                          <a:ea typeface="標楷體" panose="03000509000000000000" pitchFamily="65" charset="-120"/>
                        </a:rPr>
                        <a:t>10</a:t>
                      </a:r>
                      <a:endParaRPr lang="zh-TW" sz="180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r">
                        <a:lnSpc>
                          <a:spcPts val="2400"/>
                        </a:lnSpc>
                        <a:spcAft>
                          <a:spcPts val="0"/>
                        </a:spcAft>
                      </a:pPr>
                      <a:r>
                        <a:rPr lang="en-US" sz="1800" kern="100">
                          <a:solidFill>
                            <a:schemeClr val="bg1"/>
                          </a:solidFill>
                          <a:effectLst/>
                          <a:latin typeface="標楷體" panose="03000509000000000000" pitchFamily="65" charset="-120"/>
                          <a:ea typeface="標楷體" panose="03000509000000000000" pitchFamily="65" charset="-120"/>
                        </a:rPr>
                        <a:t>60,000</a:t>
                      </a:r>
                      <a:endParaRPr lang="zh-TW" sz="180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algn="r">
                        <a:lnSpc>
                          <a:spcPts val="2400"/>
                        </a:lnSpc>
                        <a:spcAft>
                          <a:spcPts val="0"/>
                        </a:spcAft>
                        <a:tabLst>
                          <a:tab pos="842010" algn="l"/>
                        </a:tabLst>
                      </a:pPr>
                      <a:r>
                        <a:rPr lang="en-US" sz="1800" kern="0">
                          <a:solidFill>
                            <a:schemeClr val="bg1"/>
                          </a:solidFill>
                          <a:effectLst/>
                          <a:latin typeface="標楷體" panose="03000509000000000000" pitchFamily="65" charset="-120"/>
                          <a:ea typeface="標楷體" panose="03000509000000000000" pitchFamily="65" charset="-120"/>
                        </a:rPr>
                        <a:t>960,000</a:t>
                      </a:r>
                      <a:endParaRPr lang="zh-TW" sz="180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marR="12065" algn="r">
                        <a:lnSpc>
                          <a:spcPts val="2400"/>
                        </a:lnSpc>
                        <a:spcAft>
                          <a:spcPts val="0"/>
                        </a:spcAft>
                        <a:tabLst>
                          <a:tab pos="842010" algn="l"/>
                        </a:tabLst>
                      </a:pPr>
                      <a:r>
                        <a:rPr lang="en-US" sz="1800" kern="0" dirty="0">
                          <a:solidFill>
                            <a:schemeClr val="bg1"/>
                          </a:solidFill>
                          <a:effectLst/>
                          <a:latin typeface="標楷體" panose="03000509000000000000" pitchFamily="65" charset="-120"/>
                          <a:ea typeface="標楷體" panose="03000509000000000000" pitchFamily="65" charset="-120"/>
                        </a:rPr>
                        <a:t>202,500</a:t>
                      </a:r>
                      <a:endParaRPr lang="zh-TW" sz="18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tc>
                  <a:txBody>
                    <a:bodyPr/>
                    <a:lstStyle/>
                    <a:p>
                      <a:pPr marR="12065" algn="ctr">
                        <a:lnSpc>
                          <a:spcPts val="2400"/>
                        </a:lnSpc>
                        <a:spcAft>
                          <a:spcPts val="0"/>
                        </a:spcAft>
                        <a:tabLst>
                          <a:tab pos="842010" algn="l"/>
                        </a:tabLst>
                      </a:pPr>
                      <a:r>
                        <a:rPr lang="zh-TW" sz="1800" kern="0" dirty="0">
                          <a:solidFill>
                            <a:schemeClr val="bg1"/>
                          </a:solidFill>
                          <a:effectLst/>
                          <a:latin typeface="標楷體" panose="03000509000000000000" pitchFamily="65" charset="-120"/>
                          <a:ea typeface="標楷體" panose="03000509000000000000" pitchFamily="65" charset="-120"/>
                        </a:rPr>
                        <a:t>直線法</a:t>
                      </a:r>
                      <a:endParaRPr lang="zh-TW" sz="180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9050" cap="flat" cmpd="sng" algn="ctr">
                      <a:solidFill>
                        <a:schemeClr val="bg1"/>
                      </a:solidFill>
                      <a:prstDash val="solid"/>
                      <a:round/>
                      <a:headEnd type="none" w="med" len="med"/>
                      <a:tailEnd type="none" w="med" len="med"/>
                    </a:lnL>
                    <a:lnR w="19050" cap="flat" cmpd="sng" algn="ctr">
                      <a:solidFill>
                        <a:schemeClr val="bg1"/>
                      </a:solidFill>
                      <a:prstDash val="solid"/>
                      <a:round/>
                      <a:headEnd type="none" w="med" len="med"/>
                      <a:tailEnd type="none" w="med" len="med"/>
                    </a:lnR>
                    <a:lnT w="19050" cap="flat" cmpd="sng" algn="ctr">
                      <a:solidFill>
                        <a:schemeClr val="bg1"/>
                      </a:solidFill>
                      <a:prstDash val="solid"/>
                      <a:round/>
                      <a:headEnd type="none" w="med" len="med"/>
                      <a:tailEnd type="none" w="med" len="med"/>
                    </a:lnT>
                    <a:lnB w="19050" cap="flat" cmpd="sng" algn="ctr">
                      <a:solidFill>
                        <a:schemeClr val="bg1"/>
                      </a:solidFill>
                      <a:prstDash val="solid"/>
                      <a:round/>
                      <a:headEnd type="none" w="med" len="med"/>
                      <a:tailEnd type="none" w="med" len="med"/>
                    </a:lnB>
                  </a:tcPr>
                </a:tc>
                <a:extLst>
                  <a:ext uri="{0D108BD9-81ED-4DB2-BD59-A6C34878D82A}">
                    <a16:rowId xmlns:a16="http://schemas.microsoft.com/office/drawing/2014/main" val="501363593"/>
                  </a:ext>
                </a:extLst>
              </a:tr>
            </a:tbl>
          </a:graphicData>
        </a:graphic>
      </p:graphicFrame>
      <p:sp>
        <p:nvSpPr>
          <p:cNvPr id="35" name="圓角矩形 34">
            <a:hlinkClick r:id="" action="ppaction://hlinkshowjump?jump=lastslideviewed"/>
          </p:cNvPr>
          <p:cNvSpPr/>
          <p:nvPr/>
        </p:nvSpPr>
        <p:spPr>
          <a:xfrm>
            <a:off x="86205" y="6445466"/>
            <a:ext cx="202339" cy="320040"/>
          </a:xfrm>
          <a:prstGeom prst="roundRect">
            <a:avLst/>
          </a:prstGeom>
          <a:solidFill>
            <a:srgbClr val="6699FF">
              <a:alpha val="16863"/>
            </a:srgb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Tree>
    <p:extLst>
      <p:ext uri="{BB962C8B-B14F-4D97-AF65-F5344CB8AC3E}">
        <p14:creationId xmlns:p14="http://schemas.microsoft.com/office/powerpoint/2010/main" val="13509914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par>
                              <p:cTn id="30" fill="hold">
                                <p:stCondLst>
                                  <p:cond delay="3750"/>
                                </p:stCondLst>
                                <p:childTnLst>
                                  <p:par>
                                    <p:cTn id="31" presetID="42" presetClass="entr" presetSubtype="0" fill="hold" grpId="0" nodeType="afterEffect">
                                      <p:stCondLst>
                                        <p:cond delay="0"/>
                                      </p:stCondLst>
                                      <p:childTnLst>
                                        <p:set>
                                          <p:cBhvr>
                                            <p:cTn id="32" dur="1" fill="hold">
                                              <p:stCondLst>
                                                <p:cond delay="0"/>
                                              </p:stCondLst>
                                            </p:cTn>
                                            <p:tgtEl>
                                              <p:spTgt spid="37">
                                                <p:txEl>
                                                  <p:pRg st="0" end="0"/>
                                                </p:txEl>
                                              </p:spTgt>
                                            </p:tgtEl>
                                            <p:attrNameLst>
                                              <p:attrName>style.visibility</p:attrName>
                                            </p:attrNameLst>
                                          </p:cBhvr>
                                          <p:to>
                                            <p:strVal val="visible"/>
                                          </p:to>
                                        </p:set>
                                        <p:animEffect transition="in" filter="fade">
                                          <p:cBhvr>
                                            <p:cTn id="33" dur="1000"/>
                                            <p:tgtEl>
                                              <p:spTgt spid="37">
                                                <p:txEl>
                                                  <p:pRg st="0" end="0"/>
                                                </p:txEl>
                                              </p:spTgt>
                                            </p:tgtEl>
                                          </p:cBhvr>
                                        </p:animEffect>
                                        <p:anim calcmode="lin" valueType="num">
                                          <p:cBhvr>
                                            <p:cTn id="34"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35"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36" fill="hold">
                                <p:stCondLst>
                                  <p:cond delay="4750"/>
                                </p:stCondLst>
                                <p:childTnLst>
                                  <p:par>
                                    <p:cTn id="37" presetID="42" presetClass="entr" presetSubtype="0" fill="hold" grpId="0" nodeType="afterEffect">
                                      <p:stCondLst>
                                        <p:cond delay="0"/>
                                      </p:stCondLst>
                                      <p:childTnLst>
                                        <p:set>
                                          <p:cBhvr>
                                            <p:cTn id="38" dur="1" fill="hold">
                                              <p:stCondLst>
                                                <p:cond delay="0"/>
                                              </p:stCondLst>
                                            </p:cTn>
                                            <p:tgtEl>
                                              <p:spTgt spid="37">
                                                <p:txEl>
                                                  <p:pRg st="1" end="1"/>
                                                </p:txEl>
                                              </p:spTgt>
                                            </p:tgtEl>
                                            <p:attrNameLst>
                                              <p:attrName>style.visibility</p:attrName>
                                            </p:attrNameLst>
                                          </p:cBhvr>
                                          <p:to>
                                            <p:strVal val="visible"/>
                                          </p:to>
                                        </p:set>
                                        <p:animEffect transition="in" filter="fade">
                                          <p:cBhvr>
                                            <p:cTn id="39" dur="1000"/>
                                            <p:tgtEl>
                                              <p:spTgt spid="37">
                                                <p:txEl>
                                                  <p:pRg st="1" end="1"/>
                                                </p:txEl>
                                              </p:spTgt>
                                            </p:tgtEl>
                                          </p:cBhvr>
                                        </p:animEffect>
                                        <p:anim calcmode="lin" valueType="num">
                                          <p:cBhvr>
                                            <p:cTn id="40" dur="1000" fill="hold"/>
                                            <p:tgtEl>
                                              <p:spTgt spid="37">
                                                <p:txEl>
                                                  <p:pRg st="1" end="1"/>
                                                </p:txEl>
                                              </p:spTgt>
                                            </p:tgtEl>
                                            <p:attrNameLst>
                                              <p:attrName>ppt_x</p:attrName>
                                            </p:attrNameLst>
                                          </p:cBhvr>
                                          <p:tavLst>
                                            <p:tav tm="0">
                                              <p:val>
                                                <p:strVal val="#ppt_x"/>
                                              </p:val>
                                            </p:tav>
                                            <p:tav tm="100000">
                                              <p:val>
                                                <p:strVal val="#ppt_x"/>
                                              </p:val>
                                            </p:tav>
                                          </p:tavLst>
                                        </p:anim>
                                        <p:anim calcmode="lin" valueType="num">
                                          <p:cBhvr>
                                            <p:cTn id="41" dur="1000" fill="hold"/>
                                            <p:tgtEl>
                                              <p:spTgt spid="37">
                                                <p:txEl>
                                                  <p:pRg st="1" end="1"/>
                                                </p:txEl>
                                              </p:spTgt>
                                            </p:tgtEl>
                                            <p:attrNameLst>
                                              <p:attrName>ppt_y</p:attrName>
                                            </p:attrNameLst>
                                          </p:cBhvr>
                                          <p:tavLst>
                                            <p:tav tm="0">
                                              <p:val>
                                                <p:strVal val="#ppt_y+.1"/>
                                              </p:val>
                                            </p:tav>
                                            <p:tav tm="100000">
                                              <p:val>
                                                <p:strVal val="#ppt_y"/>
                                              </p:val>
                                            </p:tav>
                                          </p:tavLst>
                                        </p:anim>
                                      </p:childTnLst>
                                    </p:cTn>
                                  </p:par>
                                </p:childTnLst>
                              </p:cTn>
                            </p:par>
                            <p:par>
                              <p:cTn id="42" fill="hold">
                                <p:stCondLst>
                                  <p:cond delay="5750"/>
                                </p:stCondLst>
                                <p:childTnLst>
                                  <p:par>
                                    <p:cTn id="43" presetID="42" presetClass="entr" presetSubtype="0" fill="hold" grpId="0" nodeType="afterEffect">
                                      <p:stCondLst>
                                        <p:cond delay="0"/>
                                      </p:stCondLst>
                                      <p:childTnLst>
                                        <p:set>
                                          <p:cBhvr>
                                            <p:cTn id="44" dur="1" fill="hold">
                                              <p:stCondLst>
                                                <p:cond delay="0"/>
                                              </p:stCondLst>
                                            </p:cTn>
                                            <p:tgtEl>
                                              <p:spTgt spid="37">
                                                <p:txEl>
                                                  <p:pRg st="2" end="2"/>
                                                </p:txEl>
                                              </p:spTgt>
                                            </p:tgtEl>
                                            <p:attrNameLst>
                                              <p:attrName>style.visibility</p:attrName>
                                            </p:attrNameLst>
                                          </p:cBhvr>
                                          <p:to>
                                            <p:strVal val="visible"/>
                                          </p:to>
                                        </p:set>
                                        <p:animEffect transition="in" filter="fade">
                                          <p:cBhvr>
                                            <p:cTn id="45" dur="1000"/>
                                            <p:tgtEl>
                                              <p:spTgt spid="37">
                                                <p:txEl>
                                                  <p:pRg st="2" end="2"/>
                                                </p:txEl>
                                              </p:spTgt>
                                            </p:tgtEl>
                                          </p:cBhvr>
                                        </p:animEffect>
                                        <p:anim calcmode="lin" valueType="num">
                                          <p:cBhvr>
                                            <p:cTn id="46"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47"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48" fill="hold">
                                <p:stCondLst>
                                  <p:cond delay="6750"/>
                                </p:stCondLst>
                                <p:childTnLst>
                                  <p:par>
                                    <p:cTn id="49" presetID="42" presetClass="entr" presetSubtype="0" fill="hold" nodeType="afterEffect">
                                      <p:stCondLst>
                                        <p:cond delay="0"/>
                                      </p:stCondLst>
                                      <p:childTnLst>
                                        <p:set>
                                          <p:cBhvr>
                                            <p:cTn id="50" dur="1" fill="hold">
                                              <p:stCondLst>
                                                <p:cond delay="0"/>
                                              </p:stCondLst>
                                            </p:cTn>
                                            <p:tgtEl>
                                              <p:spTgt spid="2"/>
                                            </p:tgtEl>
                                            <p:attrNameLst>
                                              <p:attrName>style.visibility</p:attrName>
                                            </p:attrNameLst>
                                          </p:cBhvr>
                                          <p:to>
                                            <p:strVal val="visible"/>
                                          </p:to>
                                        </p:set>
                                        <p:animEffect transition="in" filter="fade">
                                          <p:cBhvr>
                                            <p:cTn id="51" dur="1000"/>
                                            <p:tgtEl>
                                              <p:spTgt spid="2"/>
                                            </p:tgtEl>
                                          </p:cBhvr>
                                        </p:animEffect>
                                        <p:anim calcmode="lin" valueType="num">
                                          <p:cBhvr>
                                            <p:cTn id="52" dur="1000" fill="hold"/>
                                            <p:tgtEl>
                                              <p:spTgt spid="2"/>
                                            </p:tgtEl>
                                            <p:attrNameLst>
                                              <p:attrName>ppt_x</p:attrName>
                                            </p:attrNameLst>
                                          </p:cBhvr>
                                          <p:tavLst>
                                            <p:tav tm="0">
                                              <p:val>
                                                <p:strVal val="#ppt_x"/>
                                              </p:val>
                                            </p:tav>
                                            <p:tav tm="100000">
                                              <p:val>
                                                <p:strVal val="#ppt_x"/>
                                              </p:val>
                                            </p:tav>
                                          </p:tavLst>
                                        </p:anim>
                                        <p:anim calcmode="lin" valueType="num">
                                          <p:cBhvr>
                                            <p:cTn id="53" dur="1000" fill="hold"/>
                                            <p:tgtEl>
                                              <p:spTgt spid="2"/>
                                            </p:tgtEl>
                                            <p:attrNameLst>
                                              <p:attrName>ppt_y</p:attrName>
                                            </p:attrNameLst>
                                          </p:cBhvr>
                                          <p:tavLst>
                                            <p:tav tm="0">
                                              <p:val>
                                                <p:strVal val="#ppt_y+.1"/>
                                              </p:val>
                                            </p:tav>
                                            <p:tav tm="100000">
                                              <p:val>
                                                <p:strVal val="#ppt_y"/>
                                              </p:val>
                                            </p:tav>
                                          </p:tavLst>
                                        </p:anim>
                                      </p:childTnLst>
                                    </p:cTn>
                                  </p:par>
                                </p:childTnLst>
                              </p:cTn>
                            </p:par>
                            <p:par>
                              <p:cTn id="54" fill="hold">
                                <p:stCondLst>
                                  <p:cond delay="7750"/>
                                </p:stCondLst>
                                <p:childTnLst>
                                  <p:par>
                                    <p:cTn id="55" presetID="42" presetClass="entr" presetSubtype="0" fill="hold" grpId="0" nodeType="afterEffect">
                                      <p:stCondLst>
                                        <p:cond delay="0"/>
                                      </p:stCondLst>
                                      <p:childTnLst>
                                        <p:set>
                                          <p:cBhvr>
                                            <p:cTn id="56" dur="1" fill="hold">
                                              <p:stCondLst>
                                                <p:cond delay="0"/>
                                              </p:stCondLst>
                                            </p:cTn>
                                            <p:tgtEl>
                                              <p:spTgt spid="37">
                                                <p:txEl>
                                                  <p:pRg st="13" end="13"/>
                                                </p:txEl>
                                              </p:spTgt>
                                            </p:tgtEl>
                                            <p:attrNameLst>
                                              <p:attrName>style.visibility</p:attrName>
                                            </p:attrNameLst>
                                          </p:cBhvr>
                                          <p:to>
                                            <p:strVal val="visible"/>
                                          </p:to>
                                        </p:set>
                                        <p:animEffect transition="in" filter="fade">
                                          <p:cBhvr>
                                            <p:cTn id="57" dur="1000"/>
                                            <p:tgtEl>
                                              <p:spTgt spid="37">
                                                <p:txEl>
                                                  <p:pRg st="13" end="13"/>
                                                </p:txEl>
                                              </p:spTgt>
                                            </p:tgtEl>
                                          </p:cBhvr>
                                        </p:animEffect>
                                        <p:anim calcmode="lin" valueType="num">
                                          <p:cBhvr>
                                            <p:cTn id="58" dur="1000" fill="hold"/>
                                            <p:tgtEl>
                                              <p:spTgt spid="37">
                                                <p:txEl>
                                                  <p:pRg st="13" end="13"/>
                                                </p:txEl>
                                              </p:spTgt>
                                            </p:tgtEl>
                                            <p:attrNameLst>
                                              <p:attrName>ppt_x</p:attrName>
                                            </p:attrNameLst>
                                          </p:cBhvr>
                                          <p:tavLst>
                                            <p:tav tm="0">
                                              <p:val>
                                                <p:strVal val="#ppt_x"/>
                                              </p:val>
                                            </p:tav>
                                            <p:tav tm="100000">
                                              <p:val>
                                                <p:strVal val="#ppt_x"/>
                                              </p:val>
                                            </p:tav>
                                          </p:tavLst>
                                        </p:anim>
                                        <p:anim calcmode="lin" valueType="num">
                                          <p:cBhvr>
                                            <p:cTn id="59" dur="1000" fill="hold"/>
                                            <p:tgtEl>
                                              <p:spTgt spid="37">
                                                <p:txEl>
                                                  <p:pRg st="13" end="1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uiExpand="1" build="p"/>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par>
                              <p:cTn id="30" fill="hold">
                                <p:stCondLst>
                                  <p:cond delay="3750"/>
                                </p:stCondLst>
                                <p:childTnLst>
                                  <p:par>
                                    <p:cTn id="31" presetID="42" presetClass="entr" presetSubtype="0" fill="hold" grpId="0" nodeType="afterEffect">
                                      <p:stCondLst>
                                        <p:cond delay="0"/>
                                      </p:stCondLst>
                                      <p:childTnLst>
                                        <p:set>
                                          <p:cBhvr>
                                            <p:cTn id="32" dur="1" fill="hold">
                                              <p:stCondLst>
                                                <p:cond delay="0"/>
                                              </p:stCondLst>
                                            </p:cTn>
                                            <p:tgtEl>
                                              <p:spTgt spid="37">
                                                <p:txEl>
                                                  <p:pRg st="0" end="0"/>
                                                </p:txEl>
                                              </p:spTgt>
                                            </p:tgtEl>
                                            <p:attrNameLst>
                                              <p:attrName>style.visibility</p:attrName>
                                            </p:attrNameLst>
                                          </p:cBhvr>
                                          <p:to>
                                            <p:strVal val="visible"/>
                                          </p:to>
                                        </p:set>
                                        <p:animEffect transition="in" filter="fade">
                                          <p:cBhvr>
                                            <p:cTn id="33" dur="1000"/>
                                            <p:tgtEl>
                                              <p:spTgt spid="37">
                                                <p:txEl>
                                                  <p:pRg st="0" end="0"/>
                                                </p:txEl>
                                              </p:spTgt>
                                            </p:tgtEl>
                                          </p:cBhvr>
                                        </p:animEffect>
                                        <p:anim calcmode="lin" valueType="num">
                                          <p:cBhvr>
                                            <p:cTn id="34"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35"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36" fill="hold">
                                <p:stCondLst>
                                  <p:cond delay="4750"/>
                                </p:stCondLst>
                                <p:childTnLst>
                                  <p:par>
                                    <p:cTn id="37" presetID="42" presetClass="entr" presetSubtype="0" fill="hold" grpId="0" nodeType="afterEffect">
                                      <p:stCondLst>
                                        <p:cond delay="0"/>
                                      </p:stCondLst>
                                      <p:childTnLst>
                                        <p:set>
                                          <p:cBhvr>
                                            <p:cTn id="38" dur="1" fill="hold">
                                              <p:stCondLst>
                                                <p:cond delay="0"/>
                                              </p:stCondLst>
                                            </p:cTn>
                                            <p:tgtEl>
                                              <p:spTgt spid="37">
                                                <p:txEl>
                                                  <p:pRg st="1" end="1"/>
                                                </p:txEl>
                                              </p:spTgt>
                                            </p:tgtEl>
                                            <p:attrNameLst>
                                              <p:attrName>style.visibility</p:attrName>
                                            </p:attrNameLst>
                                          </p:cBhvr>
                                          <p:to>
                                            <p:strVal val="visible"/>
                                          </p:to>
                                        </p:set>
                                        <p:animEffect transition="in" filter="fade">
                                          <p:cBhvr>
                                            <p:cTn id="39" dur="1000"/>
                                            <p:tgtEl>
                                              <p:spTgt spid="37">
                                                <p:txEl>
                                                  <p:pRg st="1" end="1"/>
                                                </p:txEl>
                                              </p:spTgt>
                                            </p:tgtEl>
                                          </p:cBhvr>
                                        </p:animEffect>
                                        <p:anim calcmode="lin" valueType="num">
                                          <p:cBhvr>
                                            <p:cTn id="40" dur="1000" fill="hold"/>
                                            <p:tgtEl>
                                              <p:spTgt spid="37">
                                                <p:txEl>
                                                  <p:pRg st="1" end="1"/>
                                                </p:txEl>
                                              </p:spTgt>
                                            </p:tgtEl>
                                            <p:attrNameLst>
                                              <p:attrName>ppt_x</p:attrName>
                                            </p:attrNameLst>
                                          </p:cBhvr>
                                          <p:tavLst>
                                            <p:tav tm="0">
                                              <p:val>
                                                <p:strVal val="#ppt_x"/>
                                              </p:val>
                                            </p:tav>
                                            <p:tav tm="100000">
                                              <p:val>
                                                <p:strVal val="#ppt_x"/>
                                              </p:val>
                                            </p:tav>
                                          </p:tavLst>
                                        </p:anim>
                                        <p:anim calcmode="lin" valueType="num">
                                          <p:cBhvr>
                                            <p:cTn id="41" dur="1000" fill="hold"/>
                                            <p:tgtEl>
                                              <p:spTgt spid="37">
                                                <p:txEl>
                                                  <p:pRg st="1" end="1"/>
                                                </p:txEl>
                                              </p:spTgt>
                                            </p:tgtEl>
                                            <p:attrNameLst>
                                              <p:attrName>ppt_y</p:attrName>
                                            </p:attrNameLst>
                                          </p:cBhvr>
                                          <p:tavLst>
                                            <p:tav tm="0">
                                              <p:val>
                                                <p:strVal val="#ppt_y+.1"/>
                                              </p:val>
                                            </p:tav>
                                            <p:tav tm="100000">
                                              <p:val>
                                                <p:strVal val="#ppt_y"/>
                                              </p:val>
                                            </p:tav>
                                          </p:tavLst>
                                        </p:anim>
                                      </p:childTnLst>
                                    </p:cTn>
                                  </p:par>
                                </p:childTnLst>
                              </p:cTn>
                            </p:par>
                            <p:par>
                              <p:cTn id="42" fill="hold">
                                <p:stCondLst>
                                  <p:cond delay="5750"/>
                                </p:stCondLst>
                                <p:childTnLst>
                                  <p:par>
                                    <p:cTn id="43" presetID="42" presetClass="entr" presetSubtype="0" fill="hold" grpId="0" nodeType="afterEffect">
                                      <p:stCondLst>
                                        <p:cond delay="0"/>
                                      </p:stCondLst>
                                      <p:childTnLst>
                                        <p:set>
                                          <p:cBhvr>
                                            <p:cTn id="44" dur="1" fill="hold">
                                              <p:stCondLst>
                                                <p:cond delay="0"/>
                                              </p:stCondLst>
                                            </p:cTn>
                                            <p:tgtEl>
                                              <p:spTgt spid="37">
                                                <p:txEl>
                                                  <p:pRg st="2" end="2"/>
                                                </p:txEl>
                                              </p:spTgt>
                                            </p:tgtEl>
                                            <p:attrNameLst>
                                              <p:attrName>style.visibility</p:attrName>
                                            </p:attrNameLst>
                                          </p:cBhvr>
                                          <p:to>
                                            <p:strVal val="visible"/>
                                          </p:to>
                                        </p:set>
                                        <p:animEffect transition="in" filter="fade">
                                          <p:cBhvr>
                                            <p:cTn id="45" dur="1000"/>
                                            <p:tgtEl>
                                              <p:spTgt spid="37">
                                                <p:txEl>
                                                  <p:pRg st="2" end="2"/>
                                                </p:txEl>
                                              </p:spTgt>
                                            </p:tgtEl>
                                          </p:cBhvr>
                                        </p:animEffect>
                                        <p:anim calcmode="lin" valueType="num">
                                          <p:cBhvr>
                                            <p:cTn id="46"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47"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48" fill="hold">
                                <p:stCondLst>
                                  <p:cond delay="6750"/>
                                </p:stCondLst>
                                <p:childTnLst>
                                  <p:par>
                                    <p:cTn id="49" presetID="42" presetClass="entr" presetSubtype="0" fill="hold" nodeType="afterEffect">
                                      <p:stCondLst>
                                        <p:cond delay="0"/>
                                      </p:stCondLst>
                                      <p:childTnLst>
                                        <p:set>
                                          <p:cBhvr>
                                            <p:cTn id="50" dur="1" fill="hold">
                                              <p:stCondLst>
                                                <p:cond delay="0"/>
                                              </p:stCondLst>
                                            </p:cTn>
                                            <p:tgtEl>
                                              <p:spTgt spid="2"/>
                                            </p:tgtEl>
                                            <p:attrNameLst>
                                              <p:attrName>style.visibility</p:attrName>
                                            </p:attrNameLst>
                                          </p:cBhvr>
                                          <p:to>
                                            <p:strVal val="visible"/>
                                          </p:to>
                                        </p:set>
                                        <p:animEffect transition="in" filter="fade">
                                          <p:cBhvr>
                                            <p:cTn id="51" dur="1000"/>
                                            <p:tgtEl>
                                              <p:spTgt spid="2"/>
                                            </p:tgtEl>
                                          </p:cBhvr>
                                        </p:animEffect>
                                        <p:anim calcmode="lin" valueType="num">
                                          <p:cBhvr>
                                            <p:cTn id="52" dur="1000" fill="hold"/>
                                            <p:tgtEl>
                                              <p:spTgt spid="2"/>
                                            </p:tgtEl>
                                            <p:attrNameLst>
                                              <p:attrName>ppt_x</p:attrName>
                                            </p:attrNameLst>
                                          </p:cBhvr>
                                          <p:tavLst>
                                            <p:tav tm="0">
                                              <p:val>
                                                <p:strVal val="#ppt_x"/>
                                              </p:val>
                                            </p:tav>
                                            <p:tav tm="100000">
                                              <p:val>
                                                <p:strVal val="#ppt_x"/>
                                              </p:val>
                                            </p:tav>
                                          </p:tavLst>
                                        </p:anim>
                                        <p:anim calcmode="lin" valueType="num">
                                          <p:cBhvr>
                                            <p:cTn id="53" dur="1000" fill="hold"/>
                                            <p:tgtEl>
                                              <p:spTgt spid="2"/>
                                            </p:tgtEl>
                                            <p:attrNameLst>
                                              <p:attrName>ppt_y</p:attrName>
                                            </p:attrNameLst>
                                          </p:cBhvr>
                                          <p:tavLst>
                                            <p:tav tm="0">
                                              <p:val>
                                                <p:strVal val="#ppt_y+.1"/>
                                              </p:val>
                                            </p:tav>
                                            <p:tav tm="100000">
                                              <p:val>
                                                <p:strVal val="#ppt_y"/>
                                              </p:val>
                                            </p:tav>
                                          </p:tavLst>
                                        </p:anim>
                                      </p:childTnLst>
                                    </p:cTn>
                                  </p:par>
                                </p:childTnLst>
                              </p:cTn>
                            </p:par>
                            <p:par>
                              <p:cTn id="54" fill="hold">
                                <p:stCondLst>
                                  <p:cond delay="7750"/>
                                </p:stCondLst>
                                <p:childTnLst>
                                  <p:par>
                                    <p:cTn id="55" presetID="42" presetClass="entr" presetSubtype="0" fill="hold" grpId="0" nodeType="afterEffect">
                                      <p:stCondLst>
                                        <p:cond delay="0"/>
                                      </p:stCondLst>
                                      <p:childTnLst>
                                        <p:set>
                                          <p:cBhvr>
                                            <p:cTn id="56" dur="1" fill="hold">
                                              <p:stCondLst>
                                                <p:cond delay="0"/>
                                              </p:stCondLst>
                                            </p:cTn>
                                            <p:tgtEl>
                                              <p:spTgt spid="37">
                                                <p:txEl>
                                                  <p:pRg st="13" end="13"/>
                                                </p:txEl>
                                              </p:spTgt>
                                            </p:tgtEl>
                                            <p:attrNameLst>
                                              <p:attrName>style.visibility</p:attrName>
                                            </p:attrNameLst>
                                          </p:cBhvr>
                                          <p:to>
                                            <p:strVal val="visible"/>
                                          </p:to>
                                        </p:set>
                                        <p:animEffect transition="in" filter="fade">
                                          <p:cBhvr>
                                            <p:cTn id="57" dur="1000"/>
                                            <p:tgtEl>
                                              <p:spTgt spid="37">
                                                <p:txEl>
                                                  <p:pRg st="13" end="13"/>
                                                </p:txEl>
                                              </p:spTgt>
                                            </p:tgtEl>
                                          </p:cBhvr>
                                        </p:animEffect>
                                        <p:anim calcmode="lin" valueType="num">
                                          <p:cBhvr>
                                            <p:cTn id="58" dur="1000" fill="hold"/>
                                            <p:tgtEl>
                                              <p:spTgt spid="37">
                                                <p:txEl>
                                                  <p:pRg st="13" end="13"/>
                                                </p:txEl>
                                              </p:spTgt>
                                            </p:tgtEl>
                                            <p:attrNameLst>
                                              <p:attrName>ppt_x</p:attrName>
                                            </p:attrNameLst>
                                          </p:cBhvr>
                                          <p:tavLst>
                                            <p:tav tm="0">
                                              <p:val>
                                                <p:strVal val="#ppt_x"/>
                                              </p:val>
                                            </p:tav>
                                            <p:tav tm="100000">
                                              <p:val>
                                                <p:strVal val="#ppt_x"/>
                                              </p:val>
                                            </p:tav>
                                          </p:tavLst>
                                        </p:anim>
                                        <p:anim calcmode="lin" valueType="num">
                                          <p:cBhvr>
                                            <p:cTn id="59" dur="1000" fill="hold"/>
                                            <p:tgtEl>
                                              <p:spTgt spid="37">
                                                <p:txEl>
                                                  <p:pRg st="13" end="1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uiExpand="1" build="p"/>
          <p:bldP spid="79" grpId="0"/>
        </p:bldLst>
      </p:timing>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254956" y="2458915"/>
            <a:ext cx="5422861" cy="4524315"/>
          </a:xfrm>
          <a:prstGeom prst="rect">
            <a:avLst/>
          </a:prstGeom>
        </p:spPr>
        <p:txBody>
          <a:bodyPr wrap="square">
            <a:spAutoFit/>
          </a:bodyPr>
          <a:lstStyle/>
          <a:p>
            <a:pPr marL="342900" indent="-342900">
              <a:buFont typeface="Wingdings" panose="05000000000000000000" pitchFamily="2" charset="2"/>
              <a:buChar char="u"/>
            </a:pPr>
            <a:r>
              <a:rPr lang="zh-TW" altLang="en-US" sz="2400" dirty="0" smtClean="0">
                <a:solidFill>
                  <a:srgbClr val="00EFF1"/>
                </a:solidFill>
                <a:latin typeface="標楷體" panose="03000509000000000000" pitchFamily="65" charset="-120"/>
                <a:ea typeface="標楷體" panose="03000509000000000000" pitchFamily="65" charset="-120"/>
              </a:rPr>
              <a:t>營業稅</a:t>
            </a:r>
            <a:r>
              <a:rPr lang="zh-TW" altLang="en-US" sz="2400" dirty="0" smtClean="0">
                <a:solidFill>
                  <a:srgbClr val="00EFF1"/>
                </a:solidFill>
                <a:latin typeface="華康中黑體" panose="020B0509000000000000" pitchFamily="49" charset="-120"/>
                <a:ea typeface="華康中黑體" panose="020B0509000000000000" pitchFamily="49" charset="-120"/>
                <a:cs typeface="華康中黑體" panose="020B0509000000000000" pitchFamily="49" charset="-120"/>
              </a:rPr>
              <a:t>、</a:t>
            </a:r>
            <a:r>
              <a:rPr lang="zh-TW" altLang="en-US" sz="2400" dirty="0" smtClean="0">
                <a:solidFill>
                  <a:srgbClr val="00EFF1"/>
                </a:solidFill>
                <a:latin typeface="標楷體" panose="03000509000000000000" pitchFamily="65" charset="-120"/>
                <a:ea typeface="標楷體" panose="03000509000000000000" pitchFamily="65" charset="-120"/>
              </a:rPr>
              <a:t>先</a:t>
            </a:r>
            <a:r>
              <a:rPr lang="zh-TW" altLang="en-US" sz="2400" dirty="0">
                <a:solidFill>
                  <a:srgbClr val="00EFF1"/>
                </a:solidFill>
                <a:latin typeface="標楷體" panose="03000509000000000000" pitchFamily="65" charset="-120"/>
                <a:ea typeface="標楷體" panose="03000509000000000000" pitchFamily="65" charset="-120"/>
              </a:rPr>
              <a:t>虛後實</a:t>
            </a:r>
            <a:r>
              <a:rPr lang="zh-TW" altLang="en-US" sz="2400" dirty="0" smtClean="0">
                <a:solidFill>
                  <a:srgbClr val="00EFF1"/>
                </a:solidFill>
                <a:latin typeface="標楷體" panose="03000509000000000000" pitchFamily="65" charset="-120"/>
                <a:ea typeface="標楷體" panose="03000509000000000000" pitchFamily="65" charset="-120"/>
              </a:rPr>
              <a:t>法</a:t>
            </a:r>
            <a:r>
              <a:rPr lang="en-US" altLang="zh-TW" sz="2400" dirty="0">
                <a:solidFill>
                  <a:srgbClr val="00EFF1"/>
                </a:solidFill>
                <a:latin typeface="標楷體" panose="03000509000000000000" pitchFamily="65" charset="-120"/>
                <a:ea typeface="標楷體" panose="03000509000000000000" pitchFamily="65" charset="-120"/>
              </a:rPr>
              <a:t>、</a:t>
            </a:r>
            <a:r>
              <a:rPr lang="zh-TW" altLang="en-US" sz="2400" dirty="0" smtClean="0">
                <a:solidFill>
                  <a:srgbClr val="00EFF1"/>
                </a:solidFill>
                <a:latin typeface="標楷體" panose="03000509000000000000" pitchFamily="65" charset="-120"/>
                <a:ea typeface="標楷體" panose="03000509000000000000" pitchFamily="65" charset="-120"/>
              </a:rPr>
              <a:t>期</a:t>
            </a:r>
            <a:r>
              <a:rPr lang="zh-TW" altLang="en-US" sz="2400" dirty="0">
                <a:solidFill>
                  <a:srgbClr val="00EFF1"/>
                </a:solidFill>
                <a:latin typeface="標楷體" panose="03000509000000000000" pitchFamily="65" charset="-120"/>
                <a:ea typeface="標楷體" panose="03000509000000000000" pitchFamily="65" charset="-120"/>
              </a:rPr>
              <a:t>初不作轉回分</a:t>
            </a:r>
            <a:r>
              <a:rPr lang="zh-TW" altLang="en-US" sz="2400" dirty="0" smtClean="0">
                <a:solidFill>
                  <a:srgbClr val="00EFF1"/>
                </a:solidFill>
                <a:latin typeface="標楷體" panose="03000509000000000000" pitchFamily="65" charset="-120"/>
                <a:ea typeface="標楷體" panose="03000509000000000000" pitchFamily="65" charset="-120"/>
              </a:rPr>
              <a:t>錄</a:t>
            </a:r>
            <a:r>
              <a:rPr lang="zh-TW" altLang="en-US" sz="2400" dirty="0" smtClean="0">
                <a:solidFill>
                  <a:srgbClr val="00EFF1"/>
                </a:solidFill>
                <a:latin typeface="華康中黑體" panose="020B0509000000000000" pitchFamily="49" charset="-120"/>
                <a:ea typeface="華康中黑體" panose="020B0509000000000000" pitchFamily="49" charset="-120"/>
                <a:cs typeface="華康中黑體" panose="020B0509000000000000" pitchFamily="49" charset="-120"/>
              </a:rPr>
              <a:t>、</a:t>
            </a:r>
            <a:r>
              <a:rPr lang="zh-TW" altLang="en-US" sz="2400" dirty="0" smtClean="0">
                <a:solidFill>
                  <a:srgbClr val="00EFF1"/>
                </a:solidFill>
                <a:latin typeface="標楷體" panose="03000509000000000000" pitchFamily="65" charset="-120"/>
                <a:ea typeface="標楷體" panose="03000509000000000000" pitchFamily="65" charset="-120"/>
              </a:rPr>
              <a:t>修正</a:t>
            </a:r>
            <a:r>
              <a:rPr lang="zh-TW" altLang="en-US" sz="2400" dirty="0">
                <a:solidFill>
                  <a:srgbClr val="00EFF1"/>
                </a:solidFill>
                <a:latin typeface="標楷體" panose="03000509000000000000" pitchFamily="65" charset="-120"/>
                <a:ea typeface="標楷體" panose="03000509000000000000" pitchFamily="65" charset="-120"/>
              </a:rPr>
              <a:t>後開</a:t>
            </a:r>
            <a:r>
              <a:rPr lang="zh-TW" altLang="en-US" sz="2400" dirty="0" smtClean="0">
                <a:solidFill>
                  <a:srgbClr val="00EFF1"/>
                </a:solidFill>
                <a:latin typeface="標楷體" panose="03000509000000000000" pitchFamily="65" charset="-120"/>
                <a:ea typeface="標楷體" panose="03000509000000000000" pitchFamily="65" charset="-120"/>
              </a:rPr>
              <a:t>帳</a:t>
            </a:r>
            <a:endParaRPr lang="en-US" altLang="zh-TW" sz="2400" dirty="0" smtClean="0">
              <a:solidFill>
                <a:srgbClr val="00EFF1"/>
              </a:solidFill>
              <a:latin typeface="標楷體" panose="03000509000000000000" pitchFamily="65" charset="-120"/>
              <a:ea typeface="標楷體" panose="03000509000000000000" pitchFamily="65" charset="-120"/>
            </a:endParaRPr>
          </a:p>
          <a:p>
            <a:pPr marL="342900" indent="-342900">
              <a:buFont typeface="Wingdings" panose="05000000000000000000" pitchFamily="2" charset="2"/>
              <a:buChar char="u"/>
            </a:pPr>
            <a:r>
              <a:rPr lang="zh-TW" altLang="en-US" sz="2400" dirty="0" smtClean="0">
                <a:solidFill>
                  <a:srgbClr val="00EFF1"/>
                </a:solidFill>
                <a:latin typeface="標楷體" panose="03000509000000000000" pitchFamily="65" charset="-120"/>
                <a:ea typeface="標楷體" panose="03000509000000000000" pitchFamily="65" charset="-120"/>
              </a:rPr>
              <a:t>平時</a:t>
            </a:r>
            <a:r>
              <a:rPr lang="en-US" altLang="zh-TW" sz="2400" dirty="0" smtClean="0">
                <a:solidFill>
                  <a:srgbClr val="00EFF1"/>
                </a:solidFill>
                <a:latin typeface="標楷體" panose="03000509000000000000" pitchFamily="65" charset="-120"/>
                <a:ea typeface="標楷體" panose="03000509000000000000" pitchFamily="65" charset="-120"/>
              </a:rPr>
              <a:t>(13)</a:t>
            </a:r>
            <a:r>
              <a:rPr lang="zh-TW" altLang="en-US" sz="2400" dirty="0" smtClean="0">
                <a:solidFill>
                  <a:srgbClr val="00EFF1"/>
                </a:solidFill>
                <a:latin typeface="新細明體" panose="02020500000000000000" pitchFamily="18" charset="-120"/>
                <a:ea typeface="新細明體" panose="02020500000000000000" pitchFamily="18" charset="-120"/>
              </a:rPr>
              <a:t>：</a:t>
            </a:r>
            <a:r>
              <a:rPr lang="zh-TW" altLang="en-US" sz="2400" dirty="0" smtClean="0">
                <a:solidFill>
                  <a:srgbClr val="00EFF1"/>
                </a:solidFill>
                <a:latin typeface="標楷體" panose="03000509000000000000" pitchFamily="65" charset="-120"/>
                <a:ea typeface="標楷體" panose="03000509000000000000" pitchFamily="65" charset="-120"/>
              </a:rPr>
              <a:t>薪資</a:t>
            </a:r>
            <a:endParaRPr lang="en-US" altLang="zh-TW" sz="2400" dirty="0" smtClean="0">
              <a:solidFill>
                <a:srgbClr val="00EFF1"/>
              </a:solidFill>
              <a:latin typeface="標楷體" panose="03000509000000000000" pitchFamily="65" charset="-120"/>
              <a:ea typeface="標楷體" panose="03000509000000000000" pitchFamily="65" charset="-120"/>
            </a:endParaRPr>
          </a:p>
          <a:p>
            <a:pPr marL="342900" indent="-342900">
              <a:buFont typeface="Wingdings" panose="05000000000000000000" pitchFamily="2" charset="2"/>
              <a:buChar char="u"/>
            </a:pPr>
            <a:r>
              <a:rPr lang="zh-TW" altLang="en-US" sz="2400" dirty="0" smtClean="0">
                <a:solidFill>
                  <a:srgbClr val="00EFF1"/>
                </a:solidFill>
                <a:latin typeface="標楷體" panose="03000509000000000000" pitchFamily="65" charset="-120"/>
                <a:ea typeface="標楷體" panose="03000509000000000000" pitchFamily="65" charset="-120"/>
              </a:rPr>
              <a:t>調整</a:t>
            </a:r>
            <a:r>
              <a:rPr lang="en-US" altLang="zh-TW" sz="2400" dirty="0" smtClean="0">
                <a:solidFill>
                  <a:srgbClr val="00EFF1"/>
                </a:solidFill>
                <a:latin typeface="標楷體" panose="03000509000000000000" pitchFamily="65" charset="-120"/>
                <a:ea typeface="標楷體" panose="03000509000000000000" pitchFamily="65" charset="-120"/>
              </a:rPr>
              <a:t>(7)</a:t>
            </a:r>
            <a:r>
              <a:rPr lang="zh-TW" altLang="en-US" sz="2400" dirty="0">
                <a:solidFill>
                  <a:srgbClr val="00EFF1"/>
                </a:solidFill>
                <a:latin typeface="新細明體" panose="02020500000000000000" pitchFamily="18" charset="-120"/>
              </a:rPr>
              <a:t> ：</a:t>
            </a:r>
            <a:endParaRPr lang="en-US" altLang="zh-TW" sz="2400" dirty="0" smtClean="0">
              <a:solidFill>
                <a:srgbClr val="00EFF1"/>
              </a:solidFill>
              <a:latin typeface="標楷體" panose="03000509000000000000" pitchFamily="65" charset="-120"/>
              <a:ea typeface="標楷體" panose="03000509000000000000" pitchFamily="65" charset="-120"/>
            </a:endParaRPr>
          </a:p>
          <a:p>
            <a:pPr marL="539750" indent="-179388">
              <a:buFont typeface="Wingdings" panose="05000000000000000000" pitchFamily="2" charset="2"/>
              <a:buChar char="ü"/>
            </a:pPr>
            <a:r>
              <a:rPr lang="zh-TW" altLang="en-US" sz="2400" dirty="0" smtClean="0">
                <a:solidFill>
                  <a:srgbClr val="00EFF1"/>
                </a:solidFill>
                <a:latin typeface="標楷體" panose="03000509000000000000" pitchFamily="65" charset="-120"/>
                <a:ea typeface="標楷體" panose="03000509000000000000" pitchFamily="65" charset="-120"/>
              </a:rPr>
              <a:t>存貨評價盤點</a:t>
            </a:r>
            <a:r>
              <a:rPr lang="en-US" altLang="zh-TW" sz="2400" dirty="0" smtClean="0">
                <a:solidFill>
                  <a:srgbClr val="00EFF1"/>
                </a:solidFill>
                <a:latin typeface="標楷體" panose="03000509000000000000" pitchFamily="65" charset="-120"/>
                <a:ea typeface="標楷體" panose="03000509000000000000" pitchFamily="65" charset="-120"/>
              </a:rPr>
              <a:t>、</a:t>
            </a:r>
            <a:r>
              <a:rPr lang="zh-TW" altLang="en-US" sz="2400" dirty="0" smtClean="0">
                <a:solidFill>
                  <a:srgbClr val="00EFF1"/>
                </a:solidFill>
                <a:latin typeface="標楷體" panose="03000509000000000000" pitchFamily="65" charset="-120"/>
                <a:ea typeface="標楷體" panose="03000509000000000000" pitchFamily="65" charset="-120"/>
              </a:rPr>
              <a:t>長期借款年息</a:t>
            </a:r>
            <a:r>
              <a:rPr lang="en-US" altLang="zh-TW" sz="2400" dirty="0" smtClean="0">
                <a:solidFill>
                  <a:srgbClr val="00EFF1"/>
                </a:solidFill>
                <a:latin typeface="標楷體" panose="03000509000000000000" pitchFamily="65" charset="-120"/>
                <a:ea typeface="標楷體" panose="03000509000000000000" pitchFamily="65" charset="-120"/>
              </a:rPr>
              <a:t>、</a:t>
            </a:r>
            <a:r>
              <a:rPr lang="zh-TW" altLang="en-US" sz="2400" dirty="0" smtClean="0">
                <a:solidFill>
                  <a:srgbClr val="00EFF1"/>
                </a:solidFill>
                <a:latin typeface="標楷體" panose="03000509000000000000" pitchFamily="65" charset="-120"/>
                <a:ea typeface="標楷體" panose="03000509000000000000" pitchFamily="65" charset="-120"/>
              </a:rPr>
              <a:t>折舊</a:t>
            </a:r>
            <a:r>
              <a:rPr lang="en-US" altLang="zh-TW" sz="2400" dirty="0" smtClean="0">
                <a:solidFill>
                  <a:srgbClr val="00EFF1"/>
                </a:solidFill>
                <a:latin typeface="標楷體" panose="03000509000000000000" pitchFamily="65" charset="-120"/>
                <a:ea typeface="標楷體" panose="03000509000000000000" pitchFamily="65" charset="-120"/>
              </a:rPr>
              <a:t>-</a:t>
            </a:r>
            <a:r>
              <a:rPr lang="zh-TW" altLang="en-US" sz="2400" dirty="0" smtClean="0">
                <a:solidFill>
                  <a:srgbClr val="00EFF1"/>
                </a:solidFill>
                <a:latin typeface="標楷體" panose="03000509000000000000" pitchFamily="65" charset="-120"/>
                <a:ea typeface="標楷體" panose="03000509000000000000" pitchFamily="65" charset="-120"/>
              </a:rPr>
              <a:t>平均法</a:t>
            </a:r>
            <a:r>
              <a:rPr lang="en-US" altLang="zh-TW" sz="2400" dirty="0" smtClean="0">
                <a:solidFill>
                  <a:srgbClr val="00EFF1"/>
                </a:solidFill>
                <a:latin typeface="標楷體" panose="03000509000000000000" pitchFamily="65" charset="-120"/>
                <a:ea typeface="標楷體" panose="03000509000000000000" pitchFamily="65" charset="-120"/>
              </a:rPr>
              <a:t>、</a:t>
            </a:r>
            <a:r>
              <a:rPr lang="zh-TW" altLang="en-US" sz="2400" dirty="0" smtClean="0">
                <a:solidFill>
                  <a:srgbClr val="00EFF1"/>
                </a:solidFill>
                <a:latin typeface="標楷體" panose="03000509000000000000" pitchFamily="65" charset="-120"/>
                <a:ea typeface="標楷體" panose="03000509000000000000" pitchFamily="65" charset="-120"/>
              </a:rPr>
              <a:t>用品盤存</a:t>
            </a:r>
            <a:r>
              <a:rPr lang="en-US" altLang="zh-TW" sz="2400" dirty="0" smtClean="0">
                <a:solidFill>
                  <a:srgbClr val="00EFF1"/>
                </a:solidFill>
                <a:latin typeface="標楷體" panose="03000509000000000000" pitchFamily="65" charset="-120"/>
                <a:ea typeface="標楷體" panose="03000509000000000000" pitchFamily="65" charset="-120"/>
              </a:rPr>
              <a:t>、</a:t>
            </a:r>
            <a:r>
              <a:rPr lang="zh-TW" altLang="en-US" sz="2400" dirty="0" smtClean="0">
                <a:solidFill>
                  <a:srgbClr val="00EFF1"/>
                </a:solidFill>
                <a:latin typeface="標楷體" panose="03000509000000000000" pitchFamily="65" charset="-120"/>
                <a:ea typeface="標楷體" panose="03000509000000000000" pitchFamily="65" charset="-120"/>
              </a:rPr>
              <a:t>零用金</a:t>
            </a:r>
            <a:r>
              <a:rPr lang="en-US" altLang="zh-TW" sz="2400" dirty="0" smtClean="0">
                <a:solidFill>
                  <a:srgbClr val="00EFF1"/>
                </a:solidFill>
                <a:latin typeface="標楷體" panose="03000509000000000000" pitchFamily="65" charset="-120"/>
                <a:ea typeface="標楷體" panose="03000509000000000000" pitchFamily="65" charset="-120"/>
              </a:rPr>
              <a:t>、</a:t>
            </a:r>
            <a:r>
              <a:rPr lang="zh-TW" altLang="en-US" sz="2400" dirty="0" smtClean="0">
                <a:solidFill>
                  <a:srgbClr val="00EFF1"/>
                </a:solidFill>
                <a:latin typeface="標楷體" panose="03000509000000000000" pitchFamily="65" charset="-120"/>
                <a:ea typeface="標楷體" panose="03000509000000000000" pitchFamily="65" charset="-120"/>
              </a:rPr>
              <a:t>呆帳</a:t>
            </a:r>
            <a:r>
              <a:rPr lang="en-US" altLang="zh-TW" sz="2400" dirty="0" smtClean="0">
                <a:solidFill>
                  <a:srgbClr val="00EFF1"/>
                </a:solidFill>
                <a:latin typeface="標楷體" panose="03000509000000000000" pitchFamily="65" charset="-120"/>
                <a:ea typeface="標楷體" panose="03000509000000000000" pitchFamily="65" charset="-120"/>
              </a:rPr>
              <a:t>(</a:t>
            </a:r>
            <a:r>
              <a:rPr lang="zh-TW" altLang="en-US" sz="2400" dirty="0" smtClean="0">
                <a:solidFill>
                  <a:srgbClr val="00EFF1"/>
                </a:solidFill>
                <a:latin typeface="標楷體" panose="03000509000000000000" pitchFamily="65" charset="-120"/>
                <a:ea typeface="標楷體" panose="03000509000000000000" pitchFamily="65" charset="-120"/>
              </a:rPr>
              <a:t>應收</a:t>
            </a:r>
            <a:r>
              <a:rPr lang="en-US" altLang="zh-TW" sz="2400" dirty="0">
                <a:solidFill>
                  <a:srgbClr val="00EFF1"/>
                </a:solidFill>
                <a:latin typeface="標楷體" panose="03000509000000000000" pitchFamily="65" charset="-120"/>
                <a:ea typeface="標楷體" panose="03000509000000000000" pitchFamily="65" charset="-120"/>
              </a:rPr>
              <a:t>) </a:t>
            </a:r>
            <a:r>
              <a:rPr lang="en-US" altLang="zh-TW" sz="2400" dirty="0" smtClean="0">
                <a:solidFill>
                  <a:srgbClr val="00EFF1"/>
                </a:solidFill>
                <a:latin typeface="標楷體" panose="03000509000000000000" pitchFamily="65" charset="-120"/>
                <a:ea typeface="標楷體" panose="03000509000000000000" pitchFamily="65" charset="-120"/>
              </a:rPr>
              <a:t>、</a:t>
            </a:r>
            <a:r>
              <a:rPr lang="zh-TW" altLang="en-US" sz="2400" dirty="0" smtClean="0">
                <a:solidFill>
                  <a:srgbClr val="00EFF1"/>
                </a:solidFill>
                <a:latin typeface="標楷體" panose="03000509000000000000" pitchFamily="65" charset="-120"/>
                <a:ea typeface="標楷體" panose="03000509000000000000" pitchFamily="65" charset="-120"/>
              </a:rPr>
              <a:t>結算營業稅</a:t>
            </a:r>
            <a:endParaRPr lang="en-US" altLang="zh-TW" sz="2400" dirty="0">
              <a:solidFill>
                <a:srgbClr val="00EFF1"/>
              </a:solidFill>
              <a:latin typeface="標楷體" panose="03000509000000000000" pitchFamily="65" charset="-120"/>
              <a:ea typeface="標楷體" panose="03000509000000000000" pitchFamily="65" charset="-120"/>
            </a:endParaRPr>
          </a:p>
          <a:p>
            <a:pPr marL="342900" indent="-342900">
              <a:buFont typeface="Wingdings" panose="05000000000000000000" pitchFamily="2" charset="2"/>
              <a:buChar char="u"/>
            </a:pPr>
            <a:r>
              <a:rPr lang="zh-TW" altLang="en-US" sz="2400" dirty="0">
                <a:solidFill>
                  <a:srgbClr val="00EFF1"/>
                </a:solidFill>
                <a:latin typeface="標楷體" panose="03000509000000000000" pitchFamily="65" charset="-120"/>
                <a:ea typeface="標楷體" panose="03000509000000000000" pitchFamily="65" charset="-120"/>
              </a:rPr>
              <a:t>跨年度</a:t>
            </a:r>
            <a:r>
              <a:rPr lang="en-US" altLang="zh-TW" sz="2400" dirty="0">
                <a:solidFill>
                  <a:srgbClr val="00EFF1"/>
                </a:solidFill>
                <a:latin typeface="標楷體" panose="03000509000000000000" pitchFamily="65" charset="-120"/>
                <a:ea typeface="標楷體" panose="03000509000000000000" pitchFamily="65" charset="-120"/>
              </a:rPr>
              <a:t>(9)</a:t>
            </a:r>
          </a:p>
          <a:p>
            <a:pPr marL="800100" lvl="1" indent="-342900">
              <a:buFont typeface="Wingdings" panose="05000000000000000000" pitchFamily="2" charset="2"/>
              <a:buChar char="ü"/>
            </a:pPr>
            <a:r>
              <a:rPr lang="zh-TW" altLang="en-US" sz="2400" dirty="0">
                <a:solidFill>
                  <a:srgbClr val="00EFF1"/>
                </a:solidFill>
                <a:latin typeface="標楷體" panose="03000509000000000000" pitchFamily="65" charset="-120"/>
                <a:ea typeface="標楷體" panose="03000509000000000000" pitchFamily="65" charset="-120"/>
              </a:rPr>
              <a:t>撥補零用</a:t>
            </a:r>
            <a:r>
              <a:rPr lang="zh-TW" altLang="en-US" sz="2400" dirty="0" smtClean="0">
                <a:solidFill>
                  <a:srgbClr val="00EFF1"/>
                </a:solidFill>
                <a:latin typeface="標楷體" panose="03000509000000000000" pitchFamily="65" charset="-120"/>
                <a:ea typeface="標楷體" panose="03000509000000000000" pitchFamily="65" charset="-120"/>
              </a:rPr>
              <a:t>金</a:t>
            </a:r>
            <a:r>
              <a:rPr lang="en-US" altLang="zh-TW" sz="2400" dirty="0" smtClean="0">
                <a:solidFill>
                  <a:srgbClr val="00EFF1"/>
                </a:solidFill>
                <a:latin typeface="標楷體" panose="03000509000000000000" pitchFamily="65" charset="-120"/>
                <a:ea typeface="標楷體" panose="03000509000000000000" pitchFamily="65" charset="-120"/>
              </a:rPr>
              <a:t>、</a:t>
            </a:r>
            <a:r>
              <a:rPr lang="zh-TW" altLang="en-US" sz="2400" dirty="0">
                <a:solidFill>
                  <a:srgbClr val="00EFF1"/>
                </a:solidFill>
                <a:latin typeface="標楷體" panose="03000509000000000000" pitchFamily="65" charset="-120"/>
                <a:ea typeface="標楷體" panose="03000509000000000000" pitchFamily="65" charset="-120"/>
              </a:rPr>
              <a:t>申報營業稅</a:t>
            </a:r>
            <a:r>
              <a:rPr lang="zh-TW" altLang="en-US" sz="2400" dirty="0" smtClean="0">
                <a:solidFill>
                  <a:srgbClr val="00EFF1"/>
                </a:solidFill>
                <a:latin typeface="標楷體" panose="03000509000000000000" pitchFamily="65" charset="-120"/>
                <a:ea typeface="標楷體" panose="03000509000000000000" pitchFamily="65" charset="-120"/>
              </a:rPr>
              <a:t>並繳納</a:t>
            </a:r>
            <a:endParaRPr lang="zh-TW" altLang="en-US" sz="2400" dirty="0">
              <a:solidFill>
                <a:srgbClr val="00EFF1"/>
              </a:solidFill>
              <a:latin typeface="標楷體" panose="03000509000000000000" pitchFamily="65" charset="-120"/>
              <a:ea typeface="標楷體" panose="03000509000000000000" pitchFamily="65" charset="-120"/>
            </a:endParaRPr>
          </a:p>
          <a:p>
            <a:pPr marL="539750" indent="-179388">
              <a:buFont typeface="Wingdings" panose="05000000000000000000" pitchFamily="2" charset="2"/>
              <a:buChar char="ü"/>
            </a:pPr>
            <a:endParaRPr lang="en-US" altLang="zh-TW" sz="2400" dirty="0">
              <a:solidFill>
                <a:srgbClr val="00EFF1"/>
              </a:solidFill>
              <a:latin typeface="標楷體" panose="03000509000000000000" pitchFamily="65" charset="-120"/>
              <a:ea typeface="標楷體" panose="03000509000000000000" pitchFamily="65" charset="-120"/>
            </a:endParaRPr>
          </a:p>
          <a:p>
            <a:pPr marL="539750" indent="-179388">
              <a:buFont typeface="Wingdings" panose="05000000000000000000" pitchFamily="2" charset="2"/>
              <a:buChar char="ü"/>
            </a:pPr>
            <a:endParaRPr lang="zh-TW" altLang="en-US" sz="2400" dirty="0">
              <a:solidFill>
                <a:srgbClr val="00EFF1"/>
              </a:solidFill>
              <a:latin typeface="標楷體" panose="03000509000000000000" pitchFamily="65" charset="-120"/>
              <a:ea typeface="標楷體" panose="03000509000000000000" pitchFamily="65" charset="-120"/>
            </a:endParaRPr>
          </a:p>
          <a:p>
            <a:pPr marL="342900" indent="-342900">
              <a:buFont typeface="Wingdings" panose="05000000000000000000" pitchFamily="2" charset="2"/>
              <a:buChar char="u"/>
            </a:pPr>
            <a:endParaRPr lang="zh-TW" altLang="en-US" sz="2400" dirty="0">
              <a:solidFill>
                <a:srgbClr val="00EFF1"/>
              </a:solidFill>
              <a:latin typeface="標楷體" panose="03000509000000000000" pitchFamily="65" charset="-120"/>
              <a:ea typeface="標楷體" panose="03000509000000000000" pitchFamily="65" charset="-120"/>
            </a:endParaRP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zh-TW" altLang="en-US" sz="3600" b="1" dirty="0">
                <a:solidFill>
                  <a:schemeClr val="bg1"/>
                </a:solidFill>
                <a:latin typeface="標楷體" panose="03000509000000000000" pitchFamily="65" charset="-120"/>
                <a:ea typeface="標楷體" panose="03000509000000000000" pitchFamily="65" charset="-120"/>
              </a:rPr>
              <a:t>歷屆試題</a:t>
            </a:r>
            <a:r>
              <a:rPr lang="zh-TW" altLang="en-US" sz="3600" b="1" dirty="0" smtClean="0">
                <a:solidFill>
                  <a:schemeClr val="bg1"/>
                </a:solidFill>
                <a:latin typeface="標楷體" panose="03000509000000000000" pitchFamily="65" charset="-120"/>
                <a:ea typeface="標楷體" panose="03000509000000000000" pitchFamily="65" charset="-120"/>
              </a:rPr>
              <a:t>分析</a:t>
            </a:r>
            <a:r>
              <a:rPr lang="en-US" altLang="zh-TW" sz="3600" b="1" dirty="0" smtClean="0">
                <a:solidFill>
                  <a:schemeClr val="bg1"/>
                </a:solidFill>
                <a:latin typeface="標楷體" panose="03000509000000000000" pitchFamily="65" charset="-120"/>
                <a:ea typeface="標楷體" panose="03000509000000000000" pitchFamily="65" charset="-120"/>
              </a:rPr>
              <a:t>-</a:t>
            </a:r>
            <a:r>
              <a:rPr lang="en-US" altLang="zh-TW" sz="3600" b="1" dirty="0" smtClean="0">
                <a:solidFill>
                  <a:srgbClr val="00EFF1"/>
                </a:solidFill>
                <a:latin typeface="標楷體" panose="03000509000000000000" pitchFamily="65" charset="-120"/>
                <a:ea typeface="標楷體" panose="03000509000000000000" pitchFamily="65" charset="-120"/>
              </a:rPr>
              <a:t>99</a:t>
            </a:r>
            <a:r>
              <a:rPr lang="zh-TW" altLang="en-US" sz="3600" b="1" dirty="0" smtClean="0">
                <a:solidFill>
                  <a:srgbClr val="00EFF1"/>
                </a:solidFill>
                <a:latin typeface="標楷體" panose="03000509000000000000" pitchFamily="65" charset="-120"/>
                <a:ea typeface="標楷體" panose="03000509000000000000" pitchFamily="65" charset="-120"/>
              </a:rPr>
              <a:t>年</a:t>
            </a:r>
            <a:endParaRPr lang="zh-TW" altLang="en-US" sz="36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293134" y="1617645"/>
            <a:ext cx="5851165" cy="5122368"/>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9" name="群組 8">
            <a:extLst>
              <a:ext uri="{FF2B5EF4-FFF2-40B4-BE49-F238E27FC236}">
                <a16:creationId xmlns:a16="http://schemas.microsoft.com/office/drawing/2014/main" id="{2FECE5B1-E716-44B3-BCA8-EFD0567F881C}"/>
              </a:ext>
            </a:extLst>
          </p:cNvPr>
          <p:cNvGrpSpPr/>
          <p:nvPr/>
        </p:nvGrpSpPr>
        <p:grpSpPr>
          <a:xfrm>
            <a:off x="2076757" y="869949"/>
            <a:ext cx="1847850" cy="1603387"/>
            <a:chOff x="1552254" y="1240776"/>
            <a:chExt cx="1847850" cy="1603387"/>
          </a:xfrm>
        </p:grpSpPr>
        <p:pic>
          <p:nvPicPr>
            <p:cNvPr id="4" name="圖片 3">
              <a:extLst>
                <a:ext uri="{FF2B5EF4-FFF2-40B4-BE49-F238E27FC236}">
                  <a16:creationId xmlns:a16="http://schemas.microsoft.com/office/drawing/2014/main" id="{B2323400-6E4D-44BE-8AD6-8965FCB03FBB}"/>
                </a:ext>
              </a:extLst>
            </p:cNvPr>
            <p:cNvPicPr>
              <a:picLocks noChangeAspect="1"/>
            </p:cNvPicPr>
            <p:nvPr/>
          </p:nvPicPr>
          <p:blipFill>
            <a:blip r:embed="rId4"/>
            <a:stretch>
              <a:fillRect/>
            </a:stretch>
          </p:blipFill>
          <p:spPr>
            <a:xfrm>
              <a:off x="1704807" y="1240776"/>
              <a:ext cx="1615580" cy="1603387"/>
            </a:xfrm>
            <a:prstGeom prst="rect">
              <a:avLst/>
            </a:prstGeom>
          </p:spPr>
        </p:pic>
        <p:sp>
          <p:nvSpPr>
            <p:cNvPr id="5" name="文字方塊 4">
              <a:extLst>
                <a:ext uri="{FF2B5EF4-FFF2-40B4-BE49-F238E27FC236}">
                  <a16:creationId xmlns:a16="http://schemas.microsoft.com/office/drawing/2014/main" id="{274FDA40-955A-4375-A45A-5C3F888E0DDF}"/>
                </a:ext>
              </a:extLst>
            </p:cNvPr>
            <p:cNvSpPr txBox="1"/>
            <p:nvPr/>
          </p:nvSpPr>
          <p:spPr>
            <a:xfrm>
              <a:off x="1552254" y="1728928"/>
              <a:ext cx="1847850" cy="584775"/>
            </a:xfrm>
            <a:prstGeom prst="rect">
              <a:avLst/>
            </a:prstGeom>
            <a:noFill/>
          </p:spPr>
          <p:txBody>
            <a:bodyPr wrap="square" rtlCol="0">
              <a:spAutoFit/>
            </a:bodyPr>
            <a:lstStyle/>
            <a:p>
              <a:pPr algn="ctr"/>
              <a:r>
                <a:rPr lang="zh-TW" altLang="en-US" sz="3200" dirty="0" smtClean="0">
                  <a:solidFill>
                    <a:schemeClr val="bg1"/>
                  </a:solidFill>
                  <a:latin typeface="標楷體" panose="03000509000000000000" pitchFamily="65" charset="-120"/>
                  <a:ea typeface="標楷體" panose="03000509000000000000" pitchFamily="65" charset="-120"/>
                </a:rPr>
                <a:t>模擬題</a:t>
              </a:r>
              <a:endParaRPr lang="zh-TW" altLang="en-US" sz="3200" dirty="0">
                <a:solidFill>
                  <a:schemeClr val="bg1"/>
                </a:solidFill>
                <a:latin typeface="標楷體" panose="03000509000000000000" pitchFamily="65" charset="-120"/>
                <a:ea typeface="標楷體" panose="03000509000000000000" pitchFamily="65" charset="-120"/>
              </a:endParaRPr>
            </a:p>
          </p:txBody>
        </p:sp>
      </p:grpSp>
      <p:sp>
        <p:nvSpPr>
          <p:cNvPr id="94" name="矩形 93">
            <a:extLst>
              <a:ext uri="{FF2B5EF4-FFF2-40B4-BE49-F238E27FC236}">
                <a16:creationId xmlns:a16="http://schemas.microsoft.com/office/drawing/2014/main" id="{0FFBB90C-5965-4130-85DE-B5E57223117A}"/>
              </a:ext>
            </a:extLst>
          </p:cNvPr>
          <p:cNvSpPr/>
          <p:nvPr/>
        </p:nvSpPr>
        <p:spPr>
          <a:xfrm>
            <a:off x="6044478" y="2521804"/>
            <a:ext cx="5755367" cy="3785652"/>
          </a:xfrm>
          <a:prstGeom prst="rect">
            <a:avLst/>
          </a:prstGeom>
        </p:spPr>
        <p:txBody>
          <a:bodyPr wrap="square">
            <a:spAutoFit/>
          </a:bodyPr>
          <a:lstStyle/>
          <a:p>
            <a:pPr marL="342900" indent="-342900">
              <a:buFont typeface="Wingdings" panose="05000000000000000000" pitchFamily="2" charset="2"/>
              <a:buChar char="n"/>
            </a:pPr>
            <a:r>
              <a:rPr lang="zh-TW" altLang="en-US" sz="2400" dirty="0" smtClean="0">
                <a:solidFill>
                  <a:srgbClr val="FFFF00"/>
                </a:solidFill>
                <a:latin typeface="標楷體" panose="03000509000000000000" pitchFamily="65" charset="-120"/>
                <a:ea typeface="標楷體" panose="03000509000000000000" pitchFamily="65" charset="-120"/>
              </a:rPr>
              <a:t>不</a:t>
            </a:r>
            <a:r>
              <a:rPr lang="zh-TW" altLang="en-US" sz="2400" dirty="0">
                <a:solidFill>
                  <a:srgbClr val="FFFF00"/>
                </a:solidFill>
                <a:latin typeface="標楷體" panose="03000509000000000000" pitchFamily="65" charset="-120"/>
                <a:ea typeface="標楷體" panose="03000509000000000000" pitchFamily="65" charset="-120"/>
              </a:rPr>
              <a:t>考慮營業稅、先實後虛法、期初不作轉回分錄</a:t>
            </a:r>
            <a:r>
              <a:rPr lang="zh-TW" altLang="en-US" sz="2400" dirty="0" smtClean="0">
                <a:solidFill>
                  <a:srgbClr val="FFFF00"/>
                </a:solidFill>
                <a:latin typeface="標楷體" panose="03000509000000000000" pitchFamily="65" charset="-120"/>
                <a:ea typeface="標楷體" panose="03000509000000000000" pitchFamily="65" charset="-120"/>
              </a:rPr>
              <a:t>、售價</a:t>
            </a:r>
            <a:r>
              <a:rPr lang="zh-TW" altLang="en-US" sz="2400" dirty="0">
                <a:solidFill>
                  <a:srgbClr val="FFFF00"/>
                </a:solidFill>
                <a:latin typeface="標楷體" panose="03000509000000000000" pitchFamily="65" charset="-120"/>
                <a:ea typeface="標楷體" panose="03000509000000000000" pitchFamily="65" charset="-120"/>
              </a:rPr>
              <a:t>一律按</a:t>
            </a:r>
            <a:r>
              <a:rPr lang="zh-TW" altLang="en-US" sz="2400" dirty="0" smtClean="0">
                <a:solidFill>
                  <a:srgbClr val="FFFF00"/>
                </a:solidFill>
                <a:latin typeface="標楷體" panose="03000509000000000000" pitchFamily="65" charset="-120"/>
                <a:ea typeface="標楷體" panose="03000509000000000000" pitchFamily="65" charset="-120"/>
              </a:rPr>
              <a:t>成本加價</a:t>
            </a:r>
            <a:r>
              <a:rPr lang="en-US" altLang="zh-TW" sz="2400" dirty="0">
                <a:solidFill>
                  <a:srgbClr val="FFFF00"/>
                </a:solidFill>
                <a:latin typeface="標楷體" panose="03000509000000000000" pitchFamily="65" charset="-120"/>
                <a:ea typeface="標楷體" panose="03000509000000000000" pitchFamily="65" charset="-120"/>
              </a:rPr>
              <a:t>20%</a:t>
            </a:r>
            <a:r>
              <a:rPr lang="zh-TW" altLang="en-US" sz="2400" dirty="0" smtClean="0">
                <a:solidFill>
                  <a:srgbClr val="FFFF00"/>
                </a:solidFill>
                <a:latin typeface="標楷體" panose="03000509000000000000" pitchFamily="65" charset="-120"/>
                <a:ea typeface="標楷體" panose="03000509000000000000" pitchFamily="65" charset="-120"/>
              </a:rPr>
              <a:t>換算</a:t>
            </a:r>
            <a:endParaRPr lang="en-US" altLang="zh-TW" sz="2400" dirty="0" smtClean="0">
              <a:solidFill>
                <a:srgbClr val="FFFF00"/>
              </a:solidFill>
              <a:latin typeface="標楷體" panose="03000509000000000000" pitchFamily="65" charset="-120"/>
              <a:ea typeface="標楷體" panose="03000509000000000000" pitchFamily="65" charset="-120"/>
            </a:endParaRPr>
          </a:p>
          <a:p>
            <a:pPr marL="342900" indent="-342900">
              <a:buFont typeface="Wingdings" panose="05000000000000000000" pitchFamily="2" charset="2"/>
              <a:buChar char="n"/>
            </a:pPr>
            <a:r>
              <a:rPr lang="zh-TW" altLang="en-US" sz="2400" dirty="0">
                <a:solidFill>
                  <a:srgbClr val="FFFF00"/>
                </a:solidFill>
                <a:latin typeface="標楷體" panose="03000509000000000000" pitchFamily="65" charset="-120"/>
                <a:ea typeface="標楷體" panose="03000509000000000000" pitchFamily="65" charset="-120"/>
              </a:rPr>
              <a:t>平時</a:t>
            </a:r>
            <a:r>
              <a:rPr lang="en-US" altLang="zh-TW" sz="2400" dirty="0" smtClean="0">
                <a:solidFill>
                  <a:srgbClr val="FFFF00"/>
                </a:solidFill>
                <a:latin typeface="標楷體" panose="03000509000000000000" pitchFamily="65" charset="-120"/>
                <a:ea typeface="標楷體" panose="03000509000000000000" pitchFamily="65" charset="-120"/>
              </a:rPr>
              <a:t>(27)</a:t>
            </a:r>
          </a:p>
          <a:p>
            <a:pPr marL="633413" lvl="1" indent="-279400">
              <a:buFont typeface="Wingdings" panose="05000000000000000000" pitchFamily="2" charset="2"/>
              <a:buChar char="ü"/>
            </a:pPr>
            <a:r>
              <a:rPr lang="zh-TW" altLang="en-US" sz="2400" dirty="0" smtClean="0">
                <a:solidFill>
                  <a:srgbClr val="FFFF00"/>
                </a:solidFill>
                <a:latin typeface="標楷體" panose="03000509000000000000" pitchFamily="65" charset="-120"/>
                <a:ea typeface="標楷體" panose="03000509000000000000" pitchFamily="65" charset="-120"/>
              </a:rPr>
              <a:t>薪資</a:t>
            </a:r>
            <a:r>
              <a:rPr lang="zh-TW" altLang="en-US" sz="2400" dirty="0">
                <a:solidFill>
                  <a:srgbClr val="FFFF00"/>
                </a:solidFill>
                <a:latin typeface="標楷體" panose="03000509000000000000" pitchFamily="65" charset="-120"/>
                <a:ea typeface="標楷體" panose="03000509000000000000" pitchFamily="65" charset="-120"/>
              </a:rPr>
              <a:t>、</a:t>
            </a:r>
            <a:r>
              <a:rPr lang="zh-TW" altLang="en-US" sz="2400" dirty="0" smtClean="0">
                <a:solidFill>
                  <a:srgbClr val="FFFF00"/>
                </a:solidFill>
                <a:latin typeface="標楷體" panose="03000509000000000000" pitchFamily="65" charset="-120"/>
                <a:ea typeface="標楷體" panose="03000509000000000000" pitchFamily="65" charset="-120"/>
              </a:rPr>
              <a:t>不</a:t>
            </a:r>
            <a:r>
              <a:rPr lang="zh-TW" altLang="en-US" sz="2400" dirty="0">
                <a:solidFill>
                  <a:srgbClr val="FFFF00"/>
                </a:solidFill>
                <a:latin typeface="標楷體" panose="03000509000000000000" pitchFamily="65" charset="-120"/>
                <a:ea typeface="標楷體" panose="03000509000000000000" pitchFamily="65" charset="-120"/>
              </a:rPr>
              <a:t>附息</a:t>
            </a:r>
            <a:r>
              <a:rPr lang="zh-TW" altLang="en-US" sz="2400" dirty="0" smtClean="0">
                <a:solidFill>
                  <a:srgbClr val="FFFF00"/>
                </a:solidFill>
                <a:latin typeface="標楷體" panose="03000509000000000000" pitchFamily="65" charset="-120"/>
                <a:ea typeface="標楷體" panose="03000509000000000000" pitchFamily="65" charset="-120"/>
              </a:rPr>
              <a:t>票據</a:t>
            </a:r>
            <a:r>
              <a:rPr lang="zh-TW" altLang="en-US" sz="2400" dirty="0">
                <a:solidFill>
                  <a:srgbClr val="FFFF00"/>
                </a:solidFill>
                <a:latin typeface="標楷體" panose="03000509000000000000" pitchFamily="65" charset="-120"/>
                <a:ea typeface="標楷體" panose="03000509000000000000" pitchFamily="65" charset="-120"/>
              </a:rPr>
              <a:t>、</a:t>
            </a:r>
            <a:r>
              <a:rPr lang="zh-TW" altLang="en-US" sz="2400" dirty="0" smtClean="0">
                <a:solidFill>
                  <a:srgbClr val="FFFF00"/>
                </a:solidFill>
                <a:latin typeface="標楷體" panose="03000509000000000000" pitchFamily="65" charset="-120"/>
                <a:ea typeface="標楷體" panose="03000509000000000000" pitchFamily="65" charset="-120"/>
              </a:rPr>
              <a:t>公司債分期</a:t>
            </a:r>
            <a:r>
              <a:rPr lang="zh-TW" altLang="en-US" sz="2400" dirty="0">
                <a:solidFill>
                  <a:srgbClr val="FFFF00"/>
                </a:solidFill>
                <a:latin typeface="標楷體" panose="03000509000000000000" pitchFamily="65" charset="-120"/>
                <a:ea typeface="標楷體" panose="03000509000000000000" pitchFamily="65" charset="-120"/>
              </a:rPr>
              <a:t>還本</a:t>
            </a:r>
            <a:endParaRPr lang="en-US" altLang="zh-TW" sz="2400" dirty="0">
              <a:solidFill>
                <a:srgbClr val="FFFF00"/>
              </a:solidFill>
              <a:latin typeface="標楷體" panose="03000509000000000000" pitchFamily="65" charset="-120"/>
              <a:ea typeface="標楷體" panose="03000509000000000000" pitchFamily="65" charset="-120"/>
            </a:endParaRPr>
          </a:p>
          <a:p>
            <a:pPr marL="342900" indent="-342900">
              <a:buFont typeface="Wingdings" panose="05000000000000000000" pitchFamily="2" charset="2"/>
              <a:buChar char="n"/>
            </a:pPr>
            <a:r>
              <a:rPr lang="zh-TW" altLang="en-US" sz="2400" dirty="0" smtClean="0">
                <a:solidFill>
                  <a:srgbClr val="FFFF00"/>
                </a:solidFill>
                <a:latin typeface="標楷體" panose="03000509000000000000" pitchFamily="65" charset="-120"/>
                <a:ea typeface="標楷體" panose="03000509000000000000" pitchFamily="65" charset="-120"/>
              </a:rPr>
              <a:t>調整</a:t>
            </a:r>
            <a:r>
              <a:rPr lang="en-US" altLang="zh-TW" sz="2400" dirty="0" smtClean="0">
                <a:solidFill>
                  <a:srgbClr val="FFFF00"/>
                </a:solidFill>
                <a:latin typeface="標楷體" panose="03000509000000000000" pitchFamily="65" charset="-120"/>
                <a:ea typeface="標楷體" panose="03000509000000000000" pitchFamily="65" charset="-120"/>
              </a:rPr>
              <a:t>(8)</a:t>
            </a:r>
            <a:endParaRPr lang="zh-TW" altLang="en-US" sz="2400" dirty="0">
              <a:solidFill>
                <a:srgbClr val="FFFF00"/>
              </a:solidFill>
              <a:latin typeface="標楷體" panose="03000509000000000000" pitchFamily="65" charset="-120"/>
              <a:ea typeface="標楷體" panose="03000509000000000000" pitchFamily="65" charset="-120"/>
            </a:endParaRPr>
          </a:p>
          <a:p>
            <a:pPr marL="457200" indent="-103188">
              <a:buFont typeface="Wingdings" panose="05000000000000000000" pitchFamily="2" charset="2"/>
              <a:buChar char="ü"/>
            </a:pPr>
            <a:r>
              <a:rPr lang="zh-TW" altLang="en-US" sz="2400" dirty="0" smtClean="0">
                <a:solidFill>
                  <a:srgbClr val="FFFF00"/>
                </a:solidFill>
                <a:latin typeface="標楷體" panose="03000509000000000000" pitchFamily="65" charset="-120"/>
                <a:ea typeface="標楷體" panose="03000509000000000000" pitchFamily="65" charset="-120"/>
              </a:rPr>
              <a:t>長期票據</a:t>
            </a:r>
            <a:r>
              <a:rPr lang="zh-TW" altLang="en-US" sz="2400" dirty="0">
                <a:solidFill>
                  <a:srgbClr val="FFFF00"/>
                </a:solidFill>
                <a:latin typeface="標楷體" panose="03000509000000000000" pitchFamily="65" charset="-120"/>
                <a:ea typeface="標楷體" panose="03000509000000000000" pitchFamily="65" charset="-120"/>
              </a:rPr>
              <a:t>折價</a:t>
            </a:r>
            <a:r>
              <a:rPr lang="zh-TW" altLang="en-US" sz="2400" dirty="0" smtClean="0">
                <a:solidFill>
                  <a:srgbClr val="FFFF00"/>
                </a:solidFill>
                <a:latin typeface="標楷體" panose="03000509000000000000" pitchFamily="65" charset="-120"/>
                <a:ea typeface="標楷體" panose="03000509000000000000" pitchFamily="65" charset="-120"/>
              </a:rPr>
              <a:t>、公司債</a:t>
            </a:r>
            <a:r>
              <a:rPr lang="zh-TW" altLang="en-US" sz="2400" dirty="0">
                <a:solidFill>
                  <a:srgbClr val="FFFF00"/>
                </a:solidFill>
                <a:latin typeface="標楷體" panose="03000509000000000000" pitchFamily="65" charset="-120"/>
                <a:ea typeface="標楷體" panose="03000509000000000000" pitchFamily="65" charset="-120"/>
              </a:rPr>
              <a:t>利息</a:t>
            </a:r>
            <a:r>
              <a:rPr lang="zh-TW" altLang="en-US" sz="2400" dirty="0" smtClean="0">
                <a:solidFill>
                  <a:srgbClr val="FFFF00"/>
                </a:solidFill>
                <a:latin typeface="標楷體" panose="03000509000000000000" pitchFamily="65" charset="-120"/>
                <a:ea typeface="標楷體" panose="03000509000000000000" pitchFamily="65" charset="-120"/>
              </a:rPr>
              <a:t>、預付</a:t>
            </a:r>
            <a:r>
              <a:rPr lang="zh-TW" altLang="en-US" sz="2400" dirty="0">
                <a:solidFill>
                  <a:srgbClr val="FFFF00"/>
                </a:solidFill>
                <a:latin typeface="標楷體" panose="03000509000000000000" pitchFamily="65" charset="-120"/>
                <a:ea typeface="標楷體" panose="03000509000000000000" pitchFamily="65" charset="-120"/>
              </a:rPr>
              <a:t>費用</a:t>
            </a:r>
            <a:r>
              <a:rPr lang="zh-TW" altLang="en-US" sz="2400" dirty="0" smtClean="0">
                <a:solidFill>
                  <a:srgbClr val="FFFF00"/>
                </a:solidFill>
                <a:latin typeface="標楷體" panose="03000509000000000000" pitchFamily="65" charset="-120"/>
                <a:ea typeface="標楷體" panose="03000509000000000000" pitchFamily="65" charset="-120"/>
              </a:rPr>
              <a:t>、用品</a:t>
            </a:r>
            <a:r>
              <a:rPr lang="zh-TW" altLang="en-US" sz="2400" dirty="0">
                <a:solidFill>
                  <a:srgbClr val="FFFF00"/>
                </a:solidFill>
                <a:latin typeface="標楷體" panose="03000509000000000000" pitchFamily="65" charset="-120"/>
                <a:ea typeface="標楷體" panose="03000509000000000000" pitchFamily="65" charset="-120"/>
              </a:rPr>
              <a:t>盤存</a:t>
            </a:r>
            <a:r>
              <a:rPr lang="zh-TW" altLang="en-US" sz="2400" dirty="0" smtClean="0">
                <a:solidFill>
                  <a:srgbClr val="FFFF00"/>
                </a:solidFill>
                <a:latin typeface="標楷體" panose="03000509000000000000" pitchFamily="65" charset="-120"/>
                <a:ea typeface="標楷體" panose="03000509000000000000" pitchFamily="65" charset="-120"/>
              </a:rPr>
              <a:t>、折舊</a:t>
            </a:r>
            <a:r>
              <a:rPr lang="en-US" altLang="zh-TW" sz="2400" dirty="0">
                <a:solidFill>
                  <a:srgbClr val="FFFF00"/>
                </a:solidFill>
                <a:latin typeface="標楷體" panose="03000509000000000000" pitchFamily="65" charset="-120"/>
                <a:ea typeface="標楷體" panose="03000509000000000000" pitchFamily="65" charset="-120"/>
              </a:rPr>
              <a:t>-</a:t>
            </a:r>
            <a:r>
              <a:rPr lang="zh-TW" altLang="en-US" sz="2400" dirty="0" smtClean="0">
                <a:solidFill>
                  <a:srgbClr val="FFFF00"/>
                </a:solidFill>
                <a:latin typeface="標楷體" panose="03000509000000000000" pitchFamily="65" charset="-120"/>
                <a:ea typeface="標楷體" panose="03000509000000000000" pitchFamily="65" charset="-120"/>
              </a:rPr>
              <a:t>年</a:t>
            </a:r>
            <a:r>
              <a:rPr lang="zh-TW" altLang="en-US" sz="2400" dirty="0">
                <a:solidFill>
                  <a:srgbClr val="FFFF00"/>
                </a:solidFill>
                <a:latin typeface="標楷體" panose="03000509000000000000" pitchFamily="65" charset="-120"/>
                <a:ea typeface="標楷體" panose="03000509000000000000" pitchFamily="65" charset="-120"/>
              </a:rPr>
              <a:t>數合計法</a:t>
            </a:r>
            <a:r>
              <a:rPr lang="zh-TW" altLang="en-US" sz="2400" dirty="0" smtClean="0">
                <a:solidFill>
                  <a:srgbClr val="FFFF00"/>
                </a:solidFill>
                <a:latin typeface="標楷體" panose="03000509000000000000" pitchFamily="65" charset="-120"/>
                <a:ea typeface="標楷體" panose="03000509000000000000" pitchFamily="65" charset="-120"/>
              </a:rPr>
              <a:t>、</a:t>
            </a:r>
            <a:r>
              <a:rPr lang="zh-TW" altLang="en-US" sz="2400" dirty="0">
                <a:solidFill>
                  <a:srgbClr val="FFFF00"/>
                </a:solidFill>
                <a:latin typeface="標楷體" panose="03000509000000000000" pitchFamily="65" charset="-120"/>
                <a:ea typeface="標楷體" panose="03000509000000000000" pitchFamily="65" charset="-120"/>
              </a:rPr>
              <a:t>呆帳</a:t>
            </a:r>
            <a:r>
              <a:rPr lang="en-US" altLang="zh-TW" sz="2400" dirty="0">
                <a:solidFill>
                  <a:srgbClr val="FFFF00"/>
                </a:solidFill>
                <a:latin typeface="標楷體" panose="03000509000000000000" pitchFamily="65" charset="-120"/>
                <a:ea typeface="標楷體" panose="03000509000000000000" pitchFamily="65" charset="-120"/>
              </a:rPr>
              <a:t>(</a:t>
            </a:r>
            <a:r>
              <a:rPr lang="zh-TW" altLang="en-US" sz="2400" dirty="0">
                <a:solidFill>
                  <a:srgbClr val="FFFF00"/>
                </a:solidFill>
                <a:latin typeface="標楷體" panose="03000509000000000000" pitchFamily="65" charset="-120"/>
                <a:ea typeface="標楷體" panose="03000509000000000000" pitchFamily="65" charset="-120"/>
              </a:rPr>
              <a:t>應收</a:t>
            </a:r>
            <a:r>
              <a:rPr lang="en-US" altLang="zh-TW" sz="2400" dirty="0">
                <a:solidFill>
                  <a:srgbClr val="FFFF00"/>
                </a:solidFill>
                <a:latin typeface="標楷體" panose="03000509000000000000" pitchFamily="65" charset="-120"/>
                <a:ea typeface="標楷體" panose="03000509000000000000" pitchFamily="65" charset="-120"/>
              </a:rPr>
              <a:t>)</a:t>
            </a:r>
            <a:r>
              <a:rPr lang="zh-TW" altLang="en-US" sz="2400" dirty="0" smtClean="0">
                <a:solidFill>
                  <a:srgbClr val="FFFF00"/>
                </a:solidFill>
                <a:latin typeface="標楷體" panose="03000509000000000000" pitchFamily="65" charset="-120"/>
                <a:ea typeface="標楷體" panose="03000509000000000000" pitchFamily="65" charset="-120"/>
              </a:rPr>
              <a:t> 、攤</a:t>
            </a:r>
            <a:r>
              <a:rPr lang="zh-TW" altLang="en-US" sz="2400" dirty="0">
                <a:solidFill>
                  <a:srgbClr val="FFFF00"/>
                </a:solidFill>
                <a:latin typeface="標楷體" panose="03000509000000000000" pitchFamily="65" charset="-120"/>
                <a:ea typeface="標楷體" panose="03000509000000000000" pitchFamily="65" charset="-120"/>
              </a:rPr>
              <a:t>銷</a:t>
            </a:r>
            <a:r>
              <a:rPr lang="zh-TW" altLang="en-US" sz="2400" dirty="0" smtClean="0">
                <a:solidFill>
                  <a:srgbClr val="FFFF00"/>
                </a:solidFill>
                <a:latin typeface="標楷體" panose="03000509000000000000" pitchFamily="65" charset="-120"/>
                <a:ea typeface="標楷體" panose="03000509000000000000" pitchFamily="65" charset="-120"/>
              </a:rPr>
              <a:t>、存貨</a:t>
            </a:r>
            <a:r>
              <a:rPr lang="zh-TW" altLang="en-US" sz="2400" dirty="0">
                <a:solidFill>
                  <a:srgbClr val="FFFF00"/>
                </a:solidFill>
                <a:latin typeface="標楷體" panose="03000509000000000000" pitchFamily="65" charset="-120"/>
                <a:ea typeface="標楷體" panose="03000509000000000000" pitchFamily="65" charset="-120"/>
              </a:rPr>
              <a:t>盤點</a:t>
            </a:r>
          </a:p>
          <a:p>
            <a:pPr marL="457200" indent="-103188">
              <a:buFont typeface="Wingdings" panose="05000000000000000000" pitchFamily="2" charset="2"/>
              <a:buChar char="ü"/>
            </a:pPr>
            <a:endParaRPr lang="zh-TW" altLang="en-US" sz="2400" dirty="0">
              <a:solidFill>
                <a:srgbClr val="FFFF00"/>
              </a:solidFill>
              <a:latin typeface="標楷體" panose="03000509000000000000" pitchFamily="65" charset="-120"/>
              <a:ea typeface="標楷體" panose="03000509000000000000" pitchFamily="65" charset="-120"/>
            </a:endParaRPr>
          </a:p>
        </p:txBody>
      </p:sp>
      <p:grpSp>
        <p:nvGrpSpPr>
          <p:cNvPr id="7" name="群組 6">
            <a:extLst>
              <a:ext uri="{FF2B5EF4-FFF2-40B4-BE49-F238E27FC236}">
                <a16:creationId xmlns:a16="http://schemas.microsoft.com/office/drawing/2014/main" id="{CE4B92A7-1C67-4465-9FE9-27BCC1855A0C}"/>
              </a:ext>
            </a:extLst>
          </p:cNvPr>
          <p:cNvGrpSpPr/>
          <p:nvPr/>
        </p:nvGrpSpPr>
        <p:grpSpPr>
          <a:xfrm>
            <a:off x="5953767" y="1558319"/>
            <a:ext cx="6295603" cy="5181694"/>
            <a:chOff x="4518274" y="1931316"/>
            <a:chExt cx="3447414" cy="4926055"/>
          </a:xfrm>
        </p:grpSpPr>
        <p:sp>
          <p:nvSpPr>
            <p:cNvPr id="93" name="矩形 92">
              <a:extLst>
                <a:ext uri="{FF2B5EF4-FFF2-40B4-BE49-F238E27FC236}">
                  <a16:creationId xmlns:a16="http://schemas.microsoft.com/office/drawing/2014/main" id="{6F885C99-576D-4300-81CE-A89888E70D44}"/>
                </a:ext>
              </a:extLst>
            </p:cNvPr>
            <p:cNvSpPr/>
            <p:nvPr/>
          </p:nvSpPr>
          <p:spPr>
            <a:xfrm flipH="1">
              <a:off x="4518274"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95" name="图片 74">
              <a:extLst>
                <a:ext uri="{FF2B5EF4-FFF2-40B4-BE49-F238E27FC236}">
                  <a16:creationId xmlns:a16="http://schemas.microsoft.com/office/drawing/2014/main" id="{95F5E59E-C40D-415F-8005-E84224C8A6AA}"/>
                </a:ext>
              </a:extLst>
            </p:cNvPr>
            <p:cNvPicPr>
              <a:picLocks/>
            </p:cNvPicPr>
            <p:nvPr/>
          </p:nvPicPr>
          <p:blipFill>
            <a:blip r:embed="rId3"/>
            <a:stretch>
              <a:fillRect/>
            </a:stretch>
          </p:blipFill>
          <p:spPr>
            <a:xfrm>
              <a:off x="6251370" y="6677371"/>
              <a:ext cx="1714318" cy="180000"/>
            </a:xfrm>
            <a:prstGeom prst="rect">
              <a:avLst/>
            </a:prstGeom>
          </p:spPr>
        </p:pic>
        <p:pic>
          <p:nvPicPr>
            <p:cNvPr id="96" name="图片 74">
              <a:extLst>
                <a:ext uri="{FF2B5EF4-FFF2-40B4-BE49-F238E27FC236}">
                  <a16:creationId xmlns:a16="http://schemas.microsoft.com/office/drawing/2014/main" id="{0424429C-68E7-486F-BA6D-6BF064E6F475}"/>
                </a:ext>
              </a:extLst>
            </p:cNvPr>
            <p:cNvPicPr>
              <a:picLocks/>
            </p:cNvPicPr>
            <p:nvPr/>
          </p:nvPicPr>
          <p:blipFill>
            <a:blip r:embed="rId3"/>
            <a:stretch>
              <a:fillRect/>
            </a:stretch>
          </p:blipFill>
          <p:spPr>
            <a:xfrm>
              <a:off x="5286581" y="1931316"/>
              <a:ext cx="1714318" cy="180000"/>
            </a:xfrm>
            <a:prstGeom prst="rect">
              <a:avLst/>
            </a:prstGeom>
          </p:spPr>
        </p:pic>
      </p:grpSp>
      <p:grpSp>
        <p:nvGrpSpPr>
          <p:cNvPr id="10" name="群組 9">
            <a:extLst>
              <a:ext uri="{FF2B5EF4-FFF2-40B4-BE49-F238E27FC236}">
                <a16:creationId xmlns:a16="http://schemas.microsoft.com/office/drawing/2014/main" id="{66764955-C316-40F6-92CC-3F782B90F392}"/>
              </a:ext>
            </a:extLst>
          </p:cNvPr>
          <p:cNvGrpSpPr/>
          <p:nvPr/>
        </p:nvGrpSpPr>
        <p:grpSpPr>
          <a:xfrm>
            <a:off x="8149228" y="887200"/>
            <a:ext cx="1847850" cy="1603387"/>
            <a:chOff x="5198539" y="1240776"/>
            <a:chExt cx="1847850" cy="1603387"/>
          </a:xfrm>
        </p:grpSpPr>
        <p:pic>
          <p:nvPicPr>
            <p:cNvPr id="97" name="圖片 96">
              <a:extLst>
                <a:ext uri="{FF2B5EF4-FFF2-40B4-BE49-F238E27FC236}">
                  <a16:creationId xmlns:a16="http://schemas.microsoft.com/office/drawing/2014/main" id="{A18A93CE-4DE0-4ABC-B7AA-7F2E5A3F6DD2}"/>
                </a:ext>
              </a:extLst>
            </p:cNvPr>
            <p:cNvPicPr>
              <a:picLocks noChangeAspect="1"/>
            </p:cNvPicPr>
            <p:nvPr/>
          </p:nvPicPr>
          <p:blipFill>
            <a:blip r:embed="rId4"/>
            <a:stretch>
              <a:fillRect/>
            </a:stretch>
          </p:blipFill>
          <p:spPr>
            <a:xfrm>
              <a:off x="5314674" y="1240776"/>
              <a:ext cx="1615580" cy="1603387"/>
            </a:xfrm>
            <a:prstGeom prst="rect">
              <a:avLst/>
            </a:prstGeom>
          </p:spPr>
        </p:pic>
        <p:sp>
          <p:nvSpPr>
            <p:cNvPr id="98" name="文字方塊 97">
              <a:extLst>
                <a:ext uri="{FF2B5EF4-FFF2-40B4-BE49-F238E27FC236}">
                  <a16:creationId xmlns:a16="http://schemas.microsoft.com/office/drawing/2014/main" id="{B7D60A0D-3F7E-4C98-9A9C-A40824EF6F05}"/>
                </a:ext>
              </a:extLst>
            </p:cNvPr>
            <p:cNvSpPr txBox="1"/>
            <p:nvPr/>
          </p:nvSpPr>
          <p:spPr>
            <a:xfrm>
              <a:off x="5198539" y="1730882"/>
              <a:ext cx="1847850" cy="584775"/>
            </a:xfrm>
            <a:prstGeom prst="rect">
              <a:avLst/>
            </a:prstGeom>
            <a:noFill/>
          </p:spPr>
          <p:txBody>
            <a:bodyPr wrap="square" rtlCol="0">
              <a:spAutoFit/>
            </a:bodyPr>
            <a:lstStyle/>
            <a:p>
              <a:pPr algn="ctr"/>
              <a:r>
                <a:rPr lang="zh-TW" altLang="en-US" sz="3200" dirty="0" smtClean="0">
                  <a:solidFill>
                    <a:schemeClr val="bg1"/>
                  </a:solidFill>
                  <a:latin typeface="標楷體" panose="03000509000000000000" pitchFamily="65" charset="-120"/>
                  <a:ea typeface="標楷體" panose="03000509000000000000" pitchFamily="65" charset="-120"/>
                </a:rPr>
                <a:t>正式題</a:t>
              </a:r>
              <a:endParaRPr lang="zh-TW" altLang="en-US" sz="3200" dirty="0">
                <a:solidFill>
                  <a:schemeClr val="bg1"/>
                </a:solidFill>
                <a:latin typeface="標楷體" panose="03000509000000000000" pitchFamily="65" charset="-120"/>
                <a:ea typeface="標楷體" panose="03000509000000000000" pitchFamily="65" charset="-120"/>
              </a:endParaRPr>
            </a:p>
          </p:txBody>
        </p:sp>
      </p:grpSp>
    </p:spTree>
    <p:extLst>
      <p:ext uri="{BB962C8B-B14F-4D97-AF65-F5344CB8AC3E}">
        <p14:creationId xmlns:p14="http://schemas.microsoft.com/office/powerpoint/2010/main" val="33855476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6" presetClass="entr" presetSubtype="32" fill="hold"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circle(out)">
                                          <p:cBhvr>
                                            <p:cTn id="23" dur="500"/>
                                            <p:tgtEl>
                                              <p:spTgt spid="9"/>
                                            </p:tgtEl>
                                          </p:cBhvr>
                                        </p:animEffect>
                                      </p:childTnLst>
                                    </p:cTn>
                                  </p:par>
                                </p:childTnLst>
                              </p:cTn>
                            </p:par>
                            <p:par>
                              <p:cTn id="24" fill="hold">
                                <p:stCondLst>
                                  <p:cond delay="1750"/>
                                </p:stCondLst>
                                <p:childTnLst>
                                  <p:par>
                                    <p:cTn id="25" presetID="22" presetClass="entr" presetSubtype="1" fill="hold"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wipe(up)">
                                          <p:cBhvr>
                                            <p:cTn id="27" dur="500"/>
                                            <p:tgtEl>
                                              <p:spTgt spid="6"/>
                                            </p:tgtEl>
                                          </p:cBhvr>
                                        </p:animEffect>
                                      </p:childTnLst>
                                    </p:cTn>
                                  </p:par>
                                </p:childTnLst>
                              </p:cTn>
                            </p:par>
                            <p:par>
                              <p:cTn id="28" fill="hold">
                                <p:stCondLst>
                                  <p:cond delay="2250"/>
                                </p:stCondLst>
                                <p:childTnLst>
                                  <p:par>
                                    <p:cTn id="29" presetID="42" presetClass="entr" presetSubtype="0" fill="hold" grpId="0" nodeType="afterEffect">
                                      <p:stCondLst>
                                        <p:cond delay="0"/>
                                      </p:stCondLst>
                                      <p:childTnLst>
                                        <p:set>
                                          <p:cBhvr>
                                            <p:cTn id="30" dur="1" fill="hold">
                                              <p:stCondLst>
                                                <p:cond delay="0"/>
                                              </p:stCondLst>
                                            </p:cTn>
                                            <p:tgtEl>
                                              <p:spTgt spid="37">
                                                <p:txEl>
                                                  <p:pRg st="0" end="0"/>
                                                </p:txEl>
                                              </p:spTgt>
                                            </p:tgtEl>
                                            <p:attrNameLst>
                                              <p:attrName>style.visibility</p:attrName>
                                            </p:attrNameLst>
                                          </p:cBhvr>
                                          <p:to>
                                            <p:strVal val="visible"/>
                                          </p:to>
                                        </p:set>
                                        <p:animEffect transition="in" filter="fade">
                                          <p:cBhvr>
                                            <p:cTn id="31" dur="1000"/>
                                            <p:tgtEl>
                                              <p:spTgt spid="37">
                                                <p:txEl>
                                                  <p:pRg st="0" end="0"/>
                                                </p:txEl>
                                              </p:spTgt>
                                            </p:tgtEl>
                                          </p:cBhvr>
                                        </p:animEffect>
                                        <p:anim calcmode="lin" valueType="num">
                                          <p:cBhvr>
                                            <p:cTn id="32"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33"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grpId="0" nodeType="clickEffect">
                                      <p:stCondLst>
                                        <p:cond delay="0"/>
                                      </p:stCondLst>
                                      <p:childTnLst>
                                        <p:set>
                                          <p:cBhvr>
                                            <p:cTn id="37" dur="1" fill="hold">
                                              <p:stCondLst>
                                                <p:cond delay="0"/>
                                              </p:stCondLst>
                                            </p:cTn>
                                            <p:tgtEl>
                                              <p:spTgt spid="37">
                                                <p:txEl>
                                                  <p:pRg st="1" end="1"/>
                                                </p:txEl>
                                              </p:spTgt>
                                            </p:tgtEl>
                                            <p:attrNameLst>
                                              <p:attrName>style.visibility</p:attrName>
                                            </p:attrNameLst>
                                          </p:cBhvr>
                                          <p:to>
                                            <p:strVal val="visible"/>
                                          </p:to>
                                        </p:set>
                                        <p:animEffect transition="in" filter="fade">
                                          <p:cBhvr>
                                            <p:cTn id="38" dur="1000"/>
                                            <p:tgtEl>
                                              <p:spTgt spid="37">
                                                <p:txEl>
                                                  <p:pRg st="1" end="1"/>
                                                </p:txEl>
                                              </p:spTgt>
                                            </p:tgtEl>
                                          </p:cBhvr>
                                        </p:animEffect>
                                        <p:anim calcmode="lin" valueType="num">
                                          <p:cBhvr>
                                            <p:cTn id="39" dur="1000" fill="hold"/>
                                            <p:tgtEl>
                                              <p:spTgt spid="37">
                                                <p:txEl>
                                                  <p:pRg st="1" end="1"/>
                                                </p:txEl>
                                              </p:spTgt>
                                            </p:tgtEl>
                                            <p:attrNameLst>
                                              <p:attrName>ppt_x</p:attrName>
                                            </p:attrNameLst>
                                          </p:cBhvr>
                                          <p:tavLst>
                                            <p:tav tm="0">
                                              <p:val>
                                                <p:strVal val="#ppt_x"/>
                                              </p:val>
                                            </p:tav>
                                            <p:tav tm="100000">
                                              <p:val>
                                                <p:strVal val="#ppt_x"/>
                                              </p:val>
                                            </p:tav>
                                          </p:tavLst>
                                        </p:anim>
                                        <p:anim calcmode="lin" valueType="num">
                                          <p:cBhvr>
                                            <p:cTn id="40" dur="1000" fill="hold"/>
                                            <p:tgtEl>
                                              <p:spTgt spid="37">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42" presetClass="entr" presetSubtype="0" fill="hold" grpId="0" nodeType="clickEffect">
                                      <p:stCondLst>
                                        <p:cond delay="0"/>
                                      </p:stCondLst>
                                      <p:childTnLst>
                                        <p:set>
                                          <p:cBhvr>
                                            <p:cTn id="44" dur="1" fill="hold">
                                              <p:stCondLst>
                                                <p:cond delay="0"/>
                                              </p:stCondLst>
                                            </p:cTn>
                                            <p:tgtEl>
                                              <p:spTgt spid="37">
                                                <p:txEl>
                                                  <p:pRg st="2" end="2"/>
                                                </p:txEl>
                                              </p:spTgt>
                                            </p:tgtEl>
                                            <p:attrNameLst>
                                              <p:attrName>style.visibility</p:attrName>
                                            </p:attrNameLst>
                                          </p:cBhvr>
                                          <p:to>
                                            <p:strVal val="visible"/>
                                          </p:to>
                                        </p:set>
                                        <p:animEffect transition="in" filter="fade">
                                          <p:cBhvr>
                                            <p:cTn id="45" dur="1000"/>
                                            <p:tgtEl>
                                              <p:spTgt spid="37">
                                                <p:txEl>
                                                  <p:pRg st="2" end="2"/>
                                                </p:txEl>
                                              </p:spTgt>
                                            </p:tgtEl>
                                          </p:cBhvr>
                                        </p:animEffect>
                                        <p:anim calcmode="lin" valueType="num">
                                          <p:cBhvr>
                                            <p:cTn id="46"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47"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48" fill="hold">
                          <p:stCondLst>
                            <p:cond delay="indefinite"/>
                          </p:stCondLst>
                          <p:childTnLst>
                            <p:par>
                              <p:cTn id="49" fill="hold">
                                <p:stCondLst>
                                  <p:cond delay="0"/>
                                </p:stCondLst>
                                <p:childTnLst>
                                  <p:par>
                                    <p:cTn id="50" presetID="42" presetClass="entr" presetSubtype="0" fill="hold" grpId="0" nodeType="clickEffect">
                                      <p:stCondLst>
                                        <p:cond delay="0"/>
                                      </p:stCondLst>
                                      <p:childTnLst>
                                        <p:set>
                                          <p:cBhvr>
                                            <p:cTn id="51" dur="1" fill="hold">
                                              <p:stCondLst>
                                                <p:cond delay="0"/>
                                              </p:stCondLst>
                                            </p:cTn>
                                            <p:tgtEl>
                                              <p:spTgt spid="37">
                                                <p:txEl>
                                                  <p:pRg st="3" end="3"/>
                                                </p:txEl>
                                              </p:spTgt>
                                            </p:tgtEl>
                                            <p:attrNameLst>
                                              <p:attrName>style.visibility</p:attrName>
                                            </p:attrNameLst>
                                          </p:cBhvr>
                                          <p:to>
                                            <p:strVal val="visible"/>
                                          </p:to>
                                        </p:set>
                                        <p:animEffect transition="in" filter="fade">
                                          <p:cBhvr>
                                            <p:cTn id="52" dur="1000"/>
                                            <p:tgtEl>
                                              <p:spTgt spid="37">
                                                <p:txEl>
                                                  <p:pRg st="3" end="3"/>
                                                </p:txEl>
                                              </p:spTgt>
                                            </p:tgtEl>
                                          </p:cBhvr>
                                        </p:animEffect>
                                        <p:anim calcmode="lin" valueType="num">
                                          <p:cBhvr>
                                            <p:cTn id="53" dur="1000" fill="hold"/>
                                            <p:tgtEl>
                                              <p:spTgt spid="37">
                                                <p:txEl>
                                                  <p:pRg st="3" end="3"/>
                                                </p:txEl>
                                              </p:spTgt>
                                            </p:tgtEl>
                                            <p:attrNameLst>
                                              <p:attrName>ppt_x</p:attrName>
                                            </p:attrNameLst>
                                          </p:cBhvr>
                                          <p:tavLst>
                                            <p:tav tm="0">
                                              <p:val>
                                                <p:strVal val="#ppt_x"/>
                                              </p:val>
                                            </p:tav>
                                            <p:tav tm="100000">
                                              <p:val>
                                                <p:strVal val="#ppt_x"/>
                                              </p:val>
                                            </p:tav>
                                          </p:tavLst>
                                        </p:anim>
                                        <p:anim calcmode="lin" valueType="num">
                                          <p:cBhvr>
                                            <p:cTn id="54" dur="1000" fill="hold"/>
                                            <p:tgtEl>
                                              <p:spTgt spid="37">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42" presetClass="entr" presetSubtype="0" fill="hold" grpId="0" nodeType="clickEffect">
                                      <p:stCondLst>
                                        <p:cond delay="0"/>
                                      </p:stCondLst>
                                      <p:childTnLst>
                                        <p:set>
                                          <p:cBhvr>
                                            <p:cTn id="58" dur="1" fill="hold">
                                              <p:stCondLst>
                                                <p:cond delay="0"/>
                                              </p:stCondLst>
                                            </p:cTn>
                                            <p:tgtEl>
                                              <p:spTgt spid="37">
                                                <p:txEl>
                                                  <p:pRg st="4" end="4"/>
                                                </p:txEl>
                                              </p:spTgt>
                                            </p:tgtEl>
                                            <p:attrNameLst>
                                              <p:attrName>style.visibility</p:attrName>
                                            </p:attrNameLst>
                                          </p:cBhvr>
                                          <p:to>
                                            <p:strVal val="visible"/>
                                          </p:to>
                                        </p:set>
                                        <p:animEffect transition="in" filter="fade">
                                          <p:cBhvr>
                                            <p:cTn id="59" dur="1000"/>
                                            <p:tgtEl>
                                              <p:spTgt spid="37">
                                                <p:txEl>
                                                  <p:pRg st="4" end="4"/>
                                                </p:txEl>
                                              </p:spTgt>
                                            </p:tgtEl>
                                          </p:cBhvr>
                                        </p:animEffect>
                                        <p:anim calcmode="lin" valueType="num">
                                          <p:cBhvr>
                                            <p:cTn id="60"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61" dur="1000" fill="hold"/>
                                            <p:tgtEl>
                                              <p:spTgt spid="37">
                                                <p:txEl>
                                                  <p:pRg st="4" end="4"/>
                                                </p:txEl>
                                              </p:spTgt>
                                            </p:tgtEl>
                                            <p:attrNameLst>
                                              <p:attrName>ppt_y</p:attrName>
                                            </p:attrNameLst>
                                          </p:cBhvr>
                                          <p:tavLst>
                                            <p:tav tm="0">
                                              <p:val>
                                                <p:strVal val="#ppt_y+.1"/>
                                              </p:val>
                                            </p:tav>
                                            <p:tav tm="100000">
                                              <p:val>
                                                <p:strVal val="#ppt_y"/>
                                              </p:val>
                                            </p:tav>
                                          </p:tavLst>
                                        </p:anim>
                                      </p:childTnLst>
                                    </p:cTn>
                                  </p:par>
                                  <p:par>
                                    <p:cTn id="62" presetID="42" presetClass="entr" presetSubtype="0" fill="hold" grpId="0" nodeType="withEffect">
                                      <p:stCondLst>
                                        <p:cond delay="0"/>
                                      </p:stCondLst>
                                      <p:childTnLst>
                                        <p:set>
                                          <p:cBhvr>
                                            <p:cTn id="63" dur="1" fill="hold">
                                              <p:stCondLst>
                                                <p:cond delay="0"/>
                                              </p:stCondLst>
                                            </p:cTn>
                                            <p:tgtEl>
                                              <p:spTgt spid="37">
                                                <p:txEl>
                                                  <p:pRg st="5" end="5"/>
                                                </p:txEl>
                                              </p:spTgt>
                                            </p:tgtEl>
                                            <p:attrNameLst>
                                              <p:attrName>style.visibility</p:attrName>
                                            </p:attrNameLst>
                                          </p:cBhvr>
                                          <p:to>
                                            <p:strVal val="visible"/>
                                          </p:to>
                                        </p:set>
                                        <p:animEffect transition="in" filter="fade">
                                          <p:cBhvr>
                                            <p:cTn id="64" dur="1000"/>
                                            <p:tgtEl>
                                              <p:spTgt spid="37">
                                                <p:txEl>
                                                  <p:pRg st="5" end="5"/>
                                                </p:txEl>
                                              </p:spTgt>
                                            </p:tgtEl>
                                          </p:cBhvr>
                                        </p:animEffect>
                                        <p:anim calcmode="lin" valueType="num">
                                          <p:cBhvr>
                                            <p:cTn id="65" dur="1000" fill="hold"/>
                                            <p:tgtEl>
                                              <p:spTgt spid="37">
                                                <p:txEl>
                                                  <p:pRg st="5" end="5"/>
                                                </p:txEl>
                                              </p:spTgt>
                                            </p:tgtEl>
                                            <p:attrNameLst>
                                              <p:attrName>ppt_x</p:attrName>
                                            </p:attrNameLst>
                                          </p:cBhvr>
                                          <p:tavLst>
                                            <p:tav tm="0">
                                              <p:val>
                                                <p:strVal val="#ppt_x"/>
                                              </p:val>
                                            </p:tav>
                                            <p:tav tm="100000">
                                              <p:val>
                                                <p:strVal val="#ppt_x"/>
                                              </p:val>
                                            </p:tav>
                                          </p:tavLst>
                                        </p:anim>
                                        <p:anim calcmode="lin" valueType="num">
                                          <p:cBhvr>
                                            <p:cTn id="66" dur="1000" fill="hold"/>
                                            <p:tgtEl>
                                              <p:spTgt spid="37">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6" presetClass="entr" presetSubtype="32" fill="hold" nodeType="clickEffect">
                                      <p:stCondLst>
                                        <p:cond delay="0"/>
                                      </p:stCondLst>
                                      <p:childTnLst>
                                        <p:set>
                                          <p:cBhvr>
                                            <p:cTn id="70" dur="1" fill="hold">
                                              <p:stCondLst>
                                                <p:cond delay="0"/>
                                              </p:stCondLst>
                                            </p:cTn>
                                            <p:tgtEl>
                                              <p:spTgt spid="10"/>
                                            </p:tgtEl>
                                            <p:attrNameLst>
                                              <p:attrName>style.visibility</p:attrName>
                                            </p:attrNameLst>
                                          </p:cBhvr>
                                          <p:to>
                                            <p:strVal val="visible"/>
                                          </p:to>
                                        </p:set>
                                        <p:animEffect transition="in" filter="circle(out)">
                                          <p:cBhvr>
                                            <p:cTn id="71" dur="500"/>
                                            <p:tgtEl>
                                              <p:spTgt spid="10"/>
                                            </p:tgtEl>
                                          </p:cBhvr>
                                        </p:animEffect>
                                      </p:childTnLst>
                                    </p:cTn>
                                  </p:par>
                                </p:childTnLst>
                              </p:cTn>
                            </p:par>
                            <p:par>
                              <p:cTn id="72" fill="hold">
                                <p:stCondLst>
                                  <p:cond delay="500"/>
                                </p:stCondLst>
                                <p:childTnLst>
                                  <p:par>
                                    <p:cTn id="73" presetID="22" presetClass="entr" presetSubtype="1" fill="hold" nodeType="afterEffect">
                                      <p:stCondLst>
                                        <p:cond delay="0"/>
                                      </p:stCondLst>
                                      <p:childTnLst>
                                        <p:set>
                                          <p:cBhvr>
                                            <p:cTn id="74" dur="1" fill="hold">
                                              <p:stCondLst>
                                                <p:cond delay="0"/>
                                              </p:stCondLst>
                                            </p:cTn>
                                            <p:tgtEl>
                                              <p:spTgt spid="7"/>
                                            </p:tgtEl>
                                            <p:attrNameLst>
                                              <p:attrName>style.visibility</p:attrName>
                                            </p:attrNameLst>
                                          </p:cBhvr>
                                          <p:to>
                                            <p:strVal val="visible"/>
                                          </p:to>
                                        </p:set>
                                        <p:animEffect transition="in" filter="wipe(up)">
                                          <p:cBhvr>
                                            <p:cTn id="75" dur="500"/>
                                            <p:tgtEl>
                                              <p:spTgt spid="7"/>
                                            </p:tgtEl>
                                          </p:cBhvr>
                                        </p:animEffect>
                                      </p:childTnLst>
                                    </p:cTn>
                                  </p:par>
                                </p:childTnLst>
                              </p:cTn>
                            </p:par>
                            <p:par>
                              <p:cTn id="76" fill="hold">
                                <p:stCondLst>
                                  <p:cond delay="1000"/>
                                </p:stCondLst>
                                <p:childTnLst>
                                  <p:par>
                                    <p:cTn id="77" presetID="42" presetClass="entr" presetSubtype="0" fill="hold" grpId="0" nodeType="afterEffect">
                                      <p:stCondLst>
                                        <p:cond delay="0"/>
                                      </p:stCondLst>
                                      <p:childTnLst>
                                        <p:set>
                                          <p:cBhvr>
                                            <p:cTn id="78" dur="1" fill="hold">
                                              <p:stCondLst>
                                                <p:cond delay="0"/>
                                              </p:stCondLst>
                                            </p:cTn>
                                            <p:tgtEl>
                                              <p:spTgt spid="94">
                                                <p:txEl>
                                                  <p:pRg st="0" end="0"/>
                                                </p:txEl>
                                              </p:spTgt>
                                            </p:tgtEl>
                                            <p:attrNameLst>
                                              <p:attrName>style.visibility</p:attrName>
                                            </p:attrNameLst>
                                          </p:cBhvr>
                                          <p:to>
                                            <p:strVal val="visible"/>
                                          </p:to>
                                        </p:set>
                                        <p:animEffect transition="in" filter="fade">
                                          <p:cBhvr>
                                            <p:cTn id="79" dur="1000"/>
                                            <p:tgtEl>
                                              <p:spTgt spid="94">
                                                <p:txEl>
                                                  <p:pRg st="0" end="0"/>
                                                </p:txEl>
                                              </p:spTgt>
                                            </p:tgtEl>
                                          </p:cBhvr>
                                        </p:animEffect>
                                        <p:anim calcmode="lin" valueType="num">
                                          <p:cBhvr>
                                            <p:cTn id="80" dur="1000" fill="hold"/>
                                            <p:tgtEl>
                                              <p:spTgt spid="94">
                                                <p:txEl>
                                                  <p:pRg st="0" end="0"/>
                                                </p:txEl>
                                              </p:spTgt>
                                            </p:tgtEl>
                                            <p:attrNameLst>
                                              <p:attrName>ppt_x</p:attrName>
                                            </p:attrNameLst>
                                          </p:cBhvr>
                                          <p:tavLst>
                                            <p:tav tm="0">
                                              <p:val>
                                                <p:strVal val="#ppt_x"/>
                                              </p:val>
                                            </p:tav>
                                            <p:tav tm="100000">
                                              <p:val>
                                                <p:strVal val="#ppt_x"/>
                                              </p:val>
                                            </p:tav>
                                          </p:tavLst>
                                        </p:anim>
                                        <p:anim calcmode="lin" valueType="num">
                                          <p:cBhvr>
                                            <p:cTn id="81" dur="1000" fill="hold"/>
                                            <p:tgtEl>
                                              <p:spTgt spid="9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82" fill="hold">
                          <p:stCondLst>
                            <p:cond delay="indefinite"/>
                          </p:stCondLst>
                          <p:childTnLst>
                            <p:par>
                              <p:cTn id="83" fill="hold">
                                <p:stCondLst>
                                  <p:cond delay="0"/>
                                </p:stCondLst>
                                <p:childTnLst>
                                  <p:par>
                                    <p:cTn id="84" presetID="42" presetClass="entr" presetSubtype="0" fill="hold" grpId="0" nodeType="clickEffect">
                                      <p:stCondLst>
                                        <p:cond delay="0"/>
                                      </p:stCondLst>
                                      <p:childTnLst>
                                        <p:set>
                                          <p:cBhvr>
                                            <p:cTn id="85" dur="1" fill="hold">
                                              <p:stCondLst>
                                                <p:cond delay="0"/>
                                              </p:stCondLst>
                                            </p:cTn>
                                            <p:tgtEl>
                                              <p:spTgt spid="94">
                                                <p:txEl>
                                                  <p:pRg st="1" end="1"/>
                                                </p:txEl>
                                              </p:spTgt>
                                            </p:tgtEl>
                                            <p:attrNameLst>
                                              <p:attrName>style.visibility</p:attrName>
                                            </p:attrNameLst>
                                          </p:cBhvr>
                                          <p:to>
                                            <p:strVal val="visible"/>
                                          </p:to>
                                        </p:set>
                                        <p:animEffect transition="in" filter="fade">
                                          <p:cBhvr>
                                            <p:cTn id="86" dur="1000"/>
                                            <p:tgtEl>
                                              <p:spTgt spid="94">
                                                <p:txEl>
                                                  <p:pRg st="1" end="1"/>
                                                </p:txEl>
                                              </p:spTgt>
                                            </p:tgtEl>
                                          </p:cBhvr>
                                        </p:animEffect>
                                        <p:anim calcmode="lin" valueType="num">
                                          <p:cBhvr>
                                            <p:cTn id="87" dur="1000" fill="hold"/>
                                            <p:tgtEl>
                                              <p:spTgt spid="94">
                                                <p:txEl>
                                                  <p:pRg st="1" end="1"/>
                                                </p:txEl>
                                              </p:spTgt>
                                            </p:tgtEl>
                                            <p:attrNameLst>
                                              <p:attrName>ppt_x</p:attrName>
                                            </p:attrNameLst>
                                          </p:cBhvr>
                                          <p:tavLst>
                                            <p:tav tm="0">
                                              <p:val>
                                                <p:strVal val="#ppt_x"/>
                                              </p:val>
                                            </p:tav>
                                            <p:tav tm="100000">
                                              <p:val>
                                                <p:strVal val="#ppt_x"/>
                                              </p:val>
                                            </p:tav>
                                          </p:tavLst>
                                        </p:anim>
                                        <p:anim calcmode="lin" valueType="num">
                                          <p:cBhvr>
                                            <p:cTn id="88" dur="1000" fill="hold"/>
                                            <p:tgtEl>
                                              <p:spTgt spid="94">
                                                <p:txEl>
                                                  <p:pRg st="1" end="1"/>
                                                </p:txEl>
                                              </p:spTgt>
                                            </p:tgtEl>
                                            <p:attrNameLst>
                                              <p:attrName>ppt_y</p:attrName>
                                            </p:attrNameLst>
                                          </p:cBhvr>
                                          <p:tavLst>
                                            <p:tav tm="0">
                                              <p:val>
                                                <p:strVal val="#ppt_y+.1"/>
                                              </p:val>
                                            </p:tav>
                                            <p:tav tm="100000">
                                              <p:val>
                                                <p:strVal val="#ppt_y"/>
                                              </p:val>
                                            </p:tav>
                                          </p:tavLst>
                                        </p:anim>
                                      </p:childTnLst>
                                    </p:cTn>
                                  </p:par>
                                  <p:par>
                                    <p:cTn id="89" presetID="42" presetClass="entr" presetSubtype="0" fill="hold" grpId="0" nodeType="withEffect">
                                      <p:stCondLst>
                                        <p:cond delay="0"/>
                                      </p:stCondLst>
                                      <p:childTnLst>
                                        <p:set>
                                          <p:cBhvr>
                                            <p:cTn id="90" dur="1" fill="hold">
                                              <p:stCondLst>
                                                <p:cond delay="0"/>
                                              </p:stCondLst>
                                            </p:cTn>
                                            <p:tgtEl>
                                              <p:spTgt spid="94">
                                                <p:txEl>
                                                  <p:pRg st="2" end="2"/>
                                                </p:txEl>
                                              </p:spTgt>
                                            </p:tgtEl>
                                            <p:attrNameLst>
                                              <p:attrName>style.visibility</p:attrName>
                                            </p:attrNameLst>
                                          </p:cBhvr>
                                          <p:to>
                                            <p:strVal val="visible"/>
                                          </p:to>
                                        </p:set>
                                        <p:animEffect transition="in" filter="fade">
                                          <p:cBhvr>
                                            <p:cTn id="91" dur="1000"/>
                                            <p:tgtEl>
                                              <p:spTgt spid="94">
                                                <p:txEl>
                                                  <p:pRg st="2" end="2"/>
                                                </p:txEl>
                                              </p:spTgt>
                                            </p:tgtEl>
                                          </p:cBhvr>
                                        </p:animEffect>
                                        <p:anim calcmode="lin" valueType="num">
                                          <p:cBhvr>
                                            <p:cTn id="92" dur="1000" fill="hold"/>
                                            <p:tgtEl>
                                              <p:spTgt spid="94">
                                                <p:txEl>
                                                  <p:pRg st="2" end="2"/>
                                                </p:txEl>
                                              </p:spTgt>
                                            </p:tgtEl>
                                            <p:attrNameLst>
                                              <p:attrName>ppt_x</p:attrName>
                                            </p:attrNameLst>
                                          </p:cBhvr>
                                          <p:tavLst>
                                            <p:tav tm="0">
                                              <p:val>
                                                <p:strVal val="#ppt_x"/>
                                              </p:val>
                                            </p:tav>
                                            <p:tav tm="100000">
                                              <p:val>
                                                <p:strVal val="#ppt_x"/>
                                              </p:val>
                                            </p:tav>
                                          </p:tavLst>
                                        </p:anim>
                                        <p:anim calcmode="lin" valueType="num">
                                          <p:cBhvr>
                                            <p:cTn id="93" dur="1000" fill="hold"/>
                                            <p:tgtEl>
                                              <p:spTgt spid="9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94" fill="hold">
                          <p:stCondLst>
                            <p:cond delay="indefinite"/>
                          </p:stCondLst>
                          <p:childTnLst>
                            <p:par>
                              <p:cTn id="95" fill="hold">
                                <p:stCondLst>
                                  <p:cond delay="0"/>
                                </p:stCondLst>
                                <p:childTnLst>
                                  <p:par>
                                    <p:cTn id="96" presetID="42" presetClass="entr" presetSubtype="0" fill="hold" grpId="0" nodeType="clickEffect">
                                      <p:stCondLst>
                                        <p:cond delay="0"/>
                                      </p:stCondLst>
                                      <p:childTnLst>
                                        <p:set>
                                          <p:cBhvr>
                                            <p:cTn id="97" dur="1" fill="hold">
                                              <p:stCondLst>
                                                <p:cond delay="0"/>
                                              </p:stCondLst>
                                            </p:cTn>
                                            <p:tgtEl>
                                              <p:spTgt spid="94">
                                                <p:txEl>
                                                  <p:pRg st="3" end="3"/>
                                                </p:txEl>
                                              </p:spTgt>
                                            </p:tgtEl>
                                            <p:attrNameLst>
                                              <p:attrName>style.visibility</p:attrName>
                                            </p:attrNameLst>
                                          </p:cBhvr>
                                          <p:to>
                                            <p:strVal val="visible"/>
                                          </p:to>
                                        </p:set>
                                        <p:animEffect transition="in" filter="fade">
                                          <p:cBhvr>
                                            <p:cTn id="98" dur="1000"/>
                                            <p:tgtEl>
                                              <p:spTgt spid="94">
                                                <p:txEl>
                                                  <p:pRg st="3" end="3"/>
                                                </p:txEl>
                                              </p:spTgt>
                                            </p:tgtEl>
                                          </p:cBhvr>
                                        </p:animEffect>
                                        <p:anim calcmode="lin" valueType="num">
                                          <p:cBhvr>
                                            <p:cTn id="99" dur="1000" fill="hold"/>
                                            <p:tgtEl>
                                              <p:spTgt spid="94">
                                                <p:txEl>
                                                  <p:pRg st="3" end="3"/>
                                                </p:txEl>
                                              </p:spTgt>
                                            </p:tgtEl>
                                            <p:attrNameLst>
                                              <p:attrName>ppt_x</p:attrName>
                                            </p:attrNameLst>
                                          </p:cBhvr>
                                          <p:tavLst>
                                            <p:tav tm="0">
                                              <p:val>
                                                <p:strVal val="#ppt_x"/>
                                              </p:val>
                                            </p:tav>
                                            <p:tav tm="100000">
                                              <p:val>
                                                <p:strVal val="#ppt_x"/>
                                              </p:val>
                                            </p:tav>
                                          </p:tavLst>
                                        </p:anim>
                                        <p:anim calcmode="lin" valueType="num">
                                          <p:cBhvr>
                                            <p:cTn id="100" dur="1000" fill="hold"/>
                                            <p:tgtEl>
                                              <p:spTgt spid="9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42" presetClass="entr" presetSubtype="0" fill="hold" grpId="0" nodeType="clickEffect">
                                      <p:stCondLst>
                                        <p:cond delay="0"/>
                                      </p:stCondLst>
                                      <p:childTnLst>
                                        <p:set>
                                          <p:cBhvr>
                                            <p:cTn id="104" dur="1" fill="hold">
                                              <p:stCondLst>
                                                <p:cond delay="0"/>
                                              </p:stCondLst>
                                            </p:cTn>
                                            <p:tgtEl>
                                              <p:spTgt spid="94">
                                                <p:txEl>
                                                  <p:pRg st="4" end="4"/>
                                                </p:txEl>
                                              </p:spTgt>
                                            </p:tgtEl>
                                            <p:attrNameLst>
                                              <p:attrName>style.visibility</p:attrName>
                                            </p:attrNameLst>
                                          </p:cBhvr>
                                          <p:to>
                                            <p:strVal val="visible"/>
                                          </p:to>
                                        </p:set>
                                        <p:animEffect transition="in" filter="fade">
                                          <p:cBhvr>
                                            <p:cTn id="105" dur="1000"/>
                                            <p:tgtEl>
                                              <p:spTgt spid="94">
                                                <p:txEl>
                                                  <p:pRg st="4" end="4"/>
                                                </p:txEl>
                                              </p:spTgt>
                                            </p:tgtEl>
                                          </p:cBhvr>
                                        </p:animEffect>
                                        <p:anim calcmode="lin" valueType="num">
                                          <p:cBhvr>
                                            <p:cTn id="106" dur="1000" fill="hold"/>
                                            <p:tgtEl>
                                              <p:spTgt spid="94">
                                                <p:txEl>
                                                  <p:pRg st="4" end="4"/>
                                                </p:txEl>
                                              </p:spTgt>
                                            </p:tgtEl>
                                            <p:attrNameLst>
                                              <p:attrName>ppt_x</p:attrName>
                                            </p:attrNameLst>
                                          </p:cBhvr>
                                          <p:tavLst>
                                            <p:tav tm="0">
                                              <p:val>
                                                <p:strVal val="#ppt_x"/>
                                              </p:val>
                                            </p:tav>
                                            <p:tav tm="100000">
                                              <p:val>
                                                <p:strVal val="#ppt_x"/>
                                              </p:val>
                                            </p:tav>
                                          </p:tavLst>
                                        </p:anim>
                                        <p:anim calcmode="lin" valueType="num">
                                          <p:cBhvr>
                                            <p:cTn id="107" dur="1000" fill="hold"/>
                                            <p:tgtEl>
                                              <p:spTgt spid="94">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bldP spid="79" grpId="0"/>
          <p:bldP spid="94" grpId="0" build="p"/>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6" presetClass="entr" presetSubtype="32" fill="hold"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circle(out)">
                                          <p:cBhvr>
                                            <p:cTn id="23" dur="500"/>
                                            <p:tgtEl>
                                              <p:spTgt spid="9"/>
                                            </p:tgtEl>
                                          </p:cBhvr>
                                        </p:animEffect>
                                      </p:childTnLst>
                                    </p:cTn>
                                  </p:par>
                                </p:childTnLst>
                              </p:cTn>
                            </p:par>
                            <p:par>
                              <p:cTn id="24" fill="hold">
                                <p:stCondLst>
                                  <p:cond delay="1750"/>
                                </p:stCondLst>
                                <p:childTnLst>
                                  <p:par>
                                    <p:cTn id="25" presetID="22" presetClass="entr" presetSubtype="1" fill="hold"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wipe(up)">
                                          <p:cBhvr>
                                            <p:cTn id="27" dur="500"/>
                                            <p:tgtEl>
                                              <p:spTgt spid="6"/>
                                            </p:tgtEl>
                                          </p:cBhvr>
                                        </p:animEffect>
                                      </p:childTnLst>
                                    </p:cTn>
                                  </p:par>
                                </p:childTnLst>
                              </p:cTn>
                            </p:par>
                            <p:par>
                              <p:cTn id="28" fill="hold">
                                <p:stCondLst>
                                  <p:cond delay="2250"/>
                                </p:stCondLst>
                                <p:childTnLst>
                                  <p:par>
                                    <p:cTn id="29" presetID="42" presetClass="entr" presetSubtype="0" fill="hold" grpId="0" nodeType="afterEffect">
                                      <p:stCondLst>
                                        <p:cond delay="0"/>
                                      </p:stCondLst>
                                      <p:childTnLst>
                                        <p:set>
                                          <p:cBhvr>
                                            <p:cTn id="30" dur="1" fill="hold">
                                              <p:stCondLst>
                                                <p:cond delay="0"/>
                                              </p:stCondLst>
                                            </p:cTn>
                                            <p:tgtEl>
                                              <p:spTgt spid="37">
                                                <p:txEl>
                                                  <p:pRg st="0" end="0"/>
                                                </p:txEl>
                                              </p:spTgt>
                                            </p:tgtEl>
                                            <p:attrNameLst>
                                              <p:attrName>style.visibility</p:attrName>
                                            </p:attrNameLst>
                                          </p:cBhvr>
                                          <p:to>
                                            <p:strVal val="visible"/>
                                          </p:to>
                                        </p:set>
                                        <p:animEffect transition="in" filter="fade">
                                          <p:cBhvr>
                                            <p:cTn id="31" dur="1000"/>
                                            <p:tgtEl>
                                              <p:spTgt spid="37">
                                                <p:txEl>
                                                  <p:pRg st="0" end="0"/>
                                                </p:txEl>
                                              </p:spTgt>
                                            </p:tgtEl>
                                          </p:cBhvr>
                                        </p:animEffect>
                                        <p:anim calcmode="lin" valueType="num">
                                          <p:cBhvr>
                                            <p:cTn id="32"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33"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grpId="0" nodeType="clickEffect">
                                      <p:stCondLst>
                                        <p:cond delay="0"/>
                                      </p:stCondLst>
                                      <p:childTnLst>
                                        <p:set>
                                          <p:cBhvr>
                                            <p:cTn id="37" dur="1" fill="hold">
                                              <p:stCondLst>
                                                <p:cond delay="0"/>
                                              </p:stCondLst>
                                            </p:cTn>
                                            <p:tgtEl>
                                              <p:spTgt spid="37">
                                                <p:txEl>
                                                  <p:pRg st="1" end="1"/>
                                                </p:txEl>
                                              </p:spTgt>
                                            </p:tgtEl>
                                            <p:attrNameLst>
                                              <p:attrName>style.visibility</p:attrName>
                                            </p:attrNameLst>
                                          </p:cBhvr>
                                          <p:to>
                                            <p:strVal val="visible"/>
                                          </p:to>
                                        </p:set>
                                        <p:animEffect transition="in" filter="fade">
                                          <p:cBhvr>
                                            <p:cTn id="38" dur="1000"/>
                                            <p:tgtEl>
                                              <p:spTgt spid="37">
                                                <p:txEl>
                                                  <p:pRg st="1" end="1"/>
                                                </p:txEl>
                                              </p:spTgt>
                                            </p:tgtEl>
                                          </p:cBhvr>
                                        </p:animEffect>
                                        <p:anim calcmode="lin" valueType="num">
                                          <p:cBhvr>
                                            <p:cTn id="39" dur="1000" fill="hold"/>
                                            <p:tgtEl>
                                              <p:spTgt spid="37">
                                                <p:txEl>
                                                  <p:pRg st="1" end="1"/>
                                                </p:txEl>
                                              </p:spTgt>
                                            </p:tgtEl>
                                            <p:attrNameLst>
                                              <p:attrName>ppt_x</p:attrName>
                                            </p:attrNameLst>
                                          </p:cBhvr>
                                          <p:tavLst>
                                            <p:tav tm="0">
                                              <p:val>
                                                <p:strVal val="#ppt_x"/>
                                              </p:val>
                                            </p:tav>
                                            <p:tav tm="100000">
                                              <p:val>
                                                <p:strVal val="#ppt_x"/>
                                              </p:val>
                                            </p:tav>
                                          </p:tavLst>
                                        </p:anim>
                                        <p:anim calcmode="lin" valueType="num">
                                          <p:cBhvr>
                                            <p:cTn id="40" dur="1000" fill="hold"/>
                                            <p:tgtEl>
                                              <p:spTgt spid="37">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42" presetClass="entr" presetSubtype="0" fill="hold" grpId="0" nodeType="clickEffect">
                                      <p:stCondLst>
                                        <p:cond delay="0"/>
                                      </p:stCondLst>
                                      <p:childTnLst>
                                        <p:set>
                                          <p:cBhvr>
                                            <p:cTn id="44" dur="1" fill="hold">
                                              <p:stCondLst>
                                                <p:cond delay="0"/>
                                              </p:stCondLst>
                                            </p:cTn>
                                            <p:tgtEl>
                                              <p:spTgt spid="37">
                                                <p:txEl>
                                                  <p:pRg st="2" end="2"/>
                                                </p:txEl>
                                              </p:spTgt>
                                            </p:tgtEl>
                                            <p:attrNameLst>
                                              <p:attrName>style.visibility</p:attrName>
                                            </p:attrNameLst>
                                          </p:cBhvr>
                                          <p:to>
                                            <p:strVal val="visible"/>
                                          </p:to>
                                        </p:set>
                                        <p:animEffect transition="in" filter="fade">
                                          <p:cBhvr>
                                            <p:cTn id="45" dur="1000"/>
                                            <p:tgtEl>
                                              <p:spTgt spid="37">
                                                <p:txEl>
                                                  <p:pRg st="2" end="2"/>
                                                </p:txEl>
                                              </p:spTgt>
                                            </p:tgtEl>
                                          </p:cBhvr>
                                        </p:animEffect>
                                        <p:anim calcmode="lin" valueType="num">
                                          <p:cBhvr>
                                            <p:cTn id="46"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47"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48" fill="hold">
                          <p:stCondLst>
                            <p:cond delay="indefinite"/>
                          </p:stCondLst>
                          <p:childTnLst>
                            <p:par>
                              <p:cTn id="49" fill="hold">
                                <p:stCondLst>
                                  <p:cond delay="0"/>
                                </p:stCondLst>
                                <p:childTnLst>
                                  <p:par>
                                    <p:cTn id="50" presetID="42" presetClass="entr" presetSubtype="0" fill="hold" grpId="0" nodeType="clickEffect">
                                      <p:stCondLst>
                                        <p:cond delay="0"/>
                                      </p:stCondLst>
                                      <p:childTnLst>
                                        <p:set>
                                          <p:cBhvr>
                                            <p:cTn id="51" dur="1" fill="hold">
                                              <p:stCondLst>
                                                <p:cond delay="0"/>
                                              </p:stCondLst>
                                            </p:cTn>
                                            <p:tgtEl>
                                              <p:spTgt spid="37">
                                                <p:txEl>
                                                  <p:pRg st="3" end="3"/>
                                                </p:txEl>
                                              </p:spTgt>
                                            </p:tgtEl>
                                            <p:attrNameLst>
                                              <p:attrName>style.visibility</p:attrName>
                                            </p:attrNameLst>
                                          </p:cBhvr>
                                          <p:to>
                                            <p:strVal val="visible"/>
                                          </p:to>
                                        </p:set>
                                        <p:animEffect transition="in" filter="fade">
                                          <p:cBhvr>
                                            <p:cTn id="52" dur="1000"/>
                                            <p:tgtEl>
                                              <p:spTgt spid="37">
                                                <p:txEl>
                                                  <p:pRg st="3" end="3"/>
                                                </p:txEl>
                                              </p:spTgt>
                                            </p:tgtEl>
                                          </p:cBhvr>
                                        </p:animEffect>
                                        <p:anim calcmode="lin" valueType="num">
                                          <p:cBhvr>
                                            <p:cTn id="53" dur="1000" fill="hold"/>
                                            <p:tgtEl>
                                              <p:spTgt spid="37">
                                                <p:txEl>
                                                  <p:pRg st="3" end="3"/>
                                                </p:txEl>
                                              </p:spTgt>
                                            </p:tgtEl>
                                            <p:attrNameLst>
                                              <p:attrName>ppt_x</p:attrName>
                                            </p:attrNameLst>
                                          </p:cBhvr>
                                          <p:tavLst>
                                            <p:tav tm="0">
                                              <p:val>
                                                <p:strVal val="#ppt_x"/>
                                              </p:val>
                                            </p:tav>
                                            <p:tav tm="100000">
                                              <p:val>
                                                <p:strVal val="#ppt_x"/>
                                              </p:val>
                                            </p:tav>
                                          </p:tavLst>
                                        </p:anim>
                                        <p:anim calcmode="lin" valueType="num">
                                          <p:cBhvr>
                                            <p:cTn id="54" dur="1000" fill="hold"/>
                                            <p:tgtEl>
                                              <p:spTgt spid="37">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42" presetClass="entr" presetSubtype="0" fill="hold" grpId="0" nodeType="clickEffect">
                                      <p:stCondLst>
                                        <p:cond delay="0"/>
                                      </p:stCondLst>
                                      <p:childTnLst>
                                        <p:set>
                                          <p:cBhvr>
                                            <p:cTn id="58" dur="1" fill="hold">
                                              <p:stCondLst>
                                                <p:cond delay="0"/>
                                              </p:stCondLst>
                                            </p:cTn>
                                            <p:tgtEl>
                                              <p:spTgt spid="37">
                                                <p:txEl>
                                                  <p:pRg st="4" end="4"/>
                                                </p:txEl>
                                              </p:spTgt>
                                            </p:tgtEl>
                                            <p:attrNameLst>
                                              <p:attrName>style.visibility</p:attrName>
                                            </p:attrNameLst>
                                          </p:cBhvr>
                                          <p:to>
                                            <p:strVal val="visible"/>
                                          </p:to>
                                        </p:set>
                                        <p:animEffect transition="in" filter="fade">
                                          <p:cBhvr>
                                            <p:cTn id="59" dur="1000"/>
                                            <p:tgtEl>
                                              <p:spTgt spid="37">
                                                <p:txEl>
                                                  <p:pRg st="4" end="4"/>
                                                </p:txEl>
                                              </p:spTgt>
                                            </p:tgtEl>
                                          </p:cBhvr>
                                        </p:animEffect>
                                        <p:anim calcmode="lin" valueType="num">
                                          <p:cBhvr>
                                            <p:cTn id="60"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61" dur="1000" fill="hold"/>
                                            <p:tgtEl>
                                              <p:spTgt spid="37">
                                                <p:txEl>
                                                  <p:pRg st="4" end="4"/>
                                                </p:txEl>
                                              </p:spTgt>
                                            </p:tgtEl>
                                            <p:attrNameLst>
                                              <p:attrName>ppt_y</p:attrName>
                                            </p:attrNameLst>
                                          </p:cBhvr>
                                          <p:tavLst>
                                            <p:tav tm="0">
                                              <p:val>
                                                <p:strVal val="#ppt_y+.1"/>
                                              </p:val>
                                            </p:tav>
                                            <p:tav tm="100000">
                                              <p:val>
                                                <p:strVal val="#ppt_y"/>
                                              </p:val>
                                            </p:tav>
                                          </p:tavLst>
                                        </p:anim>
                                      </p:childTnLst>
                                    </p:cTn>
                                  </p:par>
                                  <p:par>
                                    <p:cTn id="62" presetID="42" presetClass="entr" presetSubtype="0" fill="hold" grpId="0" nodeType="withEffect">
                                      <p:stCondLst>
                                        <p:cond delay="0"/>
                                      </p:stCondLst>
                                      <p:childTnLst>
                                        <p:set>
                                          <p:cBhvr>
                                            <p:cTn id="63" dur="1" fill="hold">
                                              <p:stCondLst>
                                                <p:cond delay="0"/>
                                              </p:stCondLst>
                                            </p:cTn>
                                            <p:tgtEl>
                                              <p:spTgt spid="37">
                                                <p:txEl>
                                                  <p:pRg st="5" end="5"/>
                                                </p:txEl>
                                              </p:spTgt>
                                            </p:tgtEl>
                                            <p:attrNameLst>
                                              <p:attrName>style.visibility</p:attrName>
                                            </p:attrNameLst>
                                          </p:cBhvr>
                                          <p:to>
                                            <p:strVal val="visible"/>
                                          </p:to>
                                        </p:set>
                                        <p:animEffect transition="in" filter="fade">
                                          <p:cBhvr>
                                            <p:cTn id="64" dur="1000"/>
                                            <p:tgtEl>
                                              <p:spTgt spid="37">
                                                <p:txEl>
                                                  <p:pRg st="5" end="5"/>
                                                </p:txEl>
                                              </p:spTgt>
                                            </p:tgtEl>
                                          </p:cBhvr>
                                        </p:animEffect>
                                        <p:anim calcmode="lin" valueType="num">
                                          <p:cBhvr>
                                            <p:cTn id="65" dur="1000" fill="hold"/>
                                            <p:tgtEl>
                                              <p:spTgt spid="37">
                                                <p:txEl>
                                                  <p:pRg st="5" end="5"/>
                                                </p:txEl>
                                              </p:spTgt>
                                            </p:tgtEl>
                                            <p:attrNameLst>
                                              <p:attrName>ppt_x</p:attrName>
                                            </p:attrNameLst>
                                          </p:cBhvr>
                                          <p:tavLst>
                                            <p:tav tm="0">
                                              <p:val>
                                                <p:strVal val="#ppt_x"/>
                                              </p:val>
                                            </p:tav>
                                            <p:tav tm="100000">
                                              <p:val>
                                                <p:strVal val="#ppt_x"/>
                                              </p:val>
                                            </p:tav>
                                          </p:tavLst>
                                        </p:anim>
                                        <p:anim calcmode="lin" valueType="num">
                                          <p:cBhvr>
                                            <p:cTn id="66" dur="1000" fill="hold"/>
                                            <p:tgtEl>
                                              <p:spTgt spid="37">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6" presetClass="entr" presetSubtype="32" fill="hold" nodeType="clickEffect">
                                      <p:stCondLst>
                                        <p:cond delay="0"/>
                                      </p:stCondLst>
                                      <p:childTnLst>
                                        <p:set>
                                          <p:cBhvr>
                                            <p:cTn id="70" dur="1" fill="hold">
                                              <p:stCondLst>
                                                <p:cond delay="0"/>
                                              </p:stCondLst>
                                            </p:cTn>
                                            <p:tgtEl>
                                              <p:spTgt spid="10"/>
                                            </p:tgtEl>
                                            <p:attrNameLst>
                                              <p:attrName>style.visibility</p:attrName>
                                            </p:attrNameLst>
                                          </p:cBhvr>
                                          <p:to>
                                            <p:strVal val="visible"/>
                                          </p:to>
                                        </p:set>
                                        <p:animEffect transition="in" filter="circle(out)">
                                          <p:cBhvr>
                                            <p:cTn id="71" dur="500"/>
                                            <p:tgtEl>
                                              <p:spTgt spid="10"/>
                                            </p:tgtEl>
                                          </p:cBhvr>
                                        </p:animEffect>
                                      </p:childTnLst>
                                    </p:cTn>
                                  </p:par>
                                </p:childTnLst>
                              </p:cTn>
                            </p:par>
                            <p:par>
                              <p:cTn id="72" fill="hold">
                                <p:stCondLst>
                                  <p:cond delay="500"/>
                                </p:stCondLst>
                                <p:childTnLst>
                                  <p:par>
                                    <p:cTn id="73" presetID="22" presetClass="entr" presetSubtype="1" fill="hold" nodeType="afterEffect">
                                      <p:stCondLst>
                                        <p:cond delay="0"/>
                                      </p:stCondLst>
                                      <p:childTnLst>
                                        <p:set>
                                          <p:cBhvr>
                                            <p:cTn id="74" dur="1" fill="hold">
                                              <p:stCondLst>
                                                <p:cond delay="0"/>
                                              </p:stCondLst>
                                            </p:cTn>
                                            <p:tgtEl>
                                              <p:spTgt spid="7"/>
                                            </p:tgtEl>
                                            <p:attrNameLst>
                                              <p:attrName>style.visibility</p:attrName>
                                            </p:attrNameLst>
                                          </p:cBhvr>
                                          <p:to>
                                            <p:strVal val="visible"/>
                                          </p:to>
                                        </p:set>
                                        <p:animEffect transition="in" filter="wipe(up)">
                                          <p:cBhvr>
                                            <p:cTn id="75" dur="500"/>
                                            <p:tgtEl>
                                              <p:spTgt spid="7"/>
                                            </p:tgtEl>
                                          </p:cBhvr>
                                        </p:animEffect>
                                      </p:childTnLst>
                                    </p:cTn>
                                  </p:par>
                                </p:childTnLst>
                              </p:cTn>
                            </p:par>
                            <p:par>
                              <p:cTn id="76" fill="hold">
                                <p:stCondLst>
                                  <p:cond delay="1000"/>
                                </p:stCondLst>
                                <p:childTnLst>
                                  <p:par>
                                    <p:cTn id="77" presetID="42" presetClass="entr" presetSubtype="0" fill="hold" grpId="0" nodeType="afterEffect">
                                      <p:stCondLst>
                                        <p:cond delay="0"/>
                                      </p:stCondLst>
                                      <p:childTnLst>
                                        <p:set>
                                          <p:cBhvr>
                                            <p:cTn id="78" dur="1" fill="hold">
                                              <p:stCondLst>
                                                <p:cond delay="0"/>
                                              </p:stCondLst>
                                            </p:cTn>
                                            <p:tgtEl>
                                              <p:spTgt spid="94">
                                                <p:txEl>
                                                  <p:pRg st="0" end="0"/>
                                                </p:txEl>
                                              </p:spTgt>
                                            </p:tgtEl>
                                            <p:attrNameLst>
                                              <p:attrName>style.visibility</p:attrName>
                                            </p:attrNameLst>
                                          </p:cBhvr>
                                          <p:to>
                                            <p:strVal val="visible"/>
                                          </p:to>
                                        </p:set>
                                        <p:animEffect transition="in" filter="fade">
                                          <p:cBhvr>
                                            <p:cTn id="79" dur="1000"/>
                                            <p:tgtEl>
                                              <p:spTgt spid="94">
                                                <p:txEl>
                                                  <p:pRg st="0" end="0"/>
                                                </p:txEl>
                                              </p:spTgt>
                                            </p:tgtEl>
                                          </p:cBhvr>
                                        </p:animEffect>
                                        <p:anim calcmode="lin" valueType="num">
                                          <p:cBhvr>
                                            <p:cTn id="80" dur="1000" fill="hold"/>
                                            <p:tgtEl>
                                              <p:spTgt spid="94">
                                                <p:txEl>
                                                  <p:pRg st="0" end="0"/>
                                                </p:txEl>
                                              </p:spTgt>
                                            </p:tgtEl>
                                            <p:attrNameLst>
                                              <p:attrName>ppt_x</p:attrName>
                                            </p:attrNameLst>
                                          </p:cBhvr>
                                          <p:tavLst>
                                            <p:tav tm="0">
                                              <p:val>
                                                <p:strVal val="#ppt_x"/>
                                              </p:val>
                                            </p:tav>
                                            <p:tav tm="100000">
                                              <p:val>
                                                <p:strVal val="#ppt_x"/>
                                              </p:val>
                                            </p:tav>
                                          </p:tavLst>
                                        </p:anim>
                                        <p:anim calcmode="lin" valueType="num">
                                          <p:cBhvr>
                                            <p:cTn id="81" dur="1000" fill="hold"/>
                                            <p:tgtEl>
                                              <p:spTgt spid="9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82" fill="hold">
                          <p:stCondLst>
                            <p:cond delay="indefinite"/>
                          </p:stCondLst>
                          <p:childTnLst>
                            <p:par>
                              <p:cTn id="83" fill="hold">
                                <p:stCondLst>
                                  <p:cond delay="0"/>
                                </p:stCondLst>
                                <p:childTnLst>
                                  <p:par>
                                    <p:cTn id="84" presetID="42" presetClass="entr" presetSubtype="0" fill="hold" grpId="0" nodeType="clickEffect">
                                      <p:stCondLst>
                                        <p:cond delay="0"/>
                                      </p:stCondLst>
                                      <p:childTnLst>
                                        <p:set>
                                          <p:cBhvr>
                                            <p:cTn id="85" dur="1" fill="hold">
                                              <p:stCondLst>
                                                <p:cond delay="0"/>
                                              </p:stCondLst>
                                            </p:cTn>
                                            <p:tgtEl>
                                              <p:spTgt spid="94">
                                                <p:txEl>
                                                  <p:pRg st="1" end="1"/>
                                                </p:txEl>
                                              </p:spTgt>
                                            </p:tgtEl>
                                            <p:attrNameLst>
                                              <p:attrName>style.visibility</p:attrName>
                                            </p:attrNameLst>
                                          </p:cBhvr>
                                          <p:to>
                                            <p:strVal val="visible"/>
                                          </p:to>
                                        </p:set>
                                        <p:animEffect transition="in" filter="fade">
                                          <p:cBhvr>
                                            <p:cTn id="86" dur="1000"/>
                                            <p:tgtEl>
                                              <p:spTgt spid="94">
                                                <p:txEl>
                                                  <p:pRg st="1" end="1"/>
                                                </p:txEl>
                                              </p:spTgt>
                                            </p:tgtEl>
                                          </p:cBhvr>
                                        </p:animEffect>
                                        <p:anim calcmode="lin" valueType="num">
                                          <p:cBhvr>
                                            <p:cTn id="87" dur="1000" fill="hold"/>
                                            <p:tgtEl>
                                              <p:spTgt spid="94">
                                                <p:txEl>
                                                  <p:pRg st="1" end="1"/>
                                                </p:txEl>
                                              </p:spTgt>
                                            </p:tgtEl>
                                            <p:attrNameLst>
                                              <p:attrName>ppt_x</p:attrName>
                                            </p:attrNameLst>
                                          </p:cBhvr>
                                          <p:tavLst>
                                            <p:tav tm="0">
                                              <p:val>
                                                <p:strVal val="#ppt_x"/>
                                              </p:val>
                                            </p:tav>
                                            <p:tav tm="100000">
                                              <p:val>
                                                <p:strVal val="#ppt_x"/>
                                              </p:val>
                                            </p:tav>
                                          </p:tavLst>
                                        </p:anim>
                                        <p:anim calcmode="lin" valueType="num">
                                          <p:cBhvr>
                                            <p:cTn id="88" dur="1000" fill="hold"/>
                                            <p:tgtEl>
                                              <p:spTgt spid="94">
                                                <p:txEl>
                                                  <p:pRg st="1" end="1"/>
                                                </p:txEl>
                                              </p:spTgt>
                                            </p:tgtEl>
                                            <p:attrNameLst>
                                              <p:attrName>ppt_y</p:attrName>
                                            </p:attrNameLst>
                                          </p:cBhvr>
                                          <p:tavLst>
                                            <p:tav tm="0">
                                              <p:val>
                                                <p:strVal val="#ppt_y+.1"/>
                                              </p:val>
                                            </p:tav>
                                            <p:tav tm="100000">
                                              <p:val>
                                                <p:strVal val="#ppt_y"/>
                                              </p:val>
                                            </p:tav>
                                          </p:tavLst>
                                        </p:anim>
                                      </p:childTnLst>
                                    </p:cTn>
                                  </p:par>
                                  <p:par>
                                    <p:cTn id="89" presetID="42" presetClass="entr" presetSubtype="0" fill="hold" grpId="0" nodeType="withEffect">
                                      <p:stCondLst>
                                        <p:cond delay="0"/>
                                      </p:stCondLst>
                                      <p:childTnLst>
                                        <p:set>
                                          <p:cBhvr>
                                            <p:cTn id="90" dur="1" fill="hold">
                                              <p:stCondLst>
                                                <p:cond delay="0"/>
                                              </p:stCondLst>
                                            </p:cTn>
                                            <p:tgtEl>
                                              <p:spTgt spid="94">
                                                <p:txEl>
                                                  <p:pRg st="2" end="2"/>
                                                </p:txEl>
                                              </p:spTgt>
                                            </p:tgtEl>
                                            <p:attrNameLst>
                                              <p:attrName>style.visibility</p:attrName>
                                            </p:attrNameLst>
                                          </p:cBhvr>
                                          <p:to>
                                            <p:strVal val="visible"/>
                                          </p:to>
                                        </p:set>
                                        <p:animEffect transition="in" filter="fade">
                                          <p:cBhvr>
                                            <p:cTn id="91" dur="1000"/>
                                            <p:tgtEl>
                                              <p:spTgt spid="94">
                                                <p:txEl>
                                                  <p:pRg st="2" end="2"/>
                                                </p:txEl>
                                              </p:spTgt>
                                            </p:tgtEl>
                                          </p:cBhvr>
                                        </p:animEffect>
                                        <p:anim calcmode="lin" valueType="num">
                                          <p:cBhvr>
                                            <p:cTn id="92" dur="1000" fill="hold"/>
                                            <p:tgtEl>
                                              <p:spTgt spid="94">
                                                <p:txEl>
                                                  <p:pRg st="2" end="2"/>
                                                </p:txEl>
                                              </p:spTgt>
                                            </p:tgtEl>
                                            <p:attrNameLst>
                                              <p:attrName>ppt_x</p:attrName>
                                            </p:attrNameLst>
                                          </p:cBhvr>
                                          <p:tavLst>
                                            <p:tav tm="0">
                                              <p:val>
                                                <p:strVal val="#ppt_x"/>
                                              </p:val>
                                            </p:tav>
                                            <p:tav tm="100000">
                                              <p:val>
                                                <p:strVal val="#ppt_x"/>
                                              </p:val>
                                            </p:tav>
                                          </p:tavLst>
                                        </p:anim>
                                        <p:anim calcmode="lin" valueType="num">
                                          <p:cBhvr>
                                            <p:cTn id="93" dur="1000" fill="hold"/>
                                            <p:tgtEl>
                                              <p:spTgt spid="9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94" fill="hold">
                          <p:stCondLst>
                            <p:cond delay="indefinite"/>
                          </p:stCondLst>
                          <p:childTnLst>
                            <p:par>
                              <p:cTn id="95" fill="hold">
                                <p:stCondLst>
                                  <p:cond delay="0"/>
                                </p:stCondLst>
                                <p:childTnLst>
                                  <p:par>
                                    <p:cTn id="96" presetID="42" presetClass="entr" presetSubtype="0" fill="hold" grpId="0" nodeType="clickEffect">
                                      <p:stCondLst>
                                        <p:cond delay="0"/>
                                      </p:stCondLst>
                                      <p:childTnLst>
                                        <p:set>
                                          <p:cBhvr>
                                            <p:cTn id="97" dur="1" fill="hold">
                                              <p:stCondLst>
                                                <p:cond delay="0"/>
                                              </p:stCondLst>
                                            </p:cTn>
                                            <p:tgtEl>
                                              <p:spTgt spid="94">
                                                <p:txEl>
                                                  <p:pRg st="3" end="3"/>
                                                </p:txEl>
                                              </p:spTgt>
                                            </p:tgtEl>
                                            <p:attrNameLst>
                                              <p:attrName>style.visibility</p:attrName>
                                            </p:attrNameLst>
                                          </p:cBhvr>
                                          <p:to>
                                            <p:strVal val="visible"/>
                                          </p:to>
                                        </p:set>
                                        <p:animEffect transition="in" filter="fade">
                                          <p:cBhvr>
                                            <p:cTn id="98" dur="1000"/>
                                            <p:tgtEl>
                                              <p:spTgt spid="94">
                                                <p:txEl>
                                                  <p:pRg st="3" end="3"/>
                                                </p:txEl>
                                              </p:spTgt>
                                            </p:tgtEl>
                                          </p:cBhvr>
                                        </p:animEffect>
                                        <p:anim calcmode="lin" valueType="num">
                                          <p:cBhvr>
                                            <p:cTn id="99" dur="1000" fill="hold"/>
                                            <p:tgtEl>
                                              <p:spTgt spid="94">
                                                <p:txEl>
                                                  <p:pRg st="3" end="3"/>
                                                </p:txEl>
                                              </p:spTgt>
                                            </p:tgtEl>
                                            <p:attrNameLst>
                                              <p:attrName>ppt_x</p:attrName>
                                            </p:attrNameLst>
                                          </p:cBhvr>
                                          <p:tavLst>
                                            <p:tav tm="0">
                                              <p:val>
                                                <p:strVal val="#ppt_x"/>
                                              </p:val>
                                            </p:tav>
                                            <p:tav tm="100000">
                                              <p:val>
                                                <p:strVal val="#ppt_x"/>
                                              </p:val>
                                            </p:tav>
                                          </p:tavLst>
                                        </p:anim>
                                        <p:anim calcmode="lin" valueType="num">
                                          <p:cBhvr>
                                            <p:cTn id="100" dur="1000" fill="hold"/>
                                            <p:tgtEl>
                                              <p:spTgt spid="9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42" presetClass="entr" presetSubtype="0" fill="hold" grpId="0" nodeType="clickEffect">
                                      <p:stCondLst>
                                        <p:cond delay="0"/>
                                      </p:stCondLst>
                                      <p:childTnLst>
                                        <p:set>
                                          <p:cBhvr>
                                            <p:cTn id="104" dur="1" fill="hold">
                                              <p:stCondLst>
                                                <p:cond delay="0"/>
                                              </p:stCondLst>
                                            </p:cTn>
                                            <p:tgtEl>
                                              <p:spTgt spid="94">
                                                <p:txEl>
                                                  <p:pRg st="4" end="4"/>
                                                </p:txEl>
                                              </p:spTgt>
                                            </p:tgtEl>
                                            <p:attrNameLst>
                                              <p:attrName>style.visibility</p:attrName>
                                            </p:attrNameLst>
                                          </p:cBhvr>
                                          <p:to>
                                            <p:strVal val="visible"/>
                                          </p:to>
                                        </p:set>
                                        <p:animEffect transition="in" filter="fade">
                                          <p:cBhvr>
                                            <p:cTn id="105" dur="1000"/>
                                            <p:tgtEl>
                                              <p:spTgt spid="94">
                                                <p:txEl>
                                                  <p:pRg st="4" end="4"/>
                                                </p:txEl>
                                              </p:spTgt>
                                            </p:tgtEl>
                                          </p:cBhvr>
                                        </p:animEffect>
                                        <p:anim calcmode="lin" valueType="num">
                                          <p:cBhvr>
                                            <p:cTn id="106" dur="1000" fill="hold"/>
                                            <p:tgtEl>
                                              <p:spTgt spid="94">
                                                <p:txEl>
                                                  <p:pRg st="4" end="4"/>
                                                </p:txEl>
                                              </p:spTgt>
                                            </p:tgtEl>
                                            <p:attrNameLst>
                                              <p:attrName>ppt_x</p:attrName>
                                            </p:attrNameLst>
                                          </p:cBhvr>
                                          <p:tavLst>
                                            <p:tav tm="0">
                                              <p:val>
                                                <p:strVal val="#ppt_x"/>
                                              </p:val>
                                            </p:tav>
                                            <p:tav tm="100000">
                                              <p:val>
                                                <p:strVal val="#ppt_x"/>
                                              </p:val>
                                            </p:tav>
                                          </p:tavLst>
                                        </p:anim>
                                        <p:anim calcmode="lin" valueType="num">
                                          <p:cBhvr>
                                            <p:cTn id="107" dur="1000" fill="hold"/>
                                            <p:tgtEl>
                                              <p:spTgt spid="94">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bldP spid="79" grpId="0"/>
          <p:bldP spid="94" grpId="0" build="p"/>
        </p:bldLst>
      </p:timing>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254956" y="2458915"/>
            <a:ext cx="5422861" cy="4893647"/>
          </a:xfrm>
          <a:prstGeom prst="rect">
            <a:avLst/>
          </a:prstGeom>
        </p:spPr>
        <p:txBody>
          <a:bodyPr wrap="square">
            <a:spAutoFit/>
          </a:bodyPr>
          <a:lstStyle/>
          <a:p>
            <a:pPr marL="342900" indent="-342900">
              <a:buFont typeface="Wingdings" panose="05000000000000000000" pitchFamily="2" charset="2"/>
              <a:buChar char="l"/>
            </a:pPr>
            <a:r>
              <a:rPr lang="zh-TW" altLang="en-US" sz="2400" dirty="0">
                <a:solidFill>
                  <a:srgbClr val="92D050"/>
                </a:solidFill>
                <a:latin typeface="標楷體" panose="03000509000000000000" pitchFamily="65" charset="-120"/>
                <a:ea typeface="標楷體" panose="03000509000000000000" pitchFamily="65" charset="-120"/>
              </a:rPr>
              <a:t>不考慮</a:t>
            </a:r>
            <a:r>
              <a:rPr lang="zh-TW" altLang="en-US" sz="2400" dirty="0" smtClean="0">
                <a:solidFill>
                  <a:srgbClr val="92D050"/>
                </a:solidFill>
                <a:latin typeface="標楷體" panose="03000509000000000000" pitchFamily="65" charset="-120"/>
                <a:ea typeface="標楷體" panose="03000509000000000000" pitchFamily="65" charset="-120"/>
              </a:rPr>
              <a:t>營業稅</a:t>
            </a:r>
            <a:r>
              <a:rPr lang="zh-TW" altLang="en-US" sz="2400" dirty="0">
                <a:solidFill>
                  <a:srgbClr val="92D050"/>
                </a:solidFill>
                <a:latin typeface="標楷體" panose="03000509000000000000" pitchFamily="65" charset="-120"/>
                <a:ea typeface="標楷體" panose="03000509000000000000" pitchFamily="65" charset="-120"/>
              </a:rPr>
              <a:t>、</a:t>
            </a:r>
            <a:r>
              <a:rPr lang="zh-TW" altLang="en-US" sz="2400" dirty="0" smtClean="0">
                <a:solidFill>
                  <a:srgbClr val="92D050"/>
                </a:solidFill>
                <a:latin typeface="標楷體" panose="03000509000000000000" pitchFamily="65" charset="-120"/>
                <a:ea typeface="標楷體" panose="03000509000000000000" pitchFamily="65" charset="-120"/>
              </a:rPr>
              <a:t>先</a:t>
            </a:r>
            <a:r>
              <a:rPr lang="zh-TW" altLang="en-US" sz="2400" dirty="0">
                <a:solidFill>
                  <a:srgbClr val="92D050"/>
                </a:solidFill>
                <a:latin typeface="標楷體" panose="03000509000000000000" pitchFamily="65" charset="-120"/>
                <a:ea typeface="標楷體" panose="03000509000000000000" pitchFamily="65" charset="-120"/>
              </a:rPr>
              <a:t>虛後實法、期初不作轉回分錄</a:t>
            </a:r>
          </a:p>
          <a:p>
            <a:pPr marL="342900" indent="-342900">
              <a:buFont typeface="Wingdings" panose="05000000000000000000" pitchFamily="2" charset="2"/>
              <a:buChar char="l"/>
            </a:pPr>
            <a:r>
              <a:rPr lang="zh-TW" altLang="en-US" sz="2400" dirty="0" smtClean="0">
                <a:solidFill>
                  <a:srgbClr val="92D050"/>
                </a:solidFill>
                <a:latin typeface="標楷體" panose="03000509000000000000" pitchFamily="65" charset="-120"/>
                <a:ea typeface="標楷體" panose="03000509000000000000" pitchFamily="65" charset="-120"/>
              </a:rPr>
              <a:t>平時</a:t>
            </a:r>
            <a:r>
              <a:rPr lang="en-US" altLang="zh-TW" sz="2400" dirty="0" smtClean="0">
                <a:solidFill>
                  <a:srgbClr val="92D050"/>
                </a:solidFill>
                <a:latin typeface="標楷體" panose="03000509000000000000" pitchFamily="65" charset="-120"/>
                <a:ea typeface="標楷體" panose="03000509000000000000" pitchFamily="65" charset="-120"/>
              </a:rPr>
              <a:t>(13)</a:t>
            </a:r>
            <a:r>
              <a:rPr lang="zh-TW" altLang="en-US" sz="2400" dirty="0" smtClean="0">
                <a:solidFill>
                  <a:srgbClr val="92D050"/>
                </a:solidFill>
                <a:latin typeface="新細明體" panose="02020500000000000000" pitchFamily="18" charset="-120"/>
                <a:ea typeface="新細明體" panose="02020500000000000000" pitchFamily="18" charset="-120"/>
              </a:rPr>
              <a:t>：</a:t>
            </a:r>
            <a:r>
              <a:rPr lang="zh-TW" altLang="en-US" sz="2400" dirty="0" smtClean="0">
                <a:solidFill>
                  <a:srgbClr val="92D050"/>
                </a:solidFill>
                <a:latin typeface="標楷體" panose="03000509000000000000" pitchFamily="65" charset="-120"/>
                <a:ea typeface="標楷體" panose="03000509000000000000" pitchFamily="65" charset="-120"/>
              </a:rPr>
              <a:t>薪資</a:t>
            </a:r>
            <a:endParaRPr lang="en-US" altLang="zh-TW" sz="2400" dirty="0" smtClean="0">
              <a:solidFill>
                <a:srgbClr val="92D050"/>
              </a:solidFill>
              <a:latin typeface="標楷體" panose="03000509000000000000" pitchFamily="65" charset="-120"/>
              <a:ea typeface="標楷體" panose="03000509000000000000" pitchFamily="65" charset="-120"/>
            </a:endParaRPr>
          </a:p>
          <a:p>
            <a:pPr marL="342900" indent="-342900">
              <a:buFont typeface="Wingdings" panose="05000000000000000000" pitchFamily="2" charset="2"/>
              <a:buChar char="l"/>
            </a:pPr>
            <a:r>
              <a:rPr lang="zh-TW" altLang="en-US" sz="2400" dirty="0" smtClean="0">
                <a:solidFill>
                  <a:srgbClr val="92D050"/>
                </a:solidFill>
                <a:latin typeface="標楷體" panose="03000509000000000000" pitchFamily="65" charset="-120"/>
                <a:ea typeface="標楷體" panose="03000509000000000000" pitchFamily="65" charset="-120"/>
              </a:rPr>
              <a:t>調整</a:t>
            </a:r>
            <a:r>
              <a:rPr lang="en-US" altLang="zh-TW" sz="2400" dirty="0" smtClean="0">
                <a:solidFill>
                  <a:srgbClr val="92D050"/>
                </a:solidFill>
                <a:latin typeface="標楷體" panose="03000509000000000000" pitchFamily="65" charset="-120"/>
                <a:ea typeface="標楷體" panose="03000509000000000000" pitchFamily="65" charset="-120"/>
              </a:rPr>
              <a:t>(7)</a:t>
            </a:r>
            <a:r>
              <a:rPr lang="zh-TW" altLang="en-US" sz="2400" dirty="0">
                <a:solidFill>
                  <a:srgbClr val="92D050"/>
                </a:solidFill>
                <a:latin typeface="新細明體" panose="02020500000000000000" pitchFamily="18" charset="-120"/>
              </a:rPr>
              <a:t> ：</a:t>
            </a:r>
            <a:endParaRPr lang="en-US" altLang="zh-TW" sz="2400" dirty="0" smtClean="0">
              <a:solidFill>
                <a:srgbClr val="92D050"/>
              </a:solidFill>
              <a:latin typeface="標楷體" panose="03000509000000000000" pitchFamily="65" charset="-120"/>
              <a:ea typeface="標楷體" panose="03000509000000000000" pitchFamily="65" charset="-120"/>
            </a:endParaRPr>
          </a:p>
          <a:p>
            <a:pPr marL="703262" indent="-342900">
              <a:buFont typeface="Wingdings" panose="05000000000000000000" pitchFamily="2" charset="2"/>
              <a:buChar char="ü"/>
            </a:pPr>
            <a:r>
              <a:rPr lang="zh-TW" altLang="en-US" sz="2400" dirty="0" smtClean="0">
                <a:solidFill>
                  <a:srgbClr val="92D050"/>
                </a:solidFill>
                <a:latin typeface="標楷體" panose="03000509000000000000" pitchFamily="65" charset="-120"/>
                <a:ea typeface="標楷體" panose="03000509000000000000" pitchFamily="65" charset="-120"/>
              </a:rPr>
              <a:t>應付</a:t>
            </a:r>
            <a:r>
              <a:rPr lang="zh-TW" altLang="en-US" sz="2400" dirty="0">
                <a:solidFill>
                  <a:srgbClr val="92D050"/>
                </a:solidFill>
                <a:latin typeface="標楷體" panose="03000509000000000000" pitchFamily="65" charset="-120"/>
                <a:ea typeface="標楷體" panose="03000509000000000000" pitchFamily="65" charset="-120"/>
              </a:rPr>
              <a:t>薪資、預付費用、用品</a:t>
            </a:r>
            <a:r>
              <a:rPr lang="zh-TW" altLang="en-US" sz="2400" dirty="0" smtClean="0">
                <a:solidFill>
                  <a:srgbClr val="92D050"/>
                </a:solidFill>
                <a:latin typeface="標楷體" panose="03000509000000000000" pitchFamily="65" charset="-120"/>
                <a:ea typeface="標楷體" panose="03000509000000000000" pitchFamily="65" charset="-120"/>
              </a:rPr>
              <a:t>盤存</a:t>
            </a:r>
            <a:r>
              <a:rPr lang="en-US" altLang="zh-TW" sz="2400" dirty="0">
                <a:solidFill>
                  <a:srgbClr val="92D050"/>
                </a:solidFill>
                <a:latin typeface="標楷體" panose="03000509000000000000" pitchFamily="65" charset="-120"/>
                <a:ea typeface="標楷體" panose="03000509000000000000" pitchFamily="65" charset="-120"/>
              </a:rPr>
              <a:t>、</a:t>
            </a:r>
            <a:r>
              <a:rPr lang="zh-TW" altLang="en-US" sz="2400" dirty="0" smtClean="0">
                <a:solidFill>
                  <a:srgbClr val="92D050"/>
                </a:solidFill>
                <a:latin typeface="標楷體" panose="03000509000000000000" pitchFamily="65" charset="-120"/>
                <a:ea typeface="標楷體" panose="03000509000000000000" pitchFamily="65" charset="-120"/>
              </a:rPr>
              <a:t>不</a:t>
            </a:r>
            <a:r>
              <a:rPr lang="zh-TW" altLang="en-US" sz="2400" dirty="0">
                <a:solidFill>
                  <a:srgbClr val="92D050"/>
                </a:solidFill>
                <a:latin typeface="標楷體" panose="03000509000000000000" pitchFamily="65" charset="-120"/>
                <a:ea typeface="標楷體" panose="03000509000000000000" pitchFamily="65" charset="-120"/>
              </a:rPr>
              <a:t>附息</a:t>
            </a:r>
            <a:r>
              <a:rPr lang="zh-TW" altLang="en-US" sz="2400" dirty="0" smtClean="0">
                <a:solidFill>
                  <a:srgbClr val="92D050"/>
                </a:solidFill>
                <a:latin typeface="標楷體" panose="03000509000000000000" pitchFamily="65" charset="-120"/>
                <a:ea typeface="標楷體" panose="03000509000000000000" pitchFamily="65" charset="-120"/>
              </a:rPr>
              <a:t>票據</a:t>
            </a:r>
            <a:r>
              <a:rPr lang="en-US" altLang="zh-TW" sz="2400" dirty="0" smtClean="0">
                <a:solidFill>
                  <a:srgbClr val="92D050"/>
                </a:solidFill>
                <a:latin typeface="標楷體" panose="03000509000000000000" pitchFamily="65" charset="-120"/>
                <a:ea typeface="標楷體" panose="03000509000000000000" pitchFamily="65" charset="-120"/>
              </a:rPr>
              <a:t>、</a:t>
            </a:r>
            <a:r>
              <a:rPr lang="zh-TW" altLang="en-US" sz="2400" dirty="0" smtClean="0">
                <a:solidFill>
                  <a:srgbClr val="92D050"/>
                </a:solidFill>
                <a:latin typeface="標楷體" panose="03000509000000000000" pitchFamily="65" charset="-120"/>
                <a:ea typeface="標楷體" panose="03000509000000000000" pitchFamily="65" charset="-120"/>
              </a:rPr>
              <a:t>公司債利息</a:t>
            </a:r>
            <a:r>
              <a:rPr lang="en-US" altLang="zh-TW" sz="2400" dirty="0" smtClean="0">
                <a:solidFill>
                  <a:srgbClr val="92D050"/>
                </a:solidFill>
                <a:latin typeface="標楷體" panose="03000509000000000000" pitchFamily="65" charset="-120"/>
                <a:ea typeface="標楷體" panose="03000509000000000000" pitchFamily="65" charset="-120"/>
              </a:rPr>
              <a:t>、</a:t>
            </a:r>
            <a:r>
              <a:rPr lang="zh-TW" altLang="en-US" sz="2400" dirty="0" smtClean="0">
                <a:solidFill>
                  <a:srgbClr val="92D050"/>
                </a:solidFill>
                <a:latin typeface="標楷體" panose="03000509000000000000" pitchFamily="65" charset="-120"/>
                <a:ea typeface="標楷體" panose="03000509000000000000" pitchFamily="65" charset="-120"/>
              </a:rPr>
              <a:t>折舊</a:t>
            </a:r>
            <a:r>
              <a:rPr lang="en-US" altLang="zh-TW" sz="2400" dirty="0">
                <a:solidFill>
                  <a:srgbClr val="92D050"/>
                </a:solidFill>
                <a:latin typeface="標楷體" panose="03000509000000000000" pitchFamily="65" charset="-120"/>
                <a:ea typeface="標楷體" panose="03000509000000000000" pitchFamily="65" charset="-120"/>
              </a:rPr>
              <a:t>-</a:t>
            </a:r>
            <a:r>
              <a:rPr lang="zh-TW" altLang="en-US" sz="2400" dirty="0">
                <a:solidFill>
                  <a:srgbClr val="92D050"/>
                </a:solidFill>
                <a:latin typeface="標楷體" panose="03000509000000000000" pitchFamily="65" charset="-120"/>
                <a:ea typeface="標楷體" panose="03000509000000000000" pitchFamily="65" charset="-120"/>
              </a:rPr>
              <a:t>年數合計</a:t>
            </a:r>
            <a:r>
              <a:rPr lang="zh-TW" altLang="en-US" sz="2400" dirty="0" smtClean="0">
                <a:solidFill>
                  <a:srgbClr val="92D050"/>
                </a:solidFill>
                <a:latin typeface="標楷體" panose="03000509000000000000" pitchFamily="65" charset="-120"/>
                <a:ea typeface="標楷體" panose="03000509000000000000" pitchFamily="65" charset="-120"/>
              </a:rPr>
              <a:t>法</a:t>
            </a:r>
            <a:r>
              <a:rPr lang="en-US" altLang="zh-TW" sz="2400" dirty="0" smtClean="0">
                <a:solidFill>
                  <a:srgbClr val="92D050"/>
                </a:solidFill>
                <a:latin typeface="標楷體" panose="03000509000000000000" pitchFamily="65" charset="-120"/>
                <a:ea typeface="標楷體" panose="03000509000000000000" pitchFamily="65" charset="-120"/>
              </a:rPr>
              <a:t>、</a:t>
            </a:r>
            <a:r>
              <a:rPr lang="zh-TW" altLang="en-US" sz="2400" dirty="0" smtClean="0">
                <a:solidFill>
                  <a:srgbClr val="92D050"/>
                </a:solidFill>
                <a:latin typeface="標楷體" panose="03000509000000000000" pitchFamily="65" charset="-120"/>
                <a:ea typeface="標楷體" panose="03000509000000000000" pitchFamily="65" charset="-120"/>
              </a:rPr>
              <a:t>直線</a:t>
            </a:r>
            <a:r>
              <a:rPr lang="zh-TW" altLang="en-US" sz="2400" dirty="0">
                <a:solidFill>
                  <a:srgbClr val="92D050"/>
                </a:solidFill>
                <a:latin typeface="標楷體" panose="03000509000000000000" pitchFamily="65" charset="-120"/>
                <a:ea typeface="標楷體" panose="03000509000000000000" pitchFamily="65" charset="-120"/>
              </a:rPr>
              <a:t>法、減</a:t>
            </a:r>
            <a:r>
              <a:rPr lang="zh-TW" altLang="en-US" sz="2400" dirty="0" smtClean="0">
                <a:solidFill>
                  <a:srgbClr val="92D050"/>
                </a:solidFill>
                <a:latin typeface="標楷體" panose="03000509000000000000" pitchFamily="65" charset="-120"/>
                <a:ea typeface="標楷體" panose="03000509000000000000" pitchFamily="65" charset="-120"/>
              </a:rPr>
              <a:t>損</a:t>
            </a:r>
            <a:r>
              <a:rPr lang="en-US" altLang="zh-TW" sz="2400" dirty="0" smtClean="0">
                <a:solidFill>
                  <a:srgbClr val="92D050"/>
                </a:solidFill>
                <a:latin typeface="標楷體" panose="03000509000000000000" pitchFamily="65" charset="-120"/>
                <a:ea typeface="標楷體" panose="03000509000000000000" pitchFamily="65" charset="-120"/>
              </a:rPr>
              <a:t>、</a:t>
            </a:r>
            <a:r>
              <a:rPr lang="zh-TW" altLang="en-US" sz="2400" dirty="0" smtClean="0">
                <a:solidFill>
                  <a:srgbClr val="92D050"/>
                </a:solidFill>
                <a:latin typeface="標楷體" panose="03000509000000000000" pitchFamily="65" charset="-120"/>
                <a:ea typeface="標楷體" panose="03000509000000000000" pitchFamily="65" charset="-120"/>
              </a:rPr>
              <a:t>呆帳</a:t>
            </a:r>
            <a:r>
              <a:rPr lang="en-US" altLang="zh-TW" sz="2400" dirty="0">
                <a:solidFill>
                  <a:srgbClr val="92D050"/>
                </a:solidFill>
                <a:latin typeface="標楷體" panose="03000509000000000000" pitchFamily="65" charset="-120"/>
                <a:ea typeface="標楷體" panose="03000509000000000000" pitchFamily="65" charset="-120"/>
              </a:rPr>
              <a:t>、</a:t>
            </a:r>
            <a:r>
              <a:rPr lang="zh-TW" altLang="en-US" sz="2400" dirty="0" smtClean="0">
                <a:solidFill>
                  <a:srgbClr val="92D050"/>
                </a:solidFill>
                <a:latin typeface="標楷體" panose="03000509000000000000" pitchFamily="65" charset="-120"/>
                <a:ea typeface="標楷體" panose="03000509000000000000" pitchFamily="65" charset="-120"/>
              </a:rPr>
              <a:t>投資</a:t>
            </a:r>
            <a:r>
              <a:rPr lang="en-US" altLang="zh-TW" sz="2400" dirty="0">
                <a:solidFill>
                  <a:srgbClr val="92D050"/>
                </a:solidFill>
                <a:latin typeface="標楷體" panose="03000509000000000000" pitchFamily="65" charset="-120"/>
                <a:ea typeface="標楷體" panose="03000509000000000000" pitchFamily="65" charset="-120"/>
              </a:rPr>
              <a:t>、</a:t>
            </a:r>
            <a:r>
              <a:rPr lang="zh-TW" altLang="en-US" sz="2400" dirty="0" smtClean="0">
                <a:solidFill>
                  <a:srgbClr val="92D050"/>
                </a:solidFill>
                <a:latin typeface="標楷體" panose="03000509000000000000" pitchFamily="65" charset="-120"/>
                <a:ea typeface="標楷體" panose="03000509000000000000" pitchFamily="65" charset="-120"/>
              </a:rPr>
              <a:t>存貨</a:t>
            </a:r>
            <a:r>
              <a:rPr lang="zh-TW" altLang="en-US" sz="2400" dirty="0">
                <a:solidFill>
                  <a:srgbClr val="92D050"/>
                </a:solidFill>
                <a:latin typeface="標楷體" panose="03000509000000000000" pitchFamily="65" charset="-120"/>
                <a:ea typeface="標楷體" panose="03000509000000000000" pitchFamily="65" charset="-120"/>
              </a:rPr>
              <a:t>評價盤點</a:t>
            </a:r>
            <a:endParaRPr lang="en-US" altLang="zh-TW" sz="2400" dirty="0">
              <a:solidFill>
                <a:srgbClr val="92D050"/>
              </a:solidFill>
              <a:latin typeface="標楷體" panose="03000509000000000000" pitchFamily="65" charset="-120"/>
              <a:ea typeface="標楷體" panose="03000509000000000000" pitchFamily="65" charset="-120"/>
            </a:endParaRPr>
          </a:p>
          <a:p>
            <a:pPr marL="342900" indent="-342900">
              <a:buFont typeface="Wingdings" panose="05000000000000000000" pitchFamily="2" charset="2"/>
              <a:buChar char="l"/>
            </a:pPr>
            <a:r>
              <a:rPr lang="zh-TW" altLang="en-US" sz="2400" dirty="0">
                <a:solidFill>
                  <a:srgbClr val="92D050"/>
                </a:solidFill>
                <a:latin typeface="標楷體" panose="03000509000000000000" pitchFamily="65" charset="-120"/>
                <a:ea typeface="標楷體" panose="03000509000000000000" pitchFamily="65" charset="-120"/>
              </a:rPr>
              <a:t>跨年度</a:t>
            </a:r>
            <a:r>
              <a:rPr lang="en-US" altLang="zh-TW" sz="2400" dirty="0">
                <a:solidFill>
                  <a:srgbClr val="92D050"/>
                </a:solidFill>
                <a:latin typeface="標楷體" panose="03000509000000000000" pitchFamily="65" charset="-120"/>
                <a:ea typeface="標楷體" panose="03000509000000000000" pitchFamily="65" charset="-120"/>
              </a:rPr>
              <a:t>(9)</a:t>
            </a:r>
          </a:p>
          <a:p>
            <a:pPr marL="800100" lvl="1" indent="-342900">
              <a:buFont typeface="Wingdings" panose="05000000000000000000" pitchFamily="2" charset="2"/>
              <a:buChar char="ü"/>
            </a:pPr>
            <a:r>
              <a:rPr lang="zh-TW" altLang="en-US" sz="2400" dirty="0">
                <a:solidFill>
                  <a:srgbClr val="92D050"/>
                </a:solidFill>
                <a:latin typeface="標楷體" panose="03000509000000000000" pitchFamily="65" charset="-120"/>
                <a:ea typeface="標楷體" panose="03000509000000000000" pitchFamily="65" charset="-120"/>
              </a:rPr>
              <a:t>撥補零用</a:t>
            </a:r>
            <a:r>
              <a:rPr lang="zh-TW" altLang="en-US" sz="2400" dirty="0" smtClean="0">
                <a:solidFill>
                  <a:srgbClr val="92D050"/>
                </a:solidFill>
                <a:latin typeface="標楷體" panose="03000509000000000000" pitchFamily="65" charset="-120"/>
                <a:ea typeface="標楷體" panose="03000509000000000000" pitchFamily="65" charset="-120"/>
              </a:rPr>
              <a:t>金</a:t>
            </a:r>
            <a:r>
              <a:rPr lang="en-US" altLang="zh-TW" sz="2400" dirty="0" smtClean="0">
                <a:solidFill>
                  <a:srgbClr val="92D050"/>
                </a:solidFill>
                <a:latin typeface="標楷體" panose="03000509000000000000" pitchFamily="65" charset="-120"/>
                <a:ea typeface="標楷體" panose="03000509000000000000" pitchFamily="65" charset="-120"/>
              </a:rPr>
              <a:t>、</a:t>
            </a:r>
            <a:r>
              <a:rPr lang="zh-TW" altLang="en-US" sz="2400" dirty="0">
                <a:solidFill>
                  <a:srgbClr val="92D050"/>
                </a:solidFill>
                <a:latin typeface="標楷體" panose="03000509000000000000" pitchFamily="65" charset="-120"/>
                <a:ea typeface="標楷體" panose="03000509000000000000" pitchFamily="65" charset="-120"/>
              </a:rPr>
              <a:t>申報營業稅</a:t>
            </a:r>
            <a:r>
              <a:rPr lang="zh-TW" altLang="en-US" sz="2400" dirty="0" smtClean="0">
                <a:solidFill>
                  <a:srgbClr val="92D050"/>
                </a:solidFill>
                <a:latin typeface="標楷體" panose="03000509000000000000" pitchFamily="65" charset="-120"/>
                <a:ea typeface="標楷體" panose="03000509000000000000" pitchFamily="65" charset="-120"/>
              </a:rPr>
              <a:t>並繳納</a:t>
            </a:r>
            <a:endParaRPr lang="zh-TW" altLang="en-US" sz="2400" dirty="0">
              <a:solidFill>
                <a:srgbClr val="92D050"/>
              </a:solidFill>
              <a:latin typeface="標楷體" panose="03000509000000000000" pitchFamily="65" charset="-120"/>
              <a:ea typeface="標楷體" panose="03000509000000000000" pitchFamily="65" charset="-120"/>
            </a:endParaRPr>
          </a:p>
          <a:p>
            <a:pPr marL="539750" indent="-179388">
              <a:buFont typeface="Wingdings" panose="05000000000000000000" pitchFamily="2" charset="2"/>
              <a:buChar char="ü"/>
            </a:pPr>
            <a:endParaRPr lang="en-US" altLang="zh-TW" sz="2400" dirty="0">
              <a:solidFill>
                <a:srgbClr val="00EFF1"/>
              </a:solidFill>
              <a:latin typeface="標楷體" panose="03000509000000000000" pitchFamily="65" charset="-120"/>
              <a:ea typeface="標楷體" panose="03000509000000000000" pitchFamily="65" charset="-120"/>
            </a:endParaRPr>
          </a:p>
          <a:p>
            <a:pPr marL="539750" indent="-179388">
              <a:buFont typeface="Wingdings" panose="05000000000000000000" pitchFamily="2" charset="2"/>
              <a:buChar char="ü"/>
            </a:pPr>
            <a:endParaRPr lang="zh-TW" altLang="en-US" sz="2400" dirty="0">
              <a:solidFill>
                <a:srgbClr val="00EFF1"/>
              </a:solidFill>
              <a:latin typeface="標楷體" panose="03000509000000000000" pitchFamily="65" charset="-120"/>
              <a:ea typeface="標楷體" panose="03000509000000000000" pitchFamily="65" charset="-120"/>
            </a:endParaRPr>
          </a:p>
          <a:p>
            <a:pPr marL="342900" indent="-342900">
              <a:buFont typeface="Wingdings" panose="05000000000000000000" pitchFamily="2" charset="2"/>
              <a:buChar char="u"/>
            </a:pPr>
            <a:endParaRPr lang="zh-TW" altLang="en-US" sz="2400" dirty="0">
              <a:solidFill>
                <a:srgbClr val="00EFF1"/>
              </a:solidFill>
              <a:latin typeface="標楷體" panose="03000509000000000000" pitchFamily="65" charset="-120"/>
              <a:ea typeface="標楷體" panose="03000509000000000000" pitchFamily="65" charset="-120"/>
            </a:endParaRP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339650" cy="646331"/>
          </a:xfrm>
          <a:prstGeom prst="rect">
            <a:avLst/>
          </a:prstGeom>
        </p:spPr>
        <p:txBody>
          <a:bodyPr wrap="none">
            <a:spAutoFit/>
          </a:bodyPr>
          <a:lstStyle/>
          <a:p>
            <a:r>
              <a:rPr lang="zh-TW" altLang="en-US" sz="3600" b="1" dirty="0">
                <a:solidFill>
                  <a:schemeClr val="bg1"/>
                </a:solidFill>
                <a:latin typeface="標楷體" panose="03000509000000000000" pitchFamily="65" charset="-120"/>
                <a:ea typeface="標楷體" panose="03000509000000000000" pitchFamily="65" charset="-120"/>
              </a:rPr>
              <a:t>歷屆試題</a:t>
            </a:r>
            <a:r>
              <a:rPr lang="zh-TW" altLang="en-US" sz="3600" b="1" dirty="0" smtClean="0">
                <a:solidFill>
                  <a:schemeClr val="bg1"/>
                </a:solidFill>
                <a:latin typeface="標楷體" panose="03000509000000000000" pitchFamily="65" charset="-120"/>
                <a:ea typeface="標楷體" panose="03000509000000000000" pitchFamily="65" charset="-120"/>
              </a:rPr>
              <a:t>分析</a:t>
            </a:r>
            <a:r>
              <a:rPr lang="en-US" altLang="zh-TW" sz="3600" b="1" dirty="0" smtClean="0">
                <a:solidFill>
                  <a:schemeClr val="bg1"/>
                </a:solidFill>
                <a:latin typeface="標楷體" panose="03000509000000000000" pitchFamily="65" charset="-120"/>
                <a:ea typeface="標楷體" panose="03000509000000000000" pitchFamily="65" charset="-120"/>
              </a:rPr>
              <a:t>-</a:t>
            </a:r>
            <a:r>
              <a:rPr lang="en-US" altLang="zh-TW" sz="3600" b="1" dirty="0" smtClean="0">
                <a:solidFill>
                  <a:srgbClr val="00EFF1"/>
                </a:solidFill>
                <a:latin typeface="標楷體" panose="03000509000000000000" pitchFamily="65" charset="-120"/>
                <a:ea typeface="標楷體" panose="03000509000000000000" pitchFamily="65" charset="-120"/>
              </a:rPr>
              <a:t>100</a:t>
            </a:r>
            <a:r>
              <a:rPr lang="zh-TW" altLang="en-US" sz="3600" b="1" dirty="0" smtClean="0">
                <a:solidFill>
                  <a:srgbClr val="00EFF1"/>
                </a:solidFill>
                <a:latin typeface="標楷體" panose="03000509000000000000" pitchFamily="65" charset="-120"/>
                <a:ea typeface="標楷體" panose="03000509000000000000" pitchFamily="65" charset="-120"/>
              </a:rPr>
              <a:t>年</a:t>
            </a:r>
            <a:endParaRPr lang="zh-TW" altLang="en-US" sz="36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293134" y="1617645"/>
            <a:ext cx="5851165" cy="5122368"/>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9" name="群組 8">
            <a:extLst>
              <a:ext uri="{FF2B5EF4-FFF2-40B4-BE49-F238E27FC236}">
                <a16:creationId xmlns:a16="http://schemas.microsoft.com/office/drawing/2014/main" id="{2FECE5B1-E716-44B3-BCA8-EFD0567F881C}"/>
              </a:ext>
            </a:extLst>
          </p:cNvPr>
          <p:cNvGrpSpPr/>
          <p:nvPr/>
        </p:nvGrpSpPr>
        <p:grpSpPr>
          <a:xfrm>
            <a:off x="2076757" y="869949"/>
            <a:ext cx="1847850" cy="1603387"/>
            <a:chOff x="1552254" y="1240776"/>
            <a:chExt cx="1847850" cy="1603387"/>
          </a:xfrm>
        </p:grpSpPr>
        <p:pic>
          <p:nvPicPr>
            <p:cNvPr id="4" name="圖片 3">
              <a:extLst>
                <a:ext uri="{FF2B5EF4-FFF2-40B4-BE49-F238E27FC236}">
                  <a16:creationId xmlns:a16="http://schemas.microsoft.com/office/drawing/2014/main" id="{B2323400-6E4D-44BE-8AD6-8965FCB03FBB}"/>
                </a:ext>
              </a:extLst>
            </p:cNvPr>
            <p:cNvPicPr>
              <a:picLocks noChangeAspect="1"/>
            </p:cNvPicPr>
            <p:nvPr/>
          </p:nvPicPr>
          <p:blipFill>
            <a:blip r:embed="rId4"/>
            <a:stretch>
              <a:fillRect/>
            </a:stretch>
          </p:blipFill>
          <p:spPr>
            <a:xfrm>
              <a:off x="1704807" y="1240776"/>
              <a:ext cx="1615580" cy="1603387"/>
            </a:xfrm>
            <a:prstGeom prst="rect">
              <a:avLst/>
            </a:prstGeom>
          </p:spPr>
        </p:pic>
        <p:sp>
          <p:nvSpPr>
            <p:cNvPr id="5" name="文字方塊 4">
              <a:extLst>
                <a:ext uri="{FF2B5EF4-FFF2-40B4-BE49-F238E27FC236}">
                  <a16:creationId xmlns:a16="http://schemas.microsoft.com/office/drawing/2014/main" id="{274FDA40-955A-4375-A45A-5C3F888E0DDF}"/>
                </a:ext>
              </a:extLst>
            </p:cNvPr>
            <p:cNvSpPr txBox="1"/>
            <p:nvPr/>
          </p:nvSpPr>
          <p:spPr>
            <a:xfrm>
              <a:off x="1552254" y="1728928"/>
              <a:ext cx="1847850" cy="584775"/>
            </a:xfrm>
            <a:prstGeom prst="rect">
              <a:avLst/>
            </a:prstGeom>
            <a:noFill/>
          </p:spPr>
          <p:txBody>
            <a:bodyPr wrap="square" rtlCol="0">
              <a:spAutoFit/>
            </a:bodyPr>
            <a:lstStyle/>
            <a:p>
              <a:pPr algn="ctr"/>
              <a:r>
                <a:rPr lang="zh-TW" altLang="en-US" sz="3200" dirty="0">
                  <a:solidFill>
                    <a:schemeClr val="bg1"/>
                  </a:solidFill>
                  <a:latin typeface="標楷體" panose="03000509000000000000" pitchFamily="65" charset="-120"/>
                  <a:ea typeface="標楷體" panose="03000509000000000000" pitchFamily="65" charset="-120"/>
                </a:rPr>
                <a:t>練習題</a:t>
              </a:r>
            </a:p>
          </p:txBody>
        </p:sp>
      </p:grpSp>
      <p:sp>
        <p:nvSpPr>
          <p:cNvPr id="94" name="矩形 93">
            <a:extLst>
              <a:ext uri="{FF2B5EF4-FFF2-40B4-BE49-F238E27FC236}">
                <a16:creationId xmlns:a16="http://schemas.microsoft.com/office/drawing/2014/main" id="{0FFBB90C-5965-4130-85DE-B5E57223117A}"/>
              </a:ext>
            </a:extLst>
          </p:cNvPr>
          <p:cNvSpPr/>
          <p:nvPr/>
        </p:nvSpPr>
        <p:spPr>
          <a:xfrm>
            <a:off x="6044478" y="2521804"/>
            <a:ext cx="5755367" cy="3785652"/>
          </a:xfrm>
          <a:prstGeom prst="rect">
            <a:avLst/>
          </a:prstGeom>
        </p:spPr>
        <p:txBody>
          <a:bodyPr wrap="square">
            <a:spAutoFit/>
          </a:bodyPr>
          <a:lstStyle/>
          <a:p>
            <a:pPr marL="342900" indent="-342900">
              <a:buFont typeface="Wingdings" panose="05000000000000000000" pitchFamily="2" charset="2"/>
              <a:buChar char="u"/>
            </a:pPr>
            <a:r>
              <a:rPr lang="zh-TW" altLang="en-US" sz="2400" dirty="0">
                <a:solidFill>
                  <a:srgbClr val="00EFF1"/>
                </a:solidFill>
                <a:latin typeface="標楷體" panose="03000509000000000000" pitchFamily="65" charset="-120"/>
                <a:ea typeface="標楷體" panose="03000509000000000000" pitchFamily="65" charset="-120"/>
              </a:rPr>
              <a:t>考慮營業稅、先實後虛法、期初不作轉回分錄</a:t>
            </a:r>
            <a:endParaRPr lang="en-US" altLang="zh-TW" sz="2400" dirty="0">
              <a:solidFill>
                <a:srgbClr val="00EFF1"/>
              </a:solidFill>
              <a:latin typeface="標楷體" panose="03000509000000000000" pitchFamily="65" charset="-120"/>
              <a:ea typeface="標楷體" panose="03000509000000000000" pitchFamily="65" charset="-120"/>
            </a:endParaRPr>
          </a:p>
          <a:p>
            <a:pPr marL="342900" indent="-342900">
              <a:buFont typeface="Wingdings" panose="05000000000000000000" pitchFamily="2" charset="2"/>
              <a:buChar char="u"/>
            </a:pPr>
            <a:r>
              <a:rPr lang="zh-TW" altLang="en-US" sz="2400" dirty="0">
                <a:solidFill>
                  <a:srgbClr val="00EFF1"/>
                </a:solidFill>
                <a:latin typeface="標楷體" panose="03000509000000000000" pitchFamily="65" charset="-120"/>
                <a:ea typeface="標楷體" panose="03000509000000000000" pitchFamily="65" charset="-120"/>
              </a:rPr>
              <a:t>平時</a:t>
            </a:r>
            <a:r>
              <a:rPr lang="en-US" altLang="zh-TW" sz="2400" dirty="0">
                <a:solidFill>
                  <a:srgbClr val="00EFF1"/>
                </a:solidFill>
                <a:latin typeface="標楷體" panose="03000509000000000000" pitchFamily="65" charset="-120"/>
                <a:ea typeface="標楷體" panose="03000509000000000000" pitchFamily="65" charset="-120"/>
              </a:rPr>
              <a:t>(33)</a:t>
            </a:r>
          </a:p>
          <a:p>
            <a:pPr marL="696913" lvl="1" indent="-342900">
              <a:buFont typeface="Wingdings" panose="05000000000000000000" pitchFamily="2" charset="2"/>
              <a:buChar char="ü"/>
            </a:pPr>
            <a:r>
              <a:rPr lang="zh-TW" altLang="en-US" sz="2400" dirty="0">
                <a:solidFill>
                  <a:srgbClr val="00EFF1"/>
                </a:solidFill>
                <a:latin typeface="標楷體" panose="03000509000000000000" pitchFamily="65" charset="-120"/>
                <a:ea typeface="標楷體" panose="03000509000000000000" pitchFamily="65" charset="-120"/>
              </a:rPr>
              <a:t>申報並營業稅、股利、確定應收帳款無法收回、薪資</a:t>
            </a:r>
            <a:endParaRPr lang="en-US" altLang="zh-TW" sz="2400" dirty="0">
              <a:solidFill>
                <a:srgbClr val="00EFF1"/>
              </a:solidFill>
              <a:latin typeface="標楷體" panose="03000509000000000000" pitchFamily="65" charset="-120"/>
              <a:ea typeface="標楷體" panose="03000509000000000000" pitchFamily="65" charset="-120"/>
            </a:endParaRPr>
          </a:p>
          <a:p>
            <a:pPr marL="239713" indent="-342900">
              <a:buFont typeface="Wingdings" panose="05000000000000000000" pitchFamily="2" charset="2"/>
              <a:buChar char="u"/>
            </a:pPr>
            <a:r>
              <a:rPr lang="zh-TW" altLang="en-US" sz="2400" dirty="0">
                <a:solidFill>
                  <a:srgbClr val="00EFF1"/>
                </a:solidFill>
                <a:latin typeface="標楷體" panose="03000509000000000000" pitchFamily="65" charset="-120"/>
                <a:ea typeface="標楷體" panose="03000509000000000000" pitchFamily="65" charset="-120"/>
              </a:rPr>
              <a:t>調整</a:t>
            </a:r>
            <a:r>
              <a:rPr lang="en-US" altLang="zh-TW" sz="2400" dirty="0">
                <a:solidFill>
                  <a:srgbClr val="00EFF1"/>
                </a:solidFill>
                <a:latin typeface="標楷體" panose="03000509000000000000" pitchFamily="65" charset="-120"/>
                <a:ea typeface="標楷體" panose="03000509000000000000" pitchFamily="65" charset="-120"/>
              </a:rPr>
              <a:t>(8)</a:t>
            </a:r>
            <a:endParaRPr lang="zh-TW" altLang="en-US" sz="2400" dirty="0">
              <a:solidFill>
                <a:srgbClr val="00EFF1"/>
              </a:solidFill>
              <a:latin typeface="標楷體" panose="03000509000000000000" pitchFamily="65" charset="-120"/>
              <a:ea typeface="標楷體" panose="03000509000000000000" pitchFamily="65" charset="-120"/>
            </a:endParaRPr>
          </a:p>
          <a:p>
            <a:pPr marL="722313" indent="-369888">
              <a:buFont typeface="Wingdings" panose="05000000000000000000" pitchFamily="2" charset="2"/>
              <a:buChar char="ü"/>
            </a:pPr>
            <a:r>
              <a:rPr lang="zh-TW" altLang="en-US" sz="2400" dirty="0">
                <a:solidFill>
                  <a:srgbClr val="00EFF1"/>
                </a:solidFill>
                <a:latin typeface="標楷體" panose="03000509000000000000" pitchFamily="65" charset="-120"/>
                <a:ea typeface="標楷體" panose="03000509000000000000" pitchFamily="65" charset="-120"/>
              </a:rPr>
              <a:t>營業稅、預付費用、用品盤存、折舊</a:t>
            </a:r>
            <a:r>
              <a:rPr lang="en-US" altLang="zh-TW" sz="2400" dirty="0">
                <a:solidFill>
                  <a:srgbClr val="00EFF1"/>
                </a:solidFill>
                <a:latin typeface="標楷體" panose="03000509000000000000" pitchFamily="65" charset="-120"/>
                <a:ea typeface="標楷體" panose="03000509000000000000" pitchFamily="65" charset="-120"/>
              </a:rPr>
              <a:t>-</a:t>
            </a:r>
            <a:r>
              <a:rPr lang="zh-TW" altLang="en-US" sz="2400" dirty="0">
                <a:solidFill>
                  <a:srgbClr val="00EFF1"/>
                </a:solidFill>
                <a:latin typeface="標楷體" panose="03000509000000000000" pitchFamily="65" charset="-120"/>
                <a:ea typeface="標楷體" panose="03000509000000000000" pitchFamily="65" charset="-120"/>
              </a:rPr>
              <a:t>直線法、年數合計法、呆帳、長期借款利息</a:t>
            </a:r>
            <a:r>
              <a:rPr lang="zh-TW" altLang="en-US" sz="2400" dirty="0" smtClean="0">
                <a:solidFill>
                  <a:srgbClr val="00EFF1"/>
                </a:solidFill>
                <a:latin typeface="標楷體" panose="03000509000000000000" pitchFamily="65" charset="-120"/>
                <a:ea typeface="標楷體" panose="03000509000000000000" pitchFamily="65" charset="-120"/>
              </a:rPr>
              <a:t>、存貨</a:t>
            </a:r>
            <a:r>
              <a:rPr lang="zh-TW" altLang="en-US" sz="2400" dirty="0">
                <a:solidFill>
                  <a:srgbClr val="00EFF1"/>
                </a:solidFill>
                <a:latin typeface="標楷體" panose="03000509000000000000" pitchFamily="65" charset="-120"/>
                <a:ea typeface="標楷體" panose="03000509000000000000" pitchFamily="65" charset="-120"/>
              </a:rPr>
              <a:t>盤點</a:t>
            </a:r>
          </a:p>
          <a:p>
            <a:pPr marL="457200" indent="-103188">
              <a:buFont typeface="Wingdings" panose="05000000000000000000" pitchFamily="2" charset="2"/>
              <a:buChar char="ü"/>
            </a:pPr>
            <a:endParaRPr lang="zh-TW" altLang="en-US" sz="2400" dirty="0">
              <a:solidFill>
                <a:srgbClr val="FFFF00"/>
              </a:solidFill>
              <a:latin typeface="標楷體" panose="03000509000000000000" pitchFamily="65" charset="-120"/>
              <a:ea typeface="標楷體" panose="03000509000000000000" pitchFamily="65" charset="-120"/>
            </a:endParaRPr>
          </a:p>
        </p:txBody>
      </p:sp>
      <p:grpSp>
        <p:nvGrpSpPr>
          <p:cNvPr id="7" name="群組 6">
            <a:extLst>
              <a:ext uri="{FF2B5EF4-FFF2-40B4-BE49-F238E27FC236}">
                <a16:creationId xmlns:a16="http://schemas.microsoft.com/office/drawing/2014/main" id="{CE4B92A7-1C67-4465-9FE9-27BCC1855A0C}"/>
              </a:ext>
            </a:extLst>
          </p:cNvPr>
          <p:cNvGrpSpPr/>
          <p:nvPr/>
        </p:nvGrpSpPr>
        <p:grpSpPr>
          <a:xfrm>
            <a:off x="5953767" y="1558319"/>
            <a:ext cx="6295603" cy="5181694"/>
            <a:chOff x="4518274" y="1931316"/>
            <a:chExt cx="3447414" cy="4926055"/>
          </a:xfrm>
        </p:grpSpPr>
        <p:sp>
          <p:nvSpPr>
            <p:cNvPr id="93" name="矩形 92">
              <a:extLst>
                <a:ext uri="{FF2B5EF4-FFF2-40B4-BE49-F238E27FC236}">
                  <a16:creationId xmlns:a16="http://schemas.microsoft.com/office/drawing/2014/main" id="{6F885C99-576D-4300-81CE-A89888E70D44}"/>
                </a:ext>
              </a:extLst>
            </p:cNvPr>
            <p:cNvSpPr/>
            <p:nvPr/>
          </p:nvSpPr>
          <p:spPr>
            <a:xfrm flipH="1">
              <a:off x="4518274"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95" name="图片 74">
              <a:extLst>
                <a:ext uri="{FF2B5EF4-FFF2-40B4-BE49-F238E27FC236}">
                  <a16:creationId xmlns:a16="http://schemas.microsoft.com/office/drawing/2014/main" id="{95F5E59E-C40D-415F-8005-E84224C8A6AA}"/>
                </a:ext>
              </a:extLst>
            </p:cNvPr>
            <p:cNvPicPr>
              <a:picLocks/>
            </p:cNvPicPr>
            <p:nvPr/>
          </p:nvPicPr>
          <p:blipFill>
            <a:blip r:embed="rId3"/>
            <a:stretch>
              <a:fillRect/>
            </a:stretch>
          </p:blipFill>
          <p:spPr>
            <a:xfrm>
              <a:off x="6251370" y="6677371"/>
              <a:ext cx="1714318" cy="180000"/>
            </a:xfrm>
            <a:prstGeom prst="rect">
              <a:avLst/>
            </a:prstGeom>
          </p:spPr>
        </p:pic>
        <p:pic>
          <p:nvPicPr>
            <p:cNvPr id="96" name="图片 74">
              <a:extLst>
                <a:ext uri="{FF2B5EF4-FFF2-40B4-BE49-F238E27FC236}">
                  <a16:creationId xmlns:a16="http://schemas.microsoft.com/office/drawing/2014/main" id="{0424429C-68E7-486F-BA6D-6BF064E6F475}"/>
                </a:ext>
              </a:extLst>
            </p:cNvPr>
            <p:cNvPicPr>
              <a:picLocks/>
            </p:cNvPicPr>
            <p:nvPr/>
          </p:nvPicPr>
          <p:blipFill>
            <a:blip r:embed="rId3"/>
            <a:stretch>
              <a:fillRect/>
            </a:stretch>
          </p:blipFill>
          <p:spPr>
            <a:xfrm>
              <a:off x="5286581" y="1931316"/>
              <a:ext cx="1714318" cy="180000"/>
            </a:xfrm>
            <a:prstGeom prst="rect">
              <a:avLst/>
            </a:prstGeom>
          </p:spPr>
        </p:pic>
      </p:grpSp>
      <p:grpSp>
        <p:nvGrpSpPr>
          <p:cNvPr id="10" name="群組 9">
            <a:extLst>
              <a:ext uri="{FF2B5EF4-FFF2-40B4-BE49-F238E27FC236}">
                <a16:creationId xmlns:a16="http://schemas.microsoft.com/office/drawing/2014/main" id="{66764955-C316-40F6-92CC-3F782B90F392}"/>
              </a:ext>
            </a:extLst>
          </p:cNvPr>
          <p:cNvGrpSpPr/>
          <p:nvPr/>
        </p:nvGrpSpPr>
        <p:grpSpPr>
          <a:xfrm>
            <a:off x="8149228" y="887200"/>
            <a:ext cx="1847850" cy="1603387"/>
            <a:chOff x="5198539" y="1240776"/>
            <a:chExt cx="1847850" cy="1603387"/>
          </a:xfrm>
        </p:grpSpPr>
        <p:pic>
          <p:nvPicPr>
            <p:cNvPr id="97" name="圖片 96">
              <a:extLst>
                <a:ext uri="{FF2B5EF4-FFF2-40B4-BE49-F238E27FC236}">
                  <a16:creationId xmlns:a16="http://schemas.microsoft.com/office/drawing/2014/main" id="{A18A93CE-4DE0-4ABC-B7AA-7F2E5A3F6DD2}"/>
                </a:ext>
              </a:extLst>
            </p:cNvPr>
            <p:cNvPicPr>
              <a:picLocks noChangeAspect="1"/>
            </p:cNvPicPr>
            <p:nvPr/>
          </p:nvPicPr>
          <p:blipFill>
            <a:blip r:embed="rId4"/>
            <a:stretch>
              <a:fillRect/>
            </a:stretch>
          </p:blipFill>
          <p:spPr>
            <a:xfrm>
              <a:off x="5314674" y="1240776"/>
              <a:ext cx="1615580" cy="1603387"/>
            </a:xfrm>
            <a:prstGeom prst="rect">
              <a:avLst/>
            </a:prstGeom>
          </p:spPr>
        </p:pic>
        <p:sp>
          <p:nvSpPr>
            <p:cNvPr id="98" name="文字方塊 97">
              <a:extLst>
                <a:ext uri="{FF2B5EF4-FFF2-40B4-BE49-F238E27FC236}">
                  <a16:creationId xmlns:a16="http://schemas.microsoft.com/office/drawing/2014/main" id="{B7D60A0D-3F7E-4C98-9A9C-A40824EF6F05}"/>
                </a:ext>
              </a:extLst>
            </p:cNvPr>
            <p:cNvSpPr txBox="1"/>
            <p:nvPr/>
          </p:nvSpPr>
          <p:spPr>
            <a:xfrm>
              <a:off x="5198539" y="1730882"/>
              <a:ext cx="1847850" cy="584775"/>
            </a:xfrm>
            <a:prstGeom prst="rect">
              <a:avLst/>
            </a:prstGeom>
            <a:noFill/>
          </p:spPr>
          <p:txBody>
            <a:bodyPr wrap="square" rtlCol="0">
              <a:spAutoFit/>
            </a:bodyPr>
            <a:lstStyle/>
            <a:p>
              <a:pPr algn="ctr"/>
              <a:r>
                <a:rPr lang="zh-TW" altLang="en-US" sz="3200" dirty="0">
                  <a:solidFill>
                    <a:schemeClr val="bg1"/>
                  </a:solidFill>
                  <a:latin typeface="標楷體" panose="03000509000000000000" pitchFamily="65" charset="-120"/>
                  <a:ea typeface="標楷體" panose="03000509000000000000" pitchFamily="65" charset="-120"/>
                </a:rPr>
                <a:t>模擬題</a:t>
              </a:r>
            </a:p>
          </p:txBody>
        </p:sp>
      </p:grpSp>
    </p:spTree>
    <p:extLst>
      <p:ext uri="{BB962C8B-B14F-4D97-AF65-F5344CB8AC3E}">
        <p14:creationId xmlns:p14="http://schemas.microsoft.com/office/powerpoint/2010/main" val="33835245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6" presetClass="entr" presetSubtype="32" fill="hold"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circle(out)">
                                          <p:cBhvr>
                                            <p:cTn id="23" dur="500"/>
                                            <p:tgtEl>
                                              <p:spTgt spid="9"/>
                                            </p:tgtEl>
                                          </p:cBhvr>
                                        </p:animEffect>
                                      </p:childTnLst>
                                    </p:cTn>
                                  </p:par>
                                </p:childTnLst>
                              </p:cTn>
                            </p:par>
                            <p:par>
                              <p:cTn id="24" fill="hold">
                                <p:stCondLst>
                                  <p:cond delay="1750"/>
                                </p:stCondLst>
                                <p:childTnLst>
                                  <p:par>
                                    <p:cTn id="25" presetID="22" presetClass="entr" presetSubtype="1" fill="hold"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wipe(up)">
                                          <p:cBhvr>
                                            <p:cTn id="27" dur="500"/>
                                            <p:tgtEl>
                                              <p:spTgt spid="6"/>
                                            </p:tgtEl>
                                          </p:cBhvr>
                                        </p:animEffect>
                                      </p:childTnLst>
                                    </p:cTn>
                                  </p:par>
                                </p:childTnLst>
                              </p:cTn>
                            </p:par>
                            <p:par>
                              <p:cTn id="28" fill="hold">
                                <p:stCondLst>
                                  <p:cond delay="2250"/>
                                </p:stCondLst>
                                <p:childTnLst>
                                  <p:par>
                                    <p:cTn id="29" presetID="42" presetClass="entr" presetSubtype="0" fill="hold" grpId="0" nodeType="afterEffect">
                                      <p:stCondLst>
                                        <p:cond delay="0"/>
                                      </p:stCondLst>
                                      <p:childTnLst>
                                        <p:set>
                                          <p:cBhvr>
                                            <p:cTn id="30" dur="1" fill="hold">
                                              <p:stCondLst>
                                                <p:cond delay="0"/>
                                              </p:stCondLst>
                                            </p:cTn>
                                            <p:tgtEl>
                                              <p:spTgt spid="37">
                                                <p:txEl>
                                                  <p:pRg st="0" end="0"/>
                                                </p:txEl>
                                              </p:spTgt>
                                            </p:tgtEl>
                                            <p:attrNameLst>
                                              <p:attrName>style.visibility</p:attrName>
                                            </p:attrNameLst>
                                          </p:cBhvr>
                                          <p:to>
                                            <p:strVal val="visible"/>
                                          </p:to>
                                        </p:set>
                                        <p:animEffect transition="in" filter="fade">
                                          <p:cBhvr>
                                            <p:cTn id="31" dur="1000"/>
                                            <p:tgtEl>
                                              <p:spTgt spid="37">
                                                <p:txEl>
                                                  <p:pRg st="0" end="0"/>
                                                </p:txEl>
                                              </p:spTgt>
                                            </p:tgtEl>
                                          </p:cBhvr>
                                        </p:animEffect>
                                        <p:anim calcmode="lin" valueType="num">
                                          <p:cBhvr>
                                            <p:cTn id="32"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33"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34" fill="hold">
                                <p:stCondLst>
                                  <p:cond delay="3250"/>
                                </p:stCondLst>
                                <p:childTnLst>
                                  <p:par>
                                    <p:cTn id="35" presetID="42" presetClass="entr" presetSubtype="0" fill="hold" grpId="0" nodeType="afterEffect">
                                      <p:stCondLst>
                                        <p:cond delay="0"/>
                                      </p:stCondLst>
                                      <p:childTnLst>
                                        <p:set>
                                          <p:cBhvr>
                                            <p:cTn id="36" dur="1" fill="hold">
                                              <p:stCondLst>
                                                <p:cond delay="0"/>
                                              </p:stCondLst>
                                            </p:cTn>
                                            <p:tgtEl>
                                              <p:spTgt spid="37">
                                                <p:txEl>
                                                  <p:pRg st="1" end="1"/>
                                                </p:txEl>
                                              </p:spTgt>
                                            </p:tgtEl>
                                            <p:attrNameLst>
                                              <p:attrName>style.visibility</p:attrName>
                                            </p:attrNameLst>
                                          </p:cBhvr>
                                          <p:to>
                                            <p:strVal val="visible"/>
                                          </p:to>
                                        </p:set>
                                        <p:animEffect transition="in" filter="fade">
                                          <p:cBhvr>
                                            <p:cTn id="37" dur="1000"/>
                                            <p:tgtEl>
                                              <p:spTgt spid="37">
                                                <p:txEl>
                                                  <p:pRg st="1" end="1"/>
                                                </p:txEl>
                                              </p:spTgt>
                                            </p:tgtEl>
                                          </p:cBhvr>
                                        </p:animEffect>
                                        <p:anim calcmode="lin" valueType="num">
                                          <p:cBhvr>
                                            <p:cTn id="38" dur="1000" fill="hold"/>
                                            <p:tgtEl>
                                              <p:spTgt spid="37">
                                                <p:txEl>
                                                  <p:pRg st="1" end="1"/>
                                                </p:txEl>
                                              </p:spTgt>
                                            </p:tgtEl>
                                            <p:attrNameLst>
                                              <p:attrName>ppt_x</p:attrName>
                                            </p:attrNameLst>
                                          </p:cBhvr>
                                          <p:tavLst>
                                            <p:tav tm="0">
                                              <p:val>
                                                <p:strVal val="#ppt_x"/>
                                              </p:val>
                                            </p:tav>
                                            <p:tav tm="100000">
                                              <p:val>
                                                <p:strVal val="#ppt_x"/>
                                              </p:val>
                                            </p:tav>
                                          </p:tavLst>
                                        </p:anim>
                                        <p:anim calcmode="lin" valueType="num">
                                          <p:cBhvr>
                                            <p:cTn id="39" dur="1000" fill="hold"/>
                                            <p:tgtEl>
                                              <p:spTgt spid="37">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42" presetClass="entr" presetSubtype="0" fill="hold" grpId="0" nodeType="clickEffect">
                                      <p:stCondLst>
                                        <p:cond delay="0"/>
                                      </p:stCondLst>
                                      <p:childTnLst>
                                        <p:set>
                                          <p:cBhvr>
                                            <p:cTn id="43" dur="1" fill="hold">
                                              <p:stCondLst>
                                                <p:cond delay="0"/>
                                              </p:stCondLst>
                                            </p:cTn>
                                            <p:tgtEl>
                                              <p:spTgt spid="37">
                                                <p:txEl>
                                                  <p:pRg st="2" end="2"/>
                                                </p:txEl>
                                              </p:spTgt>
                                            </p:tgtEl>
                                            <p:attrNameLst>
                                              <p:attrName>style.visibility</p:attrName>
                                            </p:attrNameLst>
                                          </p:cBhvr>
                                          <p:to>
                                            <p:strVal val="visible"/>
                                          </p:to>
                                        </p:set>
                                        <p:animEffect transition="in" filter="fade">
                                          <p:cBhvr>
                                            <p:cTn id="44" dur="1000"/>
                                            <p:tgtEl>
                                              <p:spTgt spid="37">
                                                <p:txEl>
                                                  <p:pRg st="2" end="2"/>
                                                </p:txEl>
                                              </p:spTgt>
                                            </p:tgtEl>
                                          </p:cBhvr>
                                        </p:animEffect>
                                        <p:anim calcmode="lin" valueType="num">
                                          <p:cBhvr>
                                            <p:cTn id="45"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46"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42" presetClass="entr" presetSubtype="0" fill="hold" grpId="0" nodeType="clickEffect">
                                      <p:stCondLst>
                                        <p:cond delay="0"/>
                                      </p:stCondLst>
                                      <p:childTnLst>
                                        <p:set>
                                          <p:cBhvr>
                                            <p:cTn id="50" dur="1" fill="hold">
                                              <p:stCondLst>
                                                <p:cond delay="0"/>
                                              </p:stCondLst>
                                            </p:cTn>
                                            <p:tgtEl>
                                              <p:spTgt spid="37">
                                                <p:txEl>
                                                  <p:pRg st="3" end="3"/>
                                                </p:txEl>
                                              </p:spTgt>
                                            </p:tgtEl>
                                            <p:attrNameLst>
                                              <p:attrName>style.visibility</p:attrName>
                                            </p:attrNameLst>
                                          </p:cBhvr>
                                          <p:to>
                                            <p:strVal val="visible"/>
                                          </p:to>
                                        </p:set>
                                        <p:animEffect transition="in" filter="fade">
                                          <p:cBhvr>
                                            <p:cTn id="51" dur="1000"/>
                                            <p:tgtEl>
                                              <p:spTgt spid="37">
                                                <p:txEl>
                                                  <p:pRg st="3" end="3"/>
                                                </p:txEl>
                                              </p:spTgt>
                                            </p:tgtEl>
                                          </p:cBhvr>
                                        </p:animEffect>
                                        <p:anim calcmode="lin" valueType="num">
                                          <p:cBhvr>
                                            <p:cTn id="52" dur="1000" fill="hold"/>
                                            <p:tgtEl>
                                              <p:spTgt spid="37">
                                                <p:txEl>
                                                  <p:pRg st="3" end="3"/>
                                                </p:txEl>
                                              </p:spTgt>
                                            </p:tgtEl>
                                            <p:attrNameLst>
                                              <p:attrName>ppt_x</p:attrName>
                                            </p:attrNameLst>
                                          </p:cBhvr>
                                          <p:tavLst>
                                            <p:tav tm="0">
                                              <p:val>
                                                <p:strVal val="#ppt_x"/>
                                              </p:val>
                                            </p:tav>
                                            <p:tav tm="100000">
                                              <p:val>
                                                <p:strVal val="#ppt_x"/>
                                              </p:val>
                                            </p:tav>
                                          </p:tavLst>
                                        </p:anim>
                                        <p:anim calcmode="lin" valueType="num">
                                          <p:cBhvr>
                                            <p:cTn id="53" dur="1000" fill="hold"/>
                                            <p:tgtEl>
                                              <p:spTgt spid="37">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54" fill="hold">
                          <p:stCondLst>
                            <p:cond delay="indefinite"/>
                          </p:stCondLst>
                          <p:childTnLst>
                            <p:par>
                              <p:cTn id="55" fill="hold">
                                <p:stCondLst>
                                  <p:cond delay="0"/>
                                </p:stCondLst>
                                <p:childTnLst>
                                  <p:par>
                                    <p:cTn id="56" presetID="42" presetClass="entr" presetSubtype="0" fill="hold" grpId="0" nodeType="clickEffect">
                                      <p:stCondLst>
                                        <p:cond delay="0"/>
                                      </p:stCondLst>
                                      <p:childTnLst>
                                        <p:set>
                                          <p:cBhvr>
                                            <p:cTn id="57" dur="1" fill="hold">
                                              <p:stCondLst>
                                                <p:cond delay="0"/>
                                              </p:stCondLst>
                                            </p:cTn>
                                            <p:tgtEl>
                                              <p:spTgt spid="37">
                                                <p:txEl>
                                                  <p:pRg st="4" end="4"/>
                                                </p:txEl>
                                              </p:spTgt>
                                            </p:tgtEl>
                                            <p:attrNameLst>
                                              <p:attrName>style.visibility</p:attrName>
                                            </p:attrNameLst>
                                          </p:cBhvr>
                                          <p:to>
                                            <p:strVal val="visible"/>
                                          </p:to>
                                        </p:set>
                                        <p:animEffect transition="in" filter="fade">
                                          <p:cBhvr>
                                            <p:cTn id="58" dur="1000"/>
                                            <p:tgtEl>
                                              <p:spTgt spid="37">
                                                <p:txEl>
                                                  <p:pRg st="4" end="4"/>
                                                </p:txEl>
                                              </p:spTgt>
                                            </p:tgtEl>
                                          </p:cBhvr>
                                        </p:animEffect>
                                        <p:anim calcmode="lin" valueType="num">
                                          <p:cBhvr>
                                            <p:cTn id="59"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60" dur="1000" fill="hold"/>
                                            <p:tgtEl>
                                              <p:spTgt spid="37">
                                                <p:txEl>
                                                  <p:pRg st="4" end="4"/>
                                                </p:txEl>
                                              </p:spTgt>
                                            </p:tgtEl>
                                            <p:attrNameLst>
                                              <p:attrName>ppt_y</p:attrName>
                                            </p:attrNameLst>
                                          </p:cBhvr>
                                          <p:tavLst>
                                            <p:tav tm="0">
                                              <p:val>
                                                <p:strVal val="#ppt_y+.1"/>
                                              </p:val>
                                            </p:tav>
                                            <p:tav tm="100000">
                                              <p:val>
                                                <p:strVal val="#ppt_y"/>
                                              </p:val>
                                            </p:tav>
                                          </p:tavLst>
                                        </p:anim>
                                      </p:childTnLst>
                                    </p:cTn>
                                  </p:par>
                                  <p:par>
                                    <p:cTn id="61" presetID="42" presetClass="entr" presetSubtype="0" fill="hold" grpId="0" nodeType="withEffect">
                                      <p:stCondLst>
                                        <p:cond delay="0"/>
                                      </p:stCondLst>
                                      <p:childTnLst>
                                        <p:set>
                                          <p:cBhvr>
                                            <p:cTn id="62" dur="1" fill="hold">
                                              <p:stCondLst>
                                                <p:cond delay="0"/>
                                              </p:stCondLst>
                                            </p:cTn>
                                            <p:tgtEl>
                                              <p:spTgt spid="37">
                                                <p:txEl>
                                                  <p:pRg st="5" end="5"/>
                                                </p:txEl>
                                              </p:spTgt>
                                            </p:tgtEl>
                                            <p:attrNameLst>
                                              <p:attrName>style.visibility</p:attrName>
                                            </p:attrNameLst>
                                          </p:cBhvr>
                                          <p:to>
                                            <p:strVal val="visible"/>
                                          </p:to>
                                        </p:set>
                                        <p:animEffect transition="in" filter="fade">
                                          <p:cBhvr>
                                            <p:cTn id="63" dur="1000"/>
                                            <p:tgtEl>
                                              <p:spTgt spid="37">
                                                <p:txEl>
                                                  <p:pRg st="5" end="5"/>
                                                </p:txEl>
                                              </p:spTgt>
                                            </p:tgtEl>
                                          </p:cBhvr>
                                        </p:animEffect>
                                        <p:anim calcmode="lin" valueType="num">
                                          <p:cBhvr>
                                            <p:cTn id="64" dur="1000" fill="hold"/>
                                            <p:tgtEl>
                                              <p:spTgt spid="37">
                                                <p:txEl>
                                                  <p:pRg st="5" end="5"/>
                                                </p:txEl>
                                              </p:spTgt>
                                            </p:tgtEl>
                                            <p:attrNameLst>
                                              <p:attrName>ppt_x</p:attrName>
                                            </p:attrNameLst>
                                          </p:cBhvr>
                                          <p:tavLst>
                                            <p:tav tm="0">
                                              <p:val>
                                                <p:strVal val="#ppt_x"/>
                                              </p:val>
                                            </p:tav>
                                            <p:tav tm="100000">
                                              <p:val>
                                                <p:strVal val="#ppt_x"/>
                                              </p:val>
                                            </p:tav>
                                          </p:tavLst>
                                        </p:anim>
                                        <p:anim calcmode="lin" valueType="num">
                                          <p:cBhvr>
                                            <p:cTn id="65" dur="1000" fill="hold"/>
                                            <p:tgtEl>
                                              <p:spTgt spid="37">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6" presetClass="entr" presetSubtype="32" fill="hold" nodeType="clickEffect">
                                      <p:stCondLst>
                                        <p:cond delay="0"/>
                                      </p:stCondLst>
                                      <p:childTnLst>
                                        <p:set>
                                          <p:cBhvr>
                                            <p:cTn id="69" dur="1" fill="hold">
                                              <p:stCondLst>
                                                <p:cond delay="0"/>
                                              </p:stCondLst>
                                            </p:cTn>
                                            <p:tgtEl>
                                              <p:spTgt spid="10"/>
                                            </p:tgtEl>
                                            <p:attrNameLst>
                                              <p:attrName>style.visibility</p:attrName>
                                            </p:attrNameLst>
                                          </p:cBhvr>
                                          <p:to>
                                            <p:strVal val="visible"/>
                                          </p:to>
                                        </p:set>
                                        <p:animEffect transition="in" filter="circle(out)">
                                          <p:cBhvr>
                                            <p:cTn id="70" dur="500"/>
                                            <p:tgtEl>
                                              <p:spTgt spid="10"/>
                                            </p:tgtEl>
                                          </p:cBhvr>
                                        </p:animEffect>
                                      </p:childTnLst>
                                    </p:cTn>
                                  </p:par>
                                </p:childTnLst>
                              </p:cTn>
                            </p:par>
                            <p:par>
                              <p:cTn id="71" fill="hold">
                                <p:stCondLst>
                                  <p:cond delay="500"/>
                                </p:stCondLst>
                                <p:childTnLst>
                                  <p:par>
                                    <p:cTn id="72" presetID="22" presetClass="entr" presetSubtype="1" fill="hold" nodeType="afterEffect">
                                      <p:stCondLst>
                                        <p:cond delay="0"/>
                                      </p:stCondLst>
                                      <p:childTnLst>
                                        <p:set>
                                          <p:cBhvr>
                                            <p:cTn id="73" dur="1" fill="hold">
                                              <p:stCondLst>
                                                <p:cond delay="0"/>
                                              </p:stCondLst>
                                            </p:cTn>
                                            <p:tgtEl>
                                              <p:spTgt spid="7"/>
                                            </p:tgtEl>
                                            <p:attrNameLst>
                                              <p:attrName>style.visibility</p:attrName>
                                            </p:attrNameLst>
                                          </p:cBhvr>
                                          <p:to>
                                            <p:strVal val="visible"/>
                                          </p:to>
                                        </p:set>
                                        <p:animEffect transition="in" filter="wipe(up)">
                                          <p:cBhvr>
                                            <p:cTn id="74" dur="500"/>
                                            <p:tgtEl>
                                              <p:spTgt spid="7"/>
                                            </p:tgtEl>
                                          </p:cBhvr>
                                        </p:animEffect>
                                      </p:childTnLst>
                                    </p:cTn>
                                  </p:par>
                                </p:childTnLst>
                              </p:cTn>
                            </p:par>
                            <p:par>
                              <p:cTn id="75" fill="hold">
                                <p:stCondLst>
                                  <p:cond delay="1000"/>
                                </p:stCondLst>
                                <p:childTnLst>
                                  <p:par>
                                    <p:cTn id="76" presetID="42" presetClass="entr" presetSubtype="0" fill="hold" grpId="0" nodeType="afterEffect">
                                      <p:stCondLst>
                                        <p:cond delay="0"/>
                                      </p:stCondLst>
                                      <p:childTnLst>
                                        <p:set>
                                          <p:cBhvr>
                                            <p:cTn id="77" dur="1" fill="hold">
                                              <p:stCondLst>
                                                <p:cond delay="0"/>
                                              </p:stCondLst>
                                            </p:cTn>
                                            <p:tgtEl>
                                              <p:spTgt spid="94">
                                                <p:txEl>
                                                  <p:pRg st="0" end="0"/>
                                                </p:txEl>
                                              </p:spTgt>
                                            </p:tgtEl>
                                            <p:attrNameLst>
                                              <p:attrName>style.visibility</p:attrName>
                                            </p:attrNameLst>
                                          </p:cBhvr>
                                          <p:to>
                                            <p:strVal val="visible"/>
                                          </p:to>
                                        </p:set>
                                        <p:animEffect transition="in" filter="fade">
                                          <p:cBhvr>
                                            <p:cTn id="78" dur="1000"/>
                                            <p:tgtEl>
                                              <p:spTgt spid="94">
                                                <p:txEl>
                                                  <p:pRg st="0" end="0"/>
                                                </p:txEl>
                                              </p:spTgt>
                                            </p:tgtEl>
                                          </p:cBhvr>
                                        </p:animEffect>
                                        <p:anim calcmode="lin" valueType="num">
                                          <p:cBhvr>
                                            <p:cTn id="79" dur="1000" fill="hold"/>
                                            <p:tgtEl>
                                              <p:spTgt spid="94">
                                                <p:txEl>
                                                  <p:pRg st="0" end="0"/>
                                                </p:txEl>
                                              </p:spTgt>
                                            </p:tgtEl>
                                            <p:attrNameLst>
                                              <p:attrName>ppt_x</p:attrName>
                                            </p:attrNameLst>
                                          </p:cBhvr>
                                          <p:tavLst>
                                            <p:tav tm="0">
                                              <p:val>
                                                <p:strVal val="#ppt_x"/>
                                              </p:val>
                                            </p:tav>
                                            <p:tav tm="100000">
                                              <p:val>
                                                <p:strVal val="#ppt_x"/>
                                              </p:val>
                                            </p:tav>
                                          </p:tavLst>
                                        </p:anim>
                                        <p:anim calcmode="lin" valueType="num">
                                          <p:cBhvr>
                                            <p:cTn id="80" dur="1000" fill="hold"/>
                                            <p:tgtEl>
                                              <p:spTgt spid="9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42" presetClass="entr" presetSubtype="0" fill="hold" grpId="0" nodeType="clickEffect">
                                      <p:stCondLst>
                                        <p:cond delay="0"/>
                                      </p:stCondLst>
                                      <p:childTnLst>
                                        <p:set>
                                          <p:cBhvr>
                                            <p:cTn id="84" dur="1" fill="hold">
                                              <p:stCondLst>
                                                <p:cond delay="0"/>
                                              </p:stCondLst>
                                            </p:cTn>
                                            <p:tgtEl>
                                              <p:spTgt spid="94">
                                                <p:txEl>
                                                  <p:pRg st="1" end="1"/>
                                                </p:txEl>
                                              </p:spTgt>
                                            </p:tgtEl>
                                            <p:attrNameLst>
                                              <p:attrName>style.visibility</p:attrName>
                                            </p:attrNameLst>
                                          </p:cBhvr>
                                          <p:to>
                                            <p:strVal val="visible"/>
                                          </p:to>
                                        </p:set>
                                        <p:animEffect transition="in" filter="fade">
                                          <p:cBhvr>
                                            <p:cTn id="85" dur="1000"/>
                                            <p:tgtEl>
                                              <p:spTgt spid="94">
                                                <p:txEl>
                                                  <p:pRg st="1" end="1"/>
                                                </p:txEl>
                                              </p:spTgt>
                                            </p:tgtEl>
                                          </p:cBhvr>
                                        </p:animEffect>
                                        <p:anim calcmode="lin" valueType="num">
                                          <p:cBhvr>
                                            <p:cTn id="86" dur="1000" fill="hold"/>
                                            <p:tgtEl>
                                              <p:spTgt spid="94">
                                                <p:txEl>
                                                  <p:pRg st="1" end="1"/>
                                                </p:txEl>
                                              </p:spTgt>
                                            </p:tgtEl>
                                            <p:attrNameLst>
                                              <p:attrName>ppt_x</p:attrName>
                                            </p:attrNameLst>
                                          </p:cBhvr>
                                          <p:tavLst>
                                            <p:tav tm="0">
                                              <p:val>
                                                <p:strVal val="#ppt_x"/>
                                              </p:val>
                                            </p:tav>
                                            <p:tav tm="100000">
                                              <p:val>
                                                <p:strVal val="#ppt_x"/>
                                              </p:val>
                                            </p:tav>
                                          </p:tavLst>
                                        </p:anim>
                                        <p:anim calcmode="lin" valueType="num">
                                          <p:cBhvr>
                                            <p:cTn id="87" dur="1000" fill="hold"/>
                                            <p:tgtEl>
                                              <p:spTgt spid="94">
                                                <p:txEl>
                                                  <p:pRg st="1" end="1"/>
                                                </p:txEl>
                                              </p:spTgt>
                                            </p:tgtEl>
                                            <p:attrNameLst>
                                              <p:attrName>ppt_y</p:attrName>
                                            </p:attrNameLst>
                                          </p:cBhvr>
                                          <p:tavLst>
                                            <p:tav tm="0">
                                              <p:val>
                                                <p:strVal val="#ppt_y+.1"/>
                                              </p:val>
                                            </p:tav>
                                            <p:tav tm="100000">
                                              <p:val>
                                                <p:strVal val="#ppt_y"/>
                                              </p:val>
                                            </p:tav>
                                          </p:tavLst>
                                        </p:anim>
                                      </p:childTnLst>
                                    </p:cTn>
                                  </p:par>
                                  <p:par>
                                    <p:cTn id="88" presetID="42" presetClass="entr" presetSubtype="0" fill="hold" grpId="0" nodeType="withEffect">
                                      <p:stCondLst>
                                        <p:cond delay="0"/>
                                      </p:stCondLst>
                                      <p:childTnLst>
                                        <p:set>
                                          <p:cBhvr>
                                            <p:cTn id="89" dur="1" fill="hold">
                                              <p:stCondLst>
                                                <p:cond delay="0"/>
                                              </p:stCondLst>
                                            </p:cTn>
                                            <p:tgtEl>
                                              <p:spTgt spid="94">
                                                <p:txEl>
                                                  <p:pRg st="2" end="2"/>
                                                </p:txEl>
                                              </p:spTgt>
                                            </p:tgtEl>
                                            <p:attrNameLst>
                                              <p:attrName>style.visibility</p:attrName>
                                            </p:attrNameLst>
                                          </p:cBhvr>
                                          <p:to>
                                            <p:strVal val="visible"/>
                                          </p:to>
                                        </p:set>
                                        <p:animEffect transition="in" filter="fade">
                                          <p:cBhvr>
                                            <p:cTn id="90" dur="1000"/>
                                            <p:tgtEl>
                                              <p:spTgt spid="94">
                                                <p:txEl>
                                                  <p:pRg st="2" end="2"/>
                                                </p:txEl>
                                              </p:spTgt>
                                            </p:tgtEl>
                                          </p:cBhvr>
                                        </p:animEffect>
                                        <p:anim calcmode="lin" valueType="num">
                                          <p:cBhvr>
                                            <p:cTn id="91" dur="1000" fill="hold"/>
                                            <p:tgtEl>
                                              <p:spTgt spid="94">
                                                <p:txEl>
                                                  <p:pRg st="2" end="2"/>
                                                </p:txEl>
                                              </p:spTgt>
                                            </p:tgtEl>
                                            <p:attrNameLst>
                                              <p:attrName>ppt_x</p:attrName>
                                            </p:attrNameLst>
                                          </p:cBhvr>
                                          <p:tavLst>
                                            <p:tav tm="0">
                                              <p:val>
                                                <p:strVal val="#ppt_x"/>
                                              </p:val>
                                            </p:tav>
                                            <p:tav tm="100000">
                                              <p:val>
                                                <p:strVal val="#ppt_x"/>
                                              </p:val>
                                            </p:tav>
                                          </p:tavLst>
                                        </p:anim>
                                        <p:anim calcmode="lin" valueType="num">
                                          <p:cBhvr>
                                            <p:cTn id="92" dur="1000" fill="hold"/>
                                            <p:tgtEl>
                                              <p:spTgt spid="9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42" presetClass="entr" presetSubtype="0" fill="hold" grpId="0" nodeType="clickEffect">
                                      <p:stCondLst>
                                        <p:cond delay="0"/>
                                      </p:stCondLst>
                                      <p:childTnLst>
                                        <p:set>
                                          <p:cBhvr>
                                            <p:cTn id="96" dur="1" fill="hold">
                                              <p:stCondLst>
                                                <p:cond delay="0"/>
                                              </p:stCondLst>
                                            </p:cTn>
                                            <p:tgtEl>
                                              <p:spTgt spid="94">
                                                <p:txEl>
                                                  <p:pRg st="3" end="3"/>
                                                </p:txEl>
                                              </p:spTgt>
                                            </p:tgtEl>
                                            <p:attrNameLst>
                                              <p:attrName>style.visibility</p:attrName>
                                            </p:attrNameLst>
                                          </p:cBhvr>
                                          <p:to>
                                            <p:strVal val="visible"/>
                                          </p:to>
                                        </p:set>
                                        <p:animEffect transition="in" filter="fade">
                                          <p:cBhvr>
                                            <p:cTn id="97" dur="1000"/>
                                            <p:tgtEl>
                                              <p:spTgt spid="94">
                                                <p:txEl>
                                                  <p:pRg st="3" end="3"/>
                                                </p:txEl>
                                              </p:spTgt>
                                            </p:tgtEl>
                                          </p:cBhvr>
                                        </p:animEffect>
                                        <p:anim calcmode="lin" valueType="num">
                                          <p:cBhvr>
                                            <p:cTn id="98" dur="1000" fill="hold"/>
                                            <p:tgtEl>
                                              <p:spTgt spid="94">
                                                <p:txEl>
                                                  <p:pRg st="3" end="3"/>
                                                </p:txEl>
                                              </p:spTgt>
                                            </p:tgtEl>
                                            <p:attrNameLst>
                                              <p:attrName>ppt_x</p:attrName>
                                            </p:attrNameLst>
                                          </p:cBhvr>
                                          <p:tavLst>
                                            <p:tav tm="0">
                                              <p:val>
                                                <p:strVal val="#ppt_x"/>
                                              </p:val>
                                            </p:tav>
                                            <p:tav tm="100000">
                                              <p:val>
                                                <p:strVal val="#ppt_x"/>
                                              </p:val>
                                            </p:tav>
                                          </p:tavLst>
                                        </p:anim>
                                        <p:anim calcmode="lin" valueType="num">
                                          <p:cBhvr>
                                            <p:cTn id="99" dur="1000" fill="hold"/>
                                            <p:tgtEl>
                                              <p:spTgt spid="9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100" fill="hold">
                          <p:stCondLst>
                            <p:cond delay="indefinite"/>
                          </p:stCondLst>
                          <p:childTnLst>
                            <p:par>
                              <p:cTn id="101" fill="hold">
                                <p:stCondLst>
                                  <p:cond delay="0"/>
                                </p:stCondLst>
                                <p:childTnLst>
                                  <p:par>
                                    <p:cTn id="102" presetID="42" presetClass="entr" presetSubtype="0" fill="hold" grpId="0" nodeType="clickEffect">
                                      <p:stCondLst>
                                        <p:cond delay="0"/>
                                      </p:stCondLst>
                                      <p:childTnLst>
                                        <p:set>
                                          <p:cBhvr>
                                            <p:cTn id="103" dur="1" fill="hold">
                                              <p:stCondLst>
                                                <p:cond delay="0"/>
                                              </p:stCondLst>
                                            </p:cTn>
                                            <p:tgtEl>
                                              <p:spTgt spid="94">
                                                <p:txEl>
                                                  <p:pRg st="4" end="4"/>
                                                </p:txEl>
                                              </p:spTgt>
                                            </p:tgtEl>
                                            <p:attrNameLst>
                                              <p:attrName>style.visibility</p:attrName>
                                            </p:attrNameLst>
                                          </p:cBhvr>
                                          <p:to>
                                            <p:strVal val="visible"/>
                                          </p:to>
                                        </p:set>
                                        <p:animEffect transition="in" filter="fade">
                                          <p:cBhvr>
                                            <p:cTn id="104" dur="1000"/>
                                            <p:tgtEl>
                                              <p:spTgt spid="94">
                                                <p:txEl>
                                                  <p:pRg st="4" end="4"/>
                                                </p:txEl>
                                              </p:spTgt>
                                            </p:tgtEl>
                                          </p:cBhvr>
                                        </p:animEffect>
                                        <p:anim calcmode="lin" valueType="num">
                                          <p:cBhvr>
                                            <p:cTn id="105" dur="1000" fill="hold"/>
                                            <p:tgtEl>
                                              <p:spTgt spid="94">
                                                <p:txEl>
                                                  <p:pRg st="4" end="4"/>
                                                </p:txEl>
                                              </p:spTgt>
                                            </p:tgtEl>
                                            <p:attrNameLst>
                                              <p:attrName>ppt_x</p:attrName>
                                            </p:attrNameLst>
                                          </p:cBhvr>
                                          <p:tavLst>
                                            <p:tav tm="0">
                                              <p:val>
                                                <p:strVal val="#ppt_x"/>
                                              </p:val>
                                            </p:tav>
                                            <p:tav tm="100000">
                                              <p:val>
                                                <p:strVal val="#ppt_x"/>
                                              </p:val>
                                            </p:tav>
                                          </p:tavLst>
                                        </p:anim>
                                        <p:anim calcmode="lin" valueType="num">
                                          <p:cBhvr>
                                            <p:cTn id="106" dur="1000" fill="hold"/>
                                            <p:tgtEl>
                                              <p:spTgt spid="94">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bldP spid="79" grpId="0"/>
          <p:bldP spid="94" grpId="0" build="p"/>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6" presetClass="entr" presetSubtype="32" fill="hold"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circle(out)">
                                          <p:cBhvr>
                                            <p:cTn id="23" dur="500"/>
                                            <p:tgtEl>
                                              <p:spTgt spid="9"/>
                                            </p:tgtEl>
                                          </p:cBhvr>
                                        </p:animEffect>
                                      </p:childTnLst>
                                    </p:cTn>
                                  </p:par>
                                </p:childTnLst>
                              </p:cTn>
                            </p:par>
                            <p:par>
                              <p:cTn id="24" fill="hold">
                                <p:stCondLst>
                                  <p:cond delay="1750"/>
                                </p:stCondLst>
                                <p:childTnLst>
                                  <p:par>
                                    <p:cTn id="25" presetID="22" presetClass="entr" presetSubtype="1" fill="hold"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wipe(up)">
                                          <p:cBhvr>
                                            <p:cTn id="27" dur="500"/>
                                            <p:tgtEl>
                                              <p:spTgt spid="6"/>
                                            </p:tgtEl>
                                          </p:cBhvr>
                                        </p:animEffect>
                                      </p:childTnLst>
                                    </p:cTn>
                                  </p:par>
                                </p:childTnLst>
                              </p:cTn>
                            </p:par>
                            <p:par>
                              <p:cTn id="28" fill="hold">
                                <p:stCondLst>
                                  <p:cond delay="2250"/>
                                </p:stCondLst>
                                <p:childTnLst>
                                  <p:par>
                                    <p:cTn id="29" presetID="42" presetClass="entr" presetSubtype="0" fill="hold" grpId="0" nodeType="afterEffect">
                                      <p:stCondLst>
                                        <p:cond delay="0"/>
                                      </p:stCondLst>
                                      <p:childTnLst>
                                        <p:set>
                                          <p:cBhvr>
                                            <p:cTn id="30" dur="1" fill="hold">
                                              <p:stCondLst>
                                                <p:cond delay="0"/>
                                              </p:stCondLst>
                                            </p:cTn>
                                            <p:tgtEl>
                                              <p:spTgt spid="37">
                                                <p:txEl>
                                                  <p:pRg st="0" end="0"/>
                                                </p:txEl>
                                              </p:spTgt>
                                            </p:tgtEl>
                                            <p:attrNameLst>
                                              <p:attrName>style.visibility</p:attrName>
                                            </p:attrNameLst>
                                          </p:cBhvr>
                                          <p:to>
                                            <p:strVal val="visible"/>
                                          </p:to>
                                        </p:set>
                                        <p:animEffect transition="in" filter="fade">
                                          <p:cBhvr>
                                            <p:cTn id="31" dur="1000"/>
                                            <p:tgtEl>
                                              <p:spTgt spid="37">
                                                <p:txEl>
                                                  <p:pRg st="0" end="0"/>
                                                </p:txEl>
                                              </p:spTgt>
                                            </p:tgtEl>
                                          </p:cBhvr>
                                        </p:animEffect>
                                        <p:anim calcmode="lin" valueType="num">
                                          <p:cBhvr>
                                            <p:cTn id="32"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33"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34" fill="hold">
                                <p:stCondLst>
                                  <p:cond delay="3250"/>
                                </p:stCondLst>
                                <p:childTnLst>
                                  <p:par>
                                    <p:cTn id="35" presetID="42" presetClass="entr" presetSubtype="0" fill="hold" grpId="0" nodeType="afterEffect">
                                      <p:stCondLst>
                                        <p:cond delay="0"/>
                                      </p:stCondLst>
                                      <p:childTnLst>
                                        <p:set>
                                          <p:cBhvr>
                                            <p:cTn id="36" dur="1" fill="hold">
                                              <p:stCondLst>
                                                <p:cond delay="0"/>
                                              </p:stCondLst>
                                            </p:cTn>
                                            <p:tgtEl>
                                              <p:spTgt spid="37">
                                                <p:txEl>
                                                  <p:pRg st="1" end="1"/>
                                                </p:txEl>
                                              </p:spTgt>
                                            </p:tgtEl>
                                            <p:attrNameLst>
                                              <p:attrName>style.visibility</p:attrName>
                                            </p:attrNameLst>
                                          </p:cBhvr>
                                          <p:to>
                                            <p:strVal val="visible"/>
                                          </p:to>
                                        </p:set>
                                        <p:animEffect transition="in" filter="fade">
                                          <p:cBhvr>
                                            <p:cTn id="37" dur="1000"/>
                                            <p:tgtEl>
                                              <p:spTgt spid="37">
                                                <p:txEl>
                                                  <p:pRg st="1" end="1"/>
                                                </p:txEl>
                                              </p:spTgt>
                                            </p:tgtEl>
                                          </p:cBhvr>
                                        </p:animEffect>
                                        <p:anim calcmode="lin" valueType="num">
                                          <p:cBhvr>
                                            <p:cTn id="38" dur="1000" fill="hold"/>
                                            <p:tgtEl>
                                              <p:spTgt spid="37">
                                                <p:txEl>
                                                  <p:pRg st="1" end="1"/>
                                                </p:txEl>
                                              </p:spTgt>
                                            </p:tgtEl>
                                            <p:attrNameLst>
                                              <p:attrName>ppt_x</p:attrName>
                                            </p:attrNameLst>
                                          </p:cBhvr>
                                          <p:tavLst>
                                            <p:tav tm="0">
                                              <p:val>
                                                <p:strVal val="#ppt_x"/>
                                              </p:val>
                                            </p:tav>
                                            <p:tav tm="100000">
                                              <p:val>
                                                <p:strVal val="#ppt_x"/>
                                              </p:val>
                                            </p:tav>
                                          </p:tavLst>
                                        </p:anim>
                                        <p:anim calcmode="lin" valueType="num">
                                          <p:cBhvr>
                                            <p:cTn id="39" dur="1000" fill="hold"/>
                                            <p:tgtEl>
                                              <p:spTgt spid="37">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42" presetClass="entr" presetSubtype="0" fill="hold" grpId="0" nodeType="clickEffect">
                                      <p:stCondLst>
                                        <p:cond delay="0"/>
                                      </p:stCondLst>
                                      <p:childTnLst>
                                        <p:set>
                                          <p:cBhvr>
                                            <p:cTn id="43" dur="1" fill="hold">
                                              <p:stCondLst>
                                                <p:cond delay="0"/>
                                              </p:stCondLst>
                                            </p:cTn>
                                            <p:tgtEl>
                                              <p:spTgt spid="37">
                                                <p:txEl>
                                                  <p:pRg st="2" end="2"/>
                                                </p:txEl>
                                              </p:spTgt>
                                            </p:tgtEl>
                                            <p:attrNameLst>
                                              <p:attrName>style.visibility</p:attrName>
                                            </p:attrNameLst>
                                          </p:cBhvr>
                                          <p:to>
                                            <p:strVal val="visible"/>
                                          </p:to>
                                        </p:set>
                                        <p:animEffect transition="in" filter="fade">
                                          <p:cBhvr>
                                            <p:cTn id="44" dur="1000"/>
                                            <p:tgtEl>
                                              <p:spTgt spid="37">
                                                <p:txEl>
                                                  <p:pRg st="2" end="2"/>
                                                </p:txEl>
                                              </p:spTgt>
                                            </p:tgtEl>
                                          </p:cBhvr>
                                        </p:animEffect>
                                        <p:anim calcmode="lin" valueType="num">
                                          <p:cBhvr>
                                            <p:cTn id="45"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46"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42" presetClass="entr" presetSubtype="0" fill="hold" grpId="0" nodeType="clickEffect">
                                      <p:stCondLst>
                                        <p:cond delay="0"/>
                                      </p:stCondLst>
                                      <p:childTnLst>
                                        <p:set>
                                          <p:cBhvr>
                                            <p:cTn id="50" dur="1" fill="hold">
                                              <p:stCondLst>
                                                <p:cond delay="0"/>
                                              </p:stCondLst>
                                            </p:cTn>
                                            <p:tgtEl>
                                              <p:spTgt spid="37">
                                                <p:txEl>
                                                  <p:pRg st="3" end="3"/>
                                                </p:txEl>
                                              </p:spTgt>
                                            </p:tgtEl>
                                            <p:attrNameLst>
                                              <p:attrName>style.visibility</p:attrName>
                                            </p:attrNameLst>
                                          </p:cBhvr>
                                          <p:to>
                                            <p:strVal val="visible"/>
                                          </p:to>
                                        </p:set>
                                        <p:animEffect transition="in" filter="fade">
                                          <p:cBhvr>
                                            <p:cTn id="51" dur="1000"/>
                                            <p:tgtEl>
                                              <p:spTgt spid="37">
                                                <p:txEl>
                                                  <p:pRg st="3" end="3"/>
                                                </p:txEl>
                                              </p:spTgt>
                                            </p:tgtEl>
                                          </p:cBhvr>
                                        </p:animEffect>
                                        <p:anim calcmode="lin" valueType="num">
                                          <p:cBhvr>
                                            <p:cTn id="52" dur="1000" fill="hold"/>
                                            <p:tgtEl>
                                              <p:spTgt spid="37">
                                                <p:txEl>
                                                  <p:pRg st="3" end="3"/>
                                                </p:txEl>
                                              </p:spTgt>
                                            </p:tgtEl>
                                            <p:attrNameLst>
                                              <p:attrName>ppt_x</p:attrName>
                                            </p:attrNameLst>
                                          </p:cBhvr>
                                          <p:tavLst>
                                            <p:tav tm="0">
                                              <p:val>
                                                <p:strVal val="#ppt_x"/>
                                              </p:val>
                                            </p:tav>
                                            <p:tav tm="100000">
                                              <p:val>
                                                <p:strVal val="#ppt_x"/>
                                              </p:val>
                                            </p:tav>
                                          </p:tavLst>
                                        </p:anim>
                                        <p:anim calcmode="lin" valueType="num">
                                          <p:cBhvr>
                                            <p:cTn id="53" dur="1000" fill="hold"/>
                                            <p:tgtEl>
                                              <p:spTgt spid="37">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54" fill="hold">
                          <p:stCondLst>
                            <p:cond delay="indefinite"/>
                          </p:stCondLst>
                          <p:childTnLst>
                            <p:par>
                              <p:cTn id="55" fill="hold">
                                <p:stCondLst>
                                  <p:cond delay="0"/>
                                </p:stCondLst>
                                <p:childTnLst>
                                  <p:par>
                                    <p:cTn id="56" presetID="42" presetClass="entr" presetSubtype="0" fill="hold" grpId="0" nodeType="clickEffect">
                                      <p:stCondLst>
                                        <p:cond delay="0"/>
                                      </p:stCondLst>
                                      <p:childTnLst>
                                        <p:set>
                                          <p:cBhvr>
                                            <p:cTn id="57" dur="1" fill="hold">
                                              <p:stCondLst>
                                                <p:cond delay="0"/>
                                              </p:stCondLst>
                                            </p:cTn>
                                            <p:tgtEl>
                                              <p:spTgt spid="37">
                                                <p:txEl>
                                                  <p:pRg st="4" end="4"/>
                                                </p:txEl>
                                              </p:spTgt>
                                            </p:tgtEl>
                                            <p:attrNameLst>
                                              <p:attrName>style.visibility</p:attrName>
                                            </p:attrNameLst>
                                          </p:cBhvr>
                                          <p:to>
                                            <p:strVal val="visible"/>
                                          </p:to>
                                        </p:set>
                                        <p:animEffect transition="in" filter="fade">
                                          <p:cBhvr>
                                            <p:cTn id="58" dur="1000"/>
                                            <p:tgtEl>
                                              <p:spTgt spid="37">
                                                <p:txEl>
                                                  <p:pRg st="4" end="4"/>
                                                </p:txEl>
                                              </p:spTgt>
                                            </p:tgtEl>
                                          </p:cBhvr>
                                        </p:animEffect>
                                        <p:anim calcmode="lin" valueType="num">
                                          <p:cBhvr>
                                            <p:cTn id="59"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60" dur="1000" fill="hold"/>
                                            <p:tgtEl>
                                              <p:spTgt spid="37">
                                                <p:txEl>
                                                  <p:pRg st="4" end="4"/>
                                                </p:txEl>
                                              </p:spTgt>
                                            </p:tgtEl>
                                            <p:attrNameLst>
                                              <p:attrName>ppt_y</p:attrName>
                                            </p:attrNameLst>
                                          </p:cBhvr>
                                          <p:tavLst>
                                            <p:tav tm="0">
                                              <p:val>
                                                <p:strVal val="#ppt_y+.1"/>
                                              </p:val>
                                            </p:tav>
                                            <p:tav tm="100000">
                                              <p:val>
                                                <p:strVal val="#ppt_y"/>
                                              </p:val>
                                            </p:tav>
                                          </p:tavLst>
                                        </p:anim>
                                      </p:childTnLst>
                                    </p:cTn>
                                  </p:par>
                                  <p:par>
                                    <p:cTn id="61" presetID="42" presetClass="entr" presetSubtype="0" fill="hold" grpId="0" nodeType="withEffect">
                                      <p:stCondLst>
                                        <p:cond delay="0"/>
                                      </p:stCondLst>
                                      <p:childTnLst>
                                        <p:set>
                                          <p:cBhvr>
                                            <p:cTn id="62" dur="1" fill="hold">
                                              <p:stCondLst>
                                                <p:cond delay="0"/>
                                              </p:stCondLst>
                                            </p:cTn>
                                            <p:tgtEl>
                                              <p:spTgt spid="37">
                                                <p:txEl>
                                                  <p:pRg st="5" end="5"/>
                                                </p:txEl>
                                              </p:spTgt>
                                            </p:tgtEl>
                                            <p:attrNameLst>
                                              <p:attrName>style.visibility</p:attrName>
                                            </p:attrNameLst>
                                          </p:cBhvr>
                                          <p:to>
                                            <p:strVal val="visible"/>
                                          </p:to>
                                        </p:set>
                                        <p:animEffect transition="in" filter="fade">
                                          <p:cBhvr>
                                            <p:cTn id="63" dur="1000"/>
                                            <p:tgtEl>
                                              <p:spTgt spid="37">
                                                <p:txEl>
                                                  <p:pRg st="5" end="5"/>
                                                </p:txEl>
                                              </p:spTgt>
                                            </p:tgtEl>
                                          </p:cBhvr>
                                        </p:animEffect>
                                        <p:anim calcmode="lin" valueType="num">
                                          <p:cBhvr>
                                            <p:cTn id="64" dur="1000" fill="hold"/>
                                            <p:tgtEl>
                                              <p:spTgt spid="37">
                                                <p:txEl>
                                                  <p:pRg st="5" end="5"/>
                                                </p:txEl>
                                              </p:spTgt>
                                            </p:tgtEl>
                                            <p:attrNameLst>
                                              <p:attrName>ppt_x</p:attrName>
                                            </p:attrNameLst>
                                          </p:cBhvr>
                                          <p:tavLst>
                                            <p:tav tm="0">
                                              <p:val>
                                                <p:strVal val="#ppt_x"/>
                                              </p:val>
                                            </p:tav>
                                            <p:tav tm="100000">
                                              <p:val>
                                                <p:strVal val="#ppt_x"/>
                                              </p:val>
                                            </p:tav>
                                          </p:tavLst>
                                        </p:anim>
                                        <p:anim calcmode="lin" valueType="num">
                                          <p:cBhvr>
                                            <p:cTn id="65" dur="1000" fill="hold"/>
                                            <p:tgtEl>
                                              <p:spTgt spid="37">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6" presetClass="entr" presetSubtype="32" fill="hold" nodeType="clickEffect">
                                      <p:stCondLst>
                                        <p:cond delay="0"/>
                                      </p:stCondLst>
                                      <p:childTnLst>
                                        <p:set>
                                          <p:cBhvr>
                                            <p:cTn id="69" dur="1" fill="hold">
                                              <p:stCondLst>
                                                <p:cond delay="0"/>
                                              </p:stCondLst>
                                            </p:cTn>
                                            <p:tgtEl>
                                              <p:spTgt spid="10"/>
                                            </p:tgtEl>
                                            <p:attrNameLst>
                                              <p:attrName>style.visibility</p:attrName>
                                            </p:attrNameLst>
                                          </p:cBhvr>
                                          <p:to>
                                            <p:strVal val="visible"/>
                                          </p:to>
                                        </p:set>
                                        <p:animEffect transition="in" filter="circle(out)">
                                          <p:cBhvr>
                                            <p:cTn id="70" dur="500"/>
                                            <p:tgtEl>
                                              <p:spTgt spid="10"/>
                                            </p:tgtEl>
                                          </p:cBhvr>
                                        </p:animEffect>
                                      </p:childTnLst>
                                    </p:cTn>
                                  </p:par>
                                </p:childTnLst>
                              </p:cTn>
                            </p:par>
                            <p:par>
                              <p:cTn id="71" fill="hold">
                                <p:stCondLst>
                                  <p:cond delay="500"/>
                                </p:stCondLst>
                                <p:childTnLst>
                                  <p:par>
                                    <p:cTn id="72" presetID="22" presetClass="entr" presetSubtype="1" fill="hold" nodeType="afterEffect">
                                      <p:stCondLst>
                                        <p:cond delay="0"/>
                                      </p:stCondLst>
                                      <p:childTnLst>
                                        <p:set>
                                          <p:cBhvr>
                                            <p:cTn id="73" dur="1" fill="hold">
                                              <p:stCondLst>
                                                <p:cond delay="0"/>
                                              </p:stCondLst>
                                            </p:cTn>
                                            <p:tgtEl>
                                              <p:spTgt spid="7"/>
                                            </p:tgtEl>
                                            <p:attrNameLst>
                                              <p:attrName>style.visibility</p:attrName>
                                            </p:attrNameLst>
                                          </p:cBhvr>
                                          <p:to>
                                            <p:strVal val="visible"/>
                                          </p:to>
                                        </p:set>
                                        <p:animEffect transition="in" filter="wipe(up)">
                                          <p:cBhvr>
                                            <p:cTn id="74" dur="500"/>
                                            <p:tgtEl>
                                              <p:spTgt spid="7"/>
                                            </p:tgtEl>
                                          </p:cBhvr>
                                        </p:animEffect>
                                      </p:childTnLst>
                                    </p:cTn>
                                  </p:par>
                                </p:childTnLst>
                              </p:cTn>
                            </p:par>
                            <p:par>
                              <p:cTn id="75" fill="hold">
                                <p:stCondLst>
                                  <p:cond delay="1000"/>
                                </p:stCondLst>
                                <p:childTnLst>
                                  <p:par>
                                    <p:cTn id="76" presetID="42" presetClass="entr" presetSubtype="0" fill="hold" grpId="0" nodeType="afterEffect">
                                      <p:stCondLst>
                                        <p:cond delay="0"/>
                                      </p:stCondLst>
                                      <p:childTnLst>
                                        <p:set>
                                          <p:cBhvr>
                                            <p:cTn id="77" dur="1" fill="hold">
                                              <p:stCondLst>
                                                <p:cond delay="0"/>
                                              </p:stCondLst>
                                            </p:cTn>
                                            <p:tgtEl>
                                              <p:spTgt spid="94">
                                                <p:txEl>
                                                  <p:pRg st="0" end="0"/>
                                                </p:txEl>
                                              </p:spTgt>
                                            </p:tgtEl>
                                            <p:attrNameLst>
                                              <p:attrName>style.visibility</p:attrName>
                                            </p:attrNameLst>
                                          </p:cBhvr>
                                          <p:to>
                                            <p:strVal val="visible"/>
                                          </p:to>
                                        </p:set>
                                        <p:animEffect transition="in" filter="fade">
                                          <p:cBhvr>
                                            <p:cTn id="78" dur="1000"/>
                                            <p:tgtEl>
                                              <p:spTgt spid="94">
                                                <p:txEl>
                                                  <p:pRg st="0" end="0"/>
                                                </p:txEl>
                                              </p:spTgt>
                                            </p:tgtEl>
                                          </p:cBhvr>
                                        </p:animEffect>
                                        <p:anim calcmode="lin" valueType="num">
                                          <p:cBhvr>
                                            <p:cTn id="79" dur="1000" fill="hold"/>
                                            <p:tgtEl>
                                              <p:spTgt spid="94">
                                                <p:txEl>
                                                  <p:pRg st="0" end="0"/>
                                                </p:txEl>
                                              </p:spTgt>
                                            </p:tgtEl>
                                            <p:attrNameLst>
                                              <p:attrName>ppt_x</p:attrName>
                                            </p:attrNameLst>
                                          </p:cBhvr>
                                          <p:tavLst>
                                            <p:tav tm="0">
                                              <p:val>
                                                <p:strVal val="#ppt_x"/>
                                              </p:val>
                                            </p:tav>
                                            <p:tav tm="100000">
                                              <p:val>
                                                <p:strVal val="#ppt_x"/>
                                              </p:val>
                                            </p:tav>
                                          </p:tavLst>
                                        </p:anim>
                                        <p:anim calcmode="lin" valueType="num">
                                          <p:cBhvr>
                                            <p:cTn id="80" dur="1000" fill="hold"/>
                                            <p:tgtEl>
                                              <p:spTgt spid="9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42" presetClass="entr" presetSubtype="0" fill="hold" grpId="0" nodeType="clickEffect">
                                      <p:stCondLst>
                                        <p:cond delay="0"/>
                                      </p:stCondLst>
                                      <p:childTnLst>
                                        <p:set>
                                          <p:cBhvr>
                                            <p:cTn id="84" dur="1" fill="hold">
                                              <p:stCondLst>
                                                <p:cond delay="0"/>
                                              </p:stCondLst>
                                            </p:cTn>
                                            <p:tgtEl>
                                              <p:spTgt spid="94">
                                                <p:txEl>
                                                  <p:pRg st="1" end="1"/>
                                                </p:txEl>
                                              </p:spTgt>
                                            </p:tgtEl>
                                            <p:attrNameLst>
                                              <p:attrName>style.visibility</p:attrName>
                                            </p:attrNameLst>
                                          </p:cBhvr>
                                          <p:to>
                                            <p:strVal val="visible"/>
                                          </p:to>
                                        </p:set>
                                        <p:animEffect transition="in" filter="fade">
                                          <p:cBhvr>
                                            <p:cTn id="85" dur="1000"/>
                                            <p:tgtEl>
                                              <p:spTgt spid="94">
                                                <p:txEl>
                                                  <p:pRg st="1" end="1"/>
                                                </p:txEl>
                                              </p:spTgt>
                                            </p:tgtEl>
                                          </p:cBhvr>
                                        </p:animEffect>
                                        <p:anim calcmode="lin" valueType="num">
                                          <p:cBhvr>
                                            <p:cTn id="86" dur="1000" fill="hold"/>
                                            <p:tgtEl>
                                              <p:spTgt spid="94">
                                                <p:txEl>
                                                  <p:pRg st="1" end="1"/>
                                                </p:txEl>
                                              </p:spTgt>
                                            </p:tgtEl>
                                            <p:attrNameLst>
                                              <p:attrName>ppt_x</p:attrName>
                                            </p:attrNameLst>
                                          </p:cBhvr>
                                          <p:tavLst>
                                            <p:tav tm="0">
                                              <p:val>
                                                <p:strVal val="#ppt_x"/>
                                              </p:val>
                                            </p:tav>
                                            <p:tav tm="100000">
                                              <p:val>
                                                <p:strVal val="#ppt_x"/>
                                              </p:val>
                                            </p:tav>
                                          </p:tavLst>
                                        </p:anim>
                                        <p:anim calcmode="lin" valueType="num">
                                          <p:cBhvr>
                                            <p:cTn id="87" dur="1000" fill="hold"/>
                                            <p:tgtEl>
                                              <p:spTgt spid="94">
                                                <p:txEl>
                                                  <p:pRg st="1" end="1"/>
                                                </p:txEl>
                                              </p:spTgt>
                                            </p:tgtEl>
                                            <p:attrNameLst>
                                              <p:attrName>ppt_y</p:attrName>
                                            </p:attrNameLst>
                                          </p:cBhvr>
                                          <p:tavLst>
                                            <p:tav tm="0">
                                              <p:val>
                                                <p:strVal val="#ppt_y+.1"/>
                                              </p:val>
                                            </p:tav>
                                            <p:tav tm="100000">
                                              <p:val>
                                                <p:strVal val="#ppt_y"/>
                                              </p:val>
                                            </p:tav>
                                          </p:tavLst>
                                        </p:anim>
                                      </p:childTnLst>
                                    </p:cTn>
                                  </p:par>
                                  <p:par>
                                    <p:cTn id="88" presetID="42" presetClass="entr" presetSubtype="0" fill="hold" grpId="0" nodeType="withEffect">
                                      <p:stCondLst>
                                        <p:cond delay="0"/>
                                      </p:stCondLst>
                                      <p:childTnLst>
                                        <p:set>
                                          <p:cBhvr>
                                            <p:cTn id="89" dur="1" fill="hold">
                                              <p:stCondLst>
                                                <p:cond delay="0"/>
                                              </p:stCondLst>
                                            </p:cTn>
                                            <p:tgtEl>
                                              <p:spTgt spid="94">
                                                <p:txEl>
                                                  <p:pRg st="2" end="2"/>
                                                </p:txEl>
                                              </p:spTgt>
                                            </p:tgtEl>
                                            <p:attrNameLst>
                                              <p:attrName>style.visibility</p:attrName>
                                            </p:attrNameLst>
                                          </p:cBhvr>
                                          <p:to>
                                            <p:strVal val="visible"/>
                                          </p:to>
                                        </p:set>
                                        <p:animEffect transition="in" filter="fade">
                                          <p:cBhvr>
                                            <p:cTn id="90" dur="1000"/>
                                            <p:tgtEl>
                                              <p:spTgt spid="94">
                                                <p:txEl>
                                                  <p:pRg st="2" end="2"/>
                                                </p:txEl>
                                              </p:spTgt>
                                            </p:tgtEl>
                                          </p:cBhvr>
                                        </p:animEffect>
                                        <p:anim calcmode="lin" valueType="num">
                                          <p:cBhvr>
                                            <p:cTn id="91" dur="1000" fill="hold"/>
                                            <p:tgtEl>
                                              <p:spTgt spid="94">
                                                <p:txEl>
                                                  <p:pRg st="2" end="2"/>
                                                </p:txEl>
                                              </p:spTgt>
                                            </p:tgtEl>
                                            <p:attrNameLst>
                                              <p:attrName>ppt_x</p:attrName>
                                            </p:attrNameLst>
                                          </p:cBhvr>
                                          <p:tavLst>
                                            <p:tav tm="0">
                                              <p:val>
                                                <p:strVal val="#ppt_x"/>
                                              </p:val>
                                            </p:tav>
                                            <p:tav tm="100000">
                                              <p:val>
                                                <p:strVal val="#ppt_x"/>
                                              </p:val>
                                            </p:tav>
                                          </p:tavLst>
                                        </p:anim>
                                        <p:anim calcmode="lin" valueType="num">
                                          <p:cBhvr>
                                            <p:cTn id="92" dur="1000" fill="hold"/>
                                            <p:tgtEl>
                                              <p:spTgt spid="9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42" presetClass="entr" presetSubtype="0" fill="hold" grpId="0" nodeType="clickEffect">
                                      <p:stCondLst>
                                        <p:cond delay="0"/>
                                      </p:stCondLst>
                                      <p:childTnLst>
                                        <p:set>
                                          <p:cBhvr>
                                            <p:cTn id="96" dur="1" fill="hold">
                                              <p:stCondLst>
                                                <p:cond delay="0"/>
                                              </p:stCondLst>
                                            </p:cTn>
                                            <p:tgtEl>
                                              <p:spTgt spid="94">
                                                <p:txEl>
                                                  <p:pRg st="3" end="3"/>
                                                </p:txEl>
                                              </p:spTgt>
                                            </p:tgtEl>
                                            <p:attrNameLst>
                                              <p:attrName>style.visibility</p:attrName>
                                            </p:attrNameLst>
                                          </p:cBhvr>
                                          <p:to>
                                            <p:strVal val="visible"/>
                                          </p:to>
                                        </p:set>
                                        <p:animEffect transition="in" filter="fade">
                                          <p:cBhvr>
                                            <p:cTn id="97" dur="1000"/>
                                            <p:tgtEl>
                                              <p:spTgt spid="94">
                                                <p:txEl>
                                                  <p:pRg st="3" end="3"/>
                                                </p:txEl>
                                              </p:spTgt>
                                            </p:tgtEl>
                                          </p:cBhvr>
                                        </p:animEffect>
                                        <p:anim calcmode="lin" valueType="num">
                                          <p:cBhvr>
                                            <p:cTn id="98" dur="1000" fill="hold"/>
                                            <p:tgtEl>
                                              <p:spTgt spid="94">
                                                <p:txEl>
                                                  <p:pRg st="3" end="3"/>
                                                </p:txEl>
                                              </p:spTgt>
                                            </p:tgtEl>
                                            <p:attrNameLst>
                                              <p:attrName>ppt_x</p:attrName>
                                            </p:attrNameLst>
                                          </p:cBhvr>
                                          <p:tavLst>
                                            <p:tav tm="0">
                                              <p:val>
                                                <p:strVal val="#ppt_x"/>
                                              </p:val>
                                            </p:tav>
                                            <p:tav tm="100000">
                                              <p:val>
                                                <p:strVal val="#ppt_x"/>
                                              </p:val>
                                            </p:tav>
                                          </p:tavLst>
                                        </p:anim>
                                        <p:anim calcmode="lin" valueType="num">
                                          <p:cBhvr>
                                            <p:cTn id="99" dur="1000" fill="hold"/>
                                            <p:tgtEl>
                                              <p:spTgt spid="9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100" fill="hold">
                          <p:stCondLst>
                            <p:cond delay="indefinite"/>
                          </p:stCondLst>
                          <p:childTnLst>
                            <p:par>
                              <p:cTn id="101" fill="hold">
                                <p:stCondLst>
                                  <p:cond delay="0"/>
                                </p:stCondLst>
                                <p:childTnLst>
                                  <p:par>
                                    <p:cTn id="102" presetID="42" presetClass="entr" presetSubtype="0" fill="hold" grpId="0" nodeType="clickEffect">
                                      <p:stCondLst>
                                        <p:cond delay="0"/>
                                      </p:stCondLst>
                                      <p:childTnLst>
                                        <p:set>
                                          <p:cBhvr>
                                            <p:cTn id="103" dur="1" fill="hold">
                                              <p:stCondLst>
                                                <p:cond delay="0"/>
                                              </p:stCondLst>
                                            </p:cTn>
                                            <p:tgtEl>
                                              <p:spTgt spid="94">
                                                <p:txEl>
                                                  <p:pRg st="4" end="4"/>
                                                </p:txEl>
                                              </p:spTgt>
                                            </p:tgtEl>
                                            <p:attrNameLst>
                                              <p:attrName>style.visibility</p:attrName>
                                            </p:attrNameLst>
                                          </p:cBhvr>
                                          <p:to>
                                            <p:strVal val="visible"/>
                                          </p:to>
                                        </p:set>
                                        <p:animEffect transition="in" filter="fade">
                                          <p:cBhvr>
                                            <p:cTn id="104" dur="1000"/>
                                            <p:tgtEl>
                                              <p:spTgt spid="94">
                                                <p:txEl>
                                                  <p:pRg st="4" end="4"/>
                                                </p:txEl>
                                              </p:spTgt>
                                            </p:tgtEl>
                                          </p:cBhvr>
                                        </p:animEffect>
                                        <p:anim calcmode="lin" valueType="num">
                                          <p:cBhvr>
                                            <p:cTn id="105" dur="1000" fill="hold"/>
                                            <p:tgtEl>
                                              <p:spTgt spid="94">
                                                <p:txEl>
                                                  <p:pRg st="4" end="4"/>
                                                </p:txEl>
                                              </p:spTgt>
                                            </p:tgtEl>
                                            <p:attrNameLst>
                                              <p:attrName>ppt_x</p:attrName>
                                            </p:attrNameLst>
                                          </p:cBhvr>
                                          <p:tavLst>
                                            <p:tav tm="0">
                                              <p:val>
                                                <p:strVal val="#ppt_x"/>
                                              </p:val>
                                            </p:tav>
                                            <p:tav tm="100000">
                                              <p:val>
                                                <p:strVal val="#ppt_x"/>
                                              </p:val>
                                            </p:tav>
                                          </p:tavLst>
                                        </p:anim>
                                        <p:anim calcmode="lin" valueType="num">
                                          <p:cBhvr>
                                            <p:cTn id="106" dur="1000" fill="hold"/>
                                            <p:tgtEl>
                                              <p:spTgt spid="94">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bldP spid="79" grpId="0"/>
          <p:bldP spid="94" grpId="0" build="p"/>
        </p:bldLst>
      </p:timing>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254956" y="2458915"/>
            <a:ext cx="5422861" cy="4154984"/>
          </a:xfrm>
          <a:prstGeom prst="rect">
            <a:avLst/>
          </a:prstGeom>
        </p:spPr>
        <p:txBody>
          <a:bodyPr wrap="square">
            <a:spAutoFit/>
          </a:bodyPr>
          <a:lstStyle/>
          <a:p>
            <a:pPr marL="342900" indent="-342900">
              <a:buFont typeface="Wingdings" panose="05000000000000000000" pitchFamily="2" charset="2"/>
              <a:buChar char="u"/>
            </a:pPr>
            <a:r>
              <a:rPr lang="zh-TW" altLang="en-US" sz="2400" dirty="0">
                <a:solidFill>
                  <a:srgbClr val="00EFF1"/>
                </a:solidFill>
                <a:latin typeface="標楷體" panose="03000509000000000000" pitchFamily="65" charset="-120"/>
                <a:ea typeface="標楷體" panose="03000509000000000000" pitchFamily="65" charset="-120"/>
              </a:rPr>
              <a:t>考慮營業稅、先實後虛法、期初不作轉回分錄</a:t>
            </a:r>
            <a:endParaRPr lang="en-US" altLang="zh-TW" sz="2400" dirty="0">
              <a:solidFill>
                <a:srgbClr val="00EFF1"/>
              </a:solidFill>
              <a:latin typeface="標楷體" panose="03000509000000000000" pitchFamily="65" charset="-120"/>
              <a:ea typeface="標楷體" panose="03000509000000000000" pitchFamily="65" charset="-120"/>
            </a:endParaRPr>
          </a:p>
          <a:p>
            <a:pPr marL="342900" indent="-342900">
              <a:buFont typeface="Wingdings" panose="05000000000000000000" pitchFamily="2" charset="2"/>
              <a:buChar char="u"/>
            </a:pPr>
            <a:r>
              <a:rPr lang="zh-TW" altLang="en-US" sz="2400" dirty="0">
                <a:solidFill>
                  <a:srgbClr val="00EFF1"/>
                </a:solidFill>
                <a:latin typeface="標楷體" panose="03000509000000000000" pitchFamily="65" charset="-120"/>
                <a:ea typeface="標楷體" panose="03000509000000000000" pitchFamily="65" charset="-120"/>
              </a:rPr>
              <a:t>平時</a:t>
            </a:r>
            <a:r>
              <a:rPr lang="en-US" altLang="zh-TW" sz="2400" dirty="0">
                <a:solidFill>
                  <a:srgbClr val="00EFF1"/>
                </a:solidFill>
                <a:latin typeface="標楷體" panose="03000509000000000000" pitchFamily="65" charset="-120"/>
                <a:ea typeface="標楷體" panose="03000509000000000000" pitchFamily="65" charset="-120"/>
              </a:rPr>
              <a:t>(33)</a:t>
            </a:r>
          </a:p>
          <a:p>
            <a:pPr marL="696913" lvl="1" indent="-342900">
              <a:buFont typeface="Wingdings" panose="05000000000000000000" pitchFamily="2" charset="2"/>
              <a:buChar char="ü"/>
            </a:pPr>
            <a:r>
              <a:rPr lang="zh-TW" altLang="en-US" sz="2400" dirty="0">
                <a:solidFill>
                  <a:srgbClr val="00EFF1"/>
                </a:solidFill>
                <a:latin typeface="標楷體" panose="03000509000000000000" pitchFamily="65" charset="-120"/>
                <a:ea typeface="標楷體" panose="03000509000000000000" pitchFamily="65" charset="-120"/>
              </a:rPr>
              <a:t>申報並營業稅、股利、確定應收帳款無法收回、薪資</a:t>
            </a:r>
            <a:endParaRPr lang="en-US" altLang="zh-TW" sz="2400" dirty="0">
              <a:solidFill>
                <a:srgbClr val="00EFF1"/>
              </a:solidFill>
              <a:latin typeface="標楷體" panose="03000509000000000000" pitchFamily="65" charset="-120"/>
              <a:ea typeface="標楷體" panose="03000509000000000000" pitchFamily="65" charset="-120"/>
            </a:endParaRPr>
          </a:p>
          <a:p>
            <a:pPr marL="239713" indent="-342900">
              <a:buFont typeface="Wingdings" panose="05000000000000000000" pitchFamily="2" charset="2"/>
              <a:buChar char="u"/>
            </a:pPr>
            <a:r>
              <a:rPr lang="zh-TW" altLang="en-US" sz="2400" dirty="0">
                <a:solidFill>
                  <a:srgbClr val="00EFF1"/>
                </a:solidFill>
                <a:latin typeface="標楷體" panose="03000509000000000000" pitchFamily="65" charset="-120"/>
                <a:ea typeface="標楷體" panose="03000509000000000000" pitchFamily="65" charset="-120"/>
              </a:rPr>
              <a:t>調整</a:t>
            </a:r>
            <a:r>
              <a:rPr lang="en-US" altLang="zh-TW" sz="2400" dirty="0">
                <a:solidFill>
                  <a:srgbClr val="00EFF1"/>
                </a:solidFill>
                <a:latin typeface="標楷體" panose="03000509000000000000" pitchFamily="65" charset="-120"/>
                <a:ea typeface="標楷體" panose="03000509000000000000" pitchFamily="65" charset="-120"/>
              </a:rPr>
              <a:t>(8)</a:t>
            </a:r>
            <a:endParaRPr lang="zh-TW" altLang="en-US" sz="2400" dirty="0">
              <a:solidFill>
                <a:srgbClr val="00EFF1"/>
              </a:solidFill>
              <a:latin typeface="標楷體" panose="03000509000000000000" pitchFamily="65" charset="-120"/>
              <a:ea typeface="標楷體" panose="03000509000000000000" pitchFamily="65" charset="-120"/>
            </a:endParaRPr>
          </a:p>
          <a:p>
            <a:pPr marL="722313" indent="-369888">
              <a:buFont typeface="Wingdings" panose="05000000000000000000" pitchFamily="2" charset="2"/>
              <a:buChar char="ü"/>
            </a:pPr>
            <a:r>
              <a:rPr lang="zh-TW" altLang="en-US" sz="2400" dirty="0">
                <a:solidFill>
                  <a:srgbClr val="00EFF1"/>
                </a:solidFill>
                <a:latin typeface="標楷體" panose="03000509000000000000" pitchFamily="65" charset="-120"/>
                <a:ea typeface="標楷體" panose="03000509000000000000" pitchFamily="65" charset="-120"/>
              </a:rPr>
              <a:t>營業稅、預付費用、用品盤存、折舊</a:t>
            </a:r>
            <a:r>
              <a:rPr lang="en-US" altLang="zh-TW" sz="2400" dirty="0">
                <a:solidFill>
                  <a:srgbClr val="00EFF1"/>
                </a:solidFill>
                <a:latin typeface="標楷體" panose="03000509000000000000" pitchFamily="65" charset="-120"/>
                <a:ea typeface="標楷體" panose="03000509000000000000" pitchFamily="65" charset="-120"/>
              </a:rPr>
              <a:t>-</a:t>
            </a:r>
            <a:r>
              <a:rPr lang="zh-TW" altLang="en-US" sz="2400" dirty="0">
                <a:solidFill>
                  <a:srgbClr val="00EFF1"/>
                </a:solidFill>
                <a:latin typeface="標楷體" panose="03000509000000000000" pitchFamily="65" charset="-120"/>
                <a:ea typeface="標楷體" panose="03000509000000000000" pitchFamily="65" charset="-120"/>
              </a:rPr>
              <a:t>直線法、年數合計法、呆帳、長期借款利息、存貨</a:t>
            </a:r>
            <a:r>
              <a:rPr lang="zh-TW" altLang="en-US" sz="2400" dirty="0" smtClean="0">
                <a:solidFill>
                  <a:srgbClr val="00EFF1"/>
                </a:solidFill>
                <a:latin typeface="標楷體" panose="03000509000000000000" pitchFamily="65" charset="-120"/>
                <a:ea typeface="標楷體" panose="03000509000000000000" pitchFamily="65" charset="-120"/>
              </a:rPr>
              <a:t>盤點</a:t>
            </a:r>
            <a:endParaRPr lang="en-US" altLang="zh-TW" sz="2400" dirty="0">
              <a:solidFill>
                <a:srgbClr val="00EFF1"/>
              </a:solidFill>
              <a:latin typeface="標楷體" panose="03000509000000000000" pitchFamily="65" charset="-120"/>
              <a:ea typeface="標楷體" panose="03000509000000000000" pitchFamily="65" charset="-120"/>
            </a:endParaRPr>
          </a:p>
          <a:p>
            <a:pPr marL="539750" indent="-179388">
              <a:buFont typeface="Wingdings" panose="05000000000000000000" pitchFamily="2" charset="2"/>
              <a:buChar char="ü"/>
            </a:pPr>
            <a:endParaRPr lang="zh-TW" altLang="en-US" sz="2400" dirty="0">
              <a:solidFill>
                <a:srgbClr val="00EFF1"/>
              </a:solidFill>
              <a:latin typeface="標楷體" panose="03000509000000000000" pitchFamily="65" charset="-120"/>
              <a:ea typeface="標楷體" panose="03000509000000000000" pitchFamily="65" charset="-120"/>
            </a:endParaRPr>
          </a:p>
          <a:p>
            <a:pPr marL="342900" indent="-342900">
              <a:buFont typeface="Wingdings" panose="05000000000000000000" pitchFamily="2" charset="2"/>
              <a:buChar char="u"/>
            </a:pPr>
            <a:endParaRPr lang="zh-TW" altLang="en-US" sz="2400" dirty="0">
              <a:solidFill>
                <a:srgbClr val="00EFF1"/>
              </a:solidFill>
              <a:latin typeface="標楷體" panose="03000509000000000000" pitchFamily="65" charset="-120"/>
              <a:ea typeface="標楷體" panose="03000509000000000000" pitchFamily="65" charset="-120"/>
            </a:endParaRP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339650" cy="646331"/>
          </a:xfrm>
          <a:prstGeom prst="rect">
            <a:avLst/>
          </a:prstGeom>
        </p:spPr>
        <p:txBody>
          <a:bodyPr wrap="none">
            <a:spAutoFit/>
          </a:bodyPr>
          <a:lstStyle/>
          <a:p>
            <a:r>
              <a:rPr lang="zh-TW" altLang="en-US" sz="3600" b="1" dirty="0">
                <a:solidFill>
                  <a:schemeClr val="bg1"/>
                </a:solidFill>
                <a:latin typeface="標楷體" panose="03000509000000000000" pitchFamily="65" charset="-120"/>
                <a:ea typeface="標楷體" panose="03000509000000000000" pitchFamily="65" charset="-120"/>
              </a:rPr>
              <a:t>歷屆試題</a:t>
            </a:r>
            <a:r>
              <a:rPr lang="zh-TW" altLang="en-US" sz="3600" b="1" dirty="0" smtClean="0">
                <a:solidFill>
                  <a:schemeClr val="bg1"/>
                </a:solidFill>
                <a:latin typeface="標楷體" panose="03000509000000000000" pitchFamily="65" charset="-120"/>
                <a:ea typeface="標楷體" panose="03000509000000000000" pitchFamily="65" charset="-120"/>
              </a:rPr>
              <a:t>分析</a:t>
            </a:r>
            <a:r>
              <a:rPr lang="en-US" altLang="zh-TW" sz="3600" b="1" dirty="0" smtClean="0">
                <a:solidFill>
                  <a:schemeClr val="bg1"/>
                </a:solidFill>
                <a:latin typeface="標楷體" panose="03000509000000000000" pitchFamily="65" charset="-120"/>
                <a:ea typeface="標楷體" panose="03000509000000000000" pitchFamily="65" charset="-120"/>
              </a:rPr>
              <a:t>-</a:t>
            </a:r>
            <a:r>
              <a:rPr lang="en-US" altLang="zh-TW" sz="3600" b="1" dirty="0" smtClean="0">
                <a:solidFill>
                  <a:srgbClr val="00EFF1"/>
                </a:solidFill>
                <a:latin typeface="標楷體" panose="03000509000000000000" pitchFamily="65" charset="-120"/>
                <a:ea typeface="標楷體" panose="03000509000000000000" pitchFamily="65" charset="-120"/>
              </a:rPr>
              <a:t>100</a:t>
            </a:r>
            <a:r>
              <a:rPr lang="zh-TW" altLang="en-US" sz="3600" b="1" dirty="0" smtClean="0">
                <a:solidFill>
                  <a:srgbClr val="00EFF1"/>
                </a:solidFill>
                <a:latin typeface="標楷體" panose="03000509000000000000" pitchFamily="65" charset="-120"/>
                <a:ea typeface="標楷體" panose="03000509000000000000" pitchFamily="65" charset="-120"/>
              </a:rPr>
              <a:t>年</a:t>
            </a:r>
            <a:endParaRPr lang="zh-TW" altLang="en-US" sz="36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293134" y="1617645"/>
            <a:ext cx="5851165" cy="5122368"/>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9" name="群組 8">
            <a:extLst>
              <a:ext uri="{FF2B5EF4-FFF2-40B4-BE49-F238E27FC236}">
                <a16:creationId xmlns:a16="http://schemas.microsoft.com/office/drawing/2014/main" id="{2FECE5B1-E716-44B3-BCA8-EFD0567F881C}"/>
              </a:ext>
            </a:extLst>
          </p:cNvPr>
          <p:cNvGrpSpPr/>
          <p:nvPr/>
        </p:nvGrpSpPr>
        <p:grpSpPr>
          <a:xfrm>
            <a:off x="2076757" y="869949"/>
            <a:ext cx="1847850" cy="1603387"/>
            <a:chOff x="1552254" y="1240776"/>
            <a:chExt cx="1847850" cy="1603387"/>
          </a:xfrm>
        </p:grpSpPr>
        <p:pic>
          <p:nvPicPr>
            <p:cNvPr id="4" name="圖片 3">
              <a:extLst>
                <a:ext uri="{FF2B5EF4-FFF2-40B4-BE49-F238E27FC236}">
                  <a16:creationId xmlns:a16="http://schemas.microsoft.com/office/drawing/2014/main" id="{B2323400-6E4D-44BE-8AD6-8965FCB03FBB}"/>
                </a:ext>
              </a:extLst>
            </p:cNvPr>
            <p:cNvPicPr>
              <a:picLocks noChangeAspect="1"/>
            </p:cNvPicPr>
            <p:nvPr/>
          </p:nvPicPr>
          <p:blipFill>
            <a:blip r:embed="rId4"/>
            <a:stretch>
              <a:fillRect/>
            </a:stretch>
          </p:blipFill>
          <p:spPr>
            <a:xfrm>
              <a:off x="1704807" y="1240776"/>
              <a:ext cx="1615580" cy="1603387"/>
            </a:xfrm>
            <a:prstGeom prst="rect">
              <a:avLst/>
            </a:prstGeom>
          </p:spPr>
        </p:pic>
        <p:sp>
          <p:nvSpPr>
            <p:cNvPr id="5" name="文字方塊 4">
              <a:extLst>
                <a:ext uri="{FF2B5EF4-FFF2-40B4-BE49-F238E27FC236}">
                  <a16:creationId xmlns:a16="http://schemas.microsoft.com/office/drawing/2014/main" id="{274FDA40-955A-4375-A45A-5C3F888E0DDF}"/>
                </a:ext>
              </a:extLst>
            </p:cNvPr>
            <p:cNvSpPr txBox="1"/>
            <p:nvPr/>
          </p:nvSpPr>
          <p:spPr>
            <a:xfrm>
              <a:off x="1552254" y="1728928"/>
              <a:ext cx="1847850" cy="584775"/>
            </a:xfrm>
            <a:prstGeom prst="rect">
              <a:avLst/>
            </a:prstGeom>
            <a:noFill/>
          </p:spPr>
          <p:txBody>
            <a:bodyPr wrap="square" rtlCol="0">
              <a:spAutoFit/>
            </a:bodyPr>
            <a:lstStyle/>
            <a:p>
              <a:pPr algn="ctr"/>
              <a:r>
                <a:rPr lang="zh-TW" altLang="en-US" sz="3200" dirty="0">
                  <a:solidFill>
                    <a:schemeClr val="bg1"/>
                  </a:solidFill>
                  <a:latin typeface="標楷體" panose="03000509000000000000" pitchFamily="65" charset="-120"/>
                  <a:ea typeface="標楷體" panose="03000509000000000000" pitchFamily="65" charset="-120"/>
                </a:rPr>
                <a:t>模擬題</a:t>
              </a:r>
            </a:p>
          </p:txBody>
        </p:sp>
      </p:grpSp>
      <p:sp>
        <p:nvSpPr>
          <p:cNvPr id="94" name="矩形 93">
            <a:extLst>
              <a:ext uri="{FF2B5EF4-FFF2-40B4-BE49-F238E27FC236}">
                <a16:creationId xmlns:a16="http://schemas.microsoft.com/office/drawing/2014/main" id="{0FFBB90C-5965-4130-85DE-B5E57223117A}"/>
              </a:ext>
            </a:extLst>
          </p:cNvPr>
          <p:cNvSpPr/>
          <p:nvPr/>
        </p:nvSpPr>
        <p:spPr>
          <a:xfrm>
            <a:off x="6044478" y="2521804"/>
            <a:ext cx="5755367" cy="4154984"/>
          </a:xfrm>
          <a:prstGeom prst="rect">
            <a:avLst/>
          </a:prstGeom>
        </p:spPr>
        <p:txBody>
          <a:bodyPr wrap="square">
            <a:spAutoFit/>
          </a:bodyPr>
          <a:lstStyle/>
          <a:p>
            <a:pPr marL="342900" indent="-342900">
              <a:buFont typeface="Wingdings" panose="05000000000000000000" pitchFamily="2" charset="2"/>
              <a:buChar char="n"/>
            </a:pPr>
            <a:r>
              <a:rPr lang="zh-TW" altLang="en-US" sz="2400" dirty="0" smtClean="0">
                <a:solidFill>
                  <a:srgbClr val="FFFF00"/>
                </a:solidFill>
                <a:latin typeface="標楷體" panose="03000509000000000000" pitchFamily="65" charset="-120"/>
                <a:ea typeface="標楷體" panose="03000509000000000000" pitchFamily="65" charset="-120"/>
              </a:rPr>
              <a:t>不考慮</a:t>
            </a:r>
            <a:r>
              <a:rPr lang="zh-TW" altLang="en-US" sz="2400" dirty="0">
                <a:solidFill>
                  <a:srgbClr val="FFFF00"/>
                </a:solidFill>
                <a:latin typeface="標楷體" panose="03000509000000000000" pitchFamily="65" charset="-120"/>
                <a:ea typeface="標楷體" panose="03000509000000000000" pitchFamily="65" charset="-120"/>
              </a:rPr>
              <a:t>營業稅、先虛後實法、期初不作轉回分錄</a:t>
            </a:r>
            <a:endParaRPr lang="en-US" altLang="zh-TW" sz="2400" dirty="0">
              <a:solidFill>
                <a:srgbClr val="FFFF00"/>
              </a:solidFill>
              <a:latin typeface="標楷體" panose="03000509000000000000" pitchFamily="65" charset="-120"/>
              <a:ea typeface="標楷體" panose="03000509000000000000" pitchFamily="65" charset="-120"/>
            </a:endParaRPr>
          </a:p>
          <a:p>
            <a:pPr marL="342900" indent="-342900">
              <a:buFont typeface="Wingdings" panose="05000000000000000000" pitchFamily="2" charset="2"/>
              <a:buChar char="n"/>
            </a:pPr>
            <a:r>
              <a:rPr lang="zh-TW" altLang="en-US" sz="2400" dirty="0">
                <a:solidFill>
                  <a:srgbClr val="FFFF00"/>
                </a:solidFill>
                <a:latin typeface="標楷體" panose="03000509000000000000" pitchFamily="65" charset="-120"/>
                <a:ea typeface="標楷體" panose="03000509000000000000" pitchFamily="65" charset="-120"/>
              </a:rPr>
              <a:t>平時</a:t>
            </a:r>
            <a:r>
              <a:rPr lang="en-US" altLang="zh-TW" sz="2400" dirty="0" smtClean="0">
                <a:solidFill>
                  <a:srgbClr val="FFFF00"/>
                </a:solidFill>
                <a:latin typeface="標楷體" panose="03000509000000000000" pitchFamily="65" charset="-120"/>
                <a:ea typeface="標楷體" panose="03000509000000000000" pitchFamily="65" charset="-120"/>
              </a:rPr>
              <a:t>(29)</a:t>
            </a:r>
            <a:endParaRPr lang="en-US" altLang="zh-TW" sz="2400" dirty="0">
              <a:solidFill>
                <a:srgbClr val="FFFF00"/>
              </a:solidFill>
              <a:latin typeface="標楷體" panose="03000509000000000000" pitchFamily="65" charset="-120"/>
              <a:ea typeface="標楷體" panose="03000509000000000000" pitchFamily="65" charset="-120"/>
            </a:endParaRPr>
          </a:p>
          <a:p>
            <a:pPr marL="696913" lvl="1" indent="-342900">
              <a:buFont typeface="Wingdings" panose="05000000000000000000" pitchFamily="2" charset="2"/>
              <a:buChar char="ü"/>
            </a:pPr>
            <a:r>
              <a:rPr lang="zh-TW" altLang="en-US" sz="2400" dirty="0">
                <a:solidFill>
                  <a:srgbClr val="FFFF00"/>
                </a:solidFill>
                <a:latin typeface="標楷體" panose="03000509000000000000" pitchFamily="65" charset="-120"/>
                <a:ea typeface="標楷體" panose="03000509000000000000" pitchFamily="65" charset="-120"/>
              </a:rPr>
              <a:t>確定應收帳款無法收回、</a:t>
            </a:r>
            <a:r>
              <a:rPr lang="zh-TW" altLang="en-US" sz="2400" dirty="0" smtClean="0">
                <a:solidFill>
                  <a:srgbClr val="FFFF00"/>
                </a:solidFill>
                <a:latin typeface="標楷體" panose="03000509000000000000" pitchFamily="65" charset="-120"/>
                <a:ea typeface="標楷體" panose="03000509000000000000" pitchFamily="65" charset="-120"/>
              </a:rPr>
              <a:t>薪資</a:t>
            </a:r>
            <a:r>
              <a:rPr lang="zh-TW" altLang="en-US" sz="2400" dirty="0">
                <a:solidFill>
                  <a:srgbClr val="FFFF00"/>
                </a:solidFill>
                <a:latin typeface="標楷體" panose="03000509000000000000" pitchFamily="65" charset="-120"/>
                <a:ea typeface="標楷體" panose="03000509000000000000" pitchFamily="65" charset="-120"/>
              </a:rPr>
              <a:t>、</a:t>
            </a:r>
            <a:r>
              <a:rPr lang="zh-TW" altLang="en-US" sz="2400" dirty="0" smtClean="0">
                <a:solidFill>
                  <a:srgbClr val="FFFF00"/>
                </a:solidFill>
                <a:latin typeface="標楷體" panose="03000509000000000000" pitchFamily="65" charset="-120"/>
                <a:ea typeface="標楷體" panose="03000509000000000000" pitchFamily="65" charset="-120"/>
              </a:rPr>
              <a:t>增資</a:t>
            </a:r>
            <a:endParaRPr lang="en-US" altLang="zh-TW" sz="2400" dirty="0" smtClean="0">
              <a:solidFill>
                <a:srgbClr val="FFFF00"/>
              </a:solidFill>
              <a:latin typeface="標楷體" panose="03000509000000000000" pitchFamily="65" charset="-120"/>
              <a:ea typeface="標楷體" panose="03000509000000000000" pitchFamily="65" charset="-120"/>
            </a:endParaRPr>
          </a:p>
          <a:p>
            <a:pPr marL="239713" indent="-342900">
              <a:buFont typeface="Wingdings" panose="05000000000000000000" pitchFamily="2" charset="2"/>
              <a:buChar char="n"/>
            </a:pPr>
            <a:r>
              <a:rPr lang="zh-TW" altLang="en-US" sz="2400" dirty="0" smtClean="0">
                <a:solidFill>
                  <a:srgbClr val="FFFF00"/>
                </a:solidFill>
                <a:latin typeface="標楷體" panose="03000509000000000000" pitchFamily="65" charset="-120"/>
                <a:ea typeface="標楷體" panose="03000509000000000000" pitchFamily="65" charset="-120"/>
              </a:rPr>
              <a:t>調整</a:t>
            </a:r>
            <a:r>
              <a:rPr lang="en-US" altLang="zh-TW" sz="2400" dirty="0" smtClean="0">
                <a:solidFill>
                  <a:srgbClr val="FFFF00"/>
                </a:solidFill>
                <a:latin typeface="標楷體" panose="03000509000000000000" pitchFamily="65" charset="-120"/>
                <a:ea typeface="標楷體" panose="03000509000000000000" pitchFamily="65" charset="-120"/>
              </a:rPr>
              <a:t>(11)</a:t>
            </a:r>
            <a:endParaRPr lang="zh-TW" altLang="en-US" sz="2400" dirty="0" smtClean="0">
              <a:solidFill>
                <a:srgbClr val="FFFF00"/>
              </a:solidFill>
              <a:latin typeface="標楷體" panose="03000509000000000000" pitchFamily="65" charset="-120"/>
              <a:ea typeface="標楷體" panose="03000509000000000000" pitchFamily="65" charset="-120"/>
            </a:endParaRPr>
          </a:p>
          <a:p>
            <a:pPr marL="722313" indent="-369888">
              <a:buFont typeface="Wingdings" panose="05000000000000000000" pitchFamily="2" charset="2"/>
              <a:buChar char="ü"/>
            </a:pPr>
            <a:r>
              <a:rPr lang="zh-TW" altLang="en-US" sz="2400" dirty="0">
                <a:solidFill>
                  <a:srgbClr val="FFFF00"/>
                </a:solidFill>
                <a:latin typeface="標楷體" panose="03000509000000000000" pitchFamily="65" charset="-120"/>
                <a:ea typeface="標楷體" panose="03000509000000000000" pitchFamily="65" charset="-120"/>
              </a:rPr>
              <a:t>預付費用</a:t>
            </a:r>
            <a:r>
              <a:rPr lang="zh-TW" altLang="en-US" sz="2400" dirty="0" smtClean="0">
                <a:solidFill>
                  <a:srgbClr val="FFFF00"/>
                </a:solidFill>
                <a:latin typeface="標楷體" panose="03000509000000000000" pitchFamily="65" charset="-120"/>
                <a:ea typeface="標楷體" panose="03000509000000000000" pitchFamily="65" charset="-120"/>
              </a:rPr>
              <a:t>、</a:t>
            </a:r>
            <a:r>
              <a:rPr lang="zh-TW" altLang="en-US" sz="2400" dirty="0">
                <a:solidFill>
                  <a:srgbClr val="FFFF00"/>
                </a:solidFill>
                <a:latin typeface="標楷體" panose="03000509000000000000" pitchFamily="65" charset="-120"/>
                <a:ea typeface="標楷體" panose="03000509000000000000" pitchFamily="65" charset="-120"/>
              </a:rPr>
              <a:t>用品盤存</a:t>
            </a:r>
            <a:r>
              <a:rPr lang="zh-TW" altLang="en-US" sz="2400" dirty="0" smtClean="0">
                <a:solidFill>
                  <a:srgbClr val="FFFF00"/>
                </a:solidFill>
                <a:latin typeface="標楷體" panose="03000509000000000000" pitchFamily="65" charset="-120"/>
                <a:ea typeface="標楷體" panose="03000509000000000000" pitchFamily="65" charset="-120"/>
              </a:rPr>
              <a:t>、折舊</a:t>
            </a:r>
            <a:r>
              <a:rPr lang="en-US" altLang="zh-TW" sz="2400" dirty="0">
                <a:solidFill>
                  <a:srgbClr val="FFFF00"/>
                </a:solidFill>
                <a:latin typeface="標楷體" panose="03000509000000000000" pitchFamily="65" charset="-120"/>
                <a:ea typeface="標楷體" panose="03000509000000000000" pitchFamily="65" charset="-120"/>
              </a:rPr>
              <a:t>-</a:t>
            </a:r>
            <a:r>
              <a:rPr lang="zh-TW" altLang="en-US" sz="2400" dirty="0">
                <a:solidFill>
                  <a:srgbClr val="FFFF00"/>
                </a:solidFill>
                <a:latin typeface="標楷體" panose="03000509000000000000" pitchFamily="65" charset="-120"/>
                <a:ea typeface="標楷體" panose="03000509000000000000" pitchFamily="65" charset="-120"/>
              </a:rPr>
              <a:t>直線法</a:t>
            </a:r>
            <a:r>
              <a:rPr lang="zh-TW" altLang="en-US" sz="2400" dirty="0" smtClean="0">
                <a:solidFill>
                  <a:srgbClr val="FFFF00"/>
                </a:solidFill>
                <a:latin typeface="標楷體" panose="03000509000000000000" pitchFamily="65" charset="-120"/>
                <a:ea typeface="標楷體" panose="03000509000000000000" pitchFamily="65" charset="-120"/>
              </a:rPr>
              <a:t>、</a:t>
            </a:r>
            <a:r>
              <a:rPr lang="zh-TW" altLang="en-US" sz="2400" dirty="0">
                <a:solidFill>
                  <a:srgbClr val="FFFF00"/>
                </a:solidFill>
                <a:latin typeface="標楷體" panose="03000509000000000000" pitchFamily="65" charset="-120"/>
                <a:ea typeface="標楷體" panose="03000509000000000000" pitchFamily="65" charset="-120"/>
              </a:rPr>
              <a:t>定率遞減</a:t>
            </a:r>
            <a:r>
              <a:rPr lang="zh-TW" altLang="en-US" sz="2400" dirty="0" smtClean="0">
                <a:solidFill>
                  <a:srgbClr val="FFFF00"/>
                </a:solidFill>
                <a:latin typeface="標楷體" panose="03000509000000000000" pitchFamily="65" charset="-120"/>
                <a:ea typeface="標楷體" panose="03000509000000000000" pitchFamily="65" charset="-120"/>
              </a:rPr>
              <a:t>法、</a:t>
            </a:r>
            <a:r>
              <a:rPr lang="zh-TW" altLang="en-US" sz="2400" dirty="0">
                <a:solidFill>
                  <a:srgbClr val="FFFF00"/>
                </a:solidFill>
                <a:latin typeface="標楷體" panose="03000509000000000000" pitchFamily="65" charset="-120"/>
                <a:ea typeface="標楷體" panose="03000509000000000000" pitchFamily="65" charset="-120"/>
              </a:rPr>
              <a:t>減</a:t>
            </a:r>
            <a:r>
              <a:rPr lang="zh-TW" altLang="en-US" sz="2400" dirty="0" smtClean="0">
                <a:solidFill>
                  <a:srgbClr val="FFFF00"/>
                </a:solidFill>
                <a:latin typeface="標楷體" panose="03000509000000000000" pitchFamily="65" charset="-120"/>
                <a:ea typeface="標楷體" panose="03000509000000000000" pitchFamily="65" charset="-120"/>
              </a:rPr>
              <a:t>損、</a:t>
            </a:r>
            <a:r>
              <a:rPr lang="zh-TW" altLang="en-US" sz="2400" dirty="0">
                <a:solidFill>
                  <a:srgbClr val="FFFF00"/>
                </a:solidFill>
                <a:latin typeface="標楷體" panose="03000509000000000000" pitchFamily="65" charset="-120"/>
                <a:ea typeface="標楷體" panose="03000509000000000000" pitchFamily="65" charset="-120"/>
              </a:rPr>
              <a:t>金融</a:t>
            </a:r>
            <a:r>
              <a:rPr lang="zh-TW" altLang="en-US" sz="2400" dirty="0" smtClean="0">
                <a:solidFill>
                  <a:srgbClr val="FFFF00"/>
                </a:solidFill>
                <a:latin typeface="標楷體" panose="03000509000000000000" pitchFamily="65" charset="-120"/>
                <a:ea typeface="標楷體" panose="03000509000000000000" pitchFamily="65" charset="-120"/>
              </a:rPr>
              <a:t>資產</a:t>
            </a:r>
            <a:r>
              <a:rPr lang="zh-TW" altLang="en-US" sz="2400" dirty="0">
                <a:solidFill>
                  <a:srgbClr val="FFFF00"/>
                </a:solidFill>
                <a:latin typeface="標楷體" panose="03000509000000000000" pitchFamily="65" charset="-120"/>
                <a:ea typeface="標楷體" panose="03000509000000000000" pitchFamily="65" charset="-120"/>
              </a:rPr>
              <a:t>、</a:t>
            </a:r>
            <a:r>
              <a:rPr lang="zh-TW" altLang="en-US" sz="2400" dirty="0" smtClean="0">
                <a:solidFill>
                  <a:srgbClr val="FFFF00"/>
                </a:solidFill>
                <a:latin typeface="標楷體" panose="03000509000000000000" pitchFamily="65" charset="-120"/>
                <a:ea typeface="標楷體" panose="03000509000000000000" pitchFamily="65" charset="-120"/>
              </a:rPr>
              <a:t>呆帳、</a:t>
            </a:r>
            <a:r>
              <a:rPr lang="zh-TW" altLang="en-US" sz="2400" dirty="0">
                <a:solidFill>
                  <a:srgbClr val="FFFF00"/>
                </a:solidFill>
                <a:latin typeface="標楷體" panose="03000509000000000000" pitchFamily="65" charset="-120"/>
                <a:ea typeface="標楷體" panose="03000509000000000000" pitchFamily="65" charset="-120"/>
              </a:rPr>
              <a:t>銀行存款調節</a:t>
            </a:r>
            <a:r>
              <a:rPr lang="zh-TW" altLang="en-US" sz="2400" dirty="0" smtClean="0">
                <a:solidFill>
                  <a:srgbClr val="FFFF00"/>
                </a:solidFill>
                <a:latin typeface="標楷體" panose="03000509000000000000" pitchFamily="65" charset="-120"/>
                <a:ea typeface="標楷體" panose="03000509000000000000" pitchFamily="65" charset="-120"/>
              </a:rPr>
              <a:t>分錄、</a:t>
            </a:r>
            <a:r>
              <a:rPr lang="zh-TW" altLang="en-US" sz="2400" dirty="0">
                <a:solidFill>
                  <a:srgbClr val="FFFF00"/>
                </a:solidFill>
                <a:latin typeface="標楷體" panose="03000509000000000000" pitchFamily="65" charset="-120"/>
                <a:ea typeface="標楷體" panose="03000509000000000000" pitchFamily="65" charset="-120"/>
              </a:rPr>
              <a:t>存貨</a:t>
            </a:r>
            <a:r>
              <a:rPr lang="zh-TW" altLang="en-US" sz="2400" dirty="0" smtClean="0">
                <a:solidFill>
                  <a:srgbClr val="FFFF00"/>
                </a:solidFill>
                <a:latin typeface="標楷體" panose="03000509000000000000" pitchFamily="65" charset="-120"/>
                <a:ea typeface="標楷體" panose="03000509000000000000" pitchFamily="65" charset="-120"/>
              </a:rPr>
              <a:t>盤點、認列</a:t>
            </a:r>
            <a:r>
              <a:rPr lang="zh-TW" altLang="en-US" sz="2400" dirty="0">
                <a:solidFill>
                  <a:srgbClr val="FFFF00"/>
                </a:solidFill>
                <a:latin typeface="標楷體" panose="03000509000000000000" pitchFamily="65" charset="-120"/>
                <a:ea typeface="標楷體" panose="03000509000000000000" pitchFamily="65" charset="-120"/>
              </a:rPr>
              <a:t>員工</a:t>
            </a:r>
            <a:r>
              <a:rPr lang="zh-TW" altLang="en-US" sz="2400" dirty="0" smtClean="0">
                <a:solidFill>
                  <a:srgbClr val="FFFF00"/>
                </a:solidFill>
                <a:latin typeface="標楷體" panose="03000509000000000000" pitchFamily="65" charset="-120"/>
                <a:ea typeface="標楷體" panose="03000509000000000000" pitchFamily="65" charset="-120"/>
              </a:rPr>
              <a:t>紅利、</a:t>
            </a:r>
            <a:r>
              <a:rPr lang="zh-TW" altLang="en-US" sz="2400" dirty="0">
                <a:solidFill>
                  <a:srgbClr val="FFFF00"/>
                </a:solidFill>
                <a:latin typeface="標楷體" panose="03000509000000000000" pitchFamily="65" charset="-120"/>
                <a:ea typeface="標楷體" panose="03000509000000000000" pitchFamily="65" charset="-120"/>
              </a:rPr>
              <a:t>董監事酬勞</a:t>
            </a:r>
          </a:p>
          <a:p>
            <a:pPr marL="457200" indent="-103188">
              <a:buFont typeface="Wingdings" panose="05000000000000000000" pitchFamily="2" charset="2"/>
              <a:buChar char="ü"/>
            </a:pPr>
            <a:endParaRPr lang="zh-TW" altLang="en-US" sz="2400" dirty="0">
              <a:solidFill>
                <a:srgbClr val="FFFF00"/>
              </a:solidFill>
              <a:latin typeface="標楷體" panose="03000509000000000000" pitchFamily="65" charset="-120"/>
              <a:ea typeface="標楷體" panose="03000509000000000000" pitchFamily="65" charset="-120"/>
            </a:endParaRPr>
          </a:p>
        </p:txBody>
      </p:sp>
      <p:grpSp>
        <p:nvGrpSpPr>
          <p:cNvPr id="7" name="群組 6">
            <a:extLst>
              <a:ext uri="{FF2B5EF4-FFF2-40B4-BE49-F238E27FC236}">
                <a16:creationId xmlns:a16="http://schemas.microsoft.com/office/drawing/2014/main" id="{CE4B92A7-1C67-4465-9FE9-27BCC1855A0C}"/>
              </a:ext>
            </a:extLst>
          </p:cNvPr>
          <p:cNvGrpSpPr/>
          <p:nvPr/>
        </p:nvGrpSpPr>
        <p:grpSpPr>
          <a:xfrm>
            <a:off x="5953767" y="1558319"/>
            <a:ext cx="6295603" cy="5181694"/>
            <a:chOff x="4518274" y="1931316"/>
            <a:chExt cx="3447414" cy="4926055"/>
          </a:xfrm>
        </p:grpSpPr>
        <p:sp>
          <p:nvSpPr>
            <p:cNvPr id="93" name="矩形 92">
              <a:extLst>
                <a:ext uri="{FF2B5EF4-FFF2-40B4-BE49-F238E27FC236}">
                  <a16:creationId xmlns:a16="http://schemas.microsoft.com/office/drawing/2014/main" id="{6F885C99-576D-4300-81CE-A89888E70D44}"/>
                </a:ext>
              </a:extLst>
            </p:cNvPr>
            <p:cNvSpPr/>
            <p:nvPr/>
          </p:nvSpPr>
          <p:spPr>
            <a:xfrm flipH="1">
              <a:off x="4518274"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95" name="图片 74">
              <a:extLst>
                <a:ext uri="{FF2B5EF4-FFF2-40B4-BE49-F238E27FC236}">
                  <a16:creationId xmlns:a16="http://schemas.microsoft.com/office/drawing/2014/main" id="{95F5E59E-C40D-415F-8005-E84224C8A6AA}"/>
                </a:ext>
              </a:extLst>
            </p:cNvPr>
            <p:cNvPicPr>
              <a:picLocks/>
            </p:cNvPicPr>
            <p:nvPr/>
          </p:nvPicPr>
          <p:blipFill>
            <a:blip r:embed="rId3"/>
            <a:stretch>
              <a:fillRect/>
            </a:stretch>
          </p:blipFill>
          <p:spPr>
            <a:xfrm>
              <a:off x="6251370" y="6677371"/>
              <a:ext cx="1714318" cy="180000"/>
            </a:xfrm>
            <a:prstGeom prst="rect">
              <a:avLst/>
            </a:prstGeom>
          </p:spPr>
        </p:pic>
        <p:pic>
          <p:nvPicPr>
            <p:cNvPr id="96" name="图片 74">
              <a:extLst>
                <a:ext uri="{FF2B5EF4-FFF2-40B4-BE49-F238E27FC236}">
                  <a16:creationId xmlns:a16="http://schemas.microsoft.com/office/drawing/2014/main" id="{0424429C-68E7-486F-BA6D-6BF064E6F475}"/>
                </a:ext>
              </a:extLst>
            </p:cNvPr>
            <p:cNvPicPr>
              <a:picLocks/>
            </p:cNvPicPr>
            <p:nvPr/>
          </p:nvPicPr>
          <p:blipFill>
            <a:blip r:embed="rId3"/>
            <a:stretch>
              <a:fillRect/>
            </a:stretch>
          </p:blipFill>
          <p:spPr>
            <a:xfrm>
              <a:off x="5286581" y="1931316"/>
              <a:ext cx="1714318" cy="180000"/>
            </a:xfrm>
            <a:prstGeom prst="rect">
              <a:avLst/>
            </a:prstGeom>
          </p:spPr>
        </p:pic>
      </p:grpSp>
      <p:grpSp>
        <p:nvGrpSpPr>
          <p:cNvPr id="10" name="群組 9">
            <a:extLst>
              <a:ext uri="{FF2B5EF4-FFF2-40B4-BE49-F238E27FC236}">
                <a16:creationId xmlns:a16="http://schemas.microsoft.com/office/drawing/2014/main" id="{66764955-C316-40F6-92CC-3F782B90F392}"/>
              </a:ext>
            </a:extLst>
          </p:cNvPr>
          <p:cNvGrpSpPr/>
          <p:nvPr/>
        </p:nvGrpSpPr>
        <p:grpSpPr>
          <a:xfrm>
            <a:off x="8149228" y="887200"/>
            <a:ext cx="1847850" cy="1603387"/>
            <a:chOff x="5198539" y="1240776"/>
            <a:chExt cx="1847850" cy="1603387"/>
          </a:xfrm>
        </p:grpSpPr>
        <p:pic>
          <p:nvPicPr>
            <p:cNvPr id="97" name="圖片 96">
              <a:extLst>
                <a:ext uri="{FF2B5EF4-FFF2-40B4-BE49-F238E27FC236}">
                  <a16:creationId xmlns:a16="http://schemas.microsoft.com/office/drawing/2014/main" id="{A18A93CE-4DE0-4ABC-B7AA-7F2E5A3F6DD2}"/>
                </a:ext>
              </a:extLst>
            </p:cNvPr>
            <p:cNvPicPr>
              <a:picLocks noChangeAspect="1"/>
            </p:cNvPicPr>
            <p:nvPr/>
          </p:nvPicPr>
          <p:blipFill>
            <a:blip r:embed="rId4"/>
            <a:stretch>
              <a:fillRect/>
            </a:stretch>
          </p:blipFill>
          <p:spPr>
            <a:xfrm>
              <a:off x="5314674" y="1240776"/>
              <a:ext cx="1615580" cy="1603387"/>
            </a:xfrm>
            <a:prstGeom prst="rect">
              <a:avLst/>
            </a:prstGeom>
          </p:spPr>
        </p:pic>
        <p:sp>
          <p:nvSpPr>
            <p:cNvPr id="98" name="文字方塊 97">
              <a:extLst>
                <a:ext uri="{FF2B5EF4-FFF2-40B4-BE49-F238E27FC236}">
                  <a16:creationId xmlns:a16="http://schemas.microsoft.com/office/drawing/2014/main" id="{B7D60A0D-3F7E-4C98-9A9C-A40824EF6F05}"/>
                </a:ext>
              </a:extLst>
            </p:cNvPr>
            <p:cNvSpPr txBox="1"/>
            <p:nvPr/>
          </p:nvSpPr>
          <p:spPr>
            <a:xfrm>
              <a:off x="5198539" y="1730882"/>
              <a:ext cx="1847850" cy="584775"/>
            </a:xfrm>
            <a:prstGeom prst="rect">
              <a:avLst/>
            </a:prstGeom>
            <a:noFill/>
          </p:spPr>
          <p:txBody>
            <a:bodyPr wrap="square" rtlCol="0">
              <a:spAutoFit/>
            </a:bodyPr>
            <a:lstStyle/>
            <a:p>
              <a:pPr algn="ctr"/>
              <a:r>
                <a:rPr lang="zh-TW" altLang="en-US" sz="3200" dirty="0" smtClean="0">
                  <a:solidFill>
                    <a:schemeClr val="bg1"/>
                  </a:solidFill>
                  <a:latin typeface="標楷體" panose="03000509000000000000" pitchFamily="65" charset="-120"/>
                  <a:ea typeface="標楷體" panose="03000509000000000000" pitchFamily="65" charset="-120"/>
                </a:rPr>
                <a:t>正式題</a:t>
              </a:r>
              <a:endParaRPr lang="zh-TW" altLang="en-US" sz="3200" dirty="0">
                <a:solidFill>
                  <a:schemeClr val="bg1"/>
                </a:solidFill>
                <a:latin typeface="標楷體" panose="03000509000000000000" pitchFamily="65" charset="-120"/>
                <a:ea typeface="標楷體" panose="03000509000000000000" pitchFamily="65" charset="-120"/>
              </a:endParaRPr>
            </a:p>
          </p:txBody>
        </p:sp>
      </p:grpSp>
    </p:spTree>
    <p:extLst>
      <p:ext uri="{BB962C8B-B14F-4D97-AF65-F5344CB8AC3E}">
        <p14:creationId xmlns:p14="http://schemas.microsoft.com/office/powerpoint/2010/main" val="18400458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6" presetClass="entr" presetSubtype="32" fill="hold"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circle(out)">
                                          <p:cBhvr>
                                            <p:cTn id="23" dur="500"/>
                                            <p:tgtEl>
                                              <p:spTgt spid="9"/>
                                            </p:tgtEl>
                                          </p:cBhvr>
                                        </p:animEffect>
                                      </p:childTnLst>
                                    </p:cTn>
                                  </p:par>
                                </p:childTnLst>
                              </p:cTn>
                            </p:par>
                            <p:par>
                              <p:cTn id="24" fill="hold">
                                <p:stCondLst>
                                  <p:cond delay="1750"/>
                                </p:stCondLst>
                                <p:childTnLst>
                                  <p:par>
                                    <p:cTn id="25" presetID="22" presetClass="entr" presetSubtype="1" fill="hold"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wipe(up)">
                                          <p:cBhvr>
                                            <p:cTn id="27" dur="500"/>
                                            <p:tgtEl>
                                              <p:spTgt spid="6"/>
                                            </p:tgtEl>
                                          </p:cBhvr>
                                        </p:animEffect>
                                      </p:childTnLst>
                                    </p:cTn>
                                  </p:par>
                                </p:childTnLst>
                              </p:cTn>
                            </p:par>
                          </p:childTnLst>
                        </p:cTn>
                      </p:par>
                      <p:par>
                        <p:cTn id="28" fill="hold">
                          <p:stCondLst>
                            <p:cond delay="indefinite"/>
                          </p:stCondLst>
                          <p:childTnLst>
                            <p:par>
                              <p:cTn id="29" fill="hold">
                                <p:stCondLst>
                                  <p:cond delay="0"/>
                                </p:stCondLst>
                                <p:childTnLst>
                                  <p:par>
                                    <p:cTn id="30" presetID="6" presetClass="entr" presetSubtype="32" fill="hold" nodeType="click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circle(out)">
                                          <p:cBhvr>
                                            <p:cTn id="32" dur="500"/>
                                            <p:tgtEl>
                                              <p:spTgt spid="10"/>
                                            </p:tgtEl>
                                          </p:cBhvr>
                                        </p:animEffect>
                                      </p:childTnLst>
                                    </p:cTn>
                                  </p:par>
                                </p:childTnLst>
                              </p:cTn>
                            </p:par>
                            <p:par>
                              <p:cTn id="33" fill="hold">
                                <p:stCondLst>
                                  <p:cond delay="500"/>
                                </p:stCondLst>
                                <p:childTnLst>
                                  <p:par>
                                    <p:cTn id="34" presetID="22" presetClass="entr" presetSubtype="1" fill="hold" nodeType="afterEffect">
                                      <p:stCondLst>
                                        <p:cond delay="0"/>
                                      </p:stCondLst>
                                      <p:childTnLst>
                                        <p:set>
                                          <p:cBhvr>
                                            <p:cTn id="35" dur="1" fill="hold">
                                              <p:stCondLst>
                                                <p:cond delay="0"/>
                                              </p:stCondLst>
                                            </p:cTn>
                                            <p:tgtEl>
                                              <p:spTgt spid="7"/>
                                            </p:tgtEl>
                                            <p:attrNameLst>
                                              <p:attrName>style.visibility</p:attrName>
                                            </p:attrNameLst>
                                          </p:cBhvr>
                                          <p:to>
                                            <p:strVal val="visible"/>
                                          </p:to>
                                        </p:set>
                                        <p:animEffect transition="in" filter="wipe(up)">
                                          <p:cBhvr>
                                            <p:cTn id="36" dur="500"/>
                                            <p:tgtEl>
                                              <p:spTgt spid="7"/>
                                            </p:tgtEl>
                                          </p:cBhvr>
                                        </p:animEffect>
                                      </p:childTnLst>
                                    </p:cTn>
                                  </p:par>
                                </p:childTnLst>
                              </p:cTn>
                            </p:par>
                            <p:par>
                              <p:cTn id="37" fill="hold">
                                <p:stCondLst>
                                  <p:cond delay="1000"/>
                                </p:stCondLst>
                                <p:childTnLst>
                                  <p:par>
                                    <p:cTn id="38" presetID="42" presetClass="entr" presetSubtype="0" fill="hold" grpId="0" nodeType="afterEffect">
                                      <p:stCondLst>
                                        <p:cond delay="0"/>
                                      </p:stCondLst>
                                      <p:childTnLst>
                                        <p:set>
                                          <p:cBhvr>
                                            <p:cTn id="39" dur="1" fill="hold">
                                              <p:stCondLst>
                                                <p:cond delay="0"/>
                                              </p:stCondLst>
                                            </p:cTn>
                                            <p:tgtEl>
                                              <p:spTgt spid="94">
                                                <p:txEl>
                                                  <p:pRg st="0" end="0"/>
                                                </p:txEl>
                                              </p:spTgt>
                                            </p:tgtEl>
                                            <p:attrNameLst>
                                              <p:attrName>style.visibility</p:attrName>
                                            </p:attrNameLst>
                                          </p:cBhvr>
                                          <p:to>
                                            <p:strVal val="visible"/>
                                          </p:to>
                                        </p:set>
                                        <p:animEffect transition="in" filter="fade">
                                          <p:cBhvr>
                                            <p:cTn id="40" dur="1000"/>
                                            <p:tgtEl>
                                              <p:spTgt spid="94">
                                                <p:txEl>
                                                  <p:pRg st="0" end="0"/>
                                                </p:txEl>
                                              </p:spTgt>
                                            </p:tgtEl>
                                          </p:cBhvr>
                                        </p:animEffect>
                                        <p:anim calcmode="lin" valueType="num">
                                          <p:cBhvr>
                                            <p:cTn id="41" dur="1000" fill="hold"/>
                                            <p:tgtEl>
                                              <p:spTgt spid="94">
                                                <p:txEl>
                                                  <p:pRg st="0" end="0"/>
                                                </p:txEl>
                                              </p:spTgt>
                                            </p:tgtEl>
                                            <p:attrNameLst>
                                              <p:attrName>ppt_x</p:attrName>
                                            </p:attrNameLst>
                                          </p:cBhvr>
                                          <p:tavLst>
                                            <p:tav tm="0">
                                              <p:val>
                                                <p:strVal val="#ppt_x"/>
                                              </p:val>
                                            </p:tav>
                                            <p:tav tm="100000">
                                              <p:val>
                                                <p:strVal val="#ppt_x"/>
                                              </p:val>
                                            </p:tav>
                                          </p:tavLst>
                                        </p:anim>
                                        <p:anim calcmode="lin" valueType="num">
                                          <p:cBhvr>
                                            <p:cTn id="42" dur="1000" fill="hold"/>
                                            <p:tgtEl>
                                              <p:spTgt spid="9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42" presetClass="entr" presetSubtype="0" fill="hold" grpId="0" nodeType="clickEffect">
                                      <p:stCondLst>
                                        <p:cond delay="0"/>
                                      </p:stCondLst>
                                      <p:childTnLst>
                                        <p:set>
                                          <p:cBhvr>
                                            <p:cTn id="46" dur="1" fill="hold">
                                              <p:stCondLst>
                                                <p:cond delay="0"/>
                                              </p:stCondLst>
                                            </p:cTn>
                                            <p:tgtEl>
                                              <p:spTgt spid="94">
                                                <p:txEl>
                                                  <p:pRg st="1" end="1"/>
                                                </p:txEl>
                                              </p:spTgt>
                                            </p:tgtEl>
                                            <p:attrNameLst>
                                              <p:attrName>style.visibility</p:attrName>
                                            </p:attrNameLst>
                                          </p:cBhvr>
                                          <p:to>
                                            <p:strVal val="visible"/>
                                          </p:to>
                                        </p:set>
                                        <p:animEffect transition="in" filter="fade">
                                          <p:cBhvr>
                                            <p:cTn id="47" dur="1000"/>
                                            <p:tgtEl>
                                              <p:spTgt spid="94">
                                                <p:txEl>
                                                  <p:pRg st="1" end="1"/>
                                                </p:txEl>
                                              </p:spTgt>
                                            </p:tgtEl>
                                          </p:cBhvr>
                                        </p:animEffect>
                                        <p:anim calcmode="lin" valueType="num">
                                          <p:cBhvr>
                                            <p:cTn id="48" dur="1000" fill="hold"/>
                                            <p:tgtEl>
                                              <p:spTgt spid="94">
                                                <p:txEl>
                                                  <p:pRg st="1" end="1"/>
                                                </p:txEl>
                                              </p:spTgt>
                                            </p:tgtEl>
                                            <p:attrNameLst>
                                              <p:attrName>ppt_x</p:attrName>
                                            </p:attrNameLst>
                                          </p:cBhvr>
                                          <p:tavLst>
                                            <p:tav tm="0">
                                              <p:val>
                                                <p:strVal val="#ppt_x"/>
                                              </p:val>
                                            </p:tav>
                                            <p:tav tm="100000">
                                              <p:val>
                                                <p:strVal val="#ppt_x"/>
                                              </p:val>
                                            </p:tav>
                                          </p:tavLst>
                                        </p:anim>
                                        <p:anim calcmode="lin" valueType="num">
                                          <p:cBhvr>
                                            <p:cTn id="49" dur="1000" fill="hold"/>
                                            <p:tgtEl>
                                              <p:spTgt spid="94">
                                                <p:txEl>
                                                  <p:pRg st="1" end="1"/>
                                                </p:txEl>
                                              </p:spTgt>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94">
                                                <p:txEl>
                                                  <p:pRg st="2" end="2"/>
                                                </p:txEl>
                                              </p:spTgt>
                                            </p:tgtEl>
                                            <p:attrNameLst>
                                              <p:attrName>style.visibility</p:attrName>
                                            </p:attrNameLst>
                                          </p:cBhvr>
                                          <p:to>
                                            <p:strVal val="visible"/>
                                          </p:to>
                                        </p:set>
                                        <p:animEffect transition="in" filter="fade">
                                          <p:cBhvr>
                                            <p:cTn id="52" dur="1000"/>
                                            <p:tgtEl>
                                              <p:spTgt spid="94">
                                                <p:txEl>
                                                  <p:pRg st="2" end="2"/>
                                                </p:txEl>
                                              </p:spTgt>
                                            </p:tgtEl>
                                          </p:cBhvr>
                                        </p:animEffect>
                                        <p:anim calcmode="lin" valueType="num">
                                          <p:cBhvr>
                                            <p:cTn id="53" dur="1000" fill="hold"/>
                                            <p:tgtEl>
                                              <p:spTgt spid="94">
                                                <p:txEl>
                                                  <p:pRg st="2" end="2"/>
                                                </p:txEl>
                                              </p:spTgt>
                                            </p:tgtEl>
                                            <p:attrNameLst>
                                              <p:attrName>ppt_x</p:attrName>
                                            </p:attrNameLst>
                                          </p:cBhvr>
                                          <p:tavLst>
                                            <p:tav tm="0">
                                              <p:val>
                                                <p:strVal val="#ppt_x"/>
                                              </p:val>
                                            </p:tav>
                                            <p:tav tm="100000">
                                              <p:val>
                                                <p:strVal val="#ppt_x"/>
                                              </p:val>
                                            </p:tav>
                                          </p:tavLst>
                                        </p:anim>
                                        <p:anim calcmode="lin" valueType="num">
                                          <p:cBhvr>
                                            <p:cTn id="54" dur="1000" fill="hold"/>
                                            <p:tgtEl>
                                              <p:spTgt spid="9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42" presetClass="entr" presetSubtype="0" fill="hold" grpId="0" nodeType="clickEffect">
                                      <p:stCondLst>
                                        <p:cond delay="0"/>
                                      </p:stCondLst>
                                      <p:childTnLst>
                                        <p:set>
                                          <p:cBhvr>
                                            <p:cTn id="58" dur="1" fill="hold">
                                              <p:stCondLst>
                                                <p:cond delay="0"/>
                                              </p:stCondLst>
                                            </p:cTn>
                                            <p:tgtEl>
                                              <p:spTgt spid="94">
                                                <p:txEl>
                                                  <p:pRg st="3" end="3"/>
                                                </p:txEl>
                                              </p:spTgt>
                                            </p:tgtEl>
                                            <p:attrNameLst>
                                              <p:attrName>style.visibility</p:attrName>
                                            </p:attrNameLst>
                                          </p:cBhvr>
                                          <p:to>
                                            <p:strVal val="visible"/>
                                          </p:to>
                                        </p:set>
                                        <p:animEffect transition="in" filter="fade">
                                          <p:cBhvr>
                                            <p:cTn id="59" dur="1000"/>
                                            <p:tgtEl>
                                              <p:spTgt spid="94">
                                                <p:txEl>
                                                  <p:pRg st="3" end="3"/>
                                                </p:txEl>
                                              </p:spTgt>
                                            </p:tgtEl>
                                          </p:cBhvr>
                                        </p:animEffect>
                                        <p:anim calcmode="lin" valueType="num">
                                          <p:cBhvr>
                                            <p:cTn id="60" dur="1000" fill="hold"/>
                                            <p:tgtEl>
                                              <p:spTgt spid="94">
                                                <p:txEl>
                                                  <p:pRg st="3" end="3"/>
                                                </p:txEl>
                                              </p:spTgt>
                                            </p:tgtEl>
                                            <p:attrNameLst>
                                              <p:attrName>ppt_x</p:attrName>
                                            </p:attrNameLst>
                                          </p:cBhvr>
                                          <p:tavLst>
                                            <p:tav tm="0">
                                              <p:val>
                                                <p:strVal val="#ppt_x"/>
                                              </p:val>
                                            </p:tav>
                                            <p:tav tm="100000">
                                              <p:val>
                                                <p:strVal val="#ppt_x"/>
                                              </p:val>
                                            </p:tav>
                                          </p:tavLst>
                                        </p:anim>
                                        <p:anim calcmode="lin" valueType="num">
                                          <p:cBhvr>
                                            <p:cTn id="61" dur="1000" fill="hold"/>
                                            <p:tgtEl>
                                              <p:spTgt spid="9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42" presetClass="entr" presetSubtype="0" fill="hold" grpId="0" nodeType="clickEffect">
                                      <p:stCondLst>
                                        <p:cond delay="0"/>
                                      </p:stCondLst>
                                      <p:childTnLst>
                                        <p:set>
                                          <p:cBhvr>
                                            <p:cTn id="65" dur="1" fill="hold">
                                              <p:stCondLst>
                                                <p:cond delay="0"/>
                                              </p:stCondLst>
                                            </p:cTn>
                                            <p:tgtEl>
                                              <p:spTgt spid="94">
                                                <p:txEl>
                                                  <p:pRg st="4" end="4"/>
                                                </p:txEl>
                                              </p:spTgt>
                                            </p:tgtEl>
                                            <p:attrNameLst>
                                              <p:attrName>style.visibility</p:attrName>
                                            </p:attrNameLst>
                                          </p:cBhvr>
                                          <p:to>
                                            <p:strVal val="visible"/>
                                          </p:to>
                                        </p:set>
                                        <p:animEffect transition="in" filter="fade">
                                          <p:cBhvr>
                                            <p:cTn id="66" dur="1000"/>
                                            <p:tgtEl>
                                              <p:spTgt spid="94">
                                                <p:txEl>
                                                  <p:pRg st="4" end="4"/>
                                                </p:txEl>
                                              </p:spTgt>
                                            </p:tgtEl>
                                          </p:cBhvr>
                                        </p:animEffect>
                                        <p:anim calcmode="lin" valueType="num">
                                          <p:cBhvr>
                                            <p:cTn id="67" dur="1000" fill="hold"/>
                                            <p:tgtEl>
                                              <p:spTgt spid="94">
                                                <p:txEl>
                                                  <p:pRg st="4" end="4"/>
                                                </p:txEl>
                                              </p:spTgt>
                                            </p:tgtEl>
                                            <p:attrNameLst>
                                              <p:attrName>ppt_x</p:attrName>
                                            </p:attrNameLst>
                                          </p:cBhvr>
                                          <p:tavLst>
                                            <p:tav tm="0">
                                              <p:val>
                                                <p:strVal val="#ppt_x"/>
                                              </p:val>
                                            </p:tav>
                                            <p:tav tm="100000">
                                              <p:val>
                                                <p:strVal val="#ppt_x"/>
                                              </p:val>
                                            </p:tav>
                                          </p:tavLst>
                                        </p:anim>
                                        <p:anim calcmode="lin" valueType="num">
                                          <p:cBhvr>
                                            <p:cTn id="68" dur="1000" fill="hold"/>
                                            <p:tgtEl>
                                              <p:spTgt spid="94">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94" grpId="0" build="p"/>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6" presetClass="entr" presetSubtype="32" fill="hold"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circle(out)">
                                          <p:cBhvr>
                                            <p:cTn id="23" dur="500"/>
                                            <p:tgtEl>
                                              <p:spTgt spid="9"/>
                                            </p:tgtEl>
                                          </p:cBhvr>
                                        </p:animEffect>
                                      </p:childTnLst>
                                    </p:cTn>
                                  </p:par>
                                </p:childTnLst>
                              </p:cTn>
                            </p:par>
                            <p:par>
                              <p:cTn id="24" fill="hold">
                                <p:stCondLst>
                                  <p:cond delay="1750"/>
                                </p:stCondLst>
                                <p:childTnLst>
                                  <p:par>
                                    <p:cTn id="25" presetID="22" presetClass="entr" presetSubtype="1" fill="hold"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wipe(up)">
                                          <p:cBhvr>
                                            <p:cTn id="27" dur="500"/>
                                            <p:tgtEl>
                                              <p:spTgt spid="6"/>
                                            </p:tgtEl>
                                          </p:cBhvr>
                                        </p:animEffect>
                                      </p:childTnLst>
                                    </p:cTn>
                                  </p:par>
                                </p:childTnLst>
                              </p:cTn>
                            </p:par>
                          </p:childTnLst>
                        </p:cTn>
                      </p:par>
                      <p:par>
                        <p:cTn id="28" fill="hold">
                          <p:stCondLst>
                            <p:cond delay="indefinite"/>
                          </p:stCondLst>
                          <p:childTnLst>
                            <p:par>
                              <p:cTn id="29" fill="hold">
                                <p:stCondLst>
                                  <p:cond delay="0"/>
                                </p:stCondLst>
                                <p:childTnLst>
                                  <p:par>
                                    <p:cTn id="30" presetID="6" presetClass="entr" presetSubtype="32" fill="hold" nodeType="click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circle(out)">
                                          <p:cBhvr>
                                            <p:cTn id="32" dur="500"/>
                                            <p:tgtEl>
                                              <p:spTgt spid="10"/>
                                            </p:tgtEl>
                                          </p:cBhvr>
                                        </p:animEffect>
                                      </p:childTnLst>
                                    </p:cTn>
                                  </p:par>
                                </p:childTnLst>
                              </p:cTn>
                            </p:par>
                            <p:par>
                              <p:cTn id="33" fill="hold">
                                <p:stCondLst>
                                  <p:cond delay="500"/>
                                </p:stCondLst>
                                <p:childTnLst>
                                  <p:par>
                                    <p:cTn id="34" presetID="22" presetClass="entr" presetSubtype="1" fill="hold" nodeType="afterEffect">
                                      <p:stCondLst>
                                        <p:cond delay="0"/>
                                      </p:stCondLst>
                                      <p:childTnLst>
                                        <p:set>
                                          <p:cBhvr>
                                            <p:cTn id="35" dur="1" fill="hold">
                                              <p:stCondLst>
                                                <p:cond delay="0"/>
                                              </p:stCondLst>
                                            </p:cTn>
                                            <p:tgtEl>
                                              <p:spTgt spid="7"/>
                                            </p:tgtEl>
                                            <p:attrNameLst>
                                              <p:attrName>style.visibility</p:attrName>
                                            </p:attrNameLst>
                                          </p:cBhvr>
                                          <p:to>
                                            <p:strVal val="visible"/>
                                          </p:to>
                                        </p:set>
                                        <p:animEffect transition="in" filter="wipe(up)">
                                          <p:cBhvr>
                                            <p:cTn id="36" dur="500"/>
                                            <p:tgtEl>
                                              <p:spTgt spid="7"/>
                                            </p:tgtEl>
                                          </p:cBhvr>
                                        </p:animEffect>
                                      </p:childTnLst>
                                    </p:cTn>
                                  </p:par>
                                </p:childTnLst>
                              </p:cTn>
                            </p:par>
                            <p:par>
                              <p:cTn id="37" fill="hold">
                                <p:stCondLst>
                                  <p:cond delay="1000"/>
                                </p:stCondLst>
                                <p:childTnLst>
                                  <p:par>
                                    <p:cTn id="38" presetID="42" presetClass="entr" presetSubtype="0" fill="hold" grpId="0" nodeType="afterEffect">
                                      <p:stCondLst>
                                        <p:cond delay="0"/>
                                      </p:stCondLst>
                                      <p:childTnLst>
                                        <p:set>
                                          <p:cBhvr>
                                            <p:cTn id="39" dur="1" fill="hold">
                                              <p:stCondLst>
                                                <p:cond delay="0"/>
                                              </p:stCondLst>
                                            </p:cTn>
                                            <p:tgtEl>
                                              <p:spTgt spid="94">
                                                <p:txEl>
                                                  <p:pRg st="0" end="0"/>
                                                </p:txEl>
                                              </p:spTgt>
                                            </p:tgtEl>
                                            <p:attrNameLst>
                                              <p:attrName>style.visibility</p:attrName>
                                            </p:attrNameLst>
                                          </p:cBhvr>
                                          <p:to>
                                            <p:strVal val="visible"/>
                                          </p:to>
                                        </p:set>
                                        <p:animEffect transition="in" filter="fade">
                                          <p:cBhvr>
                                            <p:cTn id="40" dur="1000"/>
                                            <p:tgtEl>
                                              <p:spTgt spid="94">
                                                <p:txEl>
                                                  <p:pRg st="0" end="0"/>
                                                </p:txEl>
                                              </p:spTgt>
                                            </p:tgtEl>
                                          </p:cBhvr>
                                        </p:animEffect>
                                        <p:anim calcmode="lin" valueType="num">
                                          <p:cBhvr>
                                            <p:cTn id="41" dur="1000" fill="hold"/>
                                            <p:tgtEl>
                                              <p:spTgt spid="94">
                                                <p:txEl>
                                                  <p:pRg st="0" end="0"/>
                                                </p:txEl>
                                              </p:spTgt>
                                            </p:tgtEl>
                                            <p:attrNameLst>
                                              <p:attrName>ppt_x</p:attrName>
                                            </p:attrNameLst>
                                          </p:cBhvr>
                                          <p:tavLst>
                                            <p:tav tm="0">
                                              <p:val>
                                                <p:strVal val="#ppt_x"/>
                                              </p:val>
                                            </p:tav>
                                            <p:tav tm="100000">
                                              <p:val>
                                                <p:strVal val="#ppt_x"/>
                                              </p:val>
                                            </p:tav>
                                          </p:tavLst>
                                        </p:anim>
                                        <p:anim calcmode="lin" valueType="num">
                                          <p:cBhvr>
                                            <p:cTn id="42" dur="1000" fill="hold"/>
                                            <p:tgtEl>
                                              <p:spTgt spid="9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42" presetClass="entr" presetSubtype="0" fill="hold" grpId="0" nodeType="clickEffect">
                                      <p:stCondLst>
                                        <p:cond delay="0"/>
                                      </p:stCondLst>
                                      <p:childTnLst>
                                        <p:set>
                                          <p:cBhvr>
                                            <p:cTn id="46" dur="1" fill="hold">
                                              <p:stCondLst>
                                                <p:cond delay="0"/>
                                              </p:stCondLst>
                                            </p:cTn>
                                            <p:tgtEl>
                                              <p:spTgt spid="94">
                                                <p:txEl>
                                                  <p:pRg st="1" end="1"/>
                                                </p:txEl>
                                              </p:spTgt>
                                            </p:tgtEl>
                                            <p:attrNameLst>
                                              <p:attrName>style.visibility</p:attrName>
                                            </p:attrNameLst>
                                          </p:cBhvr>
                                          <p:to>
                                            <p:strVal val="visible"/>
                                          </p:to>
                                        </p:set>
                                        <p:animEffect transition="in" filter="fade">
                                          <p:cBhvr>
                                            <p:cTn id="47" dur="1000"/>
                                            <p:tgtEl>
                                              <p:spTgt spid="94">
                                                <p:txEl>
                                                  <p:pRg st="1" end="1"/>
                                                </p:txEl>
                                              </p:spTgt>
                                            </p:tgtEl>
                                          </p:cBhvr>
                                        </p:animEffect>
                                        <p:anim calcmode="lin" valueType="num">
                                          <p:cBhvr>
                                            <p:cTn id="48" dur="1000" fill="hold"/>
                                            <p:tgtEl>
                                              <p:spTgt spid="94">
                                                <p:txEl>
                                                  <p:pRg st="1" end="1"/>
                                                </p:txEl>
                                              </p:spTgt>
                                            </p:tgtEl>
                                            <p:attrNameLst>
                                              <p:attrName>ppt_x</p:attrName>
                                            </p:attrNameLst>
                                          </p:cBhvr>
                                          <p:tavLst>
                                            <p:tav tm="0">
                                              <p:val>
                                                <p:strVal val="#ppt_x"/>
                                              </p:val>
                                            </p:tav>
                                            <p:tav tm="100000">
                                              <p:val>
                                                <p:strVal val="#ppt_x"/>
                                              </p:val>
                                            </p:tav>
                                          </p:tavLst>
                                        </p:anim>
                                        <p:anim calcmode="lin" valueType="num">
                                          <p:cBhvr>
                                            <p:cTn id="49" dur="1000" fill="hold"/>
                                            <p:tgtEl>
                                              <p:spTgt spid="94">
                                                <p:txEl>
                                                  <p:pRg st="1" end="1"/>
                                                </p:txEl>
                                              </p:spTgt>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94">
                                                <p:txEl>
                                                  <p:pRg st="2" end="2"/>
                                                </p:txEl>
                                              </p:spTgt>
                                            </p:tgtEl>
                                            <p:attrNameLst>
                                              <p:attrName>style.visibility</p:attrName>
                                            </p:attrNameLst>
                                          </p:cBhvr>
                                          <p:to>
                                            <p:strVal val="visible"/>
                                          </p:to>
                                        </p:set>
                                        <p:animEffect transition="in" filter="fade">
                                          <p:cBhvr>
                                            <p:cTn id="52" dur="1000"/>
                                            <p:tgtEl>
                                              <p:spTgt spid="94">
                                                <p:txEl>
                                                  <p:pRg st="2" end="2"/>
                                                </p:txEl>
                                              </p:spTgt>
                                            </p:tgtEl>
                                          </p:cBhvr>
                                        </p:animEffect>
                                        <p:anim calcmode="lin" valueType="num">
                                          <p:cBhvr>
                                            <p:cTn id="53" dur="1000" fill="hold"/>
                                            <p:tgtEl>
                                              <p:spTgt spid="94">
                                                <p:txEl>
                                                  <p:pRg st="2" end="2"/>
                                                </p:txEl>
                                              </p:spTgt>
                                            </p:tgtEl>
                                            <p:attrNameLst>
                                              <p:attrName>ppt_x</p:attrName>
                                            </p:attrNameLst>
                                          </p:cBhvr>
                                          <p:tavLst>
                                            <p:tav tm="0">
                                              <p:val>
                                                <p:strVal val="#ppt_x"/>
                                              </p:val>
                                            </p:tav>
                                            <p:tav tm="100000">
                                              <p:val>
                                                <p:strVal val="#ppt_x"/>
                                              </p:val>
                                            </p:tav>
                                          </p:tavLst>
                                        </p:anim>
                                        <p:anim calcmode="lin" valueType="num">
                                          <p:cBhvr>
                                            <p:cTn id="54" dur="1000" fill="hold"/>
                                            <p:tgtEl>
                                              <p:spTgt spid="9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42" presetClass="entr" presetSubtype="0" fill="hold" grpId="0" nodeType="clickEffect">
                                      <p:stCondLst>
                                        <p:cond delay="0"/>
                                      </p:stCondLst>
                                      <p:childTnLst>
                                        <p:set>
                                          <p:cBhvr>
                                            <p:cTn id="58" dur="1" fill="hold">
                                              <p:stCondLst>
                                                <p:cond delay="0"/>
                                              </p:stCondLst>
                                            </p:cTn>
                                            <p:tgtEl>
                                              <p:spTgt spid="94">
                                                <p:txEl>
                                                  <p:pRg st="3" end="3"/>
                                                </p:txEl>
                                              </p:spTgt>
                                            </p:tgtEl>
                                            <p:attrNameLst>
                                              <p:attrName>style.visibility</p:attrName>
                                            </p:attrNameLst>
                                          </p:cBhvr>
                                          <p:to>
                                            <p:strVal val="visible"/>
                                          </p:to>
                                        </p:set>
                                        <p:animEffect transition="in" filter="fade">
                                          <p:cBhvr>
                                            <p:cTn id="59" dur="1000"/>
                                            <p:tgtEl>
                                              <p:spTgt spid="94">
                                                <p:txEl>
                                                  <p:pRg st="3" end="3"/>
                                                </p:txEl>
                                              </p:spTgt>
                                            </p:tgtEl>
                                          </p:cBhvr>
                                        </p:animEffect>
                                        <p:anim calcmode="lin" valueType="num">
                                          <p:cBhvr>
                                            <p:cTn id="60" dur="1000" fill="hold"/>
                                            <p:tgtEl>
                                              <p:spTgt spid="94">
                                                <p:txEl>
                                                  <p:pRg st="3" end="3"/>
                                                </p:txEl>
                                              </p:spTgt>
                                            </p:tgtEl>
                                            <p:attrNameLst>
                                              <p:attrName>ppt_x</p:attrName>
                                            </p:attrNameLst>
                                          </p:cBhvr>
                                          <p:tavLst>
                                            <p:tav tm="0">
                                              <p:val>
                                                <p:strVal val="#ppt_x"/>
                                              </p:val>
                                            </p:tav>
                                            <p:tav tm="100000">
                                              <p:val>
                                                <p:strVal val="#ppt_x"/>
                                              </p:val>
                                            </p:tav>
                                          </p:tavLst>
                                        </p:anim>
                                        <p:anim calcmode="lin" valueType="num">
                                          <p:cBhvr>
                                            <p:cTn id="61" dur="1000" fill="hold"/>
                                            <p:tgtEl>
                                              <p:spTgt spid="9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42" presetClass="entr" presetSubtype="0" fill="hold" grpId="0" nodeType="clickEffect">
                                      <p:stCondLst>
                                        <p:cond delay="0"/>
                                      </p:stCondLst>
                                      <p:childTnLst>
                                        <p:set>
                                          <p:cBhvr>
                                            <p:cTn id="65" dur="1" fill="hold">
                                              <p:stCondLst>
                                                <p:cond delay="0"/>
                                              </p:stCondLst>
                                            </p:cTn>
                                            <p:tgtEl>
                                              <p:spTgt spid="94">
                                                <p:txEl>
                                                  <p:pRg st="4" end="4"/>
                                                </p:txEl>
                                              </p:spTgt>
                                            </p:tgtEl>
                                            <p:attrNameLst>
                                              <p:attrName>style.visibility</p:attrName>
                                            </p:attrNameLst>
                                          </p:cBhvr>
                                          <p:to>
                                            <p:strVal val="visible"/>
                                          </p:to>
                                        </p:set>
                                        <p:animEffect transition="in" filter="fade">
                                          <p:cBhvr>
                                            <p:cTn id="66" dur="1000"/>
                                            <p:tgtEl>
                                              <p:spTgt spid="94">
                                                <p:txEl>
                                                  <p:pRg st="4" end="4"/>
                                                </p:txEl>
                                              </p:spTgt>
                                            </p:tgtEl>
                                          </p:cBhvr>
                                        </p:animEffect>
                                        <p:anim calcmode="lin" valueType="num">
                                          <p:cBhvr>
                                            <p:cTn id="67" dur="1000" fill="hold"/>
                                            <p:tgtEl>
                                              <p:spTgt spid="94">
                                                <p:txEl>
                                                  <p:pRg st="4" end="4"/>
                                                </p:txEl>
                                              </p:spTgt>
                                            </p:tgtEl>
                                            <p:attrNameLst>
                                              <p:attrName>ppt_x</p:attrName>
                                            </p:attrNameLst>
                                          </p:cBhvr>
                                          <p:tavLst>
                                            <p:tav tm="0">
                                              <p:val>
                                                <p:strVal val="#ppt_x"/>
                                              </p:val>
                                            </p:tav>
                                            <p:tav tm="100000">
                                              <p:val>
                                                <p:strVal val="#ppt_x"/>
                                              </p:val>
                                            </p:tav>
                                          </p:tavLst>
                                        </p:anim>
                                        <p:anim calcmode="lin" valueType="num">
                                          <p:cBhvr>
                                            <p:cTn id="68" dur="1000" fill="hold"/>
                                            <p:tgtEl>
                                              <p:spTgt spid="94">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94" grpId="0" build="p"/>
        </p:bldLst>
      </p:timing>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254956" y="2458915"/>
            <a:ext cx="3725561" cy="1200329"/>
          </a:xfrm>
          <a:prstGeom prst="rect">
            <a:avLst/>
          </a:prstGeom>
        </p:spPr>
        <p:txBody>
          <a:bodyPr wrap="square">
            <a:spAutoFit/>
          </a:bodyPr>
          <a:lstStyle/>
          <a:p>
            <a:pPr marL="342900" indent="-342900">
              <a:buFont typeface="Wingdings" panose="05000000000000000000" pitchFamily="2" charset="2"/>
              <a:buChar char="l"/>
            </a:pPr>
            <a:r>
              <a:rPr lang="zh-TW" altLang="en-US" sz="2400" dirty="0">
                <a:solidFill>
                  <a:srgbClr val="92D050"/>
                </a:solidFill>
                <a:latin typeface="標楷體" panose="03000509000000000000" pitchFamily="65" charset="-120"/>
                <a:ea typeface="標楷體" panose="03000509000000000000" pitchFamily="65" charset="-120"/>
              </a:rPr>
              <a:t>商品別銷貨利潤分析</a:t>
            </a:r>
            <a:r>
              <a:rPr lang="zh-TW" altLang="en-US" sz="2400" dirty="0" smtClean="0">
                <a:solidFill>
                  <a:srgbClr val="92D050"/>
                </a:solidFill>
                <a:latin typeface="標楷體" panose="03000509000000000000" pitchFamily="65" charset="-120"/>
                <a:ea typeface="標楷體" panose="03000509000000000000" pitchFamily="65" charset="-120"/>
              </a:rPr>
              <a:t>表</a:t>
            </a:r>
            <a:endParaRPr lang="en-US" altLang="zh-TW" sz="2400" dirty="0" smtClean="0">
              <a:solidFill>
                <a:srgbClr val="92D050"/>
              </a:solidFill>
              <a:latin typeface="標楷體" panose="03000509000000000000" pitchFamily="65" charset="-120"/>
              <a:ea typeface="標楷體" panose="03000509000000000000" pitchFamily="65" charset="-120"/>
            </a:endParaRPr>
          </a:p>
          <a:p>
            <a:pPr marL="342900" indent="-342900">
              <a:buFont typeface="Wingdings" panose="05000000000000000000" pitchFamily="2" charset="2"/>
              <a:buChar char="l"/>
            </a:pPr>
            <a:r>
              <a:rPr lang="zh-TW" altLang="en-US" sz="2400" dirty="0">
                <a:solidFill>
                  <a:srgbClr val="92D050"/>
                </a:solidFill>
                <a:latin typeface="標楷體" panose="03000509000000000000" pitchFamily="65" charset="-120"/>
                <a:ea typeface="標楷體" panose="03000509000000000000" pitchFamily="65" charset="-120"/>
              </a:rPr>
              <a:t>現金</a:t>
            </a:r>
            <a:r>
              <a:rPr lang="en-US" altLang="zh-TW" sz="2400" dirty="0">
                <a:solidFill>
                  <a:srgbClr val="92D050"/>
                </a:solidFill>
                <a:latin typeface="標楷體" panose="03000509000000000000" pitchFamily="65" charset="-120"/>
                <a:ea typeface="標楷體" panose="03000509000000000000" pitchFamily="65" charset="-120"/>
              </a:rPr>
              <a:t>(</a:t>
            </a:r>
            <a:r>
              <a:rPr lang="zh-TW" altLang="en-US" sz="2400" dirty="0">
                <a:solidFill>
                  <a:srgbClr val="92D050"/>
                </a:solidFill>
                <a:latin typeface="標楷體" panose="03000509000000000000" pitchFamily="65" charset="-120"/>
                <a:ea typeface="標楷體" panose="03000509000000000000" pitchFamily="65" charset="-120"/>
              </a:rPr>
              <a:t>含銀行存款</a:t>
            </a:r>
            <a:r>
              <a:rPr lang="en-US" altLang="zh-TW" sz="2400" dirty="0">
                <a:solidFill>
                  <a:srgbClr val="92D050"/>
                </a:solidFill>
                <a:latin typeface="標楷體" panose="03000509000000000000" pitchFamily="65" charset="-120"/>
                <a:ea typeface="標楷體" panose="03000509000000000000" pitchFamily="65" charset="-120"/>
              </a:rPr>
              <a:t>)</a:t>
            </a:r>
            <a:r>
              <a:rPr lang="zh-TW" altLang="en-US" sz="2400" dirty="0">
                <a:solidFill>
                  <a:srgbClr val="92D050"/>
                </a:solidFill>
                <a:latin typeface="標楷體" panose="03000509000000000000" pitchFamily="65" charset="-120"/>
                <a:ea typeface="標楷體" panose="03000509000000000000" pitchFamily="65" charset="-120"/>
              </a:rPr>
              <a:t>收付分析</a:t>
            </a:r>
            <a:r>
              <a:rPr lang="zh-TW" altLang="en-US" sz="2400" dirty="0" smtClean="0">
                <a:solidFill>
                  <a:srgbClr val="92D050"/>
                </a:solidFill>
                <a:latin typeface="標楷體" panose="03000509000000000000" pitchFamily="65" charset="-120"/>
                <a:ea typeface="標楷體" panose="03000509000000000000" pitchFamily="65" charset="-120"/>
              </a:rPr>
              <a:t>表</a:t>
            </a:r>
            <a:r>
              <a:rPr lang="en-US" altLang="zh-TW" sz="2400" dirty="0" smtClean="0">
                <a:solidFill>
                  <a:srgbClr val="92D050"/>
                </a:solidFill>
                <a:latin typeface="標楷體" panose="03000509000000000000" pitchFamily="65" charset="-120"/>
                <a:ea typeface="標楷體" panose="03000509000000000000" pitchFamily="65" charset="-120"/>
              </a:rPr>
              <a:t>(</a:t>
            </a:r>
            <a:r>
              <a:rPr lang="zh-TW" altLang="en-US" sz="2400" dirty="0" smtClean="0">
                <a:solidFill>
                  <a:srgbClr val="92D050"/>
                </a:solidFill>
                <a:latin typeface="標楷體" panose="03000509000000000000" pitchFamily="65" charset="-120"/>
                <a:ea typeface="標楷體" panose="03000509000000000000" pitchFamily="65" charset="-120"/>
              </a:rPr>
              <a:t>基礎轉換</a:t>
            </a:r>
            <a:r>
              <a:rPr lang="en-US" altLang="zh-TW" sz="2400" dirty="0" smtClean="0">
                <a:solidFill>
                  <a:srgbClr val="92D050"/>
                </a:solidFill>
                <a:latin typeface="標楷體" panose="03000509000000000000" pitchFamily="65" charset="-120"/>
                <a:ea typeface="標楷體" panose="03000509000000000000" pitchFamily="65" charset="-120"/>
              </a:rPr>
              <a:t>)</a:t>
            </a:r>
            <a:endParaRPr lang="zh-TW" altLang="en-US" sz="2400" dirty="0">
              <a:solidFill>
                <a:srgbClr val="00EFF1"/>
              </a:solidFill>
              <a:latin typeface="標楷體" panose="03000509000000000000" pitchFamily="65" charset="-120"/>
              <a:ea typeface="標楷體" panose="03000509000000000000" pitchFamily="65" charset="-120"/>
            </a:endParaRP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6186309" cy="646331"/>
          </a:xfrm>
          <a:prstGeom prst="rect">
            <a:avLst/>
          </a:prstGeom>
        </p:spPr>
        <p:txBody>
          <a:bodyPr wrap="none">
            <a:spAutoFit/>
          </a:bodyPr>
          <a:lstStyle/>
          <a:p>
            <a:r>
              <a:rPr lang="zh-TW" altLang="en-US" sz="3600" b="1" dirty="0">
                <a:solidFill>
                  <a:schemeClr val="bg1"/>
                </a:solidFill>
                <a:latin typeface="標楷體" panose="03000509000000000000" pitchFamily="65" charset="-120"/>
                <a:ea typeface="標楷體" panose="03000509000000000000" pitchFamily="65" charset="-120"/>
              </a:rPr>
              <a:t>歷屆試題</a:t>
            </a:r>
            <a:r>
              <a:rPr lang="zh-TW" altLang="en-US" sz="3600" b="1" dirty="0" smtClean="0">
                <a:solidFill>
                  <a:schemeClr val="bg1"/>
                </a:solidFill>
                <a:latin typeface="標楷體" panose="03000509000000000000" pitchFamily="65" charset="-120"/>
                <a:ea typeface="標楷體" panose="03000509000000000000" pitchFamily="65" charset="-120"/>
              </a:rPr>
              <a:t>分析</a:t>
            </a:r>
            <a:r>
              <a:rPr lang="en-US" altLang="zh-TW" sz="3600" b="1" dirty="0" smtClean="0">
                <a:solidFill>
                  <a:schemeClr val="bg1"/>
                </a:solidFill>
                <a:latin typeface="標楷體" panose="03000509000000000000" pitchFamily="65" charset="-120"/>
                <a:ea typeface="標楷體" panose="03000509000000000000" pitchFamily="65" charset="-120"/>
              </a:rPr>
              <a:t>-</a:t>
            </a:r>
            <a:r>
              <a:rPr lang="en-US" altLang="zh-TW" sz="3600" b="1" dirty="0" smtClean="0">
                <a:solidFill>
                  <a:srgbClr val="00EFF1"/>
                </a:solidFill>
                <a:latin typeface="標楷體" panose="03000509000000000000" pitchFamily="65" charset="-120"/>
                <a:ea typeface="標楷體" panose="03000509000000000000" pitchFamily="65" charset="-120"/>
              </a:rPr>
              <a:t>100</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en-US" altLang="zh-TW" sz="3600" b="1" dirty="0" smtClean="0">
                <a:solidFill>
                  <a:srgbClr val="00EFF1"/>
                </a:solidFill>
                <a:latin typeface="標楷體" panose="03000509000000000000" pitchFamily="65" charset="-120"/>
                <a:ea typeface="標楷體" panose="03000509000000000000" pitchFamily="65" charset="-120"/>
              </a:rPr>
              <a:t>(</a:t>
            </a:r>
            <a:r>
              <a:rPr lang="zh-TW" altLang="en-US" sz="3600" b="1" dirty="0" smtClean="0">
                <a:solidFill>
                  <a:srgbClr val="00EFF1"/>
                </a:solidFill>
                <a:latin typeface="標楷體" panose="03000509000000000000" pitchFamily="65" charset="-120"/>
                <a:ea typeface="標楷體" panose="03000509000000000000" pitchFamily="65" charset="-120"/>
              </a:rPr>
              <a:t>指定題</a:t>
            </a:r>
            <a:r>
              <a:rPr lang="en-US" altLang="zh-TW" sz="3600" b="1" dirty="0" smtClean="0">
                <a:solidFill>
                  <a:srgbClr val="00EFF1"/>
                </a:solidFill>
                <a:latin typeface="標楷體" panose="03000509000000000000" pitchFamily="65" charset="-120"/>
                <a:ea typeface="標楷體" panose="03000509000000000000" pitchFamily="65" charset="-120"/>
              </a:rPr>
              <a:t>)</a:t>
            </a:r>
            <a:endParaRPr lang="zh-TW" altLang="en-US" sz="36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293134" y="1617645"/>
            <a:ext cx="3923098" cy="5122368"/>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9" name="群組 8">
            <a:extLst>
              <a:ext uri="{FF2B5EF4-FFF2-40B4-BE49-F238E27FC236}">
                <a16:creationId xmlns:a16="http://schemas.microsoft.com/office/drawing/2014/main" id="{2FECE5B1-E716-44B3-BCA8-EFD0567F881C}"/>
              </a:ext>
            </a:extLst>
          </p:cNvPr>
          <p:cNvGrpSpPr/>
          <p:nvPr/>
        </p:nvGrpSpPr>
        <p:grpSpPr>
          <a:xfrm>
            <a:off x="1177362" y="836215"/>
            <a:ext cx="1847850" cy="1603387"/>
            <a:chOff x="1552254" y="1240776"/>
            <a:chExt cx="1847850" cy="1603387"/>
          </a:xfrm>
        </p:grpSpPr>
        <p:pic>
          <p:nvPicPr>
            <p:cNvPr id="4" name="圖片 3">
              <a:extLst>
                <a:ext uri="{FF2B5EF4-FFF2-40B4-BE49-F238E27FC236}">
                  <a16:creationId xmlns:a16="http://schemas.microsoft.com/office/drawing/2014/main" id="{B2323400-6E4D-44BE-8AD6-8965FCB03FBB}"/>
                </a:ext>
              </a:extLst>
            </p:cNvPr>
            <p:cNvPicPr>
              <a:picLocks noChangeAspect="1"/>
            </p:cNvPicPr>
            <p:nvPr/>
          </p:nvPicPr>
          <p:blipFill>
            <a:blip r:embed="rId4"/>
            <a:stretch>
              <a:fillRect/>
            </a:stretch>
          </p:blipFill>
          <p:spPr>
            <a:xfrm>
              <a:off x="1704807" y="1240776"/>
              <a:ext cx="1615580" cy="1603387"/>
            </a:xfrm>
            <a:prstGeom prst="rect">
              <a:avLst/>
            </a:prstGeom>
          </p:spPr>
        </p:pic>
        <p:sp>
          <p:nvSpPr>
            <p:cNvPr id="5" name="文字方塊 4">
              <a:extLst>
                <a:ext uri="{FF2B5EF4-FFF2-40B4-BE49-F238E27FC236}">
                  <a16:creationId xmlns:a16="http://schemas.microsoft.com/office/drawing/2014/main" id="{274FDA40-955A-4375-A45A-5C3F888E0DDF}"/>
                </a:ext>
              </a:extLst>
            </p:cNvPr>
            <p:cNvSpPr txBox="1"/>
            <p:nvPr/>
          </p:nvSpPr>
          <p:spPr>
            <a:xfrm>
              <a:off x="1552254" y="1728928"/>
              <a:ext cx="1847850" cy="584775"/>
            </a:xfrm>
            <a:prstGeom prst="rect">
              <a:avLst/>
            </a:prstGeom>
            <a:noFill/>
          </p:spPr>
          <p:txBody>
            <a:bodyPr wrap="square" rtlCol="0">
              <a:spAutoFit/>
            </a:bodyPr>
            <a:lstStyle/>
            <a:p>
              <a:pPr algn="ctr"/>
              <a:r>
                <a:rPr lang="zh-TW" altLang="en-US" sz="3200" dirty="0" smtClean="0">
                  <a:solidFill>
                    <a:schemeClr val="bg1"/>
                  </a:solidFill>
                  <a:latin typeface="標楷體" panose="03000509000000000000" pitchFamily="65" charset="-120"/>
                  <a:ea typeface="標楷體" panose="03000509000000000000" pitchFamily="65" charset="-120"/>
                </a:rPr>
                <a:t>練</a:t>
              </a:r>
              <a:r>
                <a:rPr lang="zh-TW" altLang="en-US" sz="3200" dirty="0">
                  <a:solidFill>
                    <a:schemeClr val="bg1"/>
                  </a:solidFill>
                  <a:latin typeface="標楷體" panose="03000509000000000000" pitchFamily="65" charset="-120"/>
                  <a:ea typeface="標楷體" panose="03000509000000000000" pitchFamily="65" charset="-120"/>
                </a:rPr>
                <a:t>習</a:t>
              </a:r>
              <a:r>
                <a:rPr lang="zh-TW" altLang="en-US" sz="3200" dirty="0" smtClean="0">
                  <a:solidFill>
                    <a:schemeClr val="bg1"/>
                  </a:solidFill>
                  <a:latin typeface="標楷體" panose="03000509000000000000" pitchFamily="65" charset="-120"/>
                  <a:ea typeface="標楷體" panose="03000509000000000000" pitchFamily="65" charset="-120"/>
                </a:rPr>
                <a:t>題</a:t>
              </a:r>
              <a:endParaRPr lang="zh-TW" altLang="en-US" sz="3200" dirty="0">
                <a:solidFill>
                  <a:schemeClr val="bg1"/>
                </a:solidFill>
                <a:latin typeface="標楷體" panose="03000509000000000000" pitchFamily="65" charset="-120"/>
                <a:ea typeface="標楷體" panose="03000509000000000000" pitchFamily="65" charset="-120"/>
              </a:endParaRPr>
            </a:p>
          </p:txBody>
        </p:sp>
      </p:grpSp>
      <p:sp>
        <p:nvSpPr>
          <p:cNvPr id="94" name="矩形 93">
            <a:extLst>
              <a:ext uri="{FF2B5EF4-FFF2-40B4-BE49-F238E27FC236}">
                <a16:creationId xmlns:a16="http://schemas.microsoft.com/office/drawing/2014/main" id="{0FFBB90C-5965-4130-85DE-B5E57223117A}"/>
              </a:ext>
            </a:extLst>
          </p:cNvPr>
          <p:cNvSpPr/>
          <p:nvPr/>
        </p:nvSpPr>
        <p:spPr>
          <a:xfrm>
            <a:off x="8207079" y="2395688"/>
            <a:ext cx="3739115" cy="1938992"/>
          </a:xfrm>
          <a:prstGeom prst="rect">
            <a:avLst/>
          </a:prstGeom>
        </p:spPr>
        <p:txBody>
          <a:bodyPr wrap="square">
            <a:spAutoFit/>
          </a:bodyPr>
          <a:lstStyle/>
          <a:p>
            <a:pPr marL="342900" indent="-342900">
              <a:buFont typeface="Wingdings" panose="05000000000000000000" pitchFamily="2" charset="2"/>
              <a:buChar char="n"/>
            </a:pPr>
            <a:r>
              <a:rPr lang="zh-TW" altLang="en-US" sz="2400" dirty="0">
                <a:solidFill>
                  <a:srgbClr val="FFFF00"/>
                </a:solidFill>
                <a:latin typeface="標楷體" panose="03000509000000000000" pitchFamily="65" charset="-120"/>
                <a:ea typeface="標楷體" panose="03000509000000000000" pitchFamily="65" charset="-120"/>
              </a:rPr>
              <a:t>銀行存款往來調節</a:t>
            </a:r>
            <a:r>
              <a:rPr lang="zh-TW" altLang="en-US" sz="2400" dirty="0" smtClean="0">
                <a:solidFill>
                  <a:srgbClr val="FFFF00"/>
                </a:solidFill>
                <a:latin typeface="標楷體" panose="03000509000000000000" pitchFamily="65" charset="-120"/>
                <a:ea typeface="標楷體" panose="03000509000000000000" pitchFamily="65" charset="-120"/>
              </a:rPr>
              <a:t>表</a:t>
            </a:r>
            <a:endParaRPr lang="en-US" altLang="zh-TW" sz="2400" dirty="0" smtClean="0">
              <a:solidFill>
                <a:srgbClr val="FFFF00"/>
              </a:solidFill>
              <a:latin typeface="標楷體" panose="03000509000000000000" pitchFamily="65" charset="-120"/>
              <a:ea typeface="標楷體" panose="03000509000000000000" pitchFamily="65" charset="-120"/>
            </a:endParaRPr>
          </a:p>
          <a:p>
            <a:pPr marL="342900" indent="-342900">
              <a:buFont typeface="Wingdings" panose="05000000000000000000" pitchFamily="2" charset="2"/>
              <a:buChar char="n"/>
            </a:pPr>
            <a:r>
              <a:rPr lang="zh-TW" altLang="en-US" sz="2400" dirty="0">
                <a:solidFill>
                  <a:srgbClr val="FFFF00"/>
                </a:solidFill>
                <a:latin typeface="標楷體" panose="03000509000000000000" pitchFamily="65" charset="-120"/>
                <a:ea typeface="標楷體" panose="03000509000000000000" pitchFamily="65" charset="-120"/>
              </a:rPr>
              <a:t>盈餘分配</a:t>
            </a:r>
            <a:r>
              <a:rPr lang="zh-TW" altLang="en-US" sz="2400" dirty="0" smtClean="0">
                <a:solidFill>
                  <a:srgbClr val="FFFF00"/>
                </a:solidFill>
                <a:latin typeface="標楷體" panose="03000509000000000000" pitchFamily="65" charset="-120"/>
                <a:ea typeface="標楷體" panose="03000509000000000000" pitchFamily="65" charset="-120"/>
              </a:rPr>
              <a:t>表</a:t>
            </a:r>
            <a:endParaRPr lang="en-US" altLang="zh-TW" sz="2400" dirty="0" smtClean="0">
              <a:solidFill>
                <a:srgbClr val="FFFF00"/>
              </a:solidFill>
              <a:latin typeface="標楷體" panose="03000509000000000000" pitchFamily="65" charset="-120"/>
              <a:ea typeface="標楷體" panose="03000509000000000000" pitchFamily="65" charset="-120"/>
            </a:endParaRPr>
          </a:p>
          <a:p>
            <a:pPr marL="342900" indent="-342900">
              <a:buFont typeface="Wingdings" panose="05000000000000000000" pitchFamily="2" charset="2"/>
              <a:buChar char="n"/>
            </a:pPr>
            <a:r>
              <a:rPr lang="zh-TW" altLang="en-US" sz="2400" dirty="0">
                <a:solidFill>
                  <a:srgbClr val="FFFF00"/>
                </a:solidFill>
                <a:latin typeface="標楷體" panose="03000509000000000000" pitchFamily="65" charset="-120"/>
                <a:ea typeface="標楷體" panose="03000509000000000000" pitchFamily="65" charset="-120"/>
              </a:rPr>
              <a:t>普通股加權平均流通在外股</a:t>
            </a:r>
            <a:r>
              <a:rPr lang="zh-TW" altLang="en-US" sz="2400" dirty="0" smtClean="0">
                <a:solidFill>
                  <a:srgbClr val="FFFF00"/>
                </a:solidFill>
                <a:latin typeface="標楷體" panose="03000509000000000000" pitchFamily="65" charset="-120"/>
                <a:ea typeface="標楷體" panose="03000509000000000000" pitchFamily="65" charset="-120"/>
              </a:rPr>
              <a:t>數</a:t>
            </a:r>
            <a:endParaRPr lang="en-US" altLang="zh-TW" sz="2400" dirty="0" smtClean="0">
              <a:solidFill>
                <a:srgbClr val="FFFF00"/>
              </a:solidFill>
              <a:latin typeface="標楷體" panose="03000509000000000000" pitchFamily="65" charset="-120"/>
              <a:ea typeface="標楷體" panose="03000509000000000000" pitchFamily="65" charset="-120"/>
            </a:endParaRPr>
          </a:p>
          <a:p>
            <a:pPr marL="342900" indent="-342900">
              <a:buFont typeface="Wingdings" panose="05000000000000000000" pitchFamily="2" charset="2"/>
              <a:buChar char="n"/>
            </a:pPr>
            <a:r>
              <a:rPr lang="zh-TW" altLang="en-US" sz="2400" dirty="0" smtClean="0">
                <a:solidFill>
                  <a:srgbClr val="FFFF00"/>
                </a:solidFill>
                <a:latin typeface="標楷體" panose="03000509000000000000" pitchFamily="65" charset="-120"/>
                <a:ea typeface="標楷體" panose="03000509000000000000" pitchFamily="65" charset="-120"/>
              </a:rPr>
              <a:t>稅後</a:t>
            </a:r>
            <a:r>
              <a:rPr lang="zh-TW" altLang="en-US" sz="2400" dirty="0">
                <a:solidFill>
                  <a:srgbClr val="FFFF00"/>
                </a:solidFill>
                <a:latin typeface="標楷體" panose="03000509000000000000" pitchFamily="65" charset="-120"/>
                <a:ea typeface="標楷體" panose="03000509000000000000" pitchFamily="65" charset="-120"/>
              </a:rPr>
              <a:t>淨利之每股盈餘</a:t>
            </a:r>
          </a:p>
        </p:txBody>
      </p:sp>
      <p:grpSp>
        <p:nvGrpSpPr>
          <p:cNvPr id="7" name="群組 6">
            <a:extLst>
              <a:ext uri="{FF2B5EF4-FFF2-40B4-BE49-F238E27FC236}">
                <a16:creationId xmlns:a16="http://schemas.microsoft.com/office/drawing/2014/main" id="{CE4B92A7-1C67-4465-9FE9-27BCC1855A0C}"/>
              </a:ext>
            </a:extLst>
          </p:cNvPr>
          <p:cNvGrpSpPr/>
          <p:nvPr/>
        </p:nvGrpSpPr>
        <p:grpSpPr>
          <a:xfrm>
            <a:off x="8165822" y="1558319"/>
            <a:ext cx="4083548" cy="5181694"/>
            <a:chOff x="4518274" y="1931316"/>
            <a:chExt cx="3447414" cy="4926055"/>
          </a:xfrm>
        </p:grpSpPr>
        <p:sp>
          <p:nvSpPr>
            <p:cNvPr id="93" name="矩形 92">
              <a:extLst>
                <a:ext uri="{FF2B5EF4-FFF2-40B4-BE49-F238E27FC236}">
                  <a16:creationId xmlns:a16="http://schemas.microsoft.com/office/drawing/2014/main" id="{6F885C99-576D-4300-81CE-A89888E70D44}"/>
                </a:ext>
              </a:extLst>
            </p:cNvPr>
            <p:cNvSpPr/>
            <p:nvPr/>
          </p:nvSpPr>
          <p:spPr>
            <a:xfrm flipH="1">
              <a:off x="4518274"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95" name="图片 74">
              <a:extLst>
                <a:ext uri="{FF2B5EF4-FFF2-40B4-BE49-F238E27FC236}">
                  <a16:creationId xmlns:a16="http://schemas.microsoft.com/office/drawing/2014/main" id="{95F5E59E-C40D-415F-8005-E84224C8A6AA}"/>
                </a:ext>
              </a:extLst>
            </p:cNvPr>
            <p:cNvPicPr>
              <a:picLocks/>
            </p:cNvPicPr>
            <p:nvPr/>
          </p:nvPicPr>
          <p:blipFill>
            <a:blip r:embed="rId3"/>
            <a:stretch>
              <a:fillRect/>
            </a:stretch>
          </p:blipFill>
          <p:spPr>
            <a:xfrm>
              <a:off x="6251370" y="6677371"/>
              <a:ext cx="1714318" cy="180000"/>
            </a:xfrm>
            <a:prstGeom prst="rect">
              <a:avLst/>
            </a:prstGeom>
          </p:spPr>
        </p:pic>
        <p:pic>
          <p:nvPicPr>
            <p:cNvPr id="96" name="图片 74">
              <a:extLst>
                <a:ext uri="{FF2B5EF4-FFF2-40B4-BE49-F238E27FC236}">
                  <a16:creationId xmlns:a16="http://schemas.microsoft.com/office/drawing/2014/main" id="{0424429C-68E7-486F-BA6D-6BF064E6F475}"/>
                </a:ext>
              </a:extLst>
            </p:cNvPr>
            <p:cNvPicPr>
              <a:picLocks/>
            </p:cNvPicPr>
            <p:nvPr/>
          </p:nvPicPr>
          <p:blipFill>
            <a:blip r:embed="rId3"/>
            <a:stretch>
              <a:fillRect/>
            </a:stretch>
          </p:blipFill>
          <p:spPr>
            <a:xfrm>
              <a:off x="5286581" y="1931316"/>
              <a:ext cx="1714318" cy="180000"/>
            </a:xfrm>
            <a:prstGeom prst="rect">
              <a:avLst/>
            </a:prstGeom>
          </p:spPr>
        </p:pic>
      </p:grpSp>
      <p:grpSp>
        <p:nvGrpSpPr>
          <p:cNvPr id="10" name="群組 9">
            <a:extLst>
              <a:ext uri="{FF2B5EF4-FFF2-40B4-BE49-F238E27FC236}">
                <a16:creationId xmlns:a16="http://schemas.microsoft.com/office/drawing/2014/main" id="{66764955-C316-40F6-92CC-3F782B90F392}"/>
              </a:ext>
            </a:extLst>
          </p:cNvPr>
          <p:cNvGrpSpPr/>
          <p:nvPr/>
        </p:nvGrpSpPr>
        <p:grpSpPr>
          <a:xfrm>
            <a:off x="9389542" y="824338"/>
            <a:ext cx="1847850" cy="1603387"/>
            <a:chOff x="5198539" y="1240776"/>
            <a:chExt cx="1847850" cy="1603387"/>
          </a:xfrm>
        </p:grpSpPr>
        <p:pic>
          <p:nvPicPr>
            <p:cNvPr id="97" name="圖片 96">
              <a:extLst>
                <a:ext uri="{FF2B5EF4-FFF2-40B4-BE49-F238E27FC236}">
                  <a16:creationId xmlns:a16="http://schemas.microsoft.com/office/drawing/2014/main" id="{A18A93CE-4DE0-4ABC-B7AA-7F2E5A3F6DD2}"/>
                </a:ext>
              </a:extLst>
            </p:cNvPr>
            <p:cNvPicPr>
              <a:picLocks noChangeAspect="1"/>
            </p:cNvPicPr>
            <p:nvPr/>
          </p:nvPicPr>
          <p:blipFill>
            <a:blip r:embed="rId4"/>
            <a:stretch>
              <a:fillRect/>
            </a:stretch>
          </p:blipFill>
          <p:spPr>
            <a:xfrm>
              <a:off x="5314674" y="1240776"/>
              <a:ext cx="1615580" cy="1603387"/>
            </a:xfrm>
            <a:prstGeom prst="rect">
              <a:avLst/>
            </a:prstGeom>
          </p:spPr>
        </p:pic>
        <p:sp>
          <p:nvSpPr>
            <p:cNvPr id="98" name="文字方塊 97">
              <a:extLst>
                <a:ext uri="{FF2B5EF4-FFF2-40B4-BE49-F238E27FC236}">
                  <a16:creationId xmlns:a16="http://schemas.microsoft.com/office/drawing/2014/main" id="{B7D60A0D-3F7E-4C98-9A9C-A40824EF6F05}"/>
                </a:ext>
              </a:extLst>
            </p:cNvPr>
            <p:cNvSpPr txBox="1"/>
            <p:nvPr/>
          </p:nvSpPr>
          <p:spPr>
            <a:xfrm>
              <a:off x="5198539" y="1730882"/>
              <a:ext cx="1847850" cy="584775"/>
            </a:xfrm>
            <a:prstGeom prst="rect">
              <a:avLst/>
            </a:prstGeom>
            <a:noFill/>
          </p:spPr>
          <p:txBody>
            <a:bodyPr wrap="square" rtlCol="0">
              <a:spAutoFit/>
            </a:bodyPr>
            <a:lstStyle/>
            <a:p>
              <a:pPr algn="ctr"/>
              <a:r>
                <a:rPr lang="zh-TW" altLang="en-US" sz="3200" dirty="0" smtClean="0">
                  <a:solidFill>
                    <a:schemeClr val="bg1"/>
                  </a:solidFill>
                  <a:latin typeface="標楷體" panose="03000509000000000000" pitchFamily="65" charset="-120"/>
                  <a:ea typeface="標楷體" panose="03000509000000000000" pitchFamily="65" charset="-120"/>
                </a:rPr>
                <a:t>正式題</a:t>
              </a:r>
              <a:endParaRPr lang="zh-TW" altLang="en-US" sz="3200" dirty="0">
                <a:solidFill>
                  <a:schemeClr val="bg1"/>
                </a:solidFill>
                <a:latin typeface="標楷體" panose="03000509000000000000" pitchFamily="65" charset="-120"/>
                <a:ea typeface="標楷體" panose="03000509000000000000" pitchFamily="65" charset="-120"/>
              </a:endParaRPr>
            </a:p>
          </p:txBody>
        </p:sp>
      </p:grpSp>
      <p:grpSp>
        <p:nvGrpSpPr>
          <p:cNvPr id="44" name="群組 43">
            <a:extLst>
              <a:ext uri="{FF2B5EF4-FFF2-40B4-BE49-F238E27FC236}">
                <a16:creationId xmlns:a16="http://schemas.microsoft.com/office/drawing/2014/main" id="{D0BFB959-C4D0-408F-B254-C1B6AC453383}"/>
              </a:ext>
            </a:extLst>
          </p:cNvPr>
          <p:cNvGrpSpPr/>
          <p:nvPr/>
        </p:nvGrpSpPr>
        <p:grpSpPr>
          <a:xfrm>
            <a:off x="4145282" y="1582712"/>
            <a:ext cx="4108914" cy="5122368"/>
            <a:chOff x="908407" y="1958839"/>
            <a:chExt cx="3484693" cy="4886803"/>
          </a:xfrm>
        </p:grpSpPr>
        <p:sp>
          <p:nvSpPr>
            <p:cNvPr id="45" name="矩形 44"/>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46" name="图片 74"/>
            <p:cNvPicPr>
              <a:picLocks/>
            </p:cNvPicPr>
            <p:nvPr/>
          </p:nvPicPr>
          <p:blipFill>
            <a:blip r:embed="rId3"/>
            <a:stretch>
              <a:fillRect/>
            </a:stretch>
          </p:blipFill>
          <p:spPr>
            <a:xfrm>
              <a:off x="2678782" y="6665642"/>
              <a:ext cx="1714318" cy="180000"/>
            </a:xfrm>
            <a:prstGeom prst="rect">
              <a:avLst/>
            </a:prstGeom>
          </p:spPr>
        </p:pic>
        <p:pic>
          <p:nvPicPr>
            <p:cNvPr id="4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8" name="群組 47">
            <a:extLst>
              <a:ext uri="{FF2B5EF4-FFF2-40B4-BE49-F238E27FC236}">
                <a16:creationId xmlns:a16="http://schemas.microsoft.com/office/drawing/2014/main" id="{2FECE5B1-E716-44B3-BCA8-EFD0567F881C}"/>
              </a:ext>
            </a:extLst>
          </p:cNvPr>
          <p:cNvGrpSpPr/>
          <p:nvPr/>
        </p:nvGrpSpPr>
        <p:grpSpPr>
          <a:xfrm>
            <a:off x="5104729" y="800331"/>
            <a:ext cx="1847850" cy="1603387"/>
            <a:chOff x="1552254" y="1240776"/>
            <a:chExt cx="1847850" cy="1603387"/>
          </a:xfrm>
        </p:grpSpPr>
        <p:pic>
          <p:nvPicPr>
            <p:cNvPr id="49" name="圖片 48">
              <a:extLst>
                <a:ext uri="{FF2B5EF4-FFF2-40B4-BE49-F238E27FC236}">
                  <a16:creationId xmlns:a16="http://schemas.microsoft.com/office/drawing/2014/main" id="{B2323400-6E4D-44BE-8AD6-8965FCB03FBB}"/>
                </a:ext>
              </a:extLst>
            </p:cNvPr>
            <p:cNvPicPr>
              <a:picLocks noChangeAspect="1"/>
            </p:cNvPicPr>
            <p:nvPr/>
          </p:nvPicPr>
          <p:blipFill>
            <a:blip r:embed="rId4"/>
            <a:stretch>
              <a:fillRect/>
            </a:stretch>
          </p:blipFill>
          <p:spPr>
            <a:xfrm>
              <a:off x="1704807" y="1240776"/>
              <a:ext cx="1615580" cy="1603387"/>
            </a:xfrm>
            <a:prstGeom prst="rect">
              <a:avLst/>
            </a:prstGeom>
          </p:spPr>
        </p:pic>
        <p:sp>
          <p:nvSpPr>
            <p:cNvPr id="50" name="文字方塊 49">
              <a:extLst>
                <a:ext uri="{FF2B5EF4-FFF2-40B4-BE49-F238E27FC236}">
                  <a16:creationId xmlns:a16="http://schemas.microsoft.com/office/drawing/2014/main" id="{274FDA40-955A-4375-A45A-5C3F888E0DDF}"/>
                </a:ext>
              </a:extLst>
            </p:cNvPr>
            <p:cNvSpPr txBox="1"/>
            <p:nvPr/>
          </p:nvSpPr>
          <p:spPr>
            <a:xfrm>
              <a:off x="1552254" y="1728928"/>
              <a:ext cx="1847850" cy="584775"/>
            </a:xfrm>
            <a:prstGeom prst="rect">
              <a:avLst/>
            </a:prstGeom>
            <a:noFill/>
          </p:spPr>
          <p:txBody>
            <a:bodyPr wrap="square" rtlCol="0">
              <a:spAutoFit/>
            </a:bodyPr>
            <a:lstStyle/>
            <a:p>
              <a:pPr algn="ctr"/>
              <a:r>
                <a:rPr lang="zh-TW" altLang="en-US" sz="3200" dirty="0" smtClean="0">
                  <a:solidFill>
                    <a:schemeClr val="bg1"/>
                  </a:solidFill>
                  <a:latin typeface="標楷體" panose="03000509000000000000" pitchFamily="65" charset="-120"/>
                  <a:ea typeface="標楷體" panose="03000509000000000000" pitchFamily="65" charset="-120"/>
                </a:rPr>
                <a:t>模擬題</a:t>
              </a:r>
              <a:endParaRPr lang="zh-TW" altLang="en-US" sz="3200" dirty="0">
                <a:solidFill>
                  <a:schemeClr val="bg1"/>
                </a:solidFill>
                <a:latin typeface="標楷體" panose="03000509000000000000" pitchFamily="65" charset="-120"/>
                <a:ea typeface="標楷體" panose="03000509000000000000" pitchFamily="65" charset="-120"/>
              </a:endParaRPr>
            </a:p>
          </p:txBody>
        </p:sp>
      </p:grpSp>
      <p:sp>
        <p:nvSpPr>
          <p:cNvPr id="51" name="矩形 50"/>
          <p:cNvSpPr/>
          <p:nvPr/>
        </p:nvSpPr>
        <p:spPr>
          <a:xfrm>
            <a:off x="4133070" y="2464490"/>
            <a:ext cx="3781864" cy="2308324"/>
          </a:xfrm>
          <a:prstGeom prst="rect">
            <a:avLst/>
          </a:prstGeom>
        </p:spPr>
        <p:txBody>
          <a:bodyPr wrap="square">
            <a:spAutoFit/>
          </a:bodyPr>
          <a:lstStyle/>
          <a:p>
            <a:pPr marL="342900" indent="-342900">
              <a:buFont typeface="Wingdings" panose="05000000000000000000" pitchFamily="2" charset="2"/>
              <a:buChar char="u"/>
            </a:pPr>
            <a:r>
              <a:rPr lang="zh-TW" altLang="en-US" sz="2400" dirty="0">
                <a:solidFill>
                  <a:srgbClr val="00EFF1"/>
                </a:solidFill>
                <a:latin typeface="標楷體" panose="03000509000000000000" pitchFamily="65" charset="-120"/>
                <a:ea typeface="標楷體" panose="03000509000000000000" pitchFamily="65" charset="-120"/>
              </a:rPr>
              <a:t>客戶別銷貨利潤分析</a:t>
            </a:r>
            <a:r>
              <a:rPr lang="zh-TW" altLang="en-US" sz="2400" dirty="0" smtClean="0">
                <a:solidFill>
                  <a:srgbClr val="00EFF1"/>
                </a:solidFill>
                <a:latin typeface="標楷體" panose="03000509000000000000" pitchFamily="65" charset="-120"/>
                <a:ea typeface="標楷體" panose="03000509000000000000" pitchFamily="65" charset="-120"/>
              </a:rPr>
              <a:t>表</a:t>
            </a:r>
            <a:endParaRPr lang="en-US" altLang="zh-TW" sz="2400" dirty="0" smtClean="0">
              <a:solidFill>
                <a:srgbClr val="00EFF1"/>
              </a:solidFill>
              <a:latin typeface="標楷體" panose="03000509000000000000" pitchFamily="65" charset="-120"/>
              <a:ea typeface="標楷體" panose="03000509000000000000" pitchFamily="65" charset="-120"/>
            </a:endParaRPr>
          </a:p>
          <a:p>
            <a:pPr marL="342900" indent="-342900">
              <a:buFont typeface="Wingdings" panose="05000000000000000000" pitchFamily="2" charset="2"/>
              <a:buChar char="u"/>
            </a:pPr>
            <a:r>
              <a:rPr lang="zh-TW" altLang="en-US" sz="2400" dirty="0">
                <a:solidFill>
                  <a:srgbClr val="00EFF1"/>
                </a:solidFill>
                <a:latin typeface="標楷體" panose="03000509000000000000" pitchFamily="65" charset="-120"/>
                <a:ea typeface="標楷體" panose="03000509000000000000" pitchFamily="65" charset="-120"/>
              </a:rPr>
              <a:t>存貨類別銷貨利潤分析</a:t>
            </a:r>
            <a:r>
              <a:rPr lang="zh-TW" altLang="en-US" sz="2400" dirty="0" smtClean="0">
                <a:solidFill>
                  <a:srgbClr val="00EFF1"/>
                </a:solidFill>
                <a:latin typeface="標楷體" panose="03000509000000000000" pitchFamily="65" charset="-120"/>
                <a:ea typeface="標楷體" panose="03000509000000000000" pitchFamily="65" charset="-120"/>
              </a:rPr>
              <a:t>表</a:t>
            </a:r>
            <a:endParaRPr lang="en-US" altLang="zh-TW" sz="2400" dirty="0" smtClean="0">
              <a:solidFill>
                <a:srgbClr val="00EFF1"/>
              </a:solidFill>
              <a:latin typeface="標楷體" panose="03000509000000000000" pitchFamily="65" charset="-120"/>
              <a:ea typeface="標楷體" panose="03000509000000000000" pitchFamily="65" charset="-120"/>
            </a:endParaRPr>
          </a:p>
          <a:p>
            <a:pPr marL="342900" indent="-342900">
              <a:buFont typeface="Wingdings" panose="05000000000000000000" pitchFamily="2" charset="2"/>
              <a:buChar char="u"/>
            </a:pPr>
            <a:r>
              <a:rPr lang="zh-TW" altLang="en-US" sz="2400" dirty="0" smtClean="0">
                <a:solidFill>
                  <a:srgbClr val="00EFF1"/>
                </a:solidFill>
                <a:latin typeface="標楷體" panose="03000509000000000000" pitchFamily="65" charset="-120"/>
                <a:ea typeface="標楷體" panose="03000509000000000000" pitchFamily="65" charset="-120"/>
              </a:rPr>
              <a:t>稅前淨利</a:t>
            </a:r>
            <a:r>
              <a:rPr lang="zh-TW" altLang="en-US" sz="2400" dirty="0">
                <a:solidFill>
                  <a:srgbClr val="00EFF1"/>
                </a:solidFill>
                <a:latin typeface="標楷體" panose="03000509000000000000" pitchFamily="65" charset="-120"/>
                <a:ea typeface="標楷體" panose="03000509000000000000" pitchFamily="65" charset="-120"/>
              </a:rPr>
              <a:t>之每股盈餘</a:t>
            </a:r>
          </a:p>
          <a:p>
            <a:pPr marL="342900" indent="-342900">
              <a:buFont typeface="Wingdings" panose="05000000000000000000" pitchFamily="2" charset="2"/>
              <a:buChar char="u"/>
            </a:pPr>
            <a:r>
              <a:rPr lang="zh-TW" altLang="en-US" sz="2400" dirty="0" smtClean="0">
                <a:solidFill>
                  <a:srgbClr val="00EFF1"/>
                </a:solidFill>
                <a:latin typeface="標楷體" panose="03000509000000000000" pitchFamily="65" charset="-120"/>
                <a:ea typeface="標楷體" panose="03000509000000000000" pitchFamily="65" charset="-120"/>
              </a:rPr>
              <a:t>年底每</a:t>
            </a:r>
            <a:r>
              <a:rPr lang="zh-TW" altLang="en-US" sz="2400" dirty="0">
                <a:solidFill>
                  <a:srgbClr val="00EFF1"/>
                </a:solidFill>
                <a:latin typeface="標楷體" panose="03000509000000000000" pitchFamily="65" charset="-120"/>
                <a:ea typeface="標楷體" panose="03000509000000000000" pitchFamily="65" charset="-120"/>
              </a:rPr>
              <a:t>股</a:t>
            </a:r>
            <a:r>
              <a:rPr lang="zh-TW" altLang="en-US" sz="2400" dirty="0" smtClean="0">
                <a:solidFill>
                  <a:srgbClr val="00EFF1"/>
                </a:solidFill>
                <a:latin typeface="標楷體" panose="03000509000000000000" pitchFamily="65" charset="-120"/>
                <a:ea typeface="標楷體" panose="03000509000000000000" pitchFamily="65" charset="-120"/>
              </a:rPr>
              <a:t>帳面金額</a:t>
            </a:r>
            <a:endParaRPr lang="en-US" altLang="zh-TW" sz="2400" dirty="0" smtClean="0">
              <a:solidFill>
                <a:srgbClr val="00EFF1"/>
              </a:solidFill>
              <a:latin typeface="標楷體" panose="03000509000000000000" pitchFamily="65" charset="-120"/>
              <a:ea typeface="標楷體" panose="03000509000000000000" pitchFamily="65" charset="-120"/>
            </a:endParaRPr>
          </a:p>
          <a:p>
            <a:pPr marL="342900" indent="-342900">
              <a:buFont typeface="Wingdings" panose="05000000000000000000" pitchFamily="2" charset="2"/>
              <a:buChar char="u"/>
            </a:pPr>
            <a:r>
              <a:rPr lang="zh-TW" altLang="en-US" sz="2400" dirty="0">
                <a:solidFill>
                  <a:srgbClr val="00EFF1"/>
                </a:solidFill>
                <a:latin typeface="標楷體" panose="03000509000000000000" pitchFamily="65" charset="-120"/>
                <a:ea typeface="標楷體" panose="03000509000000000000" pitchFamily="65" charset="-120"/>
              </a:rPr>
              <a:t>商品別銷貨利潤分析</a:t>
            </a:r>
            <a:r>
              <a:rPr lang="zh-TW" altLang="en-US" sz="2400" dirty="0" smtClean="0">
                <a:solidFill>
                  <a:srgbClr val="00EFF1"/>
                </a:solidFill>
                <a:latin typeface="標楷體" panose="03000509000000000000" pitchFamily="65" charset="-120"/>
                <a:ea typeface="標楷體" panose="03000509000000000000" pitchFamily="65" charset="-120"/>
              </a:rPr>
              <a:t>表</a:t>
            </a:r>
            <a:endParaRPr lang="zh-TW" altLang="en-US" sz="2400" dirty="0">
              <a:solidFill>
                <a:srgbClr val="00EFF1"/>
              </a:solidFill>
              <a:latin typeface="標楷體" panose="03000509000000000000" pitchFamily="65" charset="-120"/>
              <a:ea typeface="標楷體" panose="03000509000000000000" pitchFamily="65" charset="-120"/>
            </a:endParaRPr>
          </a:p>
        </p:txBody>
      </p:sp>
    </p:spTree>
    <p:extLst>
      <p:ext uri="{BB962C8B-B14F-4D97-AF65-F5344CB8AC3E}">
        <p14:creationId xmlns:p14="http://schemas.microsoft.com/office/powerpoint/2010/main" val="40750416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6" presetClass="entr" presetSubtype="32" fill="hold"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circle(out)">
                                          <p:cBhvr>
                                            <p:cTn id="23" dur="500"/>
                                            <p:tgtEl>
                                              <p:spTgt spid="9"/>
                                            </p:tgtEl>
                                          </p:cBhvr>
                                        </p:animEffect>
                                      </p:childTnLst>
                                    </p:cTn>
                                  </p:par>
                                </p:childTnLst>
                              </p:cTn>
                            </p:par>
                            <p:par>
                              <p:cTn id="24" fill="hold">
                                <p:stCondLst>
                                  <p:cond delay="1750"/>
                                </p:stCondLst>
                                <p:childTnLst>
                                  <p:par>
                                    <p:cTn id="25" presetID="22" presetClass="entr" presetSubtype="1" fill="hold"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wipe(up)">
                                          <p:cBhvr>
                                            <p:cTn id="27" dur="500"/>
                                            <p:tgtEl>
                                              <p:spTgt spid="6"/>
                                            </p:tgtEl>
                                          </p:cBhvr>
                                        </p:animEffect>
                                      </p:childTnLst>
                                    </p:cTn>
                                  </p:par>
                                </p:childTnLst>
                              </p:cTn>
                            </p:par>
                            <p:par>
                              <p:cTn id="28" fill="hold">
                                <p:stCondLst>
                                  <p:cond delay="2250"/>
                                </p:stCondLst>
                                <p:childTnLst>
                                  <p:par>
                                    <p:cTn id="29" presetID="1" presetClass="entr" presetSubtype="0" fill="hold" grpId="0" nodeType="afterEffect">
                                      <p:stCondLst>
                                        <p:cond delay="0"/>
                                      </p:stCondLst>
                                      <p:childTnLst>
                                        <p:set>
                                          <p:cBhvr>
                                            <p:cTn id="30" dur="1" fill="hold">
                                              <p:stCondLst>
                                                <p:cond delay="0"/>
                                              </p:stCondLst>
                                            </p:cTn>
                                            <p:tgtEl>
                                              <p:spTgt spid="37"/>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6" presetClass="entr" presetSubtype="32" fill="hold" nodeType="click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circle(out)">
                                          <p:cBhvr>
                                            <p:cTn id="35" dur="500"/>
                                            <p:tgtEl>
                                              <p:spTgt spid="10"/>
                                            </p:tgtEl>
                                          </p:cBhvr>
                                        </p:animEffect>
                                      </p:childTnLst>
                                    </p:cTn>
                                  </p:par>
                                </p:childTnLst>
                              </p:cTn>
                            </p:par>
                            <p:par>
                              <p:cTn id="36" fill="hold">
                                <p:stCondLst>
                                  <p:cond delay="500"/>
                                </p:stCondLst>
                                <p:childTnLst>
                                  <p:par>
                                    <p:cTn id="37" presetID="22" presetClass="entr" presetSubtype="1" fill="hold" nodeType="afterEffect">
                                      <p:stCondLst>
                                        <p:cond delay="0"/>
                                      </p:stCondLst>
                                      <p:childTnLst>
                                        <p:set>
                                          <p:cBhvr>
                                            <p:cTn id="38" dur="1" fill="hold">
                                              <p:stCondLst>
                                                <p:cond delay="0"/>
                                              </p:stCondLst>
                                            </p:cTn>
                                            <p:tgtEl>
                                              <p:spTgt spid="7"/>
                                            </p:tgtEl>
                                            <p:attrNameLst>
                                              <p:attrName>style.visibility</p:attrName>
                                            </p:attrNameLst>
                                          </p:cBhvr>
                                          <p:to>
                                            <p:strVal val="visible"/>
                                          </p:to>
                                        </p:set>
                                        <p:animEffect transition="in" filter="wipe(up)">
                                          <p:cBhvr>
                                            <p:cTn id="39" dur="500"/>
                                            <p:tgtEl>
                                              <p:spTgt spid="7"/>
                                            </p:tgtEl>
                                          </p:cBhvr>
                                        </p:animEffect>
                                      </p:childTnLst>
                                    </p:cTn>
                                  </p:par>
                                </p:childTnLst>
                              </p:cTn>
                            </p:par>
                            <p:par>
                              <p:cTn id="40" fill="hold">
                                <p:stCondLst>
                                  <p:cond delay="1000"/>
                                </p:stCondLst>
                                <p:childTnLst>
                                  <p:par>
                                    <p:cTn id="41" presetID="1" presetClass="entr" presetSubtype="0" fill="hold" grpId="0" nodeType="afterEffect">
                                      <p:stCondLst>
                                        <p:cond delay="0"/>
                                      </p:stCondLst>
                                      <p:childTnLst>
                                        <p:set>
                                          <p:cBhvr>
                                            <p:cTn id="42" dur="1" fill="hold">
                                              <p:stCondLst>
                                                <p:cond delay="0"/>
                                              </p:stCondLst>
                                            </p:cTn>
                                            <p:tgtEl>
                                              <p:spTgt spid="94"/>
                                            </p:tgtEl>
                                            <p:attrNameLst>
                                              <p:attrName>style.visibility</p:attrName>
                                            </p:attrNameLst>
                                          </p:cBhvr>
                                          <p:to>
                                            <p:strVal val="visible"/>
                                          </p:to>
                                        </p:set>
                                      </p:childTnLst>
                                    </p:cTn>
                                  </p:par>
                                </p:childTnLst>
                              </p:cTn>
                            </p:par>
                            <p:par>
                              <p:cTn id="43" fill="hold">
                                <p:stCondLst>
                                  <p:cond delay="1000"/>
                                </p:stCondLst>
                                <p:childTnLst>
                                  <p:par>
                                    <p:cTn id="44" presetID="6" presetClass="entr" presetSubtype="32" fill="hold" nodeType="afterEffect">
                                      <p:stCondLst>
                                        <p:cond delay="0"/>
                                      </p:stCondLst>
                                      <p:childTnLst>
                                        <p:set>
                                          <p:cBhvr>
                                            <p:cTn id="45" dur="1" fill="hold">
                                              <p:stCondLst>
                                                <p:cond delay="0"/>
                                              </p:stCondLst>
                                            </p:cTn>
                                            <p:tgtEl>
                                              <p:spTgt spid="48"/>
                                            </p:tgtEl>
                                            <p:attrNameLst>
                                              <p:attrName>style.visibility</p:attrName>
                                            </p:attrNameLst>
                                          </p:cBhvr>
                                          <p:to>
                                            <p:strVal val="visible"/>
                                          </p:to>
                                        </p:set>
                                        <p:animEffect transition="in" filter="circle(out)">
                                          <p:cBhvr>
                                            <p:cTn id="46" dur="500"/>
                                            <p:tgtEl>
                                              <p:spTgt spid="48"/>
                                            </p:tgtEl>
                                          </p:cBhvr>
                                        </p:animEffect>
                                      </p:childTnLst>
                                    </p:cTn>
                                  </p:par>
                                </p:childTnLst>
                              </p:cTn>
                            </p:par>
                            <p:par>
                              <p:cTn id="47" fill="hold">
                                <p:stCondLst>
                                  <p:cond delay="1500"/>
                                </p:stCondLst>
                                <p:childTnLst>
                                  <p:par>
                                    <p:cTn id="48" presetID="22" presetClass="entr" presetSubtype="1" fill="hold" nodeType="afterEffect">
                                      <p:stCondLst>
                                        <p:cond delay="0"/>
                                      </p:stCondLst>
                                      <p:childTnLst>
                                        <p:set>
                                          <p:cBhvr>
                                            <p:cTn id="49" dur="1" fill="hold">
                                              <p:stCondLst>
                                                <p:cond delay="0"/>
                                              </p:stCondLst>
                                            </p:cTn>
                                            <p:tgtEl>
                                              <p:spTgt spid="44"/>
                                            </p:tgtEl>
                                            <p:attrNameLst>
                                              <p:attrName>style.visibility</p:attrName>
                                            </p:attrNameLst>
                                          </p:cBhvr>
                                          <p:to>
                                            <p:strVal val="visible"/>
                                          </p:to>
                                        </p:set>
                                        <p:animEffect transition="in" filter="wipe(up)">
                                          <p:cBhvr>
                                            <p:cTn id="50" dur="500"/>
                                            <p:tgtEl>
                                              <p:spTgt spid="44"/>
                                            </p:tgtEl>
                                          </p:cBhvr>
                                        </p:animEffect>
                                      </p:childTnLst>
                                    </p:cTn>
                                  </p:par>
                                </p:childTnLst>
                              </p:cTn>
                            </p:par>
                            <p:par>
                              <p:cTn id="51" fill="hold">
                                <p:stCondLst>
                                  <p:cond delay="2000"/>
                                </p:stCondLst>
                                <p:childTnLst>
                                  <p:par>
                                    <p:cTn id="52" presetID="1" presetClass="entr" presetSubtype="0" fill="hold" grpId="0" nodeType="afterEffect">
                                      <p:stCondLst>
                                        <p:cond delay="0"/>
                                      </p:stCondLst>
                                      <p:childTnLst>
                                        <p:set>
                                          <p:cBhvr>
                                            <p:cTn id="53" dur="1" fill="hold">
                                              <p:stCondLst>
                                                <p:cond delay="0"/>
                                              </p:stCondLst>
                                            </p:cTn>
                                            <p:tgtEl>
                                              <p:spTgt spid="5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79" grpId="0"/>
          <p:bldP spid="94" grpId="0"/>
          <p:bldP spid="5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6" presetClass="entr" presetSubtype="32" fill="hold"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circle(out)">
                                          <p:cBhvr>
                                            <p:cTn id="23" dur="500"/>
                                            <p:tgtEl>
                                              <p:spTgt spid="9"/>
                                            </p:tgtEl>
                                          </p:cBhvr>
                                        </p:animEffect>
                                      </p:childTnLst>
                                    </p:cTn>
                                  </p:par>
                                </p:childTnLst>
                              </p:cTn>
                            </p:par>
                            <p:par>
                              <p:cTn id="24" fill="hold">
                                <p:stCondLst>
                                  <p:cond delay="1750"/>
                                </p:stCondLst>
                                <p:childTnLst>
                                  <p:par>
                                    <p:cTn id="25" presetID="22" presetClass="entr" presetSubtype="1" fill="hold"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wipe(up)">
                                          <p:cBhvr>
                                            <p:cTn id="27" dur="500"/>
                                            <p:tgtEl>
                                              <p:spTgt spid="6"/>
                                            </p:tgtEl>
                                          </p:cBhvr>
                                        </p:animEffect>
                                      </p:childTnLst>
                                    </p:cTn>
                                  </p:par>
                                </p:childTnLst>
                              </p:cTn>
                            </p:par>
                            <p:par>
                              <p:cTn id="28" fill="hold">
                                <p:stCondLst>
                                  <p:cond delay="2250"/>
                                </p:stCondLst>
                                <p:childTnLst>
                                  <p:par>
                                    <p:cTn id="29" presetID="1" presetClass="entr" presetSubtype="0" fill="hold" grpId="0" nodeType="afterEffect">
                                      <p:stCondLst>
                                        <p:cond delay="0"/>
                                      </p:stCondLst>
                                      <p:childTnLst>
                                        <p:set>
                                          <p:cBhvr>
                                            <p:cTn id="30" dur="1" fill="hold">
                                              <p:stCondLst>
                                                <p:cond delay="0"/>
                                              </p:stCondLst>
                                            </p:cTn>
                                            <p:tgtEl>
                                              <p:spTgt spid="37"/>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6" presetClass="entr" presetSubtype="32" fill="hold" nodeType="click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circle(out)">
                                          <p:cBhvr>
                                            <p:cTn id="35" dur="500"/>
                                            <p:tgtEl>
                                              <p:spTgt spid="10"/>
                                            </p:tgtEl>
                                          </p:cBhvr>
                                        </p:animEffect>
                                      </p:childTnLst>
                                    </p:cTn>
                                  </p:par>
                                </p:childTnLst>
                              </p:cTn>
                            </p:par>
                            <p:par>
                              <p:cTn id="36" fill="hold">
                                <p:stCondLst>
                                  <p:cond delay="500"/>
                                </p:stCondLst>
                                <p:childTnLst>
                                  <p:par>
                                    <p:cTn id="37" presetID="22" presetClass="entr" presetSubtype="1" fill="hold" nodeType="afterEffect">
                                      <p:stCondLst>
                                        <p:cond delay="0"/>
                                      </p:stCondLst>
                                      <p:childTnLst>
                                        <p:set>
                                          <p:cBhvr>
                                            <p:cTn id="38" dur="1" fill="hold">
                                              <p:stCondLst>
                                                <p:cond delay="0"/>
                                              </p:stCondLst>
                                            </p:cTn>
                                            <p:tgtEl>
                                              <p:spTgt spid="7"/>
                                            </p:tgtEl>
                                            <p:attrNameLst>
                                              <p:attrName>style.visibility</p:attrName>
                                            </p:attrNameLst>
                                          </p:cBhvr>
                                          <p:to>
                                            <p:strVal val="visible"/>
                                          </p:to>
                                        </p:set>
                                        <p:animEffect transition="in" filter="wipe(up)">
                                          <p:cBhvr>
                                            <p:cTn id="39" dur="500"/>
                                            <p:tgtEl>
                                              <p:spTgt spid="7"/>
                                            </p:tgtEl>
                                          </p:cBhvr>
                                        </p:animEffect>
                                      </p:childTnLst>
                                    </p:cTn>
                                  </p:par>
                                </p:childTnLst>
                              </p:cTn>
                            </p:par>
                            <p:par>
                              <p:cTn id="40" fill="hold">
                                <p:stCondLst>
                                  <p:cond delay="1000"/>
                                </p:stCondLst>
                                <p:childTnLst>
                                  <p:par>
                                    <p:cTn id="41" presetID="1" presetClass="entr" presetSubtype="0" fill="hold" grpId="0" nodeType="afterEffect">
                                      <p:stCondLst>
                                        <p:cond delay="0"/>
                                      </p:stCondLst>
                                      <p:childTnLst>
                                        <p:set>
                                          <p:cBhvr>
                                            <p:cTn id="42" dur="1" fill="hold">
                                              <p:stCondLst>
                                                <p:cond delay="0"/>
                                              </p:stCondLst>
                                            </p:cTn>
                                            <p:tgtEl>
                                              <p:spTgt spid="94"/>
                                            </p:tgtEl>
                                            <p:attrNameLst>
                                              <p:attrName>style.visibility</p:attrName>
                                            </p:attrNameLst>
                                          </p:cBhvr>
                                          <p:to>
                                            <p:strVal val="visible"/>
                                          </p:to>
                                        </p:set>
                                      </p:childTnLst>
                                    </p:cTn>
                                  </p:par>
                                </p:childTnLst>
                              </p:cTn>
                            </p:par>
                            <p:par>
                              <p:cTn id="43" fill="hold">
                                <p:stCondLst>
                                  <p:cond delay="1000"/>
                                </p:stCondLst>
                                <p:childTnLst>
                                  <p:par>
                                    <p:cTn id="44" presetID="6" presetClass="entr" presetSubtype="32" fill="hold" nodeType="afterEffect">
                                      <p:stCondLst>
                                        <p:cond delay="0"/>
                                      </p:stCondLst>
                                      <p:childTnLst>
                                        <p:set>
                                          <p:cBhvr>
                                            <p:cTn id="45" dur="1" fill="hold">
                                              <p:stCondLst>
                                                <p:cond delay="0"/>
                                              </p:stCondLst>
                                            </p:cTn>
                                            <p:tgtEl>
                                              <p:spTgt spid="48"/>
                                            </p:tgtEl>
                                            <p:attrNameLst>
                                              <p:attrName>style.visibility</p:attrName>
                                            </p:attrNameLst>
                                          </p:cBhvr>
                                          <p:to>
                                            <p:strVal val="visible"/>
                                          </p:to>
                                        </p:set>
                                        <p:animEffect transition="in" filter="circle(out)">
                                          <p:cBhvr>
                                            <p:cTn id="46" dur="500"/>
                                            <p:tgtEl>
                                              <p:spTgt spid="48"/>
                                            </p:tgtEl>
                                          </p:cBhvr>
                                        </p:animEffect>
                                      </p:childTnLst>
                                    </p:cTn>
                                  </p:par>
                                </p:childTnLst>
                              </p:cTn>
                            </p:par>
                            <p:par>
                              <p:cTn id="47" fill="hold">
                                <p:stCondLst>
                                  <p:cond delay="1500"/>
                                </p:stCondLst>
                                <p:childTnLst>
                                  <p:par>
                                    <p:cTn id="48" presetID="22" presetClass="entr" presetSubtype="1" fill="hold" nodeType="afterEffect">
                                      <p:stCondLst>
                                        <p:cond delay="0"/>
                                      </p:stCondLst>
                                      <p:childTnLst>
                                        <p:set>
                                          <p:cBhvr>
                                            <p:cTn id="49" dur="1" fill="hold">
                                              <p:stCondLst>
                                                <p:cond delay="0"/>
                                              </p:stCondLst>
                                            </p:cTn>
                                            <p:tgtEl>
                                              <p:spTgt spid="44"/>
                                            </p:tgtEl>
                                            <p:attrNameLst>
                                              <p:attrName>style.visibility</p:attrName>
                                            </p:attrNameLst>
                                          </p:cBhvr>
                                          <p:to>
                                            <p:strVal val="visible"/>
                                          </p:to>
                                        </p:set>
                                        <p:animEffect transition="in" filter="wipe(up)">
                                          <p:cBhvr>
                                            <p:cTn id="50" dur="500"/>
                                            <p:tgtEl>
                                              <p:spTgt spid="44"/>
                                            </p:tgtEl>
                                          </p:cBhvr>
                                        </p:animEffect>
                                      </p:childTnLst>
                                    </p:cTn>
                                  </p:par>
                                </p:childTnLst>
                              </p:cTn>
                            </p:par>
                            <p:par>
                              <p:cTn id="51" fill="hold">
                                <p:stCondLst>
                                  <p:cond delay="2000"/>
                                </p:stCondLst>
                                <p:childTnLst>
                                  <p:par>
                                    <p:cTn id="52" presetID="1" presetClass="entr" presetSubtype="0" fill="hold" grpId="0" nodeType="afterEffect">
                                      <p:stCondLst>
                                        <p:cond delay="0"/>
                                      </p:stCondLst>
                                      <p:childTnLst>
                                        <p:set>
                                          <p:cBhvr>
                                            <p:cTn id="53" dur="1" fill="hold">
                                              <p:stCondLst>
                                                <p:cond delay="0"/>
                                              </p:stCondLst>
                                            </p:cTn>
                                            <p:tgtEl>
                                              <p:spTgt spid="5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79" grpId="0"/>
          <p:bldP spid="94" grpId="0"/>
          <p:bldP spid="51" grpId="0"/>
        </p:bldLst>
      </p:timing>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254956" y="2458915"/>
            <a:ext cx="5422861" cy="5165517"/>
          </a:xfrm>
          <a:prstGeom prst="rect">
            <a:avLst/>
          </a:prstGeom>
        </p:spPr>
        <p:txBody>
          <a:bodyPr wrap="square">
            <a:spAutoFit/>
          </a:bodyPr>
          <a:lstStyle/>
          <a:p>
            <a:pPr marL="342900" indent="-342900">
              <a:lnSpc>
                <a:spcPts val="2500"/>
              </a:lnSpc>
              <a:buFont typeface="Wingdings" panose="05000000000000000000" pitchFamily="2" charset="2"/>
              <a:buChar char="u"/>
            </a:pPr>
            <a:r>
              <a:rPr lang="zh-TW" altLang="en-US" sz="2400" dirty="0" smtClean="0">
                <a:solidFill>
                  <a:srgbClr val="00EFF1"/>
                </a:solidFill>
                <a:latin typeface="標楷體" panose="03000509000000000000" pitchFamily="65" charset="-120"/>
                <a:ea typeface="標楷體" panose="03000509000000000000" pitchFamily="65" charset="-120"/>
              </a:rPr>
              <a:t>不考慮營業稅、先實後虛法、期初不作轉回分錄</a:t>
            </a:r>
            <a:endParaRPr lang="en-US" altLang="zh-TW" sz="2400" dirty="0" smtClean="0">
              <a:solidFill>
                <a:srgbClr val="00EFF1"/>
              </a:solidFill>
              <a:latin typeface="標楷體" panose="03000509000000000000" pitchFamily="65" charset="-120"/>
              <a:ea typeface="標楷體" panose="03000509000000000000" pitchFamily="65" charset="-120"/>
            </a:endParaRPr>
          </a:p>
          <a:p>
            <a:pPr marL="342900" indent="-342900">
              <a:lnSpc>
                <a:spcPts val="2500"/>
              </a:lnSpc>
              <a:buFont typeface="Wingdings" panose="05000000000000000000" pitchFamily="2" charset="2"/>
              <a:buChar char="u"/>
            </a:pPr>
            <a:r>
              <a:rPr lang="zh-TW" altLang="en-US" sz="2400" dirty="0" smtClean="0">
                <a:solidFill>
                  <a:srgbClr val="00EFF1"/>
                </a:solidFill>
                <a:latin typeface="標楷體" panose="03000509000000000000" pitchFamily="65" charset="-120"/>
                <a:ea typeface="標楷體" panose="03000509000000000000" pitchFamily="65" charset="-120"/>
              </a:rPr>
              <a:t>平時</a:t>
            </a:r>
            <a:r>
              <a:rPr lang="en-US" altLang="zh-TW" sz="2400" dirty="0" smtClean="0">
                <a:solidFill>
                  <a:srgbClr val="00EFF1"/>
                </a:solidFill>
                <a:latin typeface="標楷體" panose="03000509000000000000" pitchFamily="65" charset="-120"/>
                <a:ea typeface="標楷體" panose="03000509000000000000" pitchFamily="65" charset="-120"/>
              </a:rPr>
              <a:t>(29)</a:t>
            </a:r>
          </a:p>
          <a:p>
            <a:pPr marL="696913" lvl="1" indent="-342900">
              <a:lnSpc>
                <a:spcPts val="2500"/>
              </a:lnSpc>
              <a:buFont typeface="Wingdings" panose="05000000000000000000" pitchFamily="2" charset="2"/>
              <a:buChar char="ü"/>
            </a:pPr>
            <a:r>
              <a:rPr lang="zh-TW" altLang="en-US" sz="2400" dirty="0" smtClean="0">
                <a:solidFill>
                  <a:srgbClr val="00EFF1"/>
                </a:solidFill>
                <a:latin typeface="標楷體" panose="03000509000000000000" pitchFamily="65" charset="-120"/>
                <a:ea typeface="標楷體" panose="03000509000000000000" pitchFamily="65" charset="-120"/>
              </a:rPr>
              <a:t>員工出差、定期保養、薪資、</a:t>
            </a:r>
            <a:r>
              <a:rPr lang="zh-TW" altLang="en-US" sz="2400" dirty="0">
                <a:solidFill>
                  <a:srgbClr val="00EFF1"/>
                </a:solidFill>
                <a:latin typeface="標楷體" panose="03000509000000000000" pitchFamily="65" charset="-120"/>
                <a:ea typeface="標楷體" panose="03000509000000000000" pitchFamily="65" charset="-120"/>
              </a:rPr>
              <a:t>投資</a:t>
            </a:r>
            <a:r>
              <a:rPr lang="zh-TW" altLang="en-US" sz="2400" dirty="0" smtClean="0">
                <a:solidFill>
                  <a:srgbClr val="00EFF1"/>
                </a:solidFill>
                <a:latin typeface="標楷體" panose="03000509000000000000" pitchFamily="65" charset="-120"/>
                <a:ea typeface="標楷體" panose="03000509000000000000" pitchFamily="65" charset="-120"/>
              </a:rPr>
              <a:t>、印花稅票、郵票、確定應收帳款</a:t>
            </a:r>
            <a:r>
              <a:rPr lang="zh-TW" altLang="en-US" sz="2400" dirty="0">
                <a:solidFill>
                  <a:srgbClr val="00EFF1"/>
                </a:solidFill>
                <a:latin typeface="標楷體" panose="03000509000000000000" pitchFamily="65" charset="-120"/>
                <a:ea typeface="標楷體" panose="03000509000000000000" pitchFamily="65" charset="-120"/>
              </a:rPr>
              <a:t>無法</a:t>
            </a:r>
            <a:r>
              <a:rPr lang="zh-TW" altLang="en-US" sz="2400" dirty="0" smtClean="0">
                <a:solidFill>
                  <a:srgbClr val="00EFF1"/>
                </a:solidFill>
                <a:latin typeface="標楷體" panose="03000509000000000000" pitchFamily="65" charset="-120"/>
                <a:ea typeface="標楷體" panose="03000509000000000000" pitchFamily="65" charset="-120"/>
              </a:rPr>
              <a:t>收回</a:t>
            </a:r>
            <a:r>
              <a:rPr lang="zh-TW" altLang="en-US" sz="2400" dirty="0">
                <a:solidFill>
                  <a:srgbClr val="00EFF1"/>
                </a:solidFill>
                <a:latin typeface="標楷體" panose="03000509000000000000" pitchFamily="65" charset="-120"/>
                <a:ea typeface="標楷體" panose="03000509000000000000" pitchFamily="65" charset="-120"/>
              </a:rPr>
              <a:t>、</a:t>
            </a:r>
            <a:r>
              <a:rPr lang="zh-TW" altLang="en-US" sz="2400" dirty="0" smtClean="0">
                <a:solidFill>
                  <a:srgbClr val="00EFF1"/>
                </a:solidFill>
                <a:latin typeface="標楷體" panose="03000509000000000000" pitchFamily="65" charset="-120"/>
                <a:ea typeface="標楷體" panose="03000509000000000000" pitchFamily="65" charset="-120"/>
              </a:rPr>
              <a:t>海報</a:t>
            </a:r>
            <a:r>
              <a:rPr lang="zh-TW" altLang="en-US" sz="2400" dirty="0">
                <a:solidFill>
                  <a:srgbClr val="00EFF1"/>
                </a:solidFill>
                <a:latin typeface="標楷體" panose="03000509000000000000" pitchFamily="65" charset="-120"/>
                <a:ea typeface="標楷體" panose="03000509000000000000" pitchFamily="65" charset="-120"/>
              </a:rPr>
              <a:t>費</a:t>
            </a:r>
            <a:endParaRPr lang="en-US" altLang="zh-TW" sz="2400" dirty="0" smtClean="0">
              <a:solidFill>
                <a:srgbClr val="00EFF1"/>
              </a:solidFill>
              <a:latin typeface="標楷體" panose="03000509000000000000" pitchFamily="65" charset="-120"/>
              <a:ea typeface="標楷體" panose="03000509000000000000" pitchFamily="65" charset="-120"/>
            </a:endParaRPr>
          </a:p>
          <a:p>
            <a:pPr marL="354013" lvl="1" indent="-354013">
              <a:lnSpc>
                <a:spcPts val="2500"/>
              </a:lnSpc>
              <a:buFont typeface="Wingdings" panose="05000000000000000000" pitchFamily="2" charset="2"/>
              <a:buChar char="u"/>
            </a:pPr>
            <a:r>
              <a:rPr lang="zh-TW" altLang="en-US" sz="2400" dirty="0" smtClean="0">
                <a:solidFill>
                  <a:srgbClr val="00EFF1"/>
                </a:solidFill>
                <a:latin typeface="標楷體" panose="03000509000000000000" pitchFamily="65" charset="-120"/>
                <a:ea typeface="標楷體" panose="03000509000000000000" pitchFamily="65" charset="-120"/>
              </a:rPr>
              <a:t>調整</a:t>
            </a:r>
            <a:r>
              <a:rPr lang="en-US" altLang="zh-TW" sz="2400" dirty="0" smtClean="0">
                <a:solidFill>
                  <a:srgbClr val="00EFF1"/>
                </a:solidFill>
                <a:latin typeface="標楷體" panose="03000509000000000000" pitchFamily="65" charset="-120"/>
                <a:ea typeface="標楷體" panose="03000509000000000000" pitchFamily="65" charset="-120"/>
              </a:rPr>
              <a:t>(10)</a:t>
            </a:r>
          </a:p>
          <a:p>
            <a:pPr marL="696913" lvl="1" indent="-342900">
              <a:lnSpc>
                <a:spcPts val="2500"/>
              </a:lnSpc>
              <a:buFont typeface="Wingdings" panose="05000000000000000000" pitchFamily="2" charset="2"/>
              <a:buChar char="ü"/>
            </a:pPr>
            <a:r>
              <a:rPr lang="zh-TW" altLang="en-US" sz="2400" dirty="0" smtClean="0">
                <a:solidFill>
                  <a:srgbClr val="00EFF1"/>
                </a:solidFill>
                <a:latin typeface="標楷體" panose="03000509000000000000" pitchFamily="65" charset="-120"/>
                <a:ea typeface="標楷體" panose="03000509000000000000" pitchFamily="65" charset="-120"/>
              </a:rPr>
              <a:t>預付費用、用品盤存</a:t>
            </a:r>
            <a:r>
              <a:rPr lang="zh-TW" altLang="en-US" sz="2400" dirty="0">
                <a:solidFill>
                  <a:srgbClr val="00EFF1"/>
                </a:solidFill>
                <a:latin typeface="標楷體" panose="03000509000000000000" pitchFamily="65" charset="-120"/>
                <a:ea typeface="標楷體" panose="03000509000000000000" pitchFamily="65" charset="-120"/>
              </a:rPr>
              <a:t>、</a:t>
            </a:r>
            <a:r>
              <a:rPr lang="zh-TW" altLang="en-US" sz="2400" dirty="0" smtClean="0">
                <a:solidFill>
                  <a:srgbClr val="00EFF1"/>
                </a:solidFill>
                <a:latin typeface="標楷體" panose="03000509000000000000" pitchFamily="65" charset="-120"/>
                <a:ea typeface="標楷體" panose="03000509000000000000" pitchFamily="65" charset="-120"/>
              </a:rPr>
              <a:t>呆帳</a:t>
            </a:r>
            <a:r>
              <a:rPr lang="zh-TW" altLang="en-US" sz="2400" dirty="0">
                <a:solidFill>
                  <a:srgbClr val="00EFF1"/>
                </a:solidFill>
                <a:latin typeface="標楷體" panose="03000509000000000000" pitchFamily="65" charset="-120"/>
                <a:ea typeface="標楷體" panose="03000509000000000000" pitchFamily="65" charset="-120"/>
              </a:rPr>
              <a:t>、投資</a:t>
            </a:r>
            <a:r>
              <a:rPr lang="zh-TW" altLang="en-US" sz="2400" dirty="0" smtClean="0">
                <a:solidFill>
                  <a:srgbClr val="00EFF1"/>
                </a:solidFill>
                <a:latin typeface="標楷體" panose="03000509000000000000" pitchFamily="65" charset="-120"/>
                <a:ea typeface="標楷體" panose="03000509000000000000" pitchFamily="65" charset="-120"/>
              </a:rPr>
              <a:t>、折舊</a:t>
            </a:r>
            <a:r>
              <a:rPr lang="en-US" altLang="zh-TW" sz="2400" dirty="0" smtClean="0">
                <a:solidFill>
                  <a:srgbClr val="00EFF1"/>
                </a:solidFill>
                <a:latin typeface="標楷體" panose="03000509000000000000" pitchFamily="65" charset="-120"/>
                <a:ea typeface="標楷體" panose="03000509000000000000" pitchFamily="65" charset="-120"/>
              </a:rPr>
              <a:t>-</a:t>
            </a:r>
            <a:r>
              <a:rPr lang="zh-TW" altLang="en-US" sz="2400" dirty="0" smtClean="0">
                <a:solidFill>
                  <a:srgbClr val="00EFF1"/>
                </a:solidFill>
                <a:latin typeface="標楷體" panose="03000509000000000000" pitchFamily="65" charset="-120"/>
                <a:ea typeface="標楷體" panose="03000509000000000000" pitchFamily="65" charset="-120"/>
              </a:rPr>
              <a:t>直線</a:t>
            </a:r>
            <a:r>
              <a:rPr lang="zh-TW" altLang="en-US" sz="2400" dirty="0">
                <a:solidFill>
                  <a:srgbClr val="00EFF1"/>
                </a:solidFill>
                <a:latin typeface="標楷體" panose="03000509000000000000" pitchFamily="65" charset="-120"/>
                <a:ea typeface="標楷體" panose="03000509000000000000" pitchFamily="65" charset="-120"/>
              </a:rPr>
              <a:t>法、減損</a:t>
            </a:r>
            <a:r>
              <a:rPr lang="zh-TW" altLang="en-US" sz="2400" dirty="0" smtClean="0">
                <a:solidFill>
                  <a:srgbClr val="00EFF1"/>
                </a:solidFill>
                <a:latin typeface="標楷體" panose="03000509000000000000" pitchFamily="65" charset="-120"/>
                <a:ea typeface="標楷體" panose="03000509000000000000" pitchFamily="65" charset="-120"/>
              </a:rPr>
              <a:t>、公司債利息、存貨盤點評價</a:t>
            </a:r>
            <a:endParaRPr lang="en-US" altLang="zh-TW" sz="2400" dirty="0" smtClean="0">
              <a:solidFill>
                <a:srgbClr val="00EFF1"/>
              </a:solidFill>
              <a:latin typeface="標楷體" panose="03000509000000000000" pitchFamily="65" charset="-120"/>
              <a:ea typeface="標楷體" panose="03000509000000000000" pitchFamily="65" charset="-120"/>
            </a:endParaRPr>
          </a:p>
          <a:p>
            <a:pPr marL="239713" indent="-342900">
              <a:lnSpc>
                <a:spcPts val="2500"/>
              </a:lnSpc>
              <a:buFont typeface="Wingdings" panose="05000000000000000000" pitchFamily="2" charset="2"/>
              <a:buChar char="u"/>
            </a:pPr>
            <a:r>
              <a:rPr lang="zh-TW" altLang="en-US" sz="2400" dirty="0" smtClean="0">
                <a:solidFill>
                  <a:srgbClr val="00EFF1"/>
                </a:solidFill>
                <a:latin typeface="標楷體" panose="03000509000000000000" pitchFamily="65" charset="-120"/>
                <a:ea typeface="標楷體" panose="03000509000000000000" pitchFamily="65" charset="-120"/>
              </a:rPr>
              <a:t>指定題</a:t>
            </a:r>
            <a:r>
              <a:rPr lang="en-US" altLang="zh-TW" sz="2400" dirty="0" smtClean="0">
                <a:solidFill>
                  <a:srgbClr val="00EFF1"/>
                </a:solidFill>
                <a:latin typeface="標楷體" panose="03000509000000000000" pitchFamily="65" charset="-120"/>
                <a:ea typeface="標楷體" panose="03000509000000000000" pitchFamily="65" charset="-120"/>
              </a:rPr>
              <a:t>(2)</a:t>
            </a:r>
            <a:endParaRPr lang="zh-TW" altLang="en-US" sz="2400" dirty="0" smtClean="0">
              <a:solidFill>
                <a:srgbClr val="00EFF1"/>
              </a:solidFill>
              <a:latin typeface="標楷體" panose="03000509000000000000" pitchFamily="65" charset="-120"/>
              <a:ea typeface="標楷體" panose="03000509000000000000" pitchFamily="65" charset="-120"/>
            </a:endParaRPr>
          </a:p>
          <a:p>
            <a:pPr marL="722313" indent="-369888">
              <a:lnSpc>
                <a:spcPts val="2500"/>
              </a:lnSpc>
              <a:buFont typeface="Wingdings" panose="05000000000000000000" pitchFamily="2" charset="2"/>
              <a:buChar char="ü"/>
            </a:pPr>
            <a:r>
              <a:rPr lang="zh-TW" altLang="en-US" sz="2400" dirty="0" smtClean="0">
                <a:solidFill>
                  <a:srgbClr val="00EFF1"/>
                </a:solidFill>
                <a:latin typeface="標楷體" panose="03000509000000000000" pitchFamily="65" charset="-120"/>
                <a:ea typeface="標楷體" panose="03000509000000000000" pitchFamily="65" charset="-120"/>
              </a:rPr>
              <a:t>商品別銷貨利潤分析表、現金</a:t>
            </a:r>
            <a:r>
              <a:rPr lang="en-US" altLang="zh-TW" sz="2400" dirty="0">
                <a:solidFill>
                  <a:srgbClr val="00EFF1"/>
                </a:solidFill>
                <a:latin typeface="標楷體" panose="03000509000000000000" pitchFamily="65" charset="-120"/>
                <a:ea typeface="標楷體" panose="03000509000000000000" pitchFamily="65" charset="-120"/>
              </a:rPr>
              <a:t>(</a:t>
            </a:r>
            <a:r>
              <a:rPr lang="zh-TW" altLang="en-US" sz="2400" dirty="0">
                <a:solidFill>
                  <a:srgbClr val="00EFF1"/>
                </a:solidFill>
                <a:latin typeface="標楷體" panose="03000509000000000000" pitchFamily="65" charset="-120"/>
                <a:ea typeface="標楷體" panose="03000509000000000000" pitchFamily="65" charset="-120"/>
              </a:rPr>
              <a:t>含銀行存款</a:t>
            </a:r>
            <a:r>
              <a:rPr lang="en-US" altLang="zh-TW" sz="2400" dirty="0">
                <a:solidFill>
                  <a:srgbClr val="00EFF1"/>
                </a:solidFill>
                <a:latin typeface="標楷體" panose="03000509000000000000" pitchFamily="65" charset="-120"/>
                <a:ea typeface="標楷體" panose="03000509000000000000" pitchFamily="65" charset="-120"/>
              </a:rPr>
              <a:t>)</a:t>
            </a:r>
            <a:r>
              <a:rPr lang="zh-TW" altLang="en-US" sz="2400" dirty="0">
                <a:solidFill>
                  <a:srgbClr val="00EFF1"/>
                </a:solidFill>
                <a:latin typeface="標楷體" panose="03000509000000000000" pitchFamily="65" charset="-120"/>
                <a:ea typeface="標楷體" panose="03000509000000000000" pitchFamily="65" charset="-120"/>
              </a:rPr>
              <a:t>收付分析表</a:t>
            </a:r>
            <a:r>
              <a:rPr lang="en-US" altLang="zh-TW" sz="2400" dirty="0">
                <a:solidFill>
                  <a:srgbClr val="00EFF1"/>
                </a:solidFill>
                <a:latin typeface="標楷體" panose="03000509000000000000" pitchFamily="65" charset="-120"/>
                <a:ea typeface="標楷體" panose="03000509000000000000" pitchFamily="65" charset="-120"/>
              </a:rPr>
              <a:t>(</a:t>
            </a:r>
            <a:r>
              <a:rPr lang="zh-TW" altLang="en-US" sz="2400" dirty="0">
                <a:solidFill>
                  <a:srgbClr val="00EFF1"/>
                </a:solidFill>
                <a:latin typeface="標楷體" panose="03000509000000000000" pitchFamily="65" charset="-120"/>
                <a:ea typeface="標楷體" panose="03000509000000000000" pitchFamily="65" charset="-120"/>
              </a:rPr>
              <a:t>基礎轉換</a:t>
            </a:r>
            <a:r>
              <a:rPr lang="en-US" altLang="zh-TW" sz="2400" dirty="0">
                <a:solidFill>
                  <a:srgbClr val="00EFF1"/>
                </a:solidFill>
                <a:latin typeface="標楷體" panose="03000509000000000000" pitchFamily="65" charset="-120"/>
                <a:ea typeface="標楷體" panose="03000509000000000000" pitchFamily="65" charset="-120"/>
              </a:rPr>
              <a:t>)</a:t>
            </a:r>
          </a:p>
          <a:p>
            <a:pPr marL="539750" indent="-179388">
              <a:buFont typeface="Wingdings" panose="05000000000000000000" pitchFamily="2" charset="2"/>
              <a:buChar char="ü"/>
            </a:pPr>
            <a:endParaRPr lang="zh-TW" altLang="en-US" sz="2400" dirty="0">
              <a:solidFill>
                <a:srgbClr val="00EFF1"/>
              </a:solidFill>
              <a:latin typeface="標楷體" panose="03000509000000000000" pitchFamily="65" charset="-120"/>
              <a:ea typeface="標楷體" panose="03000509000000000000" pitchFamily="65" charset="-120"/>
            </a:endParaRPr>
          </a:p>
          <a:p>
            <a:pPr marL="342900" indent="-342900">
              <a:buFont typeface="Wingdings" panose="05000000000000000000" pitchFamily="2" charset="2"/>
              <a:buChar char="u"/>
            </a:pPr>
            <a:endParaRPr lang="zh-TW" altLang="en-US" sz="2400" dirty="0">
              <a:solidFill>
                <a:srgbClr val="00EFF1"/>
              </a:solidFill>
              <a:latin typeface="標楷體" panose="03000509000000000000" pitchFamily="65" charset="-120"/>
              <a:ea typeface="標楷體" panose="03000509000000000000" pitchFamily="65" charset="-120"/>
            </a:endParaRP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339650" cy="646331"/>
          </a:xfrm>
          <a:prstGeom prst="rect">
            <a:avLst/>
          </a:prstGeom>
        </p:spPr>
        <p:txBody>
          <a:bodyPr wrap="none">
            <a:spAutoFit/>
          </a:bodyPr>
          <a:lstStyle/>
          <a:p>
            <a:r>
              <a:rPr lang="zh-TW" altLang="en-US" sz="3600" b="1" dirty="0">
                <a:solidFill>
                  <a:schemeClr val="bg1"/>
                </a:solidFill>
                <a:latin typeface="標楷體" panose="03000509000000000000" pitchFamily="65" charset="-120"/>
                <a:ea typeface="標楷體" panose="03000509000000000000" pitchFamily="65" charset="-120"/>
              </a:rPr>
              <a:t>歷屆試題</a:t>
            </a:r>
            <a:r>
              <a:rPr lang="zh-TW" altLang="en-US" sz="3600" b="1" dirty="0" smtClean="0">
                <a:solidFill>
                  <a:schemeClr val="bg1"/>
                </a:solidFill>
                <a:latin typeface="標楷體" panose="03000509000000000000" pitchFamily="65" charset="-120"/>
                <a:ea typeface="標楷體" panose="03000509000000000000" pitchFamily="65" charset="-120"/>
              </a:rPr>
              <a:t>分析</a:t>
            </a:r>
            <a:r>
              <a:rPr lang="en-US" altLang="zh-TW" sz="3600" b="1" dirty="0" smtClean="0">
                <a:solidFill>
                  <a:schemeClr val="bg1"/>
                </a:solidFill>
                <a:latin typeface="標楷體" panose="03000509000000000000" pitchFamily="65" charset="-120"/>
                <a:ea typeface="標楷體" panose="03000509000000000000" pitchFamily="65" charset="-120"/>
              </a:rPr>
              <a:t>-</a:t>
            </a:r>
            <a:r>
              <a:rPr lang="en-US" altLang="zh-TW" sz="3600" b="1" dirty="0" smtClean="0">
                <a:solidFill>
                  <a:srgbClr val="00EFF1"/>
                </a:solidFill>
                <a:latin typeface="標楷體" panose="03000509000000000000" pitchFamily="65" charset="-120"/>
                <a:ea typeface="標楷體" panose="03000509000000000000" pitchFamily="65" charset="-120"/>
              </a:rPr>
              <a:t>101</a:t>
            </a:r>
            <a:r>
              <a:rPr lang="zh-TW" altLang="en-US" sz="3600" b="1" dirty="0" smtClean="0">
                <a:solidFill>
                  <a:srgbClr val="00EFF1"/>
                </a:solidFill>
                <a:latin typeface="標楷體" panose="03000509000000000000" pitchFamily="65" charset="-120"/>
                <a:ea typeface="標楷體" panose="03000509000000000000" pitchFamily="65" charset="-120"/>
              </a:rPr>
              <a:t>年</a:t>
            </a:r>
            <a:endParaRPr lang="zh-TW" altLang="en-US" sz="36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293134" y="1617645"/>
            <a:ext cx="5851165" cy="5122368"/>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9" name="群組 8">
            <a:extLst>
              <a:ext uri="{FF2B5EF4-FFF2-40B4-BE49-F238E27FC236}">
                <a16:creationId xmlns:a16="http://schemas.microsoft.com/office/drawing/2014/main" id="{2FECE5B1-E716-44B3-BCA8-EFD0567F881C}"/>
              </a:ext>
            </a:extLst>
          </p:cNvPr>
          <p:cNvGrpSpPr/>
          <p:nvPr/>
        </p:nvGrpSpPr>
        <p:grpSpPr>
          <a:xfrm>
            <a:off x="2076757" y="869949"/>
            <a:ext cx="1847850" cy="1603387"/>
            <a:chOff x="1552254" y="1240776"/>
            <a:chExt cx="1847850" cy="1603387"/>
          </a:xfrm>
        </p:grpSpPr>
        <p:pic>
          <p:nvPicPr>
            <p:cNvPr id="4" name="圖片 3">
              <a:extLst>
                <a:ext uri="{FF2B5EF4-FFF2-40B4-BE49-F238E27FC236}">
                  <a16:creationId xmlns:a16="http://schemas.microsoft.com/office/drawing/2014/main" id="{B2323400-6E4D-44BE-8AD6-8965FCB03FBB}"/>
                </a:ext>
              </a:extLst>
            </p:cNvPr>
            <p:cNvPicPr>
              <a:picLocks noChangeAspect="1"/>
            </p:cNvPicPr>
            <p:nvPr/>
          </p:nvPicPr>
          <p:blipFill>
            <a:blip r:embed="rId4"/>
            <a:stretch>
              <a:fillRect/>
            </a:stretch>
          </p:blipFill>
          <p:spPr>
            <a:xfrm>
              <a:off x="1704807" y="1240776"/>
              <a:ext cx="1615580" cy="1603387"/>
            </a:xfrm>
            <a:prstGeom prst="rect">
              <a:avLst/>
            </a:prstGeom>
          </p:spPr>
        </p:pic>
        <p:sp>
          <p:nvSpPr>
            <p:cNvPr id="5" name="文字方塊 4">
              <a:extLst>
                <a:ext uri="{FF2B5EF4-FFF2-40B4-BE49-F238E27FC236}">
                  <a16:creationId xmlns:a16="http://schemas.microsoft.com/office/drawing/2014/main" id="{274FDA40-955A-4375-A45A-5C3F888E0DDF}"/>
                </a:ext>
              </a:extLst>
            </p:cNvPr>
            <p:cNvSpPr txBox="1"/>
            <p:nvPr/>
          </p:nvSpPr>
          <p:spPr>
            <a:xfrm>
              <a:off x="1552254" y="1728928"/>
              <a:ext cx="1847850" cy="584775"/>
            </a:xfrm>
            <a:prstGeom prst="rect">
              <a:avLst/>
            </a:prstGeom>
            <a:noFill/>
          </p:spPr>
          <p:txBody>
            <a:bodyPr wrap="square" rtlCol="0">
              <a:spAutoFit/>
            </a:bodyPr>
            <a:lstStyle/>
            <a:p>
              <a:pPr algn="ctr"/>
              <a:r>
                <a:rPr lang="zh-TW" altLang="en-US" sz="3200" dirty="0">
                  <a:solidFill>
                    <a:schemeClr val="bg1"/>
                  </a:solidFill>
                  <a:latin typeface="標楷體" panose="03000509000000000000" pitchFamily="65" charset="-120"/>
                  <a:ea typeface="標楷體" panose="03000509000000000000" pitchFamily="65" charset="-120"/>
                </a:rPr>
                <a:t>模擬題</a:t>
              </a:r>
            </a:p>
          </p:txBody>
        </p:sp>
      </p:grpSp>
      <p:sp>
        <p:nvSpPr>
          <p:cNvPr id="94" name="矩形 93">
            <a:extLst>
              <a:ext uri="{FF2B5EF4-FFF2-40B4-BE49-F238E27FC236}">
                <a16:creationId xmlns:a16="http://schemas.microsoft.com/office/drawing/2014/main" id="{0FFBB90C-5965-4130-85DE-B5E57223117A}"/>
              </a:ext>
            </a:extLst>
          </p:cNvPr>
          <p:cNvSpPr/>
          <p:nvPr/>
        </p:nvSpPr>
        <p:spPr>
          <a:xfrm>
            <a:off x="5965081" y="2510326"/>
            <a:ext cx="5755367" cy="4221669"/>
          </a:xfrm>
          <a:prstGeom prst="rect">
            <a:avLst/>
          </a:prstGeom>
        </p:spPr>
        <p:txBody>
          <a:bodyPr wrap="square">
            <a:spAutoFit/>
          </a:bodyPr>
          <a:lstStyle/>
          <a:p>
            <a:pPr marL="342900" indent="-342900">
              <a:lnSpc>
                <a:spcPts val="2300"/>
              </a:lnSpc>
              <a:buFont typeface="Wingdings" panose="05000000000000000000" pitchFamily="2" charset="2"/>
              <a:buChar char="n"/>
            </a:pPr>
            <a:r>
              <a:rPr lang="zh-TW" altLang="en-US" sz="2200" dirty="0" smtClean="0">
                <a:solidFill>
                  <a:srgbClr val="FFFF00"/>
                </a:solidFill>
                <a:latin typeface="標楷體" panose="03000509000000000000" pitchFamily="65" charset="-120"/>
                <a:ea typeface="標楷體" panose="03000509000000000000" pitchFamily="65" charset="-120"/>
              </a:rPr>
              <a:t>不考慮</a:t>
            </a:r>
            <a:r>
              <a:rPr lang="zh-TW" altLang="en-US" sz="2200" dirty="0">
                <a:solidFill>
                  <a:srgbClr val="FFFF00"/>
                </a:solidFill>
                <a:latin typeface="標楷體" panose="03000509000000000000" pitchFamily="65" charset="-120"/>
                <a:ea typeface="標楷體" panose="03000509000000000000" pitchFamily="65" charset="-120"/>
              </a:rPr>
              <a:t>營業稅、先虛後實法、期初不作轉回分錄</a:t>
            </a:r>
            <a:endParaRPr lang="en-US" altLang="zh-TW" sz="2200" dirty="0">
              <a:solidFill>
                <a:srgbClr val="FFFF00"/>
              </a:solidFill>
              <a:latin typeface="標楷體" panose="03000509000000000000" pitchFamily="65" charset="-120"/>
              <a:ea typeface="標楷體" panose="03000509000000000000" pitchFamily="65" charset="-120"/>
            </a:endParaRPr>
          </a:p>
          <a:p>
            <a:pPr marL="342900" indent="-342900">
              <a:lnSpc>
                <a:spcPts val="2300"/>
              </a:lnSpc>
              <a:buFont typeface="Wingdings" panose="05000000000000000000" pitchFamily="2" charset="2"/>
              <a:buChar char="n"/>
            </a:pPr>
            <a:r>
              <a:rPr lang="zh-TW" altLang="en-US" sz="2200" dirty="0">
                <a:solidFill>
                  <a:srgbClr val="FFFF00"/>
                </a:solidFill>
                <a:latin typeface="標楷體" panose="03000509000000000000" pitchFamily="65" charset="-120"/>
                <a:ea typeface="標楷體" panose="03000509000000000000" pitchFamily="65" charset="-120"/>
              </a:rPr>
              <a:t>平時</a:t>
            </a:r>
            <a:r>
              <a:rPr lang="en-US" altLang="zh-TW" sz="2200" dirty="0" smtClean="0">
                <a:solidFill>
                  <a:srgbClr val="FFFF00"/>
                </a:solidFill>
                <a:latin typeface="標楷體" panose="03000509000000000000" pitchFamily="65" charset="-120"/>
                <a:ea typeface="標楷體" panose="03000509000000000000" pitchFamily="65" charset="-120"/>
              </a:rPr>
              <a:t>(27)</a:t>
            </a:r>
            <a:endParaRPr lang="en-US" altLang="zh-TW" sz="2200" dirty="0">
              <a:solidFill>
                <a:srgbClr val="FFFF00"/>
              </a:solidFill>
              <a:latin typeface="標楷體" panose="03000509000000000000" pitchFamily="65" charset="-120"/>
              <a:ea typeface="標楷體" panose="03000509000000000000" pitchFamily="65" charset="-120"/>
            </a:endParaRPr>
          </a:p>
          <a:p>
            <a:pPr marL="696913" lvl="1" indent="-342900">
              <a:lnSpc>
                <a:spcPts val="2300"/>
              </a:lnSpc>
              <a:buFont typeface="Wingdings" panose="05000000000000000000" pitchFamily="2" charset="2"/>
              <a:buChar char="ü"/>
            </a:pPr>
            <a:r>
              <a:rPr lang="zh-TW" altLang="en-US" sz="2200" dirty="0">
                <a:solidFill>
                  <a:srgbClr val="FFFF00"/>
                </a:solidFill>
                <a:latin typeface="標楷體" panose="03000509000000000000" pitchFamily="65" charset="-120"/>
                <a:ea typeface="標楷體" panose="03000509000000000000" pitchFamily="65" charset="-120"/>
              </a:rPr>
              <a:t>庫藏</a:t>
            </a:r>
            <a:r>
              <a:rPr lang="zh-TW" altLang="en-US" sz="2200" dirty="0" smtClean="0">
                <a:solidFill>
                  <a:srgbClr val="FFFF00"/>
                </a:solidFill>
                <a:latin typeface="標楷體" panose="03000509000000000000" pitchFamily="65" charset="-120"/>
                <a:ea typeface="標楷體" panose="03000509000000000000" pitchFamily="65" charset="-120"/>
              </a:rPr>
              <a:t>股票</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含再發</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、貼現</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含拒付</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、確定</a:t>
            </a:r>
            <a:r>
              <a:rPr lang="zh-TW" altLang="en-US" sz="2200" dirty="0">
                <a:solidFill>
                  <a:srgbClr val="FFFF00"/>
                </a:solidFill>
                <a:latin typeface="標楷體" panose="03000509000000000000" pitchFamily="65" charset="-120"/>
                <a:ea typeface="標楷體" panose="03000509000000000000" pitchFamily="65" charset="-120"/>
              </a:rPr>
              <a:t>應</a:t>
            </a:r>
            <a:r>
              <a:rPr lang="zh-TW" altLang="en-US" sz="2200" dirty="0" smtClean="0">
                <a:solidFill>
                  <a:srgbClr val="FFFF00"/>
                </a:solidFill>
                <a:latin typeface="標楷體" panose="03000509000000000000" pitchFamily="65" charset="-120"/>
                <a:ea typeface="標楷體" panose="03000509000000000000" pitchFamily="65" charset="-120"/>
              </a:rPr>
              <a:t>收無法收回</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含再收</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、薪資</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含雇主負擔</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、提前</a:t>
            </a:r>
            <a:r>
              <a:rPr lang="zh-TW" altLang="en-US" sz="2200" dirty="0" smtClean="0">
                <a:solidFill>
                  <a:srgbClr val="FFFF00"/>
                </a:solidFill>
                <a:latin typeface="標楷體" panose="03000509000000000000" pitchFamily="65" charset="-120"/>
                <a:ea typeface="標楷體" panose="03000509000000000000" pitchFamily="65" charset="-120"/>
              </a:rPr>
              <a:t>收回公司債</a:t>
            </a:r>
            <a:endParaRPr lang="en-US" altLang="zh-TW" sz="2200" dirty="0" smtClean="0">
              <a:solidFill>
                <a:srgbClr val="FFFF00"/>
              </a:solidFill>
              <a:latin typeface="標楷體" panose="03000509000000000000" pitchFamily="65" charset="-120"/>
              <a:ea typeface="標楷體" panose="03000509000000000000" pitchFamily="65" charset="-120"/>
            </a:endParaRPr>
          </a:p>
          <a:p>
            <a:pPr marL="239713" indent="-342900">
              <a:lnSpc>
                <a:spcPts val="2300"/>
              </a:lnSpc>
              <a:buFont typeface="Wingdings" panose="05000000000000000000" pitchFamily="2" charset="2"/>
              <a:buChar char="n"/>
            </a:pPr>
            <a:r>
              <a:rPr lang="zh-TW" altLang="en-US" sz="2200" dirty="0" smtClean="0">
                <a:solidFill>
                  <a:srgbClr val="FFFF00"/>
                </a:solidFill>
                <a:latin typeface="標楷體" panose="03000509000000000000" pitchFamily="65" charset="-120"/>
                <a:ea typeface="標楷體" panose="03000509000000000000" pitchFamily="65" charset="-120"/>
              </a:rPr>
              <a:t>調整</a:t>
            </a:r>
            <a:r>
              <a:rPr lang="en-US" altLang="zh-TW" sz="2200" dirty="0" smtClean="0">
                <a:solidFill>
                  <a:srgbClr val="FFFF00"/>
                </a:solidFill>
                <a:latin typeface="標楷體" panose="03000509000000000000" pitchFamily="65" charset="-120"/>
                <a:ea typeface="標楷體" panose="03000509000000000000" pitchFamily="65" charset="-120"/>
              </a:rPr>
              <a:t>(12)</a:t>
            </a:r>
            <a:endParaRPr lang="zh-TW" altLang="en-US" sz="2200" dirty="0" smtClean="0">
              <a:solidFill>
                <a:srgbClr val="FFFF00"/>
              </a:solidFill>
              <a:latin typeface="標楷體" panose="03000509000000000000" pitchFamily="65" charset="-120"/>
              <a:ea typeface="標楷體" panose="03000509000000000000" pitchFamily="65" charset="-120"/>
            </a:endParaRPr>
          </a:p>
          <a:p>
            <a:pPr marL="722313" indent="-369888">
              <a:lnSpc>
                <a:spcPts val="2300"/>
              </a:lnSpc>
              <a:buFont typeface="Wingdings" panose="05000000000000000000" pitchFamily="2" charset="2"/>
              <a:buChar char="ü"/>
            </a:pPr>
            <a:r>
              <a:rPr lang="zh-TW" altLang="en-US" sz="2200" dirty="0" smtClean="0">
                <a:solidFill>
                  <a:srgbClr val="FFFF00"/>
                </a:solidFill>
                <a:latin typeface="標楷體" panose="03000509000000000000" pitchFamily="65" charset="-120"/>
                <a:ea typeface="標楷體" panose="03000509000000000000" pitchFamily="65" charset="-120"/>
              </a:rPr>
              <a:t>投資、薪資</a:t>
            </a:r>
            <a:r>
              <a:rPr lang="zh-TW" altLang="en-US" sz="2200" dirty="0">
                <a:solidFill>
                  <a:srgbClr val="FFFF00"/>
                </a:solidFill>
                <a:latin typeface="標楷體" panose="03000509000000000000" pitchFamily="65" charset="-120"/>
                <a:ea typeface="標楷體" panose="03000509000000000000" pitchFamily="65" charset="-120"/>
              </a:rPr>
              <a:t>、用品盤存、折舊</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直線、</a:t>
            </a:r>
            <a:r>
              <a:rPr lang="zh-TW" altLang="en-US" sz="2200" dirty="0">
                <a:solidFill>
                  <a:srgbClr val="FFFF00"/>
                </a:solidFill>
                <a:latin typeface="標楷體" panose="03000509000000000000" pitchFamily="65" charset="-120"/>
                <a:ea typeface="標楷體" panose="03000509000000000000" pitchFamily="65" charset="-120"/>
              </a:rPr>
              <a:t>年數</a:t>
            </a:r>
            <a:r>
              <a:rPr lang="zh-TW" altLang="en-US" sz="2200" dirty="0" smtClean="0">
                <a:solidFill>
                  <a:srgbClr val="FFFF00"/>
                </a:solidFill>
                <a:latin typeface="標楷體" panose="03000509000000000000" pitchFamily="65" charset="-120"/>
                <a:ea typeface="標楷體" panose="03000509000000000000" pitchFamily="65" charset="-120"/>
              </a:rPr>
              <a:t>合計、減</a:t>
            </a:r>
            <a:r>
              <a:rPr lang="zh-TW" altLang="en-US" sz="2200" dirty="0">
                <a:solidFill>
                  <a:srgbClr val="FFFF00"/>
                </a:solidFill>
                <a:latin typeface="標楷體" panose="03000509000000000000" pitchFamily="65" charset="-120"/>
                <a:ea typeface="標楷體" panose="03000509000000000000" pitchFamily="65" charset="-120"/>
              </a:rPr>
              <a:t>損、公司債利息、</a:t>
            </a:r>
            <a:r>
              <a:rPr lang="zh-TW" altLang="en-US" sz="2200" dirty="0" smtClean="0">
                <a:solidFill>
                  <a:srgbClr val="FFFF00"/>
                </a:solidFill>
                <a:latin typeface="標楷體" panose="03000509000000000000" pitchFamily="65" charset="-120"/>
                <a:ea typeface="標楷體" panose="03000509000000000000" pitchFamily="65" charset="-120"/>
              </a:rPr>
              <a:t>呆帳、</a:t>
            </a:r>
            <a:r>
              <a:rPr lang="zh-TW" altLang="en-US" sz="2200" dirty="0">
                <a:solidFill>
                  <a:srgbClr val="FFFF00"/>
                </a:solidFill>
                <a:latin typeface="標楷體" panose="03000509000000000000" pitchFamily="65" charset="-120"/>
                <a:ea typeface="標楷體" panose="03000509000000000000" pitchFamily="65" charset="-120"/>
              </a:rPr>
              <a:t>存貨盤點</a:t>
            </a:r>
            <a:r>
              <a:rPr lang="zh-TW" altLang="en-US" sz="2200" dirty="0" smtClean="0">
                <a:solidFill>
                  <a:srgbClr val="FFFF00"/>
                </a:solidFill>
                <a:latin typeface="標楷體" panose="03000509000000000000" pitchFamily="65" charset="-120"/>
                <a:ea typeface="標楷體" panose="03000509000000000000" pitchFamily="65" charset="-120"/>
              </a:rPr>
              <a:t>評價、員工紅利、</a:t>
            </a:r>
            <a:r>
              <a:rPr lang="zh-TW" altLang="en-US" sz="2200" dirty="0">
                <a:solidFill>
                  <a:srgbClr val="FFFF00"/>
                </a:solidFill>
                <a:latin typeface="標楷體" panose="03000509000000000000" pitchFamily="65" charset="-120"/>
                <a:ea typeface="標楷體" panose="03000509000000000000" pitchFamily="65" charset="-120"/>
              </a:rPr>
              <a:t>董</a:t>
            </a:r>
            <a:r>
              <a:rPr lang="zh-TW" altLang="en-US" sz="2200" dirty="0" smtClean="0">
                <a:solidFill>
                  <a:srgbClr val="FFFF00"/>
                </a:solidFill>
                <a:latin typeface="標楷體" panose="03000509000000000000" pitchFamily="65" charset="-120"/>
                <a:ea typeface="標楷體" panose="03000509000000000000" pitchFamily="65" charset="-120"/>
              </a:rPr>
              <a:t>監酬勞</a:t>
            </a:r>
            <a:endParaRPr lang="zh-TW" altLang="en-US" sz="2200" dirty="0">
              <a:solidFill>
                <a:srgbClr val="FFFF00"/>
              </a:solidFill>
              <a:latin typeface="標楷體" panose="03000509000000000000" pitchFamily="65" charset="-120"/>
              <a:ea typeface="標楷體" panose="03000509000000000000" pitchFamily="65" charset="-120"/>
            </a:endParaRPr>
          </a:p>
          <a:p>
            <a:pPr marL="354013" indent="-354013">
              <a:lnSpc>
                <a:spcPts val="2300"/>
              </a:lnSpc>
              <a:buFont typeface="Wingdings" panose="05000000000000000000" pitchFamily="2" charset="2"/>
              <a:buChar char="n"/>
            </a:pPr>
            <a:r>
              <a:rPr lang="zh-TW" altLang="en-US" sz="2200" dirty="0">
                <a:solidFill>
                  <a:srgbClr val="FFFF00"/>
                </a:solidFill>
                <a:latin typeface="標楷體" panose="03000509000000000000" pitchFamily="65" charset="-120"/>
                <a:ea typeface="標楷體" panose="03000509000000000000" pitchFamily="65" charset="-120"/>
              </a:rPr>
              <a:t>指定題</a:t>
            </a:r>
            <a:r>
              <a:rPr lang="en-US" altLang="zh-TW" sz="2200" dirty="0" smtClean="0">
                <a:solidFill>
                  <a:srgbClr val="FFFF00"/>
                </a:solidFill>
                <a:latin typeface="標楷體" panose="03000509000000000000" pitchFamily="65" charset="-120"/>
                <a:ea typeface="標楷體" panose="03000509000000000000" pitchFamily="65" charset="-120"/>
              </a:rPr>
              <a:t>(3)</a:t>
            </a:r>
          </a:p>
          <a:p>
            <a:pPr marL="811213" lvl="1" indent="-354013">
              <a:lnSpc>
                <a:spcPts val="2300"/>
              </a:lnSpc>
              <a:buFont typeface="Wingdings" panose="05000000000000000000" pitchFamily="2" charset="2"/>
              <a:buChar char="ü"/>
            </a:pPr>
            <a:r>
              <a:rPr lang="zh-TW" altLang="en-US" sz="2200" dirty="0">
                <a:solidFill>
                  <a:srgbClr val="FFFF00"/>
                </a:solidFill>
                <a:latin typeface="標楷體" panose="03000509000000000000" pitchFamily="65" charset="-120"/>
                <a:ea typeface="標楷體" panose="03000509000000000000" pitchFamily="65" charset="-120"/>
              </a:rPr>
              <a:t>商品別銷貨利潤分析表、公司債溢折價攤銷</a:t>
            </a:r>
            <a:r>
              <a:rPr lang="zh-TW" altLang="en-US" sz="2200" dirty="0" smtClean="0">
                <a:solidFill>
                  <a:srgbClr val="FFFF00"/>
                </a:solidFill>
                <a:latin typeface="標楷體" panose="03000509000000000000" pitchFamily="65" charset="-120"/>
                <a:ea typeface="標楷體" panose="03000509000000000000" pitchFamily="65" charset="-120"/>
              </a:rPr>
              <a:t>表</a:t>
            </a:r>
            <a:r>
              <a:rPr lang="zh-TW" altLang="en-US" sz="2200" dirty="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普通股</a:t>
            </a:r>
            <a:r>
              <a:rPr lang="zh-TW" altLang="en-US" sz="2200" dirty="0">
                <a:solidFill>
                  <a:srgbClr val="FFFF00"/>
                </a:solidFill>
                <a:latin typeface="標楷體" panose="03000509000000000000" pitchFamily="65" charset="-120"/>
                <a:ea typeface="標楷體" panose="03000509000000000000" pitchFamily="65" charset="-120"/>
              </a:rPr>
              <a:t>加權平均流通在外股數、稅</a:t>
            </a:r>
            <a:r>
              <a:rPr lang="zh-TW" altLang="en-US" sz="2200" dirty="0" smtClean="0">
                <a:solidFill>
                  <a:srgbClr val="FFFF00"/>
                </a:solidFill>
                <a:latin typeface="標楷體" panose="03000509000000000000" pitchFamily="65" charset="-120"/>
                <a:ea typeface="標楷體" panose="03000509000000000000" pitchFamily="65" charset="-120"/>
              </a:rPr>
              <a:t>前</a:t>
            </a:r>
            <a:r>
              <a:rPr lang="en-US" altLang="zh-TW" sz="2200" dirty="0" smtClean="0">
                <a:solidFill>
                  <a:srgbClr val="FFFF00"/>
                </a:solidFill>
                <a:latin typeface="標楷體" panose="03000509000000000000" pitchFamily="65" charset="-120"/>
                <a:ea typeface="標楷體" panose="03000509000000000000" pitchFamily="65" charset="-120"/>
              </a:rPr>
              <a:t>EPS</a:t>
            </a:r>
            <a:r>
              <a:rPr lang="zh-TW" altLang="en-US" sz="2200" dirty="0" smtClean="0">
                <a:solidFill>
                  <a:srgbClr val="FFFF00"/>
                </a:solidFill>
                <a:latin typeface="標楷體" panose="03000509000000000000" pitchFamily="65" charset="-120"/>
                <a:ea typeface="標楷體" panose="03000509000000000000" pitchFamily="65" charset="-120"/>
              </a:rPr>
              <a:t>及年底每</a:t>
            </a:r>
            <a:r>
              <a:rPr lang="zh-TW" altLang="en-US" sz="2200" dirty="0">
                <a:solidFill>
                  <a:srgbClr val="FFFF00"/>
                </a:solidFill>
                <a:latin typeface="標楷體" panose="03000509000000000000" pitchFamily="65" charset="-120"/>
                <a:ea typeface="標楷體" panose="03000509000000000000" pitchFamily="65" charset="-120"/>
              </a:rPr>
              <a:t>股帳面</a:t>
            </a:r>
            <a:r>
              <a:rPr lang="zh-TW" altLang="en-US" sz="2200" dirty="0" smtClean="0">
                <a:solidFill>
                  <a:srgbClr val="FFFF00"/>
                </a:solidFill>
                <a:latin typeface="標楷體" panose="03000509000000000000" pitchFamily="65" charset="-120"/>
                <a:ea typeface="標楷體" panose="03000509000000000000" pitchFamily="65" charset="-120"/>
              </a:rPr>
              <a:t>價值</a:t>
            </a:r>
            <a:endParaRPr lang="zh-TW" altLang="en-US" sz="2200" dirty="0">
              <a:solidFill>
                <a:srgbClr val="FFFF00"/>
              </a:solidFill>
              <a:latin typeface="標楷體" panose="03000509000000000000" pitchFamily="65" charset="-120"/>
              <a:ea typeface="標楷體" panose="03000509000000000000" pitchFamily="65" charset="-120"/>
            </a:endParaRPr>
          </a:p>
        </p:txBody>
      </p:sp>
      <p:grpSp>
        <p:nvGrpSpPr>
          <p:cNvPr id="7" name="群組 6">
            <a:extLst>
              <a:ext uri="{FF2B5EF4-FFF2-40B4-BE49-F238E27FC236}">
                <a16:creationId xmlns:a16="http://schemas.microsoft.com/office/drawing/2014/main" id="{CE4B92A7-1C67-4465-9FE9-27BCC1855A0C}"/>
              </a:ext>
            </a:extLst>
          </p:cNvPr>
          <p:cNvGrpSpPr/>
          <p:nvPr/>
        </p:nvGrpSpPr>
        <p:grpSpPr>
          <a:xfrm>
            <a:off x="5953767" y="1558319"/>
            <a:ext cx="6295603" cy="5181694"/>
            <a:chOff x="4518274" y="1931316"/>
            <a:chExt cx="3447414" cy="4926055"/>
          </a:xfrm>
        </p:grpSpPr>
        <p:sp>
          <p:nvSpPr>
            <p:cNvPr id="93" name="矩形 92">
              <a:extLst>
                <a:ext uri="{FF2B5EF4-FFF2-40B4-BE49-F238E27FC236}">
                  <a16:creationId xmlns:a16="http://schemas.microsoft.com/office/drawing/2014/main" id="{6F885C99-576D-4300-81CE-A89888E70D44}"/>
                </a:ext>
              </a:extLst>
            </p:cNvPr>
            <p:cNvSpPr/>
            <p:nvPr/>
          </p:nvSpPr>
          <p:spPr>
            <a:xfrm flipH="1">
              <a:off x="4518274"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95" name="图片 74">
              <a:extLst>
                <a:ext uri="{FF2B5EF4-FFF2-40B4-BE49-F238E27FC236}">
                  <a16:creationId xmlns:a16="http://schemas.microsoft.com/office/drawing/2014/main" id="{95F5E59E-C40D-415F-8005-E84224C8A6AA}"/>
                </a:ext>
              </a:extLst>
            </p:cNvPr>
            <p:cNvPicPr>
              <a:picLocks/>
            </p:cNvPicPr>
            <p:nvPr/>
          </p:nvPicPr>
          <p:blipFill>
            <a:blip r:embed="rId3"/>
            <a:stretch>
              <a:fillRect/>
            </a:stretch>
          </p:blipFill>
          <p:spPr>
            <a:xfrm>
              <a:off x="6251370" y="6677371"/>
              <a:ext cx="1714318" cy="180000"/>
            </a:xfrm>
            <a:prstGeom prst="rect">
              <a:avLst/>
            </a:prstGeom>
          </p:spPr>
        </p:pic>
        <p:pic>
          <p:nvPicPr>
            <p:cNvPr id="96" name="图片 74">
              <a:extLst>
                <a:ext uri="{FF2B5EF4-FFF2-40B4-BE49-F238E27FC236}">
                  <a16:creationId xmlns:a16="http://schemas.microsoft.com/office/drawing/2014/main" id="{0424429C-68E7-486F-BA6D-6BF064E6F475}"/>
                </a:ext>
              </a:extLst>
            </p:cNvPr>
            <p:cNvPicPr>
              <a:picLocks/>
            </p:cNvPicPr>
            <p:nvPr/>
          </p:nvPicPr>
          <p:blipFill>
            <a:blip r:embed="rId3"/>
            <a:stretch>
              <a:fillRect/>
            </a:stretch>
          </p:blipFill>
          <p:spPr>
            <a:xfrm>
              <a:off x="5286581" y="1931316"/>
              <a:ext cx="1714318" cy="180000"/>
            </a:xfrm>
            <a:prstGeom prst="rect">
              <a:avLst/>
            </a:prstGeom>
          </p:spPr>
        </p:pic>
      </p:grpSp>
      <p:grpSp>
        <p:nvGrpSpPr>
          <p:cNvPr id="10" name="群組 9">
            <a:extLst>
              <a:ext uri="{FF2B5EF4-FFF2-40B4-BE49-F238E27FC236}">
                <a16:creationId xmlns:a16="http://schemas.microsoft.com/office/drawing/2014/main" id="{66764955-C316-40F6-92CC-3F782B90F392}"/>
              </a:ext>
            </a:extLst>
          </p:cNvPr>
          <p:cNvGrpSpPr/>
          <p:nvPr/>
        </p:nvGrpSpPr>
        <p:grpSpPr>
          <a:xfrm>
            <a:off x="8149228" y="887200"/>
            <a:ext cx="1847850" cy="1603387"/>
            <a:chOff x="5198539" y="1240776"/>
            <a:chExt cx="1847850" cy="1603387"/>
          </a:xfrm>
        </p:grpSpPr>
        <p:pic>
          <p:nvPicPr>
            <p:cNvPr id="97" name="圖片 96">
              <a:extLst>
                <a:ext uri="{FF2B5EF4-FFF2-40B4-BE49-F238E27FC236}">
                  <a16:creationId xmlns:a16="http://schemas.microsoft.com/office/drawing/2014/main" id="{A18A93CE-4DE0-4ABC-B7AA-7F2E5A3F6DD2}"/>
                </a:ext>
              </a:extLst>
            </p:cNvPr>
            <p:cNvPicPr>
              <a:picLocks noChangeAspect="1"/>
            </p:cNvPicPr>
            <p:nvPr/>
          </p:nvPicPr>
          <p:blipFill>
            <a:blip r:embed="rId4"/>
            <a:stretch>
              <a:fillRect/>
            </a:stretch>
          </p:blipFill>
          <p:spPr>
            <a:xfrm>
              <a:off x="5314674" y="1240776"/>
              <a:ext cx="1615580" cy="1603387"/>
            </a:xfrm>
            <a:prstGeom prst="rect">
              <a:avLst/>
            </a:prstGeom>
          </p:spPr>
        </p:pic>
        <p:sp>
          <p:nvSpPr>
            <p:cNvPr id="98" name="文字方塊 97">
              <a:extLst>
                <a:ext uri="{FF2B5EF4-FFF2-40B4-BE49-F238E27FC236}">
                  <a16:creationId xmlns:a16="http://schemas.microsoft.com/office/drawing/2014/main" id="{B7D60A0D-3F7E-4C98-9A9C-A40824EF6F05}"/>
                </a:ext>
              </a:extLst>
            </p:cNvPr>
            <p:cNvSpPr txBox="1"/>
            <p:nvPr/>
          </p:nvSpPr>
          <p:spPr>
            <a:xfrm>
              <a:off x="5198539" y="1730882"/>
              <a:ext cx="1847850" cy="584775"/>
            </a:xfrm>
            <a:prstGeom prst="rect">
              <a:avLst/>
            </a:prstGeom>
            <a:noFill/>
          </p:spPr>
          <p:txBody>
            <a:bodyPr wrap="square" rtlCol="0">
              <a:spAutoFit/>
            </a:bodyPr>
            <a:lstStyle/>
            <a:p>
              <a:pPr algn="ctr"/>
              <a:r>
                <a:rPr lang="zh-TW" altLang="en-US" sz="3200" dirty="0" smtClean="0">
                  <a:solidFill>
                    <a:schemeClr val="bg1"/>
                  </a:solidFill>
                  <a:latin typeface="標楷體" panose="03000509000000000000" pitchFamily="65" charset="-120"/>
                  <a:ea typeface="標楷體" panose="03000509000000000000" pitchFamily="65" charset="-120"/>
                </a:rPr>
                <a:t>正式題</a:t>
              </a:r>
              <a:endParaRPr lang="zh-TW" altLang="en-US" sz="3200" dirty="0">
                <a:solidFill>
                  <a:schemeClr val="bg1"/>
                </a:solidFill>
                <a:latin typeface="標楷體" panose="03000509000000000000" pitchFamily="65" charset="-120"/>
                <a:ea typeface="標楷體" panose="03000509000000000000" pitchFamily="65" charset="-120"/>
              </a:endParaRPr>
            </a:p>
          </p:txBody>
        </p:sp>
      </p:grpSp>
    </p:spTree>
    <p:extLst>
      <p:ext uri="{BB962C8B-B14F-4D97-AF65-F5344CB8AC3E}">
        <p14:creationId xmlns:p14="http://schemas.microsoft.com/office/powerpoint/2010/main" val="22711132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6" presetClass="entr" presetSubtype="32" fill="hold"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circle(out)">
                                          <p:cBhvr>
                                            <p:cTn id="23" dur="500"/>
                                            <p:tgtEl>
                                              <p:spTgt spid="9"/>
                                            </p:tgtEl>
                                          </p:cBhvr>
                                        </p:animEffect>
                                      </p:childTnLst>
                                    </p:cTn>
                                  </p:par>
                                </p:childTnLst>
                              </p:cTn>
                            </p:par>
                            <p:par>
                              <p:cTn id="24" fill="hold">
                                <p:stCondLst>
                                  <p:cond delay="1750"/>
                                </p:stCondLst>
                                <p:childTnLst>
                                  <p:par>
                                    <p:cTn id="25" presetID="22" presetClass="entr" presetSubtype="1" fill="hold"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wipe(up)">
                                          <p:cBhvr>
                                            <p:cTn id="27" dur="500"/>
                                            <p:tgtEl>
                                              <p:spTgt spid="6"/>
                                            </p:tgtEl>
                                          </p:cBhvr>
                                        </p:animEffect>
                                      </p:childTnLst>
                                    </p:cTn>
                                  </p:par>
                                </p:childTnLst>
                              </p:cTn>
                            </p:par>
                          </p:childTnLst>
                        </p:cTn>
                      </p:par>
                      <p:par>
                        <p:cTn id="28" fill="hold">
                          <p:stCondLst>
                            <p:cond delay="indefinite"/>
                          </p:stCondLst>
                          <p:childTnLst>
                            <p:par>
                              <p:cTn id="29" fill="hold">
                                <p:stCondLst>
                                  <p:cond delay="0"/>
                                </p:stCondLst>
                                <p:childTnLst>
                                  <p:par>
                                    <p:cTn id="30" presetID="6" presetClass="entr" presetSubtype="32" fill="hold" nodeType="click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circle(out)">
                                          <p:cBhvr>
                                            <p:cTn id="32" dur="500"/>
                                            <p:tgtEl>
                                              <p:spTgt spid="10"/>
                                            </p:tgtEl>
                                          </p:cBhvr>
                                        </p:animEffect>
                                      </p:childTnLst>
                                    </p:cTn>
                                  </p:par>
                                </p:childTnLst>
                              </p:cTn>
                            </p:par>
                            <p:par>
                              <p:cTn id="33" fill="hold">
                                <p:stCondLst>
                                  <p:cond delay="500"/>
                                </p:stCondLst>
                                <p:childTnLst>
                                  <p:par>
                                    <p:cTn id="34" presetID="22" presetClass="entr" presetSubtype="1" fill="hold" nodeType="afterEffect">
                                      <p:stCondLst>
                                        <p:cond delay="0"/>
                                      </p:stCondLst>
                                      <p:childTnLst>
                                        <p:set>
                                          <p:cBhvr>
                                            <p:cTn id="35" dur="1" fill="hold">
                                              <p:stCondLst>
                                                <p:cond delay="0"/>
                                              </p:stCondLst>
                                            </p:cTn>
                                            <p:tgtEl>
                                              <p:spTgt spid="7"/>
                                            </p:tgtEl>
                                            <p:attrNameLst>
                                              <p:attrName>style.visibility</p:attrName>
                                            </p:attrNameLst>
                                          </p:cBhvr>
                                          <p:to>
                                            <p:strVal val="visible"/>
                                          </p:to>
                                        </p:set>
                                        <p:animEffect transition="in" filter="wipe(up)">
                                          <p:cBhvr>
                                            <p:cTn id="36" dur="500"/>
                                            <p:tgtEl>
                                              <p:spTgt spid="7"/>
                                            </p:tgtEl>
                                          </p:cBhvr>
                                        </p:animEffect>
                                      </p:childTnLst>
                                    </p:cTn>
                                  </p:par>
                                </p:childTnLst>
                              </p:cTn>
                            </p:par>
                            <p:par>
                              <p:cTn id="37" fill="hold">
                                <p:stCondLst>
                                  <p:cond delay="1000"/>
                                </p:stCondLst>
                                <p:childTnLst>
                                  <p:par>
                                    <p:cTn id="38" presetID="42" presetClass="entr" presetSubtype="0" fill="hold" grpId="0" nodeType="afterEffect">
                                      <p:stCondLst>
                                        <p:cond delay="0"/>
                                      </p:stCondLst>
                                      <p:childTnLst>
                                        <p:set>
                                          <p:cBhvr>
                                            <p:cTn id="39" dur="1" fill="hold">
                                              <p:stCondLst>
                                                <p:cond delay="0"/>
                                              </p:stCondLst>
                                            </p:cTn>
                                            <p:tgtEl>
                                              <p:spTgt spid="94">
                                                <p:txEl>
                                                  <p:pRg st="0" end="0"/>
                                                </p:txEl>
                                              </p:spTgt>
                                            </p:tgtEl>
                                            <p:attrNameLst>
                                              <p:attrName>style.visibility</p:attrName>
                                            </p:attrNameLst>
                                          </p:cBhvr>
                                          <p:to>
                                            <p:strVal val="visible"/>
                                          </p:to>
                                        </p:set>
                                        <p:animEffect transition="in" filter="fade">
                                          <p:cBhvr>
                                            <p:cTn id="40" dur="1000"/>
                                            <p:tgtEl>
                                              <p:spTgt spid="94">
                                                <p:txEl>
                                                  <p:pRg st="0" end="0"/>
                                                </p:txEl>
                                              </p:spTgt>
                                            </p:tgtEl>
                                          </p:cBhvr>
                                        </p:animEffect>
                                        <p:anim calcmode="lin" valueType="num">
                                          <p:cBhvr>
                                            <p:cTn id="41" dur="1000" fill="hold"/>
                                            <p:tgtEl>
                                              <p:spTgt spid="94">
                                                <p:txEl>
                                                  <p:pRg st="0" end="0"/>
                                                </p:txEl>
                                              </p:spTgt>
                                            </p:tgtEl>
                                            <p:attrNameLst>
                                              <p:attrName>ppt_x</p:attrName>
                                            </p:attrNameLst>
                                          </p:cBhvr>
                                          <p:tavLst>
                                            <p:tav tm="0">
                                              <p:val>
                                                <p:strVal val="#ppt_x"/>
                                              </p:val>
                                            </p:tav>
                                            <p:tav tm="100000">
                                              <p:val>
                                                <p:strVal val="#ppt_x"/>
                                              </p:val>
                                            </p:tav>
                                          </p:tavLst>
                                        </p:anim>
                                        <p:anim calcmode="lin" valueType="num">
                                          <p:cBhvr>
                                            <p:cTn id="42" dur="1000" fill="hold"/>
                                            <p:tgtEl>
                                              <p:spTgt spid="9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42" presetClass="entr" presetSubtype="0" fill="hold" grpId="0" nodeType="clickEffect">
                                      <p:stCondLst>
                                        <p:cond delay="0"/>
                                      </p:stCondLst>
                                      <p:childTnLst>
                                        <p:set>
                                          <p:cBhvr>
                                            <p:cTn id="46" dur="1" fill="hold">
                                              <p:stCondLst>
                                                <p:cond delay="0"/>
                                              </p:stCondLst>
                                            </p:cTn>
                                            <p:tgtEl>
                                              <p:spTgt spid="94">
                                                <p:txEl>
                                                  <p:pRg st="1" end="1"/>
                                                </p:txEl>
                                              </p:spTgt>
                                            </p:tgtEl>
                                            <p:attrNameLst>
                                              <p:attrName>style.visibility</p:attrName>
                                            </p:attrNameLst>
                                          </p:cBhvr>
                                          <p:to>
                                            <p:strVal val="visible"/>
                                          </p:to>
                                        </p:set>
                                        <p:animEffect transition="in" filter="fade">
                                          <p:cBhvr>
                                            <p:cTn id="47" dur="1000"/>
                                            <p:tgtEl>
                                              <p:spTgt spid="94">
                                                <p:txEl>
                                                  <p:pRg st="1" end="1"/>
                                                </p:txEl>
                                              </p:spTgt>
                                            </p:tgtEl>
                                          </p:cBhvr>
                                        </p:animEffect>
                                        <p:anim calcmode="lin" valueType="num">
                                          <p:cBhvr>
                                            <p:cTn id="48" dur="1000" fill="hold"/>
                                            <p:tgtEl>
                                              <p:spTgt spid="94">
                                                <p:txEl>
                                                  <p:pRg st="1" end="1"/>
                                                </p:txEl>
                                              </p:spTgt>
                                            </p:tgtEl>
                                            <p:attrNameLst>
                                              <p:attrName>ppt_x</p:attrName>
                                            </p:attrNameLst>
                                          </p:cBhvr>
                                          <p:tavLst>
                                            <p:tav tm="0">
                                              <p:val>
                                                <p:strVal val="#ppt_x"/>
                                              </p:val>
                                            </p:tav>
                                            <p:tav tm="100000">
                                              <p:val>
                                                <p:strVal val="#ppt_x"/>
                                              </p:val>
                                            </p:tav>
                                          </p:tavLst>
                                        </p:anim>
                                        <p:anim calcmode="lin" valueType="num">
                                          <p:cBhvr>
                                            <p:cTn id="49" dur="1000" fill="hold"/>
                                            <p:tgtEl>
                                              <p:spTgt spid="94">
                                                <p:txEl>
                                                  <p:pRg st="1" end="1"/>
                                                </p:txEl>
                                              </p:spTgt>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94">
                                                <p:txEl>
                                                  <p:pRg st="2" end="2"/>
                                                </p:txEl>
                                              </p:spTgt>
                                            </p:tgtEl>
                                            <p:attrNameLst>
                                              <p:attrName>style.visibility</p:attrName>
                                            </p:attrNameLst>
                                          </p:cBhvr>
                                          <p:to>
                                            <p:strVal val="visible"/>
                                          </p:to>
                                        </p:set>
                                        <p:animEffect transition="in" filter="fade">
                                          <p:cBhvr>
                                            <p:cTn id="52" dur="1000"/>
                                            <p:tgtEl>
                                              <p:spTgt spid="94">
                                                <p:txEl>
                                                  <p:pRg st="2" end="2"/>
                                                </p:txEl>
                                              </p:spTgt>
                                            </p:tgtEl>
                                          </p:cBhvr>
                                        </p:animEffect>
                                        <p:anim calcmode="lin" valueType="num">
                                          <p:cBhvr>
                                            <p:cTn id="53" dur="1000" fill="hold"/>
                                            <p:tgtEl>
                                              <p:spTgt spid="94">
                                                <p:txEl>
                                                  <p:pRg st="2" end="2"/>
                                                </p:txEl>
                                              </p:spTgt>
                                            </p:tgtEl>
                                            <p:attrNameLst>
                                              <p:attrName>ppt_x</p:attrName>
                                            </p:attrNameLst>
                                          </p:cBhvr>
                                          <p:tavLst>
                                            <p:tav tm="0">
                                              <p:val>
                                                <p:strVal val="#ppt_x"/>
                                              </p:val>
                                            </p:tav>
                                            <p:tav tm="100000">
                                              <p:val>
                                                <p:strVal val="#ppt_x"/>
                                              </p:val>
                                            </p:tav>
                                          </p:tavLst>
                                        </p:anim>
                                        <p:anim calcmode="lin" valueType="num">
                                          <p:cBhvr>
                                            <p:cTn id="54" dur="1000" fill="hold"/>
                                            <p:tgtEl>
                                              <p:spTgt spid="9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42" presetClass="entr" presetSubtype="0" fill="hold" grpId="0" nodeType="clickEffect">
                                      <p:stCondLst>
                                        <p:cond delay="0"/>
                                      </p:stCondLst>
                                      <p:childTnLst>
                                        <p:set>
                                          <p:cBhvr>
                                            <p:cTn id="58" dur="1" fill="hold">
                                              <p:stCondLst>
                                                <p:cond delay="0"/>
                                              </p:stCondLst>
                                            </p:cTn>
                                            <p:tgtEl>
                                              <p:spTgt spid="94">
                                                <p:txEl>
                                                  <p:pRg st="3" end="3"/>
                                                </p:txEl>
                                              </p:spTgt>
                                            </p:tgtEl>
                                            <p:attrNameLst>
                                              <p:attrName>style.visibility</p:attrName>
                                            </p:attrNameLst>
                                          </p:cBhvr>
                                          <p:to>
                                            <p:strVal val="visible"/>
                                          </p:to>
                                        </p:set>
                                        <p:animEffect transition="in" filter="fade">
                                          <p:cBhvr>
                                            <p:cTn id="59" dur="1000"/>
                                            <p:tgtEl>
                                              <p:spTgt spid="94">
                                                <p:txEl>
                                                  <p:pRg st="3" end="3"/>
                                                </p:txEl>
                                              </p:spTgt>
                                            </p:tgtEl>
                                          </p:cBhvr>
                                        </p:animEffect>
                                        <p:anim calcmode="lin" valueType="num">
                                          <p:cBhvr>
                                            <p:cTn id="60" dur="1000" fill="hold"/>
                                            <p:tgtEl>
                                              <p:spTgt spid="94">
                                                <p:txEl>
                                                  <p:pRg st="3" end="3"/>
                                                </p:txEl>
                                              </p:spTgt>
                                            </p:tgtEl>
                                            <p:attrNameLst>
                                              <p:attrName>ppt_x</p:attrName>
                                            </p:attrNameLst>
                                          </p:cBhvr>
                                          <p:tavLst>
                                            <p:tav tm="0">
                                              <p:val>
                                                <p:strVal val="#ppt_x"/>
                                              </p:val>
                                            </p:tav>
                                            <p:tav tm="100000">
                                              <p:val>
                                                <p:strVal val="#ppt_x"/>
                                              </p:val>
                                            </p:tav>
                                          </p:tavLst>
                                        </p:anim>
                                        <p:anim calcmode="lin" valueType="num">
                                          <p:cBhvr>
                                            <p:cTn id="61" dur="1000" fill="hold"/>
                                            <p:tgtEl>
                                              <p:spTgt spid="9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42" presetClass="entr" presetSubtype="0" fill="hold" grpId="0" nodeType="clickEffect">
                                      <p:stCondLst>
                                        <p:cond delay="0"/>
                                      </p:stCondLst>
                                      <p:childTnLst>
                                        <p:set>
                                          <p:cBhvr>
                                            <p:cTn id="65" dur="1" fill="hold">
                                              <p:stCondLst>
                                                <p:cond delay="0"/>
                                              </p:stCondLst>
                                            </p:cTn>
                                            <p:tgtEl>
                                              <p:spTgt spid="94">
                                                <p:txEl>
                                                  <p:pRg st="4" end="4"/>
                                                </p:txEl>
                                              </p:spTgt>
                                            </p:tgtEl>
                                            <p:attrNameLst>
                                              <p:attrName>style.visibility</p:attrName>
                                            </p:attrNameLst>
                                          </p:cBhvr>
                                          <p:to>
                                            <p:strVal val="visible"/>
                                          </p:to>
                                        </p:set>
                                        <p:animEffect transition="in" filter="fade">
                                          <p:cBhvr>
                                            <p:cTn id="66" dur="1000"/>
                                            <p:tgtEl>
                                              <p:spTgt spid="94">
                                                <p:txEl>
                                                  <p:pRg st="4" end="4"/>
                                                </p:txEl>
                                              </p:spTgt>
                                            </p:tgtEl>
                                          </p:cBhvr>
                                        </p:animEffect>
                                        <p:anim calcmode="lin" valueType="num">
                                          <p:cBhvr>
                                            <p:cTn id="67" dur="1000" fill="hold"/>
                                            <p:tgtEl>
                                              <p:spTgt spid="94">
                                                <p:txEl>
                                                  <p:pRg st="4" end="4"/>
                                                </p:txEl>
                                              </p:spTgt>
                                            </p:tgtEl>
                                            <p:attrNameLst>
                                              <p:attrName>ppt_x</p:attrName>
                                            </p:attrNameLst>
                                          </p:cBhvr>
                                          <p:tavLst>
                                            <p:tav tm="0">
                                              <p:val>
                                                <p:strVal val="#ppt_x"/>
                                              </p:val>
                                            </p:tav>
                                            <p:tav tm="100000">
                                              <p:val>
                                                <p:strVal val="#ppt_x"/>
                                              </p:val>
                                            </p:tav>
                                          </p:tavLst>
                                        </p:anim>
                                        <p:anim calcmode="lin" valueType="num">
                                          <p:cBhvr>
                                            <p:cTn id="68" dur="1000" fill="hold"/>
                                            <p:tgtEl>
                                              <p:spTgt spid="94">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42" presetClass="entr" presetSubtype="0" fill="hold" grpId="0" nodeType="clickEffect">
                                      <p:stCondLst>
                                        <p:cond delay="0"/>
                                      </p:stCondLst>
                                      <p:childTnLst>
                                        <p:set>
                                          <p:cBhvr>
                                            <p:cTn id="72" dur="1" fill="hold">
                                              <p:stCondLst>
                                                <p:cond delay="0"/>
                                              </p:stCondLst>
                                            </p:cTn>
                                            <p:tgtEl>
                                              <p:spTgt spid="94">
                                                <p:txEl>
                                                  <p:pRg st="5" end="5"/>
                                                </p:txEl>
                                              </p:spTgt>
                                            </p:tgtEl>
                                            <p:attrNameLst>
                                              <p:attrName>style.visibility</p:attrName>
                                            </p:attrNameLst>
                                          </p:cBhvr>
                                          <p:to>
                                            <p:strVal val="visible"/>
                                          </p:to>
                                        </p:set>
                                        <p:animEffect transition="in" filter="fade">
                                          <p:cBhvr>
                                            <p:cTn id="73" dur="1000"/>
                                            <p:tgtEl>
                                              <p:spTgt spid="94">
                                                <p:txEl>
                                                  <p:pRg st="5" end="5"/>
                                                </p:txEl>
                                              </p:spTgt>
                                            </p:tgtEl>
                                          </p:cBhvr>
                                        </p:animEffect>
                                        <p:anim calcmode="lin" valueType="num">
                                          <p:cBhvr>
                                            <p:cTn id="74" dur="1000" fill="hold"/>
                                            <p:tgtEl>
                                              <p:spTgt spid="94">
                                                <p:txEl>
                                                  <p:pRg st="5" end="5"/>
                                                </p:txEl>
                                              </p:spTgt>
                                            </p:tgtEl>
                                            <p:attrNameLst>
                                              <p:attrName>ppt_x</p:attrName>
                                            </p:attrNameLst>
                                          </p:cBhvr>
                                          <p:tavLst>
                                            <p:tav tm="0">
                                              <p:val>
                                                <p:strVal val="#ppt_x"/>
                                              </p:val>
                                            </p:tav>
                                            <p:tav tm="100000">
                                              <p:val>
                                                <p:strVal val="#ppt_x"/>
                                              </p:val>
                                            </p:tav>
                                          </p:tavLst>
                                        </p:anim>
                                        <p:anim calcmode="lin" valueType="num">
                                          <p:cBhvr>
                                            <p:cTn id="75" dur="1000" fill="hold"/>
                                            <p:tgtEl>
                                              <p:spTgt spid="94">
                                                <p:txEl>
                                                  <p:pRg st="5" end="5"/>
                                                </p:txEl>
                                              </p:spTgt>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94">
                                                <p:txEl>
                                                  <p:pRg st="6" end="6"/>
                                                </p:txEl>
                                              </p:spTgt>
                                            </p:tgtEl>
                                            <p:attrNameLst>
                                              <p:attrName>style.visibility</p:attrName>
                                            </p:attrNameLst>
                                          </p:cBhvr>
                                          <p:to>
                                            <p:strVal val="visible"/>
                                          </p:to>
                                        </p:set>
                                        <p:animEffect transition="in" filter="fade">
                                          <p:cBhvr>
                                            <p:cTn id="78" dur="1000"/>
                                            <p:tgtEl>
                                              <p:spTgt spid="94">
                                                <p:txEl>
                                                  <p:pRg st="6" end="6"/>
                                                </p:txEl>
                                              </p:spTgt>
                                            </p:tgtEl>
                                          </p:cBhvr>
                                        </p:animEffect>
                                        <p:anim calcmode="lin" valueType="num">
                                          <p:cBhvr>
                                            <p:cTn id="79" dur="1000" fill="hold"/>
                                            <p:tgtEl>
                                              <p:spTgt spid="94">
                                                <p:txEl>
                                                  <p:pRg st="6" end="6"/>
                                                </p:txEl>
                                              </p:spTgt>
                                            </p:tgtEl>
                                            <p:attrNameLst>
                                              <p:attrName>ppt_x</p:attrName>
                                            </p:attrNameLst>
                                          </p:cBhvr>
                                          <p:tavLst>
                                            <p:tav tm="0">
                                              <p:val>
                                                <p:strVal val="#ppt_x"/>
                                              </p:val>
                                            </p:tav>
                                            <p:tav tm="100000">
                                              <p:val>
                                                <p:strVal val="#ppt_x"/>
                                              </p:val>
                                            </p:tav>
                                          </p:tavLst>
                                        </p:anim>
                                        <p:anim calcmode="lin" valueType="num">
                                          <p:cBhvr>
                                            <p:cTn id="80" dur="1000" fill="hold"/>
                                            <p:tgtEl>
                                              <p:spTgt spid="94">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94" grpId="0" build="p"/>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6" presetClass="entr" presetSubtype="32" fill="hold"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circle(out)">
                                          <p:cBhvr>
                                            <p:cTn id="23" dur="500"/>
                                            <p:tgtEl>
                                              <p:spTgt spid="9"/>
                                            </p:tgtEl>
                                          </p:cBhvr>
                                        </p:animEffect>
                                      </p:childTnLst>
                                    </p:cTn>
                                  </p:par>
                                </p:childTnLst>
                              </p:cTn>
                            </p:par>
                            <p:par>
                              <p:cTn id="24" fill="hold">
                                <p:stCondLst>
                                  <p:cond delay="1750"/>
                                </p:stCondLst>
                                <p:childTnLst>
                                  <p:par>
                                    <p:cTn id="25" presetID="22" presetClass="entr" presetSubtype="1" fill="hold"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wipe(up)">
                                          <p:cBhvr>
                                            <p:cTn id="27" dur="500"/>
                                            <p:tgtEl>
                                              <p:spTgt spid="6"/>
                                            </p:tgtEl>
                                          </p:cBhvr>
                                        </p:animEffect>
                                      </p:childTnLst>
                                    </p:cTn>
                                  </p:par>
                                </p:childTnLst>
                              </p:cTn>
                            </p:par>
                          </p:childTnLst>
                        </p:cTn>
                      </p:par>
                      <p:par>
                        <p:cTn id="28" fill="hold">
                          <p:stCondLst>
                            <p:cond delay="indefinite"/>
                          </p:stCondLst>
                          <p:childTnLst>
                            <p:par>
                              <p:cTn id="29" fill="hold">
                                <p:stCondLst>
                                  <p:cond delay="0"/>
                                </p:stCondLst>
                                <p:childTnLst>
                                  <p:par>
                                    <p:cTn id="30" presetID="6" presetClass="entr" presetSubtype="32" fill="hold" nodeType="click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circle(out)">
                                          <p:cBhvr>
                                            <p:cTn id="32" dur="500"/>
                                            <p:tgtEl>
                                              <p:spTgt spid="10"/>
                                            </p:tgtEl>
                                          </p:cBhvr>
                                        </p:animEffect>
                                      </p:childTnLst>
                                    </p:cTn>
                                  </p:par>
                                </p:childTnLst>
                              </p:cTn>
                            </p:par>
                            <p:par>
                              <p:cTn id="33" fill="hold">
                                <p:stCondLst>
                                  <p:cond delay="500"/>
                                </p:stCondLst>
                                <p:childTnLst>
                                  <p:par>
                                    <p:cTn id="34" presetID="22" presetClass="entr" presetSubtype="1" fill="hold" nodeType="afterEffect">
                                      <p:stCondLst>
                                        <p:cond delay="0"/>
                                      </p:stCondLst>
                                      <p:childTnLst>
                                        <p:set>
                                          <p:cBhvr>
                                            <p:cTn id="35" dur="1" fill="hold">
                                              <p:stCondLst>
                                                <p:cond delay="0"/>
                                              </p:stCondLst>
                                            </p:cTn>
                                            <p:tgtEl>
                                              <p:spTgt spid="7"/>
                                            </p:tgtEl>
                                            <p:attrNameLst>
                                              <p:attrName>style.visibility</p:attrName>
                                            </p:attrNameLst>
                                          </p:cBhvr>
                                          <p:to>
                                            <p:strVal val="visible"/>
                                          </p:to>
                                        </p:set>
                                        <p:animEffect transition="in" filter="wipe(up)">
                                          <p:cBhvr>
                                            <p:cTn id="36" dur="500"/>
                                            <p:tgtEl>
                                              <p:spTgt spid="7"/>
                                            </p:tgtEl>
                                          </p:cBhvr>
                                        </p:animEffect>
                                      </p:childTnLst>
                                    </p:cTn>
                                  </p:par>
                                </p:childTnLst>
                              </p:cTn>
                            </p:par>
                            <p:par>
                              <p:cTn id="37" fill="hold">
                                <p:stCondLst>
                                  <p:cond delay="1000"/>
                                </p:stCondLst>
                                <p:childTnLst>
                                  <p:par>
                                    <p:cTn id="38" presetID="42" presetClass="entr" presetSubtype="0" fill="hold" grpId="0" nodeType="afterEffect">
                                      <p:stCondLst>
                                        <p:cond delay="0"/>
                                      </p:stCondLst>
                                      <p:childTnLst>
                                        <p:set>
                                          <p:cBhvr>
                                            <p:cTn id="39" dur="1" fill="hold">
                                              <p:stCondLst>
                                                <p:cond delay="0"/>
                                              </p:stCondLst>
                                            </p:cTn>
                                            <p:tgtEl>
                                              <p:spTgt spid="94">
                                                <p:txEl>
                                                  <p:pRg st="0" end="0"/>
                                                </p:txEl>
                                              </p:spTgt>
                                            </p:tgtEl>
                                            <p:attrNameLst>
                                              <p:attrName>style.visibility</p:attrName>
                                            </p:attrNameLst>
                                          </p:cBhvr>
                                          <p:to>
                                            <p:strVal val="visible"/>
                                          </p:to>
                                        </p:set>
                                        <p:animEffect transition="in" filter="fade">
                                          <p:cBhvr>
                                            <p:cTn id="40" dur="1000"/>
                                            <p:tgtEl>
                                              <p:spTgt spid="94">
                                                <p:txEl>
                                                  <p:pRg st="0" end="0"/>
                                                </p:txEl>
                                              </p:spTgt>
                                            </p:tgtEl>
                                          </p:cBhvr>
                                        </p:animEffect>
                                        <p:anim calcmode="lin" valueType="num">
                                          <p:cBhvr>
                                            <p:cTn id="41" dur="1000" fill="hold"/>
                                            <p:tgtEl>
                                              <p:spTgt spid="94">
                                                <p:txEl>
                                                  <p:pRg st="0" end="0"/>
                                                </p:txEl>
                                              </p:spTgt>
                                            </p:tgtEl>
                                            <p:attrNameLst>
                                              <p:attrName>ppt_x</p:attrName>
                                            </p:attrNameLst>
                                          </p:cBhvr>
                                          <p:tavLst>
                                            <p:tav tm="0">
                                              <p:val>
                                                <p:strVal val="#ppt_x"/>
                                              </p:val>
                                            </p:tav>
                                            <p:tav tm="100000">
                                              <p:val>
                                                <p:strVal val="#ppt_x"/>
                                              </p:val>
                                            </p:tav>
                                          </p:tavLst>
                                        </p:anim>
                                        <p:anim calcmode="lin" valueType="num">
                                          <p:cBhvr>
                                            <p:cTn id="42" dur="1000" fill="hold"/>
                                            <p:tgtEl>
                                              <p:spTgt spid="9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42" presetClass="entr" presetSubtype="0" fill="hold" grpId="0" nodeType="clickEffect">
                                      <p:stCondLst>
                                        <p:cond delay="0"/>
                                      </p:stCondLst>
                                      <p:childTnLst>
                                        <p:set>
                                          <p:cBhvr>
                                            <p:cTn id="46" dur="1" fill="hold">
                                              <p:stCondLst>
                                                <p:cond delay="0"/>
                                              </p:stCondLst>
                                            </p:cTn>
                                            <p:tgtEl>
                                              <p:spTgt spid="94">
                                                <p:txEl>
                                                  <p:pRg st="1" end="1"/>
                                                </p:txEl>
                                              </p:spTgt>
                                            </p:tgtEl>
                                            <p:attrNameLst>
                                              <p:attrName>style.visibility</p:attrName>
                                            </p:attrNameLst>
                                          </p:cBhvr>
                                          <p:to>
                                            <p:strVal val="visible"/>
                                          </p:to>
                                        </p:set>
                                        <p:animEffect transition="in" filter="fade">
                                          <p:cBhvr>
                                            <p:cTn id="47" dur="1000"/>
                                            <p:tgtEl>
                                              <p:spTgt spid="94">
                                                <p:txEl>
                                                  <p:pRg st="1" end="1"/>
                                                </p:txEl>
                                              </p:spTgt>
                                            </p:tgtEl>
                                          </p:cBhvr>
                                        </p:animEffect>
                                        <p:anim calcmode="lin" valueType="num">
                                          <p:cBhvr>
                                            <p:cTn id="48" dur="1000" fill="hold"/>
                                            <p:tgtEl>
                                              <p:spTgt spid="94">
                                                <p:txEl>
                                                  <p:pRg st="1" end="1"/>
                                                </p:txEl>
                                              </p:spTgt>
                                            </p:tgtEl>
                                            <p:attrNameLst>
                                              <p:attrName>ppt_x</p:attrName>
                                            </p:attrNameLst>
                                          </p:cBhvr>
                                          <p:tavLst>
                                            <p:tav tm="0">
                                              <p:val>
                                                <p:strVal val="#ppt_x"/>
                                              </p:val>
                                            </p:tav>
                                            <p:tav tm="100000">
                                              <p:val>
                                                <p:strVal val="#ppt_x"/>
                                              </p:val>
                                            </p:tav>
                                          </p:tavLst>
                                        </p:anim>
                                        <p:anim calcmode="lin" valueType="num">
                                          <p:cBhvr>
                                            <p:cTn id="49" dur="1000" fill="hold"/>
                                            <p:tgtEl>
                                              <p:spTgt spid="94">
                                                <p:txEl>
                                                  <p:pRg st="1" end="1"/>
                                                </p:txEl>
                                              </p:spTgt>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94">
                                                <p:txEl>
                                                  <p:pRg st="2" end="2"/>
                                                </p:txEl>
                                              </p:spTgt>
                                            </p:tgtEl>
                                            <p:attrNameLst>
                                              <p:attrName>style.visibility</p:attrName>
                                            </p:attrNameLst>
                                          </p:cBhvr>
                                          <p:to>
                                            <p:strVal val="visible"/>
                                          </p:to>
                                        </p:set>
                                        <p:animEffect transition="in" filter="fade">
                                          <p:cBhvr>
                                            <p:cTn id="52" dur="1000"/>
                                            <p:tgtEl>
                                              <p:spTgt spid="94">
                                                <p:txEl>
                                                  <p:pRg st="2" end="2"/>
                                                </p:txEl>
                                              </p:spTgt>
                                            </p:tgtEl>
                                          </p:cBhvr>
                                        </p:animEffect>
                                        <p:anim calcmode="lin" valueType="num">
                                          <p:cBhvr>
                                            <p:cTn id="53" dur="1000" fill="hold"/>
                                            <p:tgtEl>
                                              <p:spTgt spid="94">
                                                <p:txEl>
                                                  <p:pRg st="2" end="2"/>
                                                </p:txEl>
                                              </p:spTgt>
                                            </p:tgtEl>
                                            <p:attrNameLst>
                                              <p:attrName>ppt_x</p:attrName>
                                            </p:attrNameLst>
                                          </p:cBhvr>
                                          <p:tavLst>
                                            <p:tav tm="0">
                                              <p:val>
                                                <p:strVal val="#ppt_x"/>
                                              </p:val>
                                            </p:tav>
                                            <p:tav tm="100000">
                                              <p:val>
                                                <p:strVal val="#ppt_x"/>
                                              </p:val>
                                            </p:tav>
                                          </p:tavLst>
                                        </p:anim>
                                        <p:anim calcmode="lin" valueType="num">
                                          <p:cBhvr>
                                            <p:cTn id="54" dur="1000" fill="hold"/>
                                            <p:tgtEl>
                                              <p:spTgt spid="9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42" presetClass="entr" presetSubtype="0" fill="hold" grpId="0" nodeType="clickEffect">
                                      <p:stCondLst>
                                        <p:cond delay="0"/>
                                      </p:stCondLst>
                                      <p:childTnLst>
                                        <p:set>
                                          <p:cBhvr>
                                            <p:cTn id="58" dur="1" fill="hold">
                                              <p:stCondLst>
                                                <p:cond delay="0"/>
                                              </p:stCondLst>
                                            </p:cTn>
                                            <p:tgtEl>
                                              <p:spTgt spid="94">
                                                <p:txEl>
                                                  <p:pRg st="3" end="3"/>
                                                </p:txEl>
                                              </p:spTgt>
                                            </p:tgtEl>
                                            <p:attrNameLst>
                                              <p:attrName>style.visibility</p:attrName>
                                            </p:attrNameLst>
                                          </p:cBhvr>
                                          <p:to>
                                            <p:strVal val="visible"/>
                                          </p:to>
                                        </p:set>
                                        <p:animEffect transition="in" filter="fade">
                                          <p:cBhvr>
                                            <p:cTn id="59" dur="1000"/>
                                            <p:tgtEl>
                                              <p:spTgt spid="94">
                                                <p:txEl>
                                                  <p:pRg st="3" end="3"/>
                                                </p:txEl>
                                              </p:spTgt>
                                            </p:tgtEl>
                                          </p:cBhvr>
                                        </p:animEffect>
                                        <p:anim calcmode="lin" valueType="num">
                                          <p:cBhvr>
                                            <p:cTn id="60" dur="1000" fill="hold"/>
                                            <p:tgtEl>
                                              <p:spTgt spid="94">
                                                <p:txEl>
                                                  <p:pRg st="3" end="3"/>
                                                </p:txEl>
                                              </p:spTgt>
                                            </p:tgtEl>
                                            <p:attrNameLst>
                                              <p:attrName>ppt_x</p:attrName>
                                            </p:attrNameLst>
                                          </p:cBhvr>
                                          <p:tavLst>
                                            <p:tav tm="0">
                                              <p:val>
                                                <p:strVal val="#ppt_x"/>
                                              </p:val>
                                            </p:tav>
                                            <p:tav tm="100000">
                                              <p:val>
                                                <p:strVal val="#ppt_x"/>
                                              </p:val>
                                            </p:tav>
                                          </p:tavLst>
                                        </p:anim>
                                        <p:anim calcmode="lin" valueType="num">
                                          <p:cBhvr>
                                            <p:cTn id="61" dur="1000" fill="hold"/>
                                            <p:tgtEl>
                                              <p:spTgt spid="9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42" presetClass="entr" presetSubtype="0" fill="hold" grpId="0" nodeType="clickEffect">
                                      <p:stCondLst>
                                        <p:cond delay="0"/>
                                      </p:stCondLst>
                                      <p:childTnLst>
                                        <p:set>
                                          <p:cBhvr>
                                            <p:cTn id="65" dur="1" fill="hold">
                                              <p:stCondLst>
                                                <p:cond delay="0"/>
                                              </p:stCondLst>
                                            </p:cTn>
                                            <p:tgtEl>
                                              <p:spTgt spid="94">
                                                <p:txEl>
                                                  <p:pRg st="4" end="4"/>
                                                </p:txEl>
                                              </p:spTgt>
                                            </p:tgtEl>
                                            <p:attrNameLst>
                                              <p:attrName>style.visibility</p:attrName>
                                            </p:attrNameLst>
                                          </p:cBhvr>
                                          <p:to>
                                            <p:strVal val="visible"/>
                                          </p:to>
                                        </p:set>
                                        <p:animEffect transition="in" filter="fade">
                                          <p:cBhvr>
                                            <p:cTn id="66" dur="1000"/>
                                            <p:tgtEl>
                                              <p:spTgt spid="94">
                                                <p:txEl>
                                                  <p:pRg st="4" end="4"/>
                                                </p:txEl>
                                              </p:spTgt>
                                            </p:tgtEl>
                                          </p:cBhvr>
                                        </p:animEffect>
                                        <p:anim calcmode="lin" valueType="num">
                                          <p:cBhvr>
                                            <p:cTn id="67" dur="1000" fill="hold"/>
                                            <p:tgtEl>
                                              <p:spTgt spid="94">
                                                <p:txEl>
                                                  <p:pRg st="4" end="4"/>
                                                </p:txEl>
                                              </p:spTgt>
                                            </p:tgtEl>
                                            <p:attrNameLst>
                                              <p:attrName>ppt_x</p:attrName>
                                            </p:attrNameLst>
                                          </p:cBhvr>
                                          <p:tavLst>
                                            <p:tav tm="0">
                                              <p:val>
                                                <p:strVal val="#ppt_x"/>
                                              </p:val>
                                            </p:tav>
                                            <p:tav tm="100000">
                                              <p:val>
                                                <p:strVal val="#ppt_x"/>
                                              </p:val>
                                            </p:tav>
                                          </p:tavLst>
                                        </p:anim>
                                        <p:anim calcmode="lin" valueType="num">
                                          <p:cBhvr>
                                            <p:cTn id="68" dur="1000" fill="hold"/>
                                            <p:tgtEl>
                                              <p:spTgt spid="94">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42" presetClass="entr" presetSubtype="0" fill="hold" grpId="0" nodeType="clickEffect">
                                      <p:stCondLst>
                                        <p:cond delay="0"/>
                                      </p:stCondLst>
                                      <p:childTnLst>
                                        <p:set>
                                          <p:cBhvr>
                                            <p:cTn id="72" dur="1" fill="hold">
                                              <p:stCondLst>
                                                <p:cond delay="0"/>
                                              </p:stCondLst>
                                            </p:cTn>
                                            <p:tgtEl>
                                              <p:spTgt spid="94">
                                                <p:txEl>
                                                  <p:pRg st="5" end="5"/>
                                                </p:txEl>
                                              </p:spTgt>
                                            </p:tgtEl>
                                            <p:attrNameLst>
                                              <p:attrName>style.visibility</p:attrName>
                                            </p:attrNameLst>
                                          </p:cBhvr>
                                          <p:to>
                                            <p:strVal val="visible"/>
                                          </p:to>
                                        </p:set>
                                        <p:animEffect transition="in" filter="fade">
                                          <p:cBhvr>
                                            <p:cTn id="73" dur="1000"/>
                                            <p:tgtEl>
                                              <p:spTgt spid="94">
                                                <p:txEl>
                                                  <p:pRg st="5" end="5"/>
                                                </p:txEl>
                                              </p:spTgt>
                                            </p:tgtEl>
                                          </p:cBhvr>
                                        </p:animEffect>
                                        <p:anim calcmode="lin" valueType="num">
                                          <p:cBhvr>
                                            <p:cTn id="74" dur="1000" fill="hold"/>
                                            <p:tgtEl>
                                              <p:spTgt spid="94">
                                                <p:txEl>
                                                  <p:pRg st="5" end="5"/>
                                                </p:txEl>
                                              </p:spTgt>
                                            </p:tgtEl>
                                            <p:attrNameLst>
                                              <p:attrName>ppt_x</p:attrName>
                                            </p:attrNameLst>
                                          </p:cBhvr>
                                          <p:tavLst>
                                            <p:tav tm="0">
                                              <p:val>
                                                <p:strVal val="#ppt_x"/>
                                              </p:val>
                                            </p:tav>
                                            <p:tav tm="100000">
                                              <p:val>
                                                <p:strVal val="#ppt_x"/>
                                              </p:val>
                                            </p:tav>
                                          </p:tavLst>
                                        </p:anim>
                                        <p:anim calcmode="lin" valueType="num">
                                          <p:cBhvr>
                                            <p:cTn id="75" dur="1000" fill="hold"/>
                                            <p:tgtEl>
                                              <p:spTgt spid="94">
                                                <p:txEl>
                                                  <p:pRg st="5" end="5"/>
                                                </p:txEl>
                                              </p:spTgt>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94">
                                                <p:txEl>
                                                  <p:pRg st="6" end="6"/>
                                                </p:txEl>
                                              </p:spTgt>
                                            </p:tgtEl>
                                            <p:attrNameLst>
                                              <p:attrName>style.visibility</p:attrName>
                                            </p:attrNameLst>
                                          </p:cBhvr>
                                          <p:to>
                                            <p:strVal val="visible"/>
                                          </p:to>
                                        </p:set>
                                        <p:animEffect transition="in" filter="fade">
                                          <p:cBhvr>
                                            <p:cTn id="78" dur="1000"/>
                                            <p:tgtEl>
                                              <p:spTgt spid="94">
                                                <p:txEl>
                                                  <p:pRg st="6" end="6"/>
                                                </p:txEl>
                                              </p:spTgt>
                                            </p:tgtEl>
                                          </p:cBhvr>
                                        </p:animEffect>
                                        <p:anim calcmode="lin" valueType="num">
                                          <p:cBhvr>
                                            <p:cTn id="79" dur="1000" fill="hold"/>
                                            <p:tgtEl>
                                              <p:spTgt spid="94">
                                                <p:txEl>
                                                  <p:pRg st="6" end="6"/>
                                                </p:txEl>
                                              </p:spTgt>
                                            </p:tgtEl>
                                            <p:attrNameLst>
                                              <p:attrName>ppt_x</p:attrName>
                                            </p:attrNameLst>
                                          </p:cBhvr>
                                          <p:tavLst>
                                            <p:tav tm="0">
                                              <p:val>
                                                <p:strVal val="#ppt_x"/>
                                              </p:val>
                                            </p:tav>
                                            <p:tav tm="100000">
                                              <p:val>
                                                <p:strVal val="#ppt_x"/>
                                              </p:val>
                                            </p:tav>
                                          </p:tavLst>
                                        </p:anim>
                                        <p:anim calcmode="lin" valueType="num">
                                          <p:cBhvr>
                                            <p:cTn id="80" dur="1000" fill="hold"/>
                                            <p:tgtEl>
                                              <p:spTgt spid="94">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94" grpId="0" build="p"/>
        </p:bldLst>
      </p:timing>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254956" y="2458915"/>
            <a:ext cx="5422861" cy="4591000"/>
          </a:xfrm>
          <a:prstGeom prst="rect">
            <a:avLst/>
          </a:prstGeom>
        </p:spPr>
        <p:txBody>
          <a:bodyPr wrap="square">
            <a:spAutoFit/>
          </a:bodyPr>
          <a:lstStyle/>
          <a:p>
            <a:pPr marL="342900" indent="-342900">
              <a:lnSpc>
                <a:spcPts val="2300"/>
              </a:lnSpc>
              <a:buFont typeface="Wingdings" panose="05000000000000000000" pitchFamily="2" charset="2"/>
              <a:buChar char="u"/>
            </a:pPr>
            <a:r>
              <a:rPr lang="zh-TW" altLang="en-US" sz="2200" dirty="0" smtClean="0">
                <a:solidFill>
                  <a:srgbClr val="00EFF1"/>
                </a:solidFill>
                <a:latin typeface="標楷體" panose="03000509000000000000" pitchFamily="65" charset="-120"/>
                <a:ea typeface="標楷體" panose="03000509000000000000" pitchFamily="65" charset="-120"/>
              </a:rPr>
              <a:t>不考慮營業稅、先虛後</a:t>
            </a:r>
            <a:r>
              <a:rPr lang="zh-TW" altLang="en-US" sz="2200" dirty="0">
                <a:solidFill>
                  <a:srgbClr val="00EFF1"/>
                </a:solidFill>
                <a:latin typeface="標楷體" panose="03000509000000000000" pitchFamily="65" charset="-120"/>
                <a:ea typeface="標楷體" panose="03000509000000000000" pitchFamily="65" charset="-120"/>
              </a:rPr>
              <a:t>實</a:t>
            </a:r>
            <a:r>
              <a:rPr lang="zh-TW" altLang="en-US" sz="2200" dirty="0" smtClean="0">
                <a:solidFill>
                  <a:srgbClr val="00EFF1"/>
                </a:solidFill>
                <a:latin typeface="標楷體" panose="03000509000000000000" pitchFamily="65" charset="-120"/>
                <a:ea typeface="標楷體" panose="03000509000000000000" pitchFamily="65" charset="-120"/>
              </a:rPr>
              <a:t>法、期初不作轉回分錄</a:t>
            </a:r>
            <a:endParaRPr lang="en-US" altLang="zh-TW" sz="2200" dirty="0" smtClean="0">
              <a:solidFill>
                <a:srgbClr val="00EFF1"/>
              </a:solidFill>
              <a:latin typeface="標楷體" panose="03000509000000000000" pitchFamily="65" charset="-120"/>
              <a:ea typeface="標楷體" panose="03000509000000000000" pitchFamily="65" charset="-120"/>
            </a:endParaRPr>
          </a:p>
          <a:p>
            <a:pPr marL="342900" indent="-342900">
              <a:lnSpc>
                <a:spcPts val="2300"/>
              </a:lnSpc>
              <a:buFont typeface="Wingdings" panose="05000000000000000000" pitchFamily="2" charset="2"/>
              <a:buChar char="u"/>
            </a:pPr>
            <a:r>
              <a:rPr lang="zh-TW" altLang="en-US" sz="2200" dirty="0" smtClean="0">
                <a:solidFill>
                  <a:srgbClr val="00EFF1"/>
                </a:solidFill>
                <a:latin typeface="標楷體" panose="03000509000000000000" pitchFamily="65" charset="-120"/>
                <a:ea typeface="標楷體" panose="03000509000000000000" pitchFamily="65" charset="-120"/>
              </a:rPr>
              <a:t>平時</a:t>
            </a:r>
            <a:r>
              <a:rPr lang="en-US" altLang="zh-TW" sz="2200" dirty="0" smtClean="0">
                <a:solidFill>
                  <a:srgbClr val="00EFF1"/>
                </a:solidFill>
                <a:latin typeface="標楷體" panose="03000509000000000000" pitchFamily="65" charset="-120"/>
                <a:ea typeface="標楷體" panose="03000509000000000000" pitchFamily="65" charset="-120"/>
              </a:rPr>
              <a:t>(26)</a:t>
            </a:r>
          </a:p>
          <a:p>
            <a:pPr marL="696913" lvl="1" indent="-342900">
              <a:lnSpc>
                <a:spcPts val="2300"/>
              </a:lnSpc>
              <a:buFont typeface="Wingdings" panose="05000000000000000000" pitchFamily="2" charset="2"/>
              <a:buChar char="ü"/>
            </a:pPr>
            <a:r>
              <a:rPr lang="zh-TW" altLang="en-US" sz="2200" dirty="0" smtClean="0">
                <a:solidFill>
                  <a:srgbClr val="00EFF1"/>
                </a:solidFill>
                <a:latin typeface="標楷體" panose="03000509000000000000" pitchFamily="65" charset="-120"/>
                <a:ea typeface="標楷體" panose="03000509000000000000" pitchFamily="65" charset="-120"/>
              </a:rPr>
              <a:t>資產</a:t>
            </a:r>
            <a:r>
              <a:rPr lang="zh-TW" altLang="en-US" sz="2200" dirty="0">
                <a:solidFill>
                  <a:srgbClr val="00EFF1"/>
                </a:solidFill>
                <a:latin typeface="標楷體" panose="03000509000000000000" pitchFamily="65" charset="-120"/>
                <a:ea typeface="標楷體" panose="03000509000000000000" pitchFamily="65" charset="-120"/>
              </a:rPr>
              <a:t>交換、保證</a:t>
            </a:r>
            <a:r>
              <a:rPr lang="zh-TW" altLang="en-US" sz="2200" dirty="0" smtClean="0">
                <a:solidFill>
                  <a:srgbClr val="00EFF1"/>
                </a:solidFill>
                <a:latin typeface="標楷體" panose="03000509000000000000" pitchFamily="65" charset="-120"/>
                <a:ea typeface="標楷體" panose="03000509000000000000" pitchFamily="65" charset="-120"/>
              </a:rPr>
              <a:t>維修</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負債準備</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、庫藏</a:t>
            </a:r>
            <a:r>
              <a:rPr lang="zh-TW" altLang="en-US" sz="2200" dirty="0" smtClean="0">
                <a:solidFill>
                  <a:srgbClr val="00EFF1"/>
                </a:solidFill>
                <a:latin typeface="標楷體" panose="03000509000000000000" pitchFamily="65" charset="-120"/>
                <a:ea typeface="標楷體" panose="03000509000000000000" pitchFamily="65" charset="-120"/>
              </a:rPr>
              <a:t>股票、</a:t>
            </a:r>
            <a:r>
              <a:rPr lang="zh-TW" altLang="en-US" sz="2200" dirty="0">
                <a:solidFill>
                  <a:srgbClr val="00EFF1"/>
                </a:solidFill>
                <a:latin typeface="標楷體" panose="03000509000000000000" pitchFamily="65" charset="-120"/>
                <a:ea typeface="標楷體" panose="03000509000000000000" pitchFamily="65" charset="-120"/>
              </a:rPr>
              <a:t>確定應收帳款無法</a:t>
            </a:r>
            <a:r>
              <a:rPr lang="zh-TW" altLang="en-US" sz="2200" dirty="0" smtClean="0">
                <a:solidFill>
                  <a:srgbClr val="00EFF1"/>
                </a:solidFill>
                <a:latin typeface="標楷體" panose="03000509000000000000" pitchFamily="65" charset="-120"/>
                <a:ea typeface="標楷體" panose="03000509000000000000" pitchFamily="65" charset="-120"/>
              </a:rPr>
              <a:t>收回</a:t>
            </a:r>
            <a:r>
              <a:rPr lang="en-US" altLang="zh-TW" sz="2200" dirty="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含再收</a:t>
            </a:r>
            <a:r>
              <a:rPr lang="en-US" altLang="zh-TW" sz="2200" dirty="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、大修</a:t>
            </a:r>
            <a:endParaRPr lang="en-US" altLang="zh-TW" sz="2200" dirty="0" smtClean="0">
              <a:solidFill>
                <a:srgbClr val="00EFF1"/>
              </a:solidFill>
              <a:latin typeface="標楷體" panose="03000509000000000000" pitchFamily="65" charset="-120"/>
              <a:ea typeface="標楷體" panose="03000509000000000000" pitchFamily="65" charset="-120"/>
            </a:endParaRPr>
          </a:p>
          <a:p>
            <a:pPr marL="354013" lvl="1" indent="-354013">
              <a:lnSpc>
                <a:spcPts val="2300"/>
              </a:lnSpc>
              <a:buFont typeface="Wingdings" panose="05000000000000000000" pitchFamily="2" charset="2"/>
              <a:buChar char="u"/>
            </a:pPr>
            <a:r>
              <a:rPr lang="zh-TW" altLang="en-US" sz="2200" dirty="0" smtClean="0">
                <a:solidFill>
                  <a:srgbClr val="00EFF1"/>
                </a:solidFill>
                <a:latin typeface="標楷體" panose="03000509000000000000" pitchFamily="65" charset="-120"/>
                <a:ea typeface="標楷體" panose="03000509000000000000" pitchFamily="65" charset="-120"/>
              </a:rPr>
              <a:t>調整</a:t>
            </a:r>
            <a:r>
              <a:rPr lang="en-US" altLang="zh-TW" sz="2200" dirty="0" smtClean="0">
                <a:solidFill>
                  <a:srgbClr val="00EFF1"/>
                </a:solidFill>
                <a:latin typeface="標楷體" panose="03000509000000000000" pitchFamily="65" charset="-120"/>
                <a:ea typeface="標楷體" panose="03000509000000000000" pitchFamily="65" charset="-120"/>
              </a:rPr>
              <a:t>(11)</a:t>
            </a:r>
          </a:p>
          <a:p>
            <a:pPr marL="696913" lvl="1" indent="-342900">
              <a:lnSpc>
                <a:spcPts val="2300"/>
              </a:lnSpc>
              <a:buFont typeface="Wingdings" panose="05000000000000000000" pitchFamily="2" charset="2"/>
              <a:buChar char="ü"/>
            </a:pPr>
            <a:r>
              <a:rPr lang="zh-TW" altLang="en-US" sz="2200" dirty="0">
                <a:solidFill>
                  <a:srgbClr val="00EFF1"/>
                </a:solidFill>
                <a:latin typeface="標楷體" panose="03000509000000000000" pitchFamily="65" charset="-120"/>
                <a:ea typeface="標楷體" panose="03000509000000000000" pitchFamily="65" charset="-120"/>
              </a:rPr>
              <a:t>投資、薪資</a:t>
            </a:r>
            <a:r>
              <a:rPr lang="en-US" altLang="zh-TW" sz="2200" dirty="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含雇主負擔</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用品盤存</a:t>
            </a:r>
            <a:r>
              <a:rPr lang="zh-TW" altLang="en-US" sz="2200" dirty="0" smtClean="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折舊</a:t>
            </a:r>
            <a:r>
              <a:rPr lang="en-US" altLang="zh-TW" sz="2200" dirty="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直線法</a:t>
            </a:r>
            <a:r>
              <a:rPr lang="zh-TW" altLang="en-US" sz="2200" dirty="0" smtClean="0">
                <a:solidFill>
                  <a:srgbClr val="00EFF1"/>
                </a:solidFill>
                <a:latin typeface="標楷體" panose="03000509000000000000" pitchFamily="65" charset="-120"/>
                <a:ea typeface="標楷體" panose="03000509000000000000" pitchFamily="65" charset="-120"/>
              </a:rPr>
              <a:t>、年</a:t>
            </a:r>
            <a:r>
              <a:rPr lang="zh-TW" altLang="en-US" sz="2200" dirty="0">
                <a:solidFill>
                  <a:srgbClr val="00EFF1"/>
                </a:solidFill>
                <a:latin typeface="標楷體" panose="03000509000000000000" pitchFamily="65" charset="-120"/>
                <a:ea typeface="標楷體" panose="03000509000000000000" pitchFamily="65" charset="-120"/>
              </a:rPr>
              <a:t>數合計</a:t>
            </a:r>
            <a:r>
              <a:rPr lang="zh-TW" altLang="en-US" sz="2200" dirty="0" smtClean="0">
                <a:solidFill>
                  <a:srgbClr val="00EFF1"/>
                </a:solidFill>
                <a:latin typeface="標楷體" panose="03000509000000000000" pitchFamily="65" charset="-120"/>
                <a:ea typeface="標楷體" panose="03000509000000000000" pitchFamily="65" charset="-120"/>
              </a:rPr>
              <a:t>法</a:t>
            </a:r>
            <a:r>
              <a:rPr lang="zh-TW" altLang="en-US" sz="2200" dirty="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減</a:t>
            </a:r>
            <a:r>
              <a:rPr lang="zh-TW" altLang="en-US" sz="2200" dirty="0">
                <a:solidFill>
                  <a:srgbClr val="00EFF1"/>
                </a:solidFill>
                <a:latin typeface="標楷體" panose="03000509000000000000" pitchFamily="65" charset="-120"/>
                <a:ea typeface="標楷體" panose="03000509000000000000" pitchFamily="65" charset="-120"/>
              </a:rPr>
              <a:t>損、保證維修</a:t>
            </a:r>
            <a:r>
              <a:rPr lang="en-US" altLang="zh-TW" sz="2200" dirty="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負債準備</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、呆帳、存貨盤點評價</a:t>
            </a:r>
            <a:endParaRPr lang="en-US" altLang="zh-TW" sz="2200" dirty="0" smtClean="0">
              <a:solidFill>
                <a:srgbClr val="00EFF1"/>
              </a:solidFill>
              <a:latin typeface="標楷體" panose="03000509000000000000" pitchFamily="65" charset="-120"/>
              <a:ea typeface="標楷體" panose="03000509000000000000" pitchFamily="65" charset="-120"/>
            </a:endParaRPr>
          </a:p>
          <a:p>
            <a:pPr marL="239713" indent="-342900">
              <a:lnSpc>
                <a:spcPts val="2300"/>
              </a:lnSpc>
              <a:buFont typeface="Wingdings" panose="05000000000000000000" pitchFamily="2" charset="2"/>
              <a:buChar char="u"/>
            </a:pPr>
            <a:r>
              <a:rPr lang="zh-TW" altLang="en-US" sz="2200" dirty="0" smtClean="0">
                <a:solidFill>
                  <a:srgbClr val="00EFF1"/>
                </a:solidFill>
                <a:latin typeface="標楷體" panose="03000509000000000000" pitchFamily="65" charset="-120"/>
                <a:ea typeface="標楷體" panose="03000509000000000000" pitchFamily="65" charset="-120"/>
              </a:rPr>
              <a:t>指定題</a:t>
            </a:r>
            <a:r>
              <a:rPr lang="en-US" altLang="zh-TW" sz="2200" dirty="0" smtClean="0">
                <a:solidFill>
                  <a:srgbClr val="00EFF1"/>
                </a:solidFill>
                <a:latin typeface="標楷體" panose="03000509000000000000" pitchFamily="65" charset="-120"/>
                <a:ea typeface="標楷體" panose="03000509000000000000" pitchFamily="65" charset="-120"/>
              </a:rPr>
              <a:t>(2)</a:t>
            </a:r>
            <a:endParaRPr lang="zh-TW" altLang="en-US" sz="2200" dirty="0" smtClean="0">
              <a:solidFill>
                <a:srgbClr val="00EFF1"/>
              </a:solidFill>
              <a:latin typeface="標楷體" panose="03000509000000000000" pitchFamily="65" charset="-120"/>
              <a:ea typeface="標楷體" panose="03000509000000000000" pitchFamily="65" charset="-120"/>
            </a:endParaRPr>
          </a:p>
          <a:p>
            <a:pPr marL="722313" indent="-369888">
              <a:lnSpc>
                <a:spcPts val="2300"/>
              </a:lnSpc>
              <a:buFont typeface="Wingdings" panose="05000000000000000000" pitchFamily="2" charset="2"/>
              <a:buChar char="ü"/>
            </a:pPr>
            <a:r>
              <a:rPr lang="zh-TW" altLang="en-US" sz="2200" dirty="0">
                <a:solidFill>
                  <a:srgbClr val="00EFF1"/>
                </a:solidFill>
                <a:latin typeface="標楷體" panose="03000509000000000000" pitchFamily="65" charset="-120"/>
                <a:ea typeface="標楷體" panose="03000509000000000000" pitchFamily="65" charset="-120"/>
              </a:rPr>
              <a:t>產品別、產品類別銷貨利潤分析表</a:t>
            </a:r>
            <a:r>
              <a:rPr lang="zh-TW" altLang="en-US" sz="2200" dirty="0" smtClean="0">
                <a:solidFill>
                  <a:srgbClr val="00EFF1"/>
                </a:solidFill>
                <a:latin typeface="標楷體" panose="03000509000000000000" pitchFamily="65" charset="-120"/>
                <a:ea typeface="標楷體" panose="03000509000000000000" pitchFamily="65" charset="-120"/>
              </a:rPr>
              <a:t>、年底財產清單</a:t>
            </a:r>
            <a:endParaRPr lang="zh-TW" altLang="en-US" sz="2200" dirty="0">
              <a:solidFill>
                <a:srgbClr val="00EFF1"/>
              </a:solidFill>
              <a:latin typeface="標楷體" panose="03000509000000000000" pitchFamily="65" charset="-120"/>
              <a:ea typeface="標楷體" panose="03000509000000000000" pitchFamily="65" charset="-120"/>
            </a:endParaRPr>
          </a:p>
          <a:p>
            <a:pPr marL="342900" indent="-342900">
              <a:buFont typeface="Wingdings" panose="05000000000000000000" pitchFamily="2" charset="2"/>
              <a:buChar char="u"/>
            </a:pPr>
            <a:endParaRPr lang="zh-TW" altLang="en-US" sz="2400" dirty="0">
              <a:solidFill>
                <a:srgbClr val="00EFF1"/>
              </a:solidFill>
              <a:latin typeface="標楷體" panose="03000509000000000000" pitchFamily="65" charset="-120"/>
              <a:ea typeface="標楷體" panose="03000509000000000000" pitchFamily="65" charset="-120"/>
            </a:endParaRP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9725739" cy="646331"/>
          </a:xfrm>
          <a:prstGeom prst="rect">
            <a:avLst/>
          </a:prstGeom>
        </p:spPr>
        <p:txBody>
          <a:bodyPr wrap="none">
            <a:spAutoFit/>
          </a:bodyPr>
          <a:lstStyle/>
          <a:p>
            <a:r>
              <a:rPr lang="zh-TW" altLang="en-US" sz="3600" b="1" dirty="0">
                <a:solidFill>
                  <a:schemeClr val="bg1"/>
                </a:solidFill>
                <a:latin typeface="標楷體" panose="03000509000000000000" pitchFamily="65" charset="-120"/>
                <a:ea typeface="標楷體" panose="03000509000000000000" pitchFamily="65" charset="-120"/>
              </a:rPr>
              <a:t>歷屆試題</a:t>
            </a:r>
            <a:r>
              <a:rPr lang="zh-TW" altLang="en-US" sz="3600" b="1" dirty="0" smtClean="0">
                <a:solidFill>
                  <a:schemeClr val="bg1"/>
                </a:solidFill>
                <a:latin typeface="標楷體" panose="03000509000000000000" pitchFamily="65" charset="-120"/>
                <a:ea typeface="標楷體" panose="03000509000000000000" pitchFamily="65" charset="-120"/>
              </a:rPr>
              <a:t>分析</a:t>
            </a:r>
            <a:r>
              <a:rPr lang="en-US" altLang="zh-TW" sz="3600" b="1" dirty="0" smtClean="0">
                <a:solidFill>
                  <a:schemeClr val="bg1"/>
                </a:solidFill>
                <a:latin typeface="標楷體" panose="03000509000000000000" pitchFamily="65" charset="-120"/>
                <a:ea typeface="標楷體" panose="03000509000000000000" pitchFamily="65" charset="-120"/>
              </a:rPr>
              <a:t>-</a:t>
            </a:r>
            <a:r>
              <a:rPr lang="en-US" altLang="zh-TW" sz="3600" b="1" dirty="0" smtClean="0">
                <a:solidFill>
                  <a:srgbClr val="00EFF1"/>
                </a:solidFill>
                <a:latin typeface="標楷體" panose="03000509000000000000" pitchFamily="65" charset="-120"/>
                <a:ea typeface="標楷體" panose="03000509000000000000" pitchFamily="65" charset="-120"/>
              </a:rPr>
              <a:t>102</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en-US" altLang="zh-TW" sz="2400" b="1" i="1" u="sng" dirty="0">
                <a:solidFill>
                  <a:schemeClr val="accent2">
                    <a:lumMod val="60000"/>
                    <a:lumOff val="40000"/>
                  </a:schemeClr>
                </a:solidFill>
                <a:latin typeface="標楷體" panose="03000509000000000000" pitchFamily="65" charset="-120"/>
                <a:ea typeface="標楷體" panose="03000509000000000000" pitchFamily="65" charset="-120"/>
              </a:rPr>
              <a:t>(</a:t>
            </a:r>
            <a:r>
              <a:rPr lang="zh-TW" altLang="en-US" sz="2400" b="1" i="1" u="sng" dirty="0" smtClean="0">
                <a:solidFill>
                  <a:schemeClr val="accent2">
                    <a:lumMod val="60000"/>
                    <a:lumOff val="40000"/>
                  </a:schemeClr>
                </a:solidFill>
                <a:latin typeface="標楷體" panose="03000509000000000000" pitchFamily="65" charset="-120"/>
                <a:ea typeface="標楷體" panose="03000509000000000000" pitchFamily="65" charset="-120"/>
              </a:rPr>
              <a:t>取得</a:t>
            </a:r>
            <a:r>
              <a:rPr lang="zh-TW" altLang="en-US" sz="2400" b="1" i="1" u="sng" dirty="0">
                <a:solidFill>
                  <a:schemeClr val="accent2">
                    <a:lumMod val="60000"/>
                    <a:lumOff val="40000"/>
                  </a:schemeClr>
                </a:solidFill>
                <a:latin typeface="標楷體" panose="03000509000000000000" pitchFamily="65" charset="-120"/>
                <a:ea typeface="標楷體" panose="03000509000000000000" pitchFamily="65" charset="-120"/>
              </a:rPr>
              <a:t>供應商折扣均</a:t>
            </a:r>
            <a:r>
              <a:rPr lang="zh-TW" altLang="en-US" sz="2400" b="1" i="1" u="sng" dirty="0" smtClean="0">
                <a:solidFill>
                  <a:schemeClr val="accent2">
                    <a:lumMod val="60000"/>
                    <a:lumOff val="40000"/>
                  </a:schemeClr>
                </a:solidFill>
                <a:latin typeface="標楷體" panose="03000509000000000000" pitchFamily="65" charset="-120"/>
                <a:ea typeface="標楷體" panose="03000509000000000000" pitchFamily="65" charset="-120"/>
              </a:rPr>
              <a:t>以</a:t>
            </a:r>
            <a:r>
              <a:rPr lang="en-US" altLang="zh-TW" sz="2400" b="1" i="1" u="sng" dirty="0" smtClean="0">
                <a:solidFill>
                  <a:srgbClr val="FFFF00"/>
                </a:solidFill>
                <a:latin typeface="新細明體" panose="02020500000000000000" pitchFamily="18" charset="-120"/>
                <a:ea typeface="新細明體" panose="02020500000000000000" pitchFamily="18" charset="-120"/>
              </a:rPr>
              <a:t>｢</a:t>
            </a:r>
            <a:r>
              <a:rPr lang="zh-TW" altLang="en-US" sz="2400" b="1" i="1" u="sng" dirty="0" smtClean="0">
                <a:solidFill>
                  <a:srgbClr val="FFFF00"/>
                </a:solidFill>
                <a:latin typeface="標楷體" panose="03000509000000000000" pitchFamily="65" charset="-120"/>
                <a:ea typeface="標楷體" panose="03000509000000000000" pitchFamily="65" charset="-120"/>
              </a:rPr>
              <a:t>銷</a:t>
            </a:r>
            <a:r>
              <a:rPr lang="zh-TW" altLang="en-US" sz="2400" b="1" i="1" u="sng" dirty="0">
                <a:solidFill>
                  <a:srgbClr val="FFFF00"/>
                </a:solidFill>
                <a:latin typeface="標楷體" panose="03000509000000000000" pitchFamily="65" charset="-120"/>
                <a:ea typeface="標楷體" panose="03000509000000000000" pitchFamily="65" charset="-120"/>
              </a:rPr>
              <a:t>貨</a:t>
            </a:r>
            <a:r>
              <a:rPr lang="zh-TW" altLang="en-US" sz="2400" b="1" i="1" u="sng" dirty="0" smtClean="0">
                <a:solidFill>
                  <a:srgbClr val="FFFF00"/>
                </a:solidFill>
                <a:latin typeface="標楷體" panose="03000509000000000000" pitchFamily="65" charset="-120"/>
                <a:ea typeface="標楷體" panose="03000509000000000000" pitchFamily="65" charset="-120"/>
              </a:rPr>
              <a:t>成本</a:t>
            </a:r>
            <a:r>
              <a:rPr lang="en-US" altLang="zh-TW" sz="2400" b="1" i="1" u="sng" dirty="0">
                <a:solidFill>
                  <a:srgbClr val="FFFF00"/>
                </a:solidFill>
                <a:latin typeface="新細明體" panose="02020500000000000000" pitchFamily="18" charset="-120"/>
              </a:rPr>
              <a:t>｣</a:t>
            </a:r>
            <a:r>
              <a:rPr lang="zh-TW" altLang="en-US" sz="2400" b="1" i="1" u="sng" dirty="0" smtClean="0">
                <a:solidFill>
                  <a:schemeClr val="accent2">
                    <a:lumMod val="60000"/>
                    <a:lumOff val="40000"/>
                  </a:schemeClr>
                </a:solidFill>
                <a:latin typeface="標楷體" panose="03000509000000000000" pitchFamily="65" charset="-120"/>
                <a:ea typeface="標楷體" panose="03000509000000000000" pitchFamily="65" charset="-120"/>
              </a:rPr>
              <a:t>入帳</a:t>
            </a:r>
            <a:r>
              <a:rPr lang="en-US" altLang="zh-TW" sz="2400" b="1" i="1" u="sng" dirty="0" smtClean="0">
                <a:solidFill>
                  <a:schemeClr val="accent2">
                    <a:lumMod val="60000"/>
                    <a:lumOff val="40000"/>
                  </a:schemeClr>
                </a:solidFill>
                <a:latin typeface="標楷體" panose="03000509000000000000" pitchFamily="65" charset="-120"/>
                <a:ea typeface="標楷體" panose="03000509000000000000" pitchFamily="65" charset="-120"/>
              </a:rPr>
              <a:t>)</a:t>
            </a:r>
            <a:endParaRPr lang="zh-TW" altLang="en-US" sz="2400" b="1" i="1" u="sng" dirty="0">
              <a:solidFill>
                <a:schemeClr val="accent2">
                  <a:lumMod val="60000"/>
                  <a:lumOff val="40000"/>
                </a:schemeClr>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293134" y="1617645"/>
            <a:ext cx="5851165" cy="5122368"/>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9" name="群組 8">
            <a:extLst>
              <a:ext uri="{FF2B5EF4-FFF2-40B4-BE49-F238E27FC236}">
                <a16:creationId xmlns:a16="http://schemas.microsoft.com/office/drawing/2014/main" id="{2FECE5B1-E716-44B3-BCA8-EFD0567F881C}"/>
              </a:ext>
            </a:extLst>
          </p:cNvPr>
          <p:cNvGrpSpPr/>
          <p:nvPr/>
        </p:nvGrpSpPr>
        <p:grpSpPr>
          <a:xfrm>
            <a:off x="2076757" y="869949"/>
            <a:ext cx="1847850" cy="1603387"/>
            <a:chOff x="1552254" y="1240776"/>
            <a:chExt cx="1847850" cy="1603387"/>
          </a:xfrm>
        </p:grpSpPr>
        <p:pic>
          <p:nvPicPr>
            <p:cNvPr id="4" name="圖片 3">
              <a:extLst>
                <a:ext uri="{FF2B5EF4-FFF2-40B4-BE49-F238E27FC236}">
                  <a16:creationId xmlns:a16="http://schemas.microsoft.com/office/drawing/2014/main" id="{B2323400-6E4D-44BE-8AD6-8965FCB03FBB}"/>
                </a:ext>
              </a:extLst>
            </p:cNvPr>
            <p:cNvPicPr>
              <a:picLocks noChangeAspect="1"/>
            </p:cNvPicPr>
            <p:nvPr/>
          </p:nvPicPr>
          <p:blipFill>
            <a:blip r:embed="rId4"/>
            <a:stretch>
              <a:fillRect/>
            </a:stretch>
          </p:blipFill>
          <p:spPr>
            <a:xfrm>
              <a:off x="1704807" y="1240776"/>
              <a:ext cx="1615580" cy="1603387"/>
            </a:xfrm>
            <a:prstGeom prst="rect">
              <a:avLst/>
            </a:prstGeom>
          </p:spPr>
        </p:pic>
        <p:sp>
          <p:nvSpPr>
            <p:cNvPr id="5" name="文字方塊 4">
              <a:extLst>
                <a:ext uri="{FF2B5EF4-FFF2-40B4-BE49-F238E27FC236}">
                  <a16:creationId xmlns:a16="http://schemas.microsoft.com/office/drawing/2014/main" id="{274FDA40-955A-4375-A45A-5C3F888E0DDF}"/>
                </a:ext>
              </a:extLst>
            </p:cNvPr>
            <p:cNvSpPr txBox="1"/>
            <p:nvPr/>
          </p:nvSpPr>
          <p:spPr>
            <a:xfrm>
              <a:off x="1552254" y="1728928"/>
              <a:ext cx="1847850" cy="584775"/>
            </a:xfrm>
            <a:prstGeom prst="rect">
              <a:avLst/>
            </a:prstGeom>
            <a:noFill/>
          </p:spPr>
          <p:txBody>
            <a:bodyPr wrap="square" rtlCol="0">
              <a:spAutoFit/>
            </a:bodyPr>
            <a:lstStyle/>
            <a:p>
              <a:pPr algn="ctr"/>
              <a:r>
                <a:rPr lang="zh-TW" altLang="en-US" sz="3200" dirty="0">
                  <a:solidFill>
                    <a:schemeClr val="bg1"/>
                  </a:solidFill>
                  <a:latin typeface="標楷體" panose="03000509000000000000" pitchFamily="65" charset="-120"/>
                  <a:ea typeface="標楷體" panose="03000509000000000000" pitchFamily="65" charset="-120"/>
                </a:rPr>
                <a:t>模擬題</a:t>
              </a:r>
            </a:p>
          </p:txBody>
        </p:sp>
      </p:grpSp>
      <p:sp>
        <p:nvSpPr>
          <p:cNvPr id="94" name="矩形 93">
            <a:extLst>
              <a:ext uri="{FF2B5EF4-FFF2-40B4-BE49-F238E27FC236}">
                <a16:creationId xmlns:a16="http://schemas.microsoft.com/office/drawing/2014/main" id="{0FFBB90C-5965-4130-85DE-B5E57223117A}"/>
              </a:ext>
            </a:extLst>
          </p:cNvPr>
          <p:cNvSpPr/>
          <p:nvPr/>
        </p:nvSpPr>
        <p:spPr>
          <a:xfrm>
            <a:off x="5965081" y="2510326"/>
            <a:ext cx="5755367" cy="4221669"/>
          </a:xfrm>
          <a:prstGeom prst="rect">
            <a:avLst/>
          </a:prstGeom>
        </p:spPr>
        <p:txBody>
          <a:bodyPr wrap="square">
            <a:spAutoFit/>
          </a:bodyPr>
          <a:lstStyle/>
          <a:p>
            <a:pPr marL="342900" indent="-342900">
              <a:lnSpc>
                <a:spcPts val="2300"/>
              </a:lnSpc>
              <a:buFont typeface="Wingdings" panose="05000000000000000000" pitchFamily="2" charset="2"/>
              <a:buChar char="n"/>
            </a:pPr>
            <a:r>
              <a:rPr lang="zh-TW" altLang="en-US" sz="2200" dirty="0" smtClean="0">
                <a:solidFill>
                  <a:srgbClr val="FFFF00"/>
                </a:solidFill>
                <a:latin typeface="標楷體" panose="03000509000000000000" pitchFamily="65" charset="-120"/>
                <a:ea typeface="標楷體" panose="03000509000000000000" pitchFamily="65" charset="-120"/>
              </a:rPr>
              <a:t>不考慮</a:t>
            </a:r>
            <a:r>
              <a:rPr lang="zh-TW" altLang="en-US" sz="2200" dirty="0">
                <a:solidFill>
                  <a:srgbClr val="FFFF00"/>
                </a:solidFill>
                <a:latin typeface="標楷體" panose="03000509000000000000" pitchFamily="65" charset="-120"/>
                <a:ea typeface="標楷體" panose="03000509000000000000" pitchFamily="65" charset="-120"/>
              </a:rPr>
              <a:t>營業稅、先虛後實法、期初不作轉回分錄</a:t>
            </a:r>
            <a:endParaRPr lang="en-US" altLang="zh-TW" sz="2200" dirty="0">
              <a:solidFill>
                <a:srgbClr val="FFFF00"/>
              </a:solidFill>
              <a:latin typeface="標楷體" panose="03000509000000000000" pitchFamily="65" charset="-120"/>
              <a:ea typeface="標楷體" panose="03000509000000000000" pitchFamily="65" charset="-120"/>
            </a:endParaRPr>
          </a:p>
          <a:p>
            <a:pPr marL="342900" indent="-342900">
              <a:lnSpc>
                <a:spcPts val="2300"/>
              </a:lnSpc>
              <a:buFont typeface="Wingdings" panose="05000000000000000000" pitchFamily="2" charset="2"/>
              <a:buChar char="n"/>
            </a:pPr>
            <a:r>
              <a:rPr lang="zh-TW" altLang="en-US" sz="2200" dirty="0">
                <a:solidFill>
                  <a:srgbClr val="FFFF00"/>
                </a:solidFill>
                <a:latin typeface="標楷體" panose="03000509000000000000" pitchFamily="65" charset="-120"/>
                <a:ea typeface="標楷體" panose="03000509000000000000" pitchFamily="65" charset="-120"/>
              </a:rPr>
              <a:t>平時</a:t>
            </a:r>
            <a:r>
              <a:rPr lang="en-US" altLang="zh-TW" sz="2200" dirty="0" smtClean="0">
                <a:solidFill>
                  <a:srgbClr val="FFFF00"/>
                </a:solidFill>
                <a:latin typeface="標楷體" panose="03000509000000000000" pitchFamily="65" charset="-120"/>
                <a:ea typeface="標楷體" panose="03000509000000000000" pitchFamily="65" charset="-120"/>
              </a:rPr>
              <a:t>(31)</a:t>
            </a:r>
            <a:endParaRPr lang="en-US" altLang="zh-TW" sz="2200" dirty="0">
              <a:solidFill>
                <a:srgbClr val="FFFF00"/>
              </a:solidFill>
              <a:latin typeface="標楷體" panose="03000509000000000000" pitchFamily="65" charset="-120"/>
              <a:ea typeface="標楷體" panose="03000509000000000000" pitchFamily="65" charset="-120"/>
            </a:endParaRPr>
          </a:p>
          <a:p>
            <a:pPr marL="696913" lvl="1" indent="-342900">
              <a:lnSpc>
                <a:spcPts val="2300"/>
              </a:lnSpc>
              <a:buFont typeface="Wingdings" panose="05000000000000000000" pitchFamily="2" charset="2"/>
              <a:buChar char="ü"/>
            </a:pPr>
            <a:r>
              <a:rPr lang="zh-TW" altLang="en-US" sz="2200" dirty="0">
                <a:solidFill>
                  <a:srgbClr val="FFFF00"/>
                </a:solidFill>
                <a:latin typeface="標楷體" panose="03000509000000000000" pitchFamily="65" charset="-120"/>
                <a:ea typeface="標楷體" panose="03000509000000000000" pitchFamily="65" charset="-120"/>
              </a:rPr>
              <a:t>大修、保證維修</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負債準備</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、庫藏股票</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含再發</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、確定</a:t>
            </a:r>
            <a:r>
              <a:rPr lang="zh-TW" altLang="en-US" sz="2200" dirty="0">
                <a:solidFill>
                  <a:srgbClr val="FFFF00"/>
                </a:solidFill>
                <a:latin typeface="標楷體" panose="03000509000000000000" pitchFamily="65" charset="-120"/>
                <a:ea typeface="標楷體" panose="03000509000000000000" pitchFamily="65" charset="-120"/>
              </a:rPr>
              <a:t>應</a:t>
            </a:r>
            <a:r>
              <a:rPr lang="zh-TW" altLang="en-US" sz="2200" dirty="0" smtClean="0">
                <a:solidFill>
                  <a:srgbClr val="FFFF00"/>
                </a:solidFill>
                <a:latin typeface="標楷體" panose="03000509000000000000" pitchFamily="65" charset="-120"/>
                <a:ea typeface="標楷體" panose="03000509000000000000" pitchFamily="65" charset="-120"/>
              </a:rPr>
              <a:t>收無法收回</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含再收</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 薪資</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含雇主負擔</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資產交換</a:t>
            </a:r>
            <a:r>
              <a:rPr lang="zh-TW" altLang="en-US" sz="2200" dirty="0" smtClean="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公司債</a:t>
            </a:r>
            <a:r>
              <a:rPr lang="zh-TW" altLang="en-US" sz="2200" dirty="0">
                <a:solidFill>
                  <a:srgbClr val="FFFF00"/>
                </a:solidFill>
                <a:latin typeface="標楷體" panose="03000509000000000000" pitchFamily="65" charset="-120"/>
                <a:ea typeface="標楷體" panose="03000509000000000000" pitchFamily="65" charset="-120"/>
              </a:rPr>
              <a:t>利息</a:t>
            </a:r>
            <a:r>
              <a:rPr lang="zh-TW" altLang="en-US" sz="2200" dirty="0" smtClean="0">
                <a:solidFill>
                  <a:srgbClr val="FFFF00"/>
                </a:solidFill>
                <a:latin typeface="標楷體" panose="03000509000000000000" pitchFamily="65" charset="-120"/>
                <a:ea typeface="標楷體" panose="03000509000000000000" pitchFamily="65" charset="-120"/>
              </a:rPr>
              <a:t>、貼現</a:t>
            </a:r>
            <a:endParaRPr lang="en-US" altLang="zh-TW" sz="2200" dirty="0" smtClean="0">
              <a:solidFill>
                <a:srgbClr val="FFFF00"/>
              </a:solidFill>
              <a:latin typeface="標楷體" panose="03000509000000000000" pitchFamily="65" charset="-120"/>
              <a:ea typeface="標楷體" panose="03000509000000000000" pitchFamily="65" charset="-120"/>
            </a:endParaRPr>
          </a:p>
          <a:p>
            <a:pPr marL="239713" indent="-342900">
              <a:lnSpc>
                <a:spcPts val="2300"/>
              </a:lnSpc>
              <a:buFont typeface="Wingdings" panose="05000000000000000000" pitchFamily="2" charset="2"/>
              <a:buChar char="n"/>
            </a:pPr>
            <a:r>
              <a:rPr lang="zh-TW" altLang="en-US" sz="2200" dirty="0" smtClean="0">
                <a:solidFill>
                  <a:srgbClr val="FFFF00"/>
                </a:solidFill>
                <a:latin typeface="標楷體" panose="03000509000000000000" pitchFamily="65" charset="-120"/>
                <a:ea typeface="標楷體" panose="03000509000000000000" pitchFamily="65" charset="-120"/>
              </a:rPr>
              <a:t>調整</a:t>
            </a:r>
            <a:r>
              <a:rPr lang="en-US" altLang="zh-TW" sz="2200" dirty="0" smtClean="0">
                <a:solidFill>
                  <a:srgbClr val="FFFF00"/>
                </a:solidFill>
                <a:latin typeface="標楷體" panose="03000509000000000000" pitchFamily="65" charset="-120"/>
                <a:ea typeface="標楷體" panose="03000509000000000000" pitchFamily="65" charset="-120"/>
              </a:rPr>
              <a:t>(13)</a:t>
            </a:r>
            <a:endParaRPr lang="zh-TW" altLang="en-US" sz="2200" dirty="0" smtClean="0">
              <a:solidFill>
                <a:srgbClr val="FFFF00"/>
              </a:solidFill>
              <a:latin typeface="標楷體" panose="03000509000000000000" pitchFamily="65" charset="-120"/>
              <a:ea typeface="標楷體" panose="03000509000000000000" pitchFamily="65" charset="-120"/>
            </a:endParaRPr>
          </a:p>
          <a:p>
            <a:pPr marL="722313" indent="-369888">
              <a:lnSpc>
                <a:spcPts val="2300"/>
              </a:lnSpc>
              <a:buFont typeface="Wingdings" panose="05000000000000000000" pitchFamily="2" charset="2"/>
              <a:buChar char="ü"/>
            </a:pPr>
            <a:r>
              <a:rPr lang="zh-TW" altLang="en-US" sz="2200" dirty="0">
                <a:solidFill>
                  <a:srgbClr val="FFFF00"/>
                </a:solidFill>
                <a:latin typeface="標楷體" panose="03000509000000000000" pitchFamily="65" charset="-120"/>
                <a:ea typeface="標楷體" panose="03000509000000000000" pitchFamily="65" charset="-120"/>
              </a:rPr>
              <a:t>薪資、用品</a:t>
            </a:r>
            <a:r>
              <a:rPr lang="zh-TW" altLang="en-US" sz="2200" dirty="0" smtClean="0">
                <a:solidFill>
                  <a:srgbClr val="FFFF00"/>
                </a:solidFill>
                <a:latin typeface="標楷體" panose="03000509000000000000" pitchFamily="65" charset="-120"/>
                <a:ea typeface="標楷體" panose="03000509000000000000" pitchFamily="65" charset="-120"/>
              </a:rPr>
              <a:t>盤存</a:t>
            </a:r>
            <a:r>
              <a:rPr lang="zh-TW" altLang="en-US" sz="2200" dirty="0">
                <a:solidFill>
                  <a:srgbClr val="FFFF00"/>
                </a:solidFill>
                <a:latin typeface="標楷體" panose="03000509000000000000" pitchFamily="65" charset="-120"/>
                <a:ea typeface="標楷體" panose="03000509000000000000" pitchFamily="65" charset="-120"/>
              </a:rPr>
              <a:t>、投資、不附</a:t>
            </a:r>
            <a:r>
              <a:rPr lang="zh-TW" altLang="en-US" sz="2200" dirty="0" smtClean="0">
                <a:solidFill>
                  <a:srgbClr val="FFFF00"/>
                </a:solidFill>
                <a:latin typeface="標楷體" panose="03000509000000000000" pitchFamily="65" charset="-120"/>
                <a:ea typeface="標楷體" panose="03000509000000000000" pitchFamily="65" charset="-120"/>
              </a:rPr>
              <a:t>息票據</a:t>
            </a:r>
            <a:r>
              <a:rPr lang="zh-TW" altLang="en-US" sz="2200" dirty="0">
                <a:solidFill>
                  <a:srgbClr val="FFFF00"/>
                </a:solidFill>
                <a:latin typeface="標楷體" panose="03000509000000000000" pitchFamily="65" charset="-120"/>
                <a:ea typeface="標楷體" panose="03000509000000000000" pitchFamily="65" charset="-120"/>
              </a:rPr>
              <a:t>、公司債利息</a:t>
            </a:r>
            <a:r>
              <a:rPr lang="zh-TW" altLang="en-US" sz="2200" dirty="0" smtClean="0">
                <a:solidFill>
                  <a:srgbClr val="FFFF00"/>
                </a:solidFill>
                <a:latin typeface="標楷體" panose="03000509000000000000" pitchFamily="65" charset="-120"/>
                <a:ea typeface="標楷體" panose="03000509000000000000" pitchFamily="65" charset="-120"/>
              </a:rPr>
              <a:t>、攤銷</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直線法</a:t>
            </a:r>
            <a:r>
              <a:rPr lang="zh-TW" altLang="en-US" sz="2200" dirty="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折舊</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直線、</a:t>
            </a:r>
            <a:r>
              <a:rPr lang="zh-TW" altLang="en-US" sz="2200" dirty="0">
                <a:solidFill>
                  <a:srgbClr val="FFFF00"/>
                </a:solidFill>
                <a:latin typeface="標楷體" panose="03000509000000000000" pitchFamily="65" charset="-120"/>
                <a:ea typeface="標楷體" panose="03000509000000000000" pitchFamily="65" charset="-120"/>
              </a:rPr>
              <a:t>年數</a:t>
            </a:r>
            <a:r>
              <a:rPr lang="zh-TW" altLang="en-US" sz="2200" dirty="0" smtClean="0">
                <a:solidFill>
                  <a:srgbClr val="FFFF00"/>
                </a:solidFill>
                <a:latin typeface="標楷體" panose="03000509000000000000" pitchFamily="65" charset="-120"/>
                <a:ea typeface="標楷體" panose="03000509000000000000" pitchFamily="65" charset="-120"/>
              </a:rPr>
              <a:t>合計、減損、呆帳、</a:t>
            </a:r>
            <a:r>
              <a:rPr lang="zh-TW" altLang="en-US" sz="2200" dirty="0">
                <a:solidFill>
                  <a:srgbClr val="FFFF00"/>
                </a:solidFill>
                <a:latin typeface="標楷體" panose="03000509000000000000" pitchFamily="65" charset="-120"/>
                <a:ea typeface="標楷體" panose="03000509000000000000" pitchFamily="65" charset="-120"/>
              </a:rPr>
              <a:t>存貨盤點</a:t>
            </a:r>
            <a:r>
              <a:rPr lang="zh-TW" altLang="en-US" sz="2200" dirty="0" smtClean="0">
                <a:solidFill>
                  <a:srgbClr val="FFFF00"/>
                </a:solidFill>
                <a:latin typeface="標楷體" panose="03000509000000000000" pitchFamily="65" charset="-120"/>
                <a:ea typeface="標楷體" panose="03000509000000000000" pitchFamily="65" charset="-120"/>
              </a:rPr>
              <a:t>評價</a:t>
            </a:r>
            <a:endParaRPr lang="zh-TW" altLang="en-US" sz="2200" dirty="0">
              <a:solidFill>
                <a:srgbClr val="FFFF00"/>
              </a:solidFill>
              <a:latin typeface="標楷體" panose="03000509000000000000" pitchFamily="65" charset="-120"/>
              <a:ea typeface="標楷體" panose="03000509000000000000" pitchFamily="65" charset="-120"/>
            </a:endParaRPr>
          </a:p>
          <a:p>
            <a:pPr marL="354013" indent="-354013">
              <a:lnSpc>
                <a:spcPts val="2300"/>
              </a:lnSpc>
              <a:buFont typeface="Wingdings" panose="05000000000000000000" pitchFamily="2" charset="2"/>
              <a:buChar char="n"/>
            </a:pPr>
            <a:r>
              <a:rPr lang="zh-TW" altLang="en-US" sz="2200" dirty="0">
                <a:solidFill>
                  <a:srgbClr val="FFFF00"/>
                </a:solidFill>
                <a:latin typeface="標楷體" panose="03000509000000000000" pitchFamily="65" charset="-120"/>
                <a:ea typeface="標楷體" panose="03000509000000000000" pitchFamily="65" charset="-120"/>
              </a:rPr>
              <a:t>指定題</a:t>
            </a:r>
            <a:r>
              <a:rPr lang="en-US" altLang="zh-TW" sz="2200" dirty="0" smtClean="0">
                <a:solidFill>
                  <a:srgbClr val="FFFF00"/>
                </a:solidFill>
                <a:latin typeface="標楷體" panose="03000509000000000000" pitchFamily="65" charset="-120"/>
                <a:ea typeface="標楷體" panose="03000509000000000000" pitchFamily="65" charset="-120"/>
              </a:rPr>
              <a:t>(3)</a:t>
            </a:r>
          </a:p>
          <a:p>
            <a:pPr marL="811213" lvl="1" indent="-354013">
              <a:lnSpc>
                <a:spcPts val="2300"/>
              </a:lnSpc>
              <a:buFont typeface="Wingdings" panose="05000000000000000000" pitchFamily="2" charset="2"/>
              <a:buChar char="ü"/>
            </a:pPr>
            <a:r>
              <a:rPr lang="zh-TW" altLang="en-US" sz="2200" dirty="0">
                <a:solidFill>
                  <a:srgbClr val="FFFF00"/>
                </a:solidFill>
                <a:latin typeface="標楷體" panose="03000509000000000000" pitchFamily="65" charset="-120"/>
                <a:ea typeface="標楷體" panose="03000509000000000000" pitchFamily="65" charset="-120"/>
              </a:rPr>
              <a:t>年底財產清單、現金</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含銀行存款</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收付分析表</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基礎轉換</a:t>
            </a:r>
            <a:r>
              <a:rPr lang="en-US" altLang="zh-TW" sz="2200" dirty="0" smtClean="0">
                <a:solidFill>
                  <a:srgbClr val="FFFF00"/>
                </a:solidFill>
                <a:latin typeface="標楷體" panose="03000509000000000000" pitchFamily="65" charset="-120"/>
                <a:ea typeface="標楷體" panose="03000509000000000000" pitchFamily="65" charset="-120"/>
              </a:rPr>
              <a:t>)</a:t>
            </a:r>
            <a:endParaRPr lang="zh-TW" altLang="en-US" sz="2200" dirty="0">
              <a:solidFill>
                <a:srgbClr val="FFFF00"/>
              </a:solidFill>
              <a:latin typeface="標楷體" panose="03000509000000000000" pitchFamily="65" charset="-120"/>
              <a:ea typeface="標楷體" panose="03000509000000000000" pitchFamily="65" charset="-120"/>
            </a:endParaRPr>
          </a:p>
        </p:txBody>
      </p:sp>
      <p:grpSp>
        <p:nvGrpSpPr>
          <p:cNvPr id="7" name="群組 6">
            <a:extLst>
              <a:ext uri="{FF2B5EF4-FFF2-40B4-BE49-F238E27FC236}">
                <a16:creationId xmlns:a16="http://schemas.microsoft.com/office/drawing/2014/main" id="{CE4B92A7-1C67-4465-9FE9-27BCC1855A0C}"/>
              </a:ext>
            </a:extLst>
          </p:cNvPr>
          <p:cNvGrpSpPr/>
          <p:nvPr/>
        </p:nvGrpSpPr>
        <p:grpSpPr>
          <a:xfrm>
            <a:off x="5953767" y="1558319"/>
            <a:ext cx="6295603" cy="5181694"/>
            <a:chOff x="4518274" y="1931316"/>
            <a:chExt cx="3447414" cy="4926055"/>
          </a:xfrm>
        </p:grpSpPr>
        <p:sp>
          <p:nvSpPr>
            <p:cNvPr id="93" name="矩形 92">
              <a:extLst>
                <a:ext uri="{FF2B5EF4-FFF2-40B4-BE49-F238E27FC236}">
                  <a16:creationId xmlns:a16="http://schemas.microsoft.com/office/drawing/2014/main" id="{6F885C99-576D-4300-81CE-A89888E70D44}"/>
                </a:ext>
              </a:extLst>
            </p:cNvPr>
            <p:cNvSpPr/>
            <p:nvPr/>
          </p:nvSpPr>
          <p:spPr>
            <a:xfrm flipH="1">
              <a:off x="4518274"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95" name="图片 74">
              <a:extLst>
                <a:ext uri="{FF2B5EF4-FFF2-40B4-BE49-F238E27FC236}">
                  <a16:creationId xmlns:a16="http://schemas.microsoft.com/office/drawing/2014/main" id="{95F5E59E-C40D-415F-8005-E84224C8A6AA}"/>
                </a:ext>
              </a:extLst>
            </p:cNvPr>
            <p:cNvPicPr>
              <a:picLocks/>
            </p:cNvPicPr>
            <p:nvPr/>
          </p:nvPicPr>
          <p:blipFill>
            <a:blip r:embed="rId3"/>
            <a:stretch>
              <a:fillRect/>
            </a:stretch>
          </p:blipFill>
          <p:spPr>
            <a:xfrm>
              <a:off x="6251370" y="6677371"/>
              <a:ext cx="1714318" cy="180000"/>
            </a:xfrm>
            <a:prstGeom prst="rect">
              <a:avLst/>
            </a:prstGeom>
          </p:spPr>
        </p:pic>
        <p:pic>
          <p:nvPicPr>
            <p:cNvPr id="96" name="图片 74">
              <a:extLst>
                <a:ext uri="{FF2B5EF4-FFF2-40B4-BE49-F238E27FC236}">
                  <a16:creationId xmlns:a16="http://schemas.microsoft.com/office/drawing/2014/main" id="{0424429C-68E7-486F-BA6D-6BF064E6F475}"/>
                </a:ext>
              </a:extLst>
            </p:cNvPr>
            <p:cNvPicPr>
              <a:picLocks/>
            </p:cNvPicPr>
            <p:nvPr/>
          </p:nvPicPr>
          <p:blipFill>
            <a:blip r:embed="rId3"/>
            <a:stretch>
              <a:fillRect/>
            </a:stretch>
          </p:blipFill>
          <p:spPr>
            <a:xfrm>
              <a:off x="5286581" y="1931316"/>
              <a:ext cx="1714318" cy="180000"/>
            </a:xfrm>
            <a:prstGeom prst="rect">
              <a:avLst/>
            </a:prstGeom>
          </p:spPr>
        </p:pic>
      </p:grpSp>
      <p:grpSp>
        <p:nvGrpSpPr>
          <p:cNvPr id="10" name="群組 9">
            <a:extLst>
              <a:ext uri="{FF2B5EF4-FFF2-40B4-BE49-F238E27FC236}">
                <a16:creationId xmlns:a16="http://schemas.microsoft.com/office/drawing/2014/main" id="{66764955-C316-40F6-92CC-3F782B90F392}"/>
              </a:ext>
            </a:extLst>
          </p:cNvPr>
          <p:cNvGrpSpPr/>
          <p:nvPr/>
        </p:nvGrpSpPr>
        <p:grpSpPr>
          <a:xfrm>
            <a:off x="8149228" y="887200"/>
            <a:ext cx="1847850" cy="1603387"/>
            <a:chOff x="5198539" y="1240776"/>
            <a:chExt cx="1847850" cy="1603387"/>
          </a:xfrm>
        </p:grpSpPr>
        <p:pic>
          <p:nvPicPr>
            <p:cNvPr id="97" name="圖片 96">
              <a:extLst>
                <a:ext uri="{FF2B5EF4-FFF2-40B4-BE49-F238E27FC236}">
                  <a16:creationId xmlns:a16="http://schemas.microsoft.com/office/drawing/2014/main" id="{A18A93CE-4DE0-4ABC-B7AA-7F2E5A3F6DD2}"/>
                </a:ext>
              </a:extLst>
            </p:cNvPr>
            <p:cNvPicPr>
              <a:picLocks noChangeAspect="1"/>
            </p:cNvPicPr>
            <p:nvPr/>
          </p:nvPicPr>
          <p:blipFill>
            <a:blip r:embed="rId4"/>
            <a:stretch>
              <a:fillRect/>
            </a:stretch>
          </p:blipFill>
          <p:spPr>
            <a:xfrm>
              <a:off x="5314674" y="1240776"/>
              <a:ext cx="1615580" cy="1603387"/>
            </a:xfrm>
            <a:prstGeom prst="rect">
              <a:avLst/>
            </a:prstGeom>
          </p:spPr>
        </p:pic>
        <p:sp>
          <p:nvSpPr>
            <p:cNvPr id="98" name="文字方塊 97">
              <a:extLst>
                <a:ext uri="{FF2B5EF4-FFF2-40B4-BE49-F238E27FC236}">
                  <a16:creationId xmlns:a16="http://schemas.microsoft.com/office/drawing/2014/main" id="{B7D60A0D-3F7E-4C98-9A9C-A40824EF6F05}"/>
                </a:ext>
              </a:extLst>
            </p:cNvPr>
            <p:cNvSpPr txBox="1"/>
            <p:nvPr/>
          </p:nvSpPr>
          <p:spPr>
            <a:xfrm>
              <a:off x="5198539" y="1730882"/>
              <a:ext cx="1847850" cy="584775"/>
            </a:xfrm>
            <a:prstGeom prst="rect">
              <a:avLst/>
            </a:prstGeom>
            <a:noFill/>
          </p:spPr>
          <p:txBody>
            <a:bodyPr wrap="square" rtlCol="0">
              <a:spAutoFit/>
            </a:bodyPr>
            <a:lstStyle/>
            <a:p>
              <a:pPr algn="ctr"/>
              <a:r>
                <a:rPr lang="zh-TW" altLang="en-US" sz="3200" dirty="0" smtClean="0">
                  <a:solidFill>
                    <a:schemeClr val="bg1"/>
                  </a:solidFill>
                  <a:latin typeface="標楷體" panose="03000509000000000000" pitchFamily="65" charset="-120"/>
                  <a:ea typeface="標楷體" panose="03000509000000000000" pitchFamily="65" charset="-120"/>
                </a:rPr>
                <a:t>正式題</a:t>
              </a:r>
              <a:endParaRPr lang="zh-TW" altLang="en-US" sz="3200" dirty="0">
                <a:solidFill>
                  <a:schemeClr val="bg1"/>
                </a:solidFill>
                <a:latin typeface="標楷體" panose="03000509000000000000" pitchFamily="65" charset="-120"/>
                <a:ea typeface="標楷體" panose="03000509000000000000" pitchFamily="65" charset="-120"/>
              </a:endParaRPr>
            </a:p>
          </p:txBody>
        </p:sp>
      </p:grpSp>
    </p:spTree>
    <p:extLst>
      <p:ext uri="{BB962C8B-B14F-4D97-AF65-F5344CB8AC3E}">
        <p14:creationId xmlns:p14="http://schemas.microsoft.com/office/powerpoint/2010/main" val="32506703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6" presetClass="entr" presetSubtype="32" fill="hold"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circle(out)">
                                          <p:cBhvr>
                                            <p:cTn id="23" dur="500"/>
                                            <p:tgtEl>
                                              <p:spTgt spid="9"/>
                                            </p:tgtEl>
                                          </p:cBhvr>
                                        </p:animEffect>
                                      </p:childTnLst>
                                    </p:cTn>
                                  </p:par>
                                </p:childTnLst>
                              </p:cTn>
                            </p:par>
                            <p:par>
                              <p:cTn id="24" fill="hold">
                                <p:stCondLst>
                                  <p:cond delay="1750"/>
                                </p:stCondLst>
                                <p:childTnLst>
                                  <p:par>
                                    <p:cTn id="25" presetID="22" presetClass="entr" presetSubtype="1" fill="hold"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wipe(up)">
                                          <p:cBhvr>
                                            <p:cTn id="27" dur="500"/>
                                            <p:tgtEl>
                                              <p:spTgt spid="6"/>
                                            </p:tgtEl>
                                          </p:cBhvr>
                                        </p:animEffect>
                                      </p:childTnLst>
                                    </p:cTn>
                                  </p:par>
                                </p:childTnLst>
                              </p:cTn>
                            </p:par>
                          </p:childTnLst>
                        </p:cTn>
                      </p:par>
                      <p:par>
                        <p:cTn id="28" fill="hold">
                          <p:stCondLst>
                            <p:cond delay="indefinite"/>
                          </p:stCondLst>
                          <p:childTnLst>
                            <p:par>
                              <p:cTn id="29" fill="hold">
                                <p:stCondLst>
                                  <p:cond delay="0"/>
                                </p:stCondLst>
                                <p:childTnLst>
                                  <p:par>
                                    <p:cTn id="30" presetID="6" presetClass="entr" presetSubtype="32" fill="hold" nodeType="click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circle(out)">
                                          <p:cBhvr>
                                            <p:cTn id="32" dur="500"/>
                                            <p:tgtEl>
                                              <p:spTgt spid="10"/>
                                            </p:tgtEl>
                                          </p:cBhvr>
                                        </p:animEffect>
                                      </p:childTnLst>
                                    </p:cTn>
                                  </p:par>
                                </p:childTnLst>
                              </p:cTn>
                            </p:par>
                            <p:par>
                              <p:cTn id="33" fill="hold">
                                <p:stCondLst>
                                  <p:cond delay="500"/>
                                </p:stCondLst>
                                <p:childTnLst>
                                  <p:par>
                                    <p:cTn id="34" presetID="22" presetClass="entr" presetSubtype="1" fill="hold" nodeType="afterEffect">
                                      <p:stCondLst>
                                        <p:cond delay="0"/>
                                      </p:stCondLst>
                                      <p:childTnLst>
                                        <p:set>
                                          <p:cBhvr>
                                            <p:cTn id="35" dur="1" fill="hold">
                                              <p:stCondLst>
                                                <p:cond delay="0"/>
                                              </p:stCondLst>
                                            </p:cTn>
                                            <p:tgtEl>
                                              <p:spTgt spid="7"/>
                                            </p:tgtEl>
                                            <p:attrNameLst>
                                              <p:attrName>style.visibility</p:attrName>
                                            </p:attrNameLst>
                                          </p:cBhvr>
                                          <p:to>
                                            <p:strVal val="visible"/>
                                          </p:to>
                                        </p:set>
                                        <p:animEffect transition="in" filter="wipe(up)">
                                          <p:cBhvr>
                                            <p:cTn id="36" dur="500"/>
                                            <p:tgtEl>
                                              <p:spTgt spid="7"/>
                                            </p:tgtEl>
                                          </p:cBhvr>
                                        </p:animEffect>
                                      </p:childTnLst>
                                    </p:cTn>
                                  </p:par>
                                </p:childTnLst>
                              </p:cTn>
                            </p:par>
                            <p:par>
                              <p:cTn id="37" fill="hold">
                                <p:stCondLst>
                                  <p:cond delay="1000"/>
                                </p:stCondLst>
                                <p:childTnLst>
                                  <p:par>
                                    <p:cTn id="38" presetID="42" presetClass="entr" presetSubtype="0" fill="hold" grpId="0" nodeType="afterEffect">
                                      <p:stCondLst>
                                        <p:cond delay="0"/>
                                      </p:stCondLst>
                                      <p:childTnLst>
                                        <p:set>
                                          <p:cBhvr>
                                            <p:cTn id="39" dur="1" fill="hold">
                                              <p:stCondLst>
                                                <p:cond delay="0"/>
                                              </p:stCondLst>
                                            </p:cTn>
                                            <p:tgtEl>
                                              <p:spTgt spid="94">
                                                <p:txEl>
                                                  <p:pRg st="0" end="0"/>
                                                </p:txEl>
                                              </p:spTgt>
                                            </p:tgtEl>
                                            <p:attrNameLst>
                                              <p:attrName>style.visibility</p:attrName>
                                            </p:attrNameLst>
                                          </p:cBhvr>
                                          <p:to>
                                            <p:strVal val="visible"/>
                                          </p:to>
                                        </p:set>
                                        <p:animEffect transition="in" filter="fade">
                                          <p:cBhvr>
                                            <p:cTn id="40" dur="1000"/>
                                            <p:tgtEl>
                                              <p:spTgt spid="94">
                                                <p:txEl>
                                                  <p:pRg st="0" end="0"/>
                                                </p:txEl>
                                              </p:spTgt>
                                            </p:tgtEl>
                                          </p:cBhvr>
                                        </p:animEffect>
                                        <p:anim calcmode="lin" valueType="num">
                                          <p:cBhvr>
                                            <p:cTn id="41" dur="1000" fill="hold"/>
                                            <p:tgtEl>
                                              <p:spTgt spid="94">
                                                <p:txEl>
                                                  <p:pRg st="0" end="0"/>
                                                </p:txEl>
                                              </p:spTgt>
                                            </p:tgtEl>
                                            <p:attrNameLst>
                                              <p:attrName>ppt_x</p:attrName>
                                            </p:attrNameLst>
                                          </p:cBhvr>
                                          <p:tavLst>
                                            <p:tav tm="0">
                                              <p:val>
                                                <p:strVal val="#ppt_x"/>
                                              </p:val>
                                            </p:tav>
                                            <p:tav tm="100000">
                                              <p:val>
                                                <p:strVal val="#ppt_x"/>
                                              </p:val>
                                            </p:tav>
                                          </p:tavLst>
                                        </p:anim>
                                        <p:anim calcmode="lin" valueType="num">
                                          <p:cBhvr>
                                            <p:cTn id="42" dur="1000" fill="hold"/>
                                            <p:tgtEl>
                                              <p:spTgt spid="9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42" presetClass="entr" presetSubtype="0" fill="hold" grpId="0" nodeType="clickEffect">
                                      <p:stCondLst>
                                        <p:cond delay="0"/>
                                      </p:stCondLst>
                                      <p:childTnLst>
                                        <p:set>
                                          <p:cBhvr>
                                            <p:cTn id="46" dur="1" fill="hold">
                                              <p:stCondLst>
                                                <p:cond delay="0"/>
                                              </p:stCondLst>
                                            </p:cTn>
                                            <p:tgtEl>
                                              <p:spTgt spid="94">
                                                <p:txEl>
                                                  <p:pRg st="1" end="1"/>
                                                </p:txEl>
                                              </p:spTgt>
                                            </p:tgtEl>
                                            <p:attrNameLst>
                                              <p:attrName>style.visibility</p:attrName>
                                            </p:attrNameLst>
                                          </p:cBhvr>
                                          <p:to>
                                            <p:strVal val="visible"/>
                                          </p:to>
                                        </p:set>
                                        <p:animEffect transition="in" filter="fade">
                                          <p:cBhvr>
                                            <p:cTn id="47" dur="1000"/>
                                            <p:tgtEl>
                                              <p:spTgt spid="94">
                                                <p:txEl>
                                                  <p:pRg st="1" end="1"/>
                                                </p:txEl>
                                              </p:spTgt>
                                            </p:tgtEl>
                                          </p:cBhvr>
                                        </p:animEffect>
                                        <p:anim calcmode="lin" valueType="num">
                                          <p:cBhvr>
                                            <p:cTn id="48" dur="1000" fill="hold"/>
                                            <p:tgtEl>
                                              <p:spTgt spid="94">
                                                <p:txEl>
                                                  <p:pRg st="1" end="1"/>
                                                </p:txEl>
                                              </p:spTgt>
                                            </p:tgtEl>
                                            <p:attrNameLst>
                                              <p:attrName>ppt_x</p:attrName>
                                            </p:attrNameLst>
                                          </p:cBhvr>
                                          <p:tavLst>
                                            <p:tav tm="0">
                                              <p:val>
                                                <p:strVal val="#ppt_x"/>
                                              </p:val>
                                            </p:tav>
                                            <p:tav tm="100000">
                                              <p:val>
                                                <p:strVal val="#ppt_x"/>
                                              </p:val>
                                            </p:tav>
                                          </p:tavLst>
                                        </p:anim>
                                        <p:anim calcmode="lin" valueType="num">
                                          <p:cBhvr>
                                            <p:cTn id="49" dur="1000" fill="hold"/>
                                            <p:tgtEl>
                                              <p:spTgt spid="94">
                                                <p:txEl>
                                                  <p:pRg st="1" end="1"/>
                                                </p:txEl>
                                              </p:spTgt>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94">
                                                <p:txEl>
                                                  <p:pRg st="2" end="2"/>
                                                </p:txEl>
                                              </p:spTgt>
                                            </p:tgtEl>
                                            <p:attrNameLst>
                                              <p:attrName>style.visibility</p:attrName>
                                            </p:attrNameLst>
                                          </p:cBhvr>
                                          <p:to>
                                            <p:strVal val="visible"/>
                                          </p:to>
                                        </p:set>
                                        <p:animEffect transition="in" filter="fade">
                                          <p:cBhvr>
                                            <p:cTn id="52" dur="1000"/>
                                            <p:tgtEl>
                                              <p:spTgt spid="94">
                                                <p:txEl>
                                                  <p:pRg st="2" end="2"/>
                                                </p:txEl>
                                              </p:spTgt>
                                            </p:tgtEl>
                                          </p:cBhvr>
                                        </p:animEffect>
                                        <p:anim calcmode="lin" valueType="num">
                                          <p:cBhvr>
                                            <p:cTn id="53" dur="1000" fill="hold"/>
                                            <p:tgtEl>
                                              <p:spTgt spid="94">
                                                <p:txEl>
                                                  <p:pRg st="2" end="2"/>
                                                </p:txEl>
                                              </p:spTgt>
                                            </p:tgtEl>
                                            <p:attrNameLst>
                                              <p:attrName>ppt_x</p:attrName>
                                            </p:attrNameLst>
                                          </p:cBhvr>
                                          <p:tavLst>
                                            <p:tav tm="0">
                                              <p:val>
                                                <p:strVal val="#ppt_x"/>
                                              </p:val>
                                            </p:tav>
                                            <p:tav tm="100000">
                                              <p:val>
                                                <p:strVal val="#ppt_x"/>
                                              </p:val>
                                            </p:tav>
                                          </p:tavLst>
                                        </p:anim>
                                        <p:anim calcmode="lin" valueType="num">
                                          <p:cBhvr>
                                            <p:cTn id="54" dur="1000" fill="hold"/>
                                            <p:tgtEl>
                                              <p:spTgt spid="9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42" presetClass="entr" presetSubtype="0" fill="hold" grpId="0" nodeType="clickEffect">
                                      <p:stCondLst>
                                        <p:cond delay="0"/>
                                      </p:stCondLst>
                                      <p:childTnLst>
                                        <p:set>
                                          <p:cBhvr>
                                            <p:cTn id="58" dur="1" fill="hold">
                                              <p:stCondLst>
                                                <p:cond delay="0"/>
                                              </p:stCondLst>
                                            </p:cTn>
                                            <p:tgtEl>
                                              <p:spTgt spid="94">
                                                <p:txEl>
                                                  <p:pRg st="3" end="3"/>
                                                </p:txEl>
                                              </p:spTgt>
                                            </p:tgtEl>
                                            <p:attrNameLst>
                                              <p:attrName>style.visibility</p:attrName>
                                            </p:attrNameLst>
                                          </p:cBhvr>
                                          <p:to>
                                            <p:strVal val="visible"/>
                                          </p:to>
                                        </p:set>
                                        <p:animEffect transition="in" filter="fade">
                                          <p:cBhvr>
                                            <p:cTn id="59" dur="1000"/>
                                            <p:tgtEl>
                                              <p:spTgt spid="94">
                                                <p:txEl>
                                                  <p:pRg st="3" end="3"/>
                                                </p:txEl>
                                              </p:spTgt>
                                            </p:tgtEl>
                                          </p:cBhvr>
                                        </p:animEffect>
                                        <p:anim calcmode="lin" valueType="num">
                                          <p:cBhvr>
                                            <p:cTn id="60" dur="1000" fill="hold"/>
                                            <p:tgtEl>
                                              <p:spTgt spid="94">
                                                <p:txEl>
                                                  <p:pRg st="3" end="3"/>
                                                </p:txEl>
                                              </p:spTgt>
                                            </p:tgtEl>
                                            <p:attrNameLst>
                                              <p:attrName>ppt_x</p:attrName>
                                            </p:attrNameLst>
                                          </p:cBhvr>
                                          <p:tavLst>
                                            <p:tav tm="0">
                                              <p:val>
                                                <p:strVal val="#ppt_x"/>
                                              </p:val>
                                            </p:tav>
                                            <p:tav tm="100000">
                                              <p:val>
                                                <p:strVal val="#ppt_x"/>
                                              </p:val>
                                            </p:tav>
                                          </p:tavLst>
                                        </p:anim>
                                        <p:anim calcmode="lin" valueType="num">
                                          <p:cBhvr>
                                            <p:cTn id="61" dur="1000" fill="hold"/>
                                            <p:tgtEl>
                                              <p:spTgt spid="9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42" presetClass="entr" presetSubtype="0" fill="hold" grpId="0" nodeType="clickEffect">
                                      <p:stCondLst>
                                        <p:cond delay="0"/>
                                      </p:stCondLst>
                                      <p:childTnLst>
                                        <p:set>
                                          <p:cBhvr>
                                            <p:cTn id="65" dur="1" fill="hold">
                                              <p:stCondLst>
                                                <p:cond delay="0"/>
                                              </p:stCondLst>
                                            </p:cTn>
                                            <p:tgtEl>
                                              <p:spTgt spid="94">
                                                <p:txEl>
                                                  <p:pRg st="4" end="4"/>
                                                </p:txEl>
                                              </p:spTgt>
                                            </p:tgtEl>
                                            <p:attrNameLst>
                                              <p:attrName>style.visibility</p:attrName>
                                            </p:attrNameLst>
                                          </p:cBhvr>
                                          <p:to>
                                            <p:strVal val="visible"/>
                                          </p:to>
                                        </p:set>
                                        <p:animEffect transition="in" filter="fade">
                                          <p:cBhvr>
                                            <p:cTn id="66" dur="1000"/>
                                            <p:tgtEl>
                                              <p:spTgt spid="94">
                                                <p:txEl>
                                                  <p:pRg st="4" end="4"/>
                                                </p:txEl>
                                              </p:spTgt>
                                            </p:tgtEl>
                                          </p:cBhvr>
                                        </p:animEffect>
                                        <p:anim calcmode="lin" valueType="num">
                                          <p:cBhvr>
                                            <p:cTn id="67" dur="1000" fill="hold"/>
                                            <p:tgtEl>
                                              <p:spTgt spid="94">
                                                <p:txEl>
                                                  <p:pRg st="4" end="4"/>
                                                </p:txEl>
                                              </p:spTgt>
                                            </p:tgtEl>
                                            <p:attrNameLst>
                                              <p:attrName>ppt_x</p:attrName>
                                            </p:attrNameLst>
                                          </p:cBhvr>
                                          <p:tavLst>
                                            <p:tav tm="0">
                                              <p:val>
                                                <p:strVal val="#ppt_x"/>
                                              </p:val>
                                            </p:tav>
                                            <p:tav tm="100000">
                                              <p:val>
                                                <p:strVal val="#ppt_x"/>
                                              </p:val>
                                            </p:tav>
                                          </p:tavLst>
                                        </p:anim>
                                        <p:anim calcmode="lin" valueType="num">
                                          <p:cBhvr>
                                            <p:cTn id="68" dur="1000" fill="hold"/>
                                            <p:tgtEl>
                                              <p:spTgt spid="94">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42" presetClass="entr" presetSubtype="0" fill="hold" grpId="0" nodeType="clickEffect">
                                      <p:stCondLst>
                                        <p:cond delay="0"/>
                                      </p:stCondLst>
                                      <p:childTnLst>
                                        <p:set>
                                          <p:cBhvr>
                                            <p:cTn id="72" dur="1" fill="hold">
                                              <p:stCondLst>
                                                <p:cond delay="0"/>
                                              </p:stCondLst>
                                            </p:cTn>
                                            <p:tgtEl>
                                              <p:spTgt spid="94">
                                                <p:txEl>
                                                  <p:pRg st="5" end="5"/>
                                                </p:txEl>
                                              </p:spTgt>
                                            </p:tgtEl>
                                            <p:attrNameLst>
                                              <p:attrName>style.visibility</p:attrName>
                                            </p:attrNameLst>
                                          </p:cBhvr>
                                          <p:to>
                                            <p:strVal val="visible"/>
                                          </p:to>
                                        </p:set>
                                        <p:animEffect transition="in" filter="fade">
                                          <p:cBhvr>
                                            <p:cTn id="73" dur="1000"/>
                                            <p:tgtEl>
                                              <p:spTgt spid="94">
                                                <p:txEl>
                                                  <p:pRg st="5" end="5"/>
                                                </p:txEl>
                                              </p:spTgt>
                                            </p:tgtEl>
                                          </p:cBhvr>
                                        </p:animEffect>
                                        <p:anim calcmode="lin" valueType="num">
                                          <p:cBhvr>
                                            <p:cTn id="74" dur="1000" fill="hold"/>
                                            <p:tgtEl>
                                              <p:spTgt spid="94">
                                                <p:txEl>
                                                  <p:pRg st="5" end="5"/>
                                                </p:txEl>
                                              </p:spTgt>
                                            </p:tgtEl>
                                            <p:attrNameLst>
                                              <p:attrName>ppt_x</p:attrName>
                                            </p:attrNameLst>
                                          </p:cBhvr>
                                          <p:tavLst>
                                            <p:tav tm="0">
                                              <p:val>
                                                <p:strVal val="#ppt_x"/>
                                              </p:val>
                                            </p:tav>
                                            <p:tav tm="100000">
                                              <p:val>
                                                <p:strVal val="#ppt_x"/>
                                              </p:val>
                                            </p:tav>
                                          </p:tavLst>
                                        </p:anim>
                                        <p:anim calcmode="lin" valueType="num">
                                          <p:cBhvr>
                                            <p:cTn id="75" dur="1000" fill="hold"/>
                                            <p:tgtEl>
                                              <p:spTgt spid="94">
                                                <p:txEl>
                                                  <p:pRg st="5" end="5"/>
                                                </p:txEl>
                                              </p:spTgt>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94">
                                                <p:txEl>
                                                  <p:pRg st="6" end="6"/>
                                                </p:txEl>
                                              </p:spTgt>
                                            </p:tgtEl>
                                            <p:attrNameLst>
                                              <p:attrName>style.visibility</p:attrName>
                                            </p:attrNameLst>
                                          </p:cBhvr>
                                          <p:to>
                                            <p:strVal val="visible"/>
                                          </p:to>
                                        </p:set>
                                        <p:animEffect transition="in" filter="fade">
                                          <p:cBhvr>
                                            <p:cTn id="78" dur="1000"/>
                                            <p:tgtEl>
                                              <p:spTgt spid="94">
                                                <p:txEl>
                                                  <p:pRg st="6" end="6"/>
                                                </p:txEl>
                                              </p:spTgt>
                                            </p:tgtEl>
                                          </p:cBhvr>
                                        </p:animEffect>
                                        <p:anim calcmode="lin" valueType="num">
                                          <p:cBhvr>
                                            <p:cTn id="79" dur="1000" fill="hold"/>
                                            <p:tgtEl>
                                              <p:spTgt spid="94">
                                                <p:txEl>
                                                  <p:pRg st="6" end="6"/>
                                                </p:txEl>
                                              </p:spTgt>
                                            </p:tgtEl>
                                            <p:attrNameLst>
                                              <p:attrName>ppt_x</p:attrName>
                                            </p:attrNameLst>
                                          </p:cBhvr>
                                          <p:tavLst>
                                            <p:tav tm="0">
                                              <p:val>
                                                <p:strVal val="#ppt_x"/>
                                              </p:val>
                                            </p:tav>
                                            <p:tav tm="100000">
                                              <p:val>
                                                <p:strVal val="#ppt_x"/>
                                              </p:val>
                                            </p:tav>
                                          </p:tavLst>
                                        </p:anim>
                                        <p:anim calcmode="lin" valueType="num">
                                          <p:cBhvr>
                                            <p:cTn id="80" dur="1000" fill="hold"/>
                                            <p:tgtEl>
                                              <p:spTgt spid="94">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94" grpId="0" build="p"/>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6" presetClass="entr" presetSubtype="32" fill="hold"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circle(out)">
                                          <p:cBhvr>
                                            <p:cTn id="23" dur="500"/>
                                            <p:tgtEl>
                                              <p:spTgt spid="9"/>
                                            </p:tgtEl>
                                          </p:cBhvr>
                                        </p:animEffect>
                                      </p:childTnLst>
                                    </p:cTn>
                                  </p:par>
                                </p:childTnLst>
                              </p:cTn>
                            </p:par>
                            <p:par>
                              <p:cTn id="24" fill="hold">
                                <p:stCondLst>
                                  <p:cond delay="1750"/>
                                </p:stCondLst>
                                <p:childTnLst>
                                  <p:par>
                                    <p:cTn id="25" presetID="22" presetClass="entr" presetSubtype="1" fill="hold"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wipe(up)">
                                          <p:cBhvr>
                                            <p:cTn id="27" dur="500"/>
                                            <p:tgtEl>
                                              <p:spTgt spid="6"/>
                                            </p:tgtEl>
                                          </p:cBhvr>
                                        </p:animEffect>
                                      </p:childTnLst>
                                    </p:cTn>
                                  </p:par>
                                </p:childTnLst>
                              </p:cTn>
                            </p:par>
                          </p:childTnLst>
                        </p:cTn>
                      </p:par>
                      <p:par>
                        <p:cTn id="28" fill="hold">
                          <p:stCondLst>
                            <p:cond delay="indefinite"/>
                          </p:stCondLst>
                          <p:childTnLst>
                            <p:par>
                              <p:cTn id="29" fill="hold">
                                <p:stCondLst>
                                  <p:cond delay="0"/>
                                </p:stCondLst>
                                <p:childTnLst>
                                  <p:par>
                                    <p:cTn id="30" presetID="6" presetClass="entr" presetSubtype="32" fill="hold" nodeType="click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circle(out)">
                                          <p:cBhvr>
                                            <p:cTn id="32" dur="500"/>
                                            <p:tgtEl>
                                              <p:spTgt spid="10"/>
                                            </p:tgtEl>
                                          </p:cBhvr>
                                        </p:animEffect>
                                      </p:childTnLst>
                                    </p:cTn>
                                  </p:par>
                                </p:childTnLst>
                              </p:cTn>
                            </p:par>
                            <p:par>
                              <p:cTn id="33" fill="hold">
                                <p:stCondLst>
                                  <p:cond delay="500"/>
                                </p:stCondLst>
                                <p:childTnLst>
                                  <p:par>
                                    <p:cTn id="34" presetID="22" presetClass="entr" presetSubtype="1" fill="hold" nodeType="afterEffect">
                                      <p:stCondLst>
                                        <p:cond delay="0"/>
                                      </p:stCondLst>
                                      <p:childTnLst>
                                        <p:set>
                                          <p:cBhvr>
                                            <p:cTn id="35" dur="1" fill="hold">
                                              <p:stCondLst>
                                                <p:cond delay="0"/>
                                              </p:stCondLst>
                                            </p:cTn>
                                            <p:tgtEl>
                                              <p:spTgt spid="7"/>
                                            </p:tgtEl>
                                            <p:attrNameLst>
                                              <p:attrName>style.visibility</p:attrName>
                                            </p:attrNameLst>
                                          </p:cBhvr>
                                          <p:to>
                                            <p:strVal val="visible"/>
                                          </p:to>
                                        </p:set>
                                        <p:animEffect transition="in" filter="wipe(up)">
                                          <p:cBhvr>
                                            <p:cTn id="36" dur="500"/>
                                            <p:tgtEl>
                                              <p:spTgt spid="7"/>
                                            </p:tgtEl>
                                          </p:cBhvr>
                                        </p:animEffect>
                                      </p:childTnLst>
                                    </p:cTn>
                                  </p:par>
                                </p:childTnLst>
                              </p:cTn>
                            </p:par>
                            <p:par>
                              <p:cTn id="37" fill="hold">
                                <p:stCondLst>
                                  <p:cond delay="1000"/>
                                </p:stCondLst>
                                <p:childTnLst>
                                  <p:par>
                                    <p:cTn id="38" presetID="42" presetClass="entr" presetSubtype="0" fill="hold" grpId="0" nodeType="afterEffect">
                                      <p:stCondLst>
                                        <p:cond delay="0"/>
                                      </p:stCondLst>
                                      <p:childTnLst>
                                        <p:set>
                                          <p:cBhvr>
                                            <p:cTn id="39" dur="1" fill="hold">
                                              <p:stCondLst>
                                                <p:cond delay="0"/>
                                              </p:stCondLst>
                                            </p:cTn>
                                            <p:tgtEl>
                                              <p:spTgt spid="94">
                                                <p:txEl>
                                                  <p:pRg st="0" end="0"/>
                                                </p:txEl>
                                              </p:spTgt>
                                            </p:tgtEl>
                                            <p:attrNameLst>
                                              <p:attrName>style.visibility</p:attrName>
                                            </p:attrNameLst>
                                          </p:cBhvr>
                                          <p:to>
                                            <p:strVal val="visible"/>
                                          </p:to>
                                        </p:set>
                                        <p:animEffect transition="in" filter="fade">
                                          <p:cBhvr>
                                            <p:cTn id="40" dur="1000"/>
                                            <p:tgtEl>
                                              <p:spTgt spid="94">
                                                <p:txEl>
                                                  <p:pRg st="0" end="0"/>
                                                </p:txEl>
                                              </p:spTgt>
                                            </p:tgtEl>
                                          </p:cBhvr>
                                        </p:animEffect>
                                        <p:anim calcmode="lin" valueType="num">
                                          <p:cBhvr>
                                            <p:cTn id="41" dur="1000" fill="hold"/>
                                            <p:tgtEl>
                                              <p:spTgt spid="94">
                                                <p:txEl>
                                                  <p:pRg st="0" end="0"/>
                                                </p:txEl>
                                              </p:spTgt>
                                            </p:tgtEl>
                                            <p:attrNameLst>
                                              <p:attrName>ppt_x</p:attrName>
                                            </p:attrNameLst>
                                          </p:cBhvr>
                                          <p:tavLst>
                                            <p:tav tm="0">
                                              <p:val>
                                                <p:strVal val="#ppt_x"/>
                                              </p:val>
                                            </p:tav>
                                            <p:tav tm="100000">
                                              <p:val>
                                                <p:strVal val="#ppt_x"/>
                                              </p:val>
                                            </p:tav>
                                          </p:tavLst>
                                        </p:anim>
                                        <p:anim calcmode="lin" valueType="num">
                                          <p:cBhvr>
                                            <p:cTn id="42" dur="1000" fill="hold"/>
                                            <p:tgtEl>
                                              <p:spTgt spid="9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42" presetClass="entr" presetSubtype="0" fill="hold" grpId="0" nodeType="clickEffect">
                                      <p:stCondLst>
                                        <p:cond delay="0"/>
                                      </p:stCondLst>
                                      <p:childTnLst>
                                        <p:set>
                                          <p:cBhvr>
                                            <p:cTn id="46" dur="1" fill="hold">
                                              <p:stCondLst>
                                                <p:cond delay="0"/>
                                              </p:stCondLst>
                                            </p:cTn>
                                            <p:tgtEl>
                                              <p:spTgt spid="94">
                                                <p:txEl>
                                                  <p:pRg st="1" end="1"/>
                                                </p:txEl>
                                              </p:spTgt>
                                            </p:tgtEl>
                                            <p:attrNameLst>
                                              <p:attrName>style.visibility</p:attrName>
                                            </p:attrNameLst>
                                          </p:cBhvr>
                                          <p:to>
                                            <p:strVal val="visible"/>
                                          </p:to>
                                        </p:set>
                                        <p:animEffect transition="in" filter="fade">
                                          <p:cBhvr>
                                            <p:cTn id="47" dur="1000"/>
                                            <p:tgtEl>
                                              <p:spTgt spid="94">
                                                <p:txEl>
                                                  <p:pRg st="1" end="1"/>
                                                </p:txEl>
                                              </p:spTgt>
                                            </p:tgtEl>
                                          </p:cBhvr>
                                        </p:animEffect>
                                        <p:anim calcmode="lin" valueType="num">
                                          <p:cBhvr>
                                            <p:cTn id="48" dur="1000" fill="hold"/>
                                            <p:tgtEl>
                                              <p:spTgt spid="94">
                                                <p:txEl>
                                                  <p:pRg st="1" end="1"/>
                                                </p:txEl>
                                              </p:spTgt>
                                            </p:tgtEl>
                                            <p:attrNameLst>
                                              <p:attrName>ppt_x</p:attrName>
                                            </p:attrNameLst>
                                          </p:cBhvr>
                                          <p:tavLst>
                                            <p:tav tm="0">
                                              <p:val>
                                                <p:strVal val="#ppt_x"/>
                                              </p:val>
                                            </p:tav>
                                            <p:tav tm="100000">
                                              <p:val>
                                                <p:strVal val="#ppt_x"/>
                                              </p:val>
                                            </p:tav>
                                          </p:tavLst>
                                        </p:anim>
                                        <p:anim calcmode="lin" valueType="num">
                                          <p:cBhvr>
                                            <p:cTn id="49" dur="1000" fill="hold"/>
                                            <p:tgtEl>
                                              <p:spTgt spid="94">
                                                <p:txEl>
                                                  <p:pRg st="1" end="1"/>
                                                </p:txEl>
                                              </p:spTgt>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94">
                                                <p:txEl>
                                                  <p:pRg st="2" end="2"/>
                                                </p:txEl>
                                              </p:spTgt>
                                            </p:tgtEl>
                                            <p:attrNameLst>
                                              <p:attrName>style.visibility</p:attrName>
                                            </p:attrNameLst>
                                          </p:cBhvr>
                                          <p:to>
                                            <p:strVal val="visible"/>
                                          </p:to>
                                        </p:set>
                                        <p:animEffect transition="in" filter="fade">
                                          <p:cBhvr>
                                            <p:cTn id="52" dur="1000"/>
                                            <p:tgtEl>
                                              <p:spTgt spid="94">
                                                <p:txEl>
                                                  <p:pRg st="2" end="2"/>
                                                </p:txEl>
                                              </p:spTgt>
                                            </p:tgtEl>
                                          </p:cBhvr>
                                        </p:animEffect>
                                        <p:anim calcmode="lin" valueType="num">
                                          <p:cBhvr>
                                            <p:cTn id="53" dur="1000" fill="hold"/>
                                            <p:tgtEl>
                                              <p:spTgt spid="94">
                                                <p:txEl>
                                                  <p:pRg st="2" end="2"/>
                                                </p:txEl>
                                              </p:spTgt>
                                            </p:tgtEl>
                                            <p:attrNameLst>
                                              <p:attrName>ppt_x</p:attrName>
                                            </p:attrNameLst>
                                          </p:cBhvr>
                                          <p:tavLst>
                                            <p:tav tm="0">
                                              <p:val>
                                                <p:strVal val="#ppt_x"/>
                                              </p:val>
                                            </p:tav>
                                            <p:tav tm="100000">
                                              <p:val>
                                                <p:strVal val="#ppt_x"/>
                                              </p:val>
                                            </p:tav>
                                          </p:tavLst>
                                        </p:anim>
                                        <p:anim calcmode="lin" valueType="num">
                                          <p:cBhvr>
                                            <p:cTn id="54" dur="1000" fill="hold"/>
                                            <p:tgtEl>
                                              <p:spTgt spid="9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42" presetClass="entr" presetSubtype="0" fill="hold" grpId="0" nodeType="clickEffect">
                                      <p:stCondLst>
                                        <p:cond delay="0"/>
                                      </p:stCondLst>
                                      <p:childTnLst>
                                        <p:set>
                                          <p:cBhvr>
                                            <p:cTn id="58" dur="1" fill="hold">
                                              <p:stCondLst>
                                                <p:cond delay="0"/>
                                              </p:stCondLst>
                                            </p:cTn>
                                            <p:tgtEl>
                                              <p:spTgt spid="94">
                                                <p:txEl>
                                                  <p:pRg st="3" end="3"/>
                                                </p:txEl>
                                              </p:spTgt>
                                            </p:tgtEl>
                                            <p:attrNameLst>
                                              <p:attrName>style.visibility</p:attrName>
                                            </p:attrNameLst>
                                          </p:cBhvr>
                                          <p:to>
                                            <p:strVal val="visible"/>
                                          </p:to>
                                        </p:set>
                                        <p:animEffect transition="in" filter="fade">
                                          <p:cBhvr>
                                            <p:cTn id="59" dur="1000"/>
                                            <p:tgtEl>
                                              <p:spTgt spid="94">
                                                <p:txEl>
                                                  <p:pRg st="3" end="3"/>
                                                </p:txEl>
                                              </p:spTgt>
                                            </p:tgtEl>
                                          </p:cBhvr>
                                        </p:animEffect>
                                        <p:anim calcmode="lin" valueType="num">
                                          <p:cBhvr>
                                            <p:cTn id="60" dur="1000" fill="hold"/>
                                            <p:tgtEl>
                                              <p:spTgt spid="94">
                                                <p:txEl>
                                                  <p:pRg st="3" end="3"/>
                                                </p:txEl>
                                              </p:spTgt>
                                            </p:tgtEl>
                                            <p:attrNameLst>
                                              <p:attrName>ppt_x</p:attrName>
                                            </p:attrNameLst>
                                          </p:cBhvr>
                                          <p:tavLst>
                                            <p:tav tm="0">
                                              <p:val>
                                                <p:strVal val="#ppt_x"/>
                                              </p:val>
                                            </p:tav>
                                            <p:tav tm="100000">
                                              <p:val>
                                                <p:strVal val="#ppt_x"/>
                                              </p:val>
                                            </p:tav>
                                          </p:tavLst>
                                        </p:anim>
                                        <p:anim calcmode="lin" valueType="num">
                                          <p:cBhvr>
                                            <p:cTn id="61" dur="1000" fill="hold"/>
                                            <p:tgtEl>
                                              <p:spTgt spid="9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42" presetClass="entr" presetSubtype="0" fill="hold" grpId="0" nodeType="clickEffect">
                                      <p:stCondLst>
                                        <p:cond delay="0"/>
                                      </p:stCondLst>
                                      <p:childTnLst>
                                        <p:set>
                                          <p:cBhvr>
                                            <p:cTn id="65" dur="1" fill="hold">
                                              <p:stCondLst>
                                                <p:cond delay="0"/>
                                              </p:stCondLst>
                                            </p:cTn>
                                            <p:tgtEl>
                                              <p:spTgt spid="94">
                                                <p:txEl>
                                                  <p:pRg st="4" end="4"/>
                                                </p:txEl>
                                              </p:spTgt>
                                            </p:tgtEl>
                                            <p:attrNameLst>
                                              <p:attrName>style.visibility</p:attrName>
                                            </p:attrNameLst>
                                          </p:cBhvr>
                                          <p:to>
                                            <p:strVal val="visible"/>
                                          </p:to>
                                        </p:set>
                                        <p:animEffect transition="in" filter="fade">
                                          <p:cBhvr>
                                            <p:cTn id="66" dur="1000"/>
                                            <p:tgtEl>
                                              <p:spTgt spid="94">
                                                <p:txEl>
                                                  <p:pRg st="4" end="4"/>
                                                </p:txEl>
                                              </p:spTgt>
                                            </p:tgtEl>
                                          </p:cBhvr>
                                        </p:animEffect>
                                        <p:anim calcmode="lin" valueType="num">
                                          <p:cBhvr>
                                            <p:cTn id="67" dur="1000" fill="hold"/>
                                            <p:tgtEl>
                                              <p:spTgt spid="94">
                                                <p:txEl>
                                                  <p:pRg st="4" end="4"/>
                                                </p:txEl>
                                              </p:spTgt>
                                            </p:tgtEl>
                                            <p:attrNameLst>
                                              <p:attrName>ppt_x</p:attrName>
                                            </p:attrNameLst>
                                          </p:cBhvr>
                                          <p:tavLst>
                                            <p:tav tm="0">
                                              <p:val>
                                                <p:strVal val="#ppt_x"/>
                                              </p:val>
                                            </p:tav>
                                            <p:tav tm="100000">
                                              <p:val>
                                                <p:strVal val="#ppt_x"/>
                                              </p:val>
                                            </p:tav>
                                          </p:tavLst>
                                        </p:anim>
                                        <p:anim calcmode="lin" valueType="num">
                                          <p:cBhvr>
                                            <p:cTn id="68" dur="1000" fill="hold"/>
                                            <p:tgtEl>
                                              <p:spTgt spid="94">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42" presetClass="entr" presetSubtype="0" fill="hold" grpId="0" nodeType="clickEffect">
                                      <p:stCondLst>
                                        <p:cond delay="0"/>
                                      </p:stCondLst>
                                      <p:childTnLst>
                                        <p:set>
                                          <p:cBhvr>
                                            <p:cTn id="72" dur="1" fill="hold">
                                              <p:stCondLst>
                                                <p:cond delay="0"/>
                                              </p:stCondLst>
                                            </p:cTn>
                                            <p:tgtEl>
                                              <p:spTgt spid="94">
                                                <p:txEl>
                                                  <p:pRg st="5" end="5"/>
                                                </p:txEl>
                                              </p:spTgt>
                                            </p:tgtEl>
                                            <p:attrNameLst>
                                              <p:attrName>style.visibility</p:attrName>
                                            </p:attrNameLst>
                                          </p:cBhvr>
                                          <p:to>
                                            <p:strVal val="visible"/>
                                          </p:to>
                                        </p:set>
                                        <p:animEffect transition="in" filter="fade">
                                          <p:cBhvr>
                                            <p:cTn id="73" dur="1000"/>
                                            <p:tgtEl>
                                              <p:spTgt spid="94">
                                                <p:txEl>
                                                  <p:pRg st="5" end="5"/>
                                                </p:txEl>
                                              </p:spTgt>
                                            </p:tgtEl>
                                          </p:cBhvr>
                                        </p:animEffect>
                                        <p:anim calcmode="lin" valueType="num">
                                          <p:cBhvr>
                                            <p:cTn id="74" dur="1000" fill="hold"/>
                                            <p:tgtEl>
                                              <p:spTgt spid="94">
                                                <p:txEl>
                                                  <p:pRg st="5" end="5"/>
                                                </p:txEl>
                                              </p:spTgt>
                                            </p:tgtEl>
                                            <p:attrNameLst>
                                              <p:attrName>ppt_x</p:attrName>
                                            </p:attrNameLst>
                                          </p:cBhvr>
                                          <p:tavLst>
                                            <p:tav tm="0">
                                              <p:val>
                                                <p:strVal val="#ppt_x"/>
                                              </p:val>
                                            </p:tav>
                                            <p:tav tm="100000">
                                              <p:val>
                                                <p:strVal val="#ppt_x"/>
                                              </p:val>
                                            </p:tav>
                                          </p:tavLst>
                                        </p:anim>
                                        <p:anim calcmode="lin" valueType="num">
                                          <p:cBhvr>
                                            <p:cTn id="75" dur="1000" fill="hold"/>
                                            <p:tgtEl>
                                              <p:spTgt spid="94">
                                                <p:txEl>
                                                  <p:pRg st="5" end="5"/>
                                                </p:txEl>
                                              </p:spTgt>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94">
                                                <p:txEl>
                                                  <p:pRg st="6" end="6"/>
                                                </p:txEl>
                                              </p:spTgt>
                                            </p:tgtEl>
                                            <p:attrNameLst>
                                              <p:attrName>style.visibility</p:attrName>
                                            </p:attrNameLst>
                                          </p:cBhvr>
                                          <p:to>
                                            <p:strVal val="visible"/>
                                          </p:to>
                                        </p:set>
                                        <p:animEffect transition="in" filter="fade">
                                          <p:cBhvr>
                                            <p:cTn id="78" dur="1000"/>
                                            <p:tgtEl>
                                              <p:spTgt spid="94">
                                                <p:txEl>
                                                  <p:pRg st="6" end="6"/>
                                                </p:txEl>
                                              </p:spTgt>
                                            </p:tgtEl>
                                          </p:cBhvr>
                                        </p:animEffect>
                                        <p:anim calcmode="lin" valueType="num">
                                          <p:cBhvr>
                                            <p:cTn id="79" dur="1000" fill="hold"/>
                                            <p:tgtEl>
                                              <p:spTgt spid="94">
                                                <p:txEl>
                                                  <p:pRg st="6" end="6"/>
                                                </p:txEl>
                                              </p:spTgt>
                                            </p:tgtEl>
                                            <p:attrNameLst>
                                              <p:attrName>ppt_x</p:attrName>
                                            </p:attrNameLst>
                                          </p:cBhvr>
                                          <p:tavLst>
                                            <p:tav tm="0">
                                              <p:val>
                                                <p:strVal val="#ppt_x"/>
                                              </p:val>
                                            </p:tav>
                                            <p:tav tm="100000">
                                              <p:val>
                                                <p:strVal val="#ppt_x"/>
                                              </p:val>
                                            </p:tav>
                                          </p:tavLst>
                                        </p:anim>
                                        <p:anim calcmode="lin" valueType="num">
                                          <p:cBhvr>
                                            <p:cTn id="80" dur="1000" fill="hold"/>
                                            <p:tgtEl>
                                              <p:spTgt spid="94">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94" grpId="0" build="p"/>
        </p:bldLst>
      </p:timing>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254956" y="2458915"/>
            <a:ext cx="5422861" cy="4591000"/>
          </a:xfrm>
          <a:prstGeom prst="rect">
            <a:avLst/>
          </a:prstGeom>
        </p:spPr>
        <p:txBody>
          <a:bodyPr wrap="square">
            <a:spAutoFit/>
          </a:bodyPr>
          <a:lstStyle/>
          <a:p>
            <a:pPr marL="342900" indent="-342900">
              <a:lnSpc>
                <a:spcPts val="2300"/>
              </a:lnSpc>
              <a:buFont typeface="Wingdings" panose="05000000000000000000" pitchFamily="2" charset="2"/>
              <a:buChar char="u"/>
            </a:pPr>
            <a:r>
              <a:rPr lang="zh-TW" altLang="en-US" sz="2200" dirty="0" smtClean="0">
                <a:solidFill>
                  <a:srgbClr val="00EFF1"/>
                </a:solidFill>
                <a:latin typeface="標楷體" panose="03000509000000000000" pitchFamily="65" charset="-120"/>
                <a:ea typeface="標楷體" panose="03000509000000000000" pitchFamily="65" charset="-120"/>
              </a:rPr>
              <a:t>不考慮營業稅、先虛後</a:t>
            </a:r>
            <a:r>
              <a:rPr lang="zh-TW" altLang="en-US" sz="2200" dirty="0">
                <a:solidFill>
                  <a:srgbClr val="00EFF1"/>
                </a:solidFill>
                <a:latin typeface="標楷體" panose="03000509000000000000" pitchFamily="65" charset="-120"/>
                <a:ea typeface="標楷體" panose="03000509000000000000" pitchFamily="65" charset="-120"/>
              </a:rPr>
              <a:t>實</a:t>
            </a:r>
            <a:r>
              <a:rPr lang="zh-TW" altLang="en-US" sz="2200" dirty="0" smtClean="0">
                <a:solidFill>
                  <a:srgbClr val="00EFF1"/>
                </a:solidFill>
                <a:latin typeface="標楷體" panose="03000509000000000000" pitchFamily="65" charset="-120"/>
                <a:ea typeface="標楷體" panose="03000509000000000000" pitchFamily="65" charset="-120"/>
              </a:rPr>
              <a:t>法、期初不作轉回分</a:t>
            </a:r>
            <a:r>
              <a:rPr lang="zh-TW" altLang="en-US" sz="2200" dirty="0">
                <a:solidFill>
                  <a:srgbClr val="00EFF1"/>
                </a:solidFill>
                <a:latin typeface="標楷體" panose="03000509000000000000" pitchFamily="65" charset="-120"/>
                <a:ea typeface="標楷體" panose="03000509000000000000" pitchFamily="65" charset="-120"/>
              </a:rPr>
              <a:t>錄、</a:t>
            </a:r>
            <a:r>
              <a:rPr lang="zh-TW" altLang="en-US" sz="2200" dirty="0" smtClean="0">
                <a:solidFill>
                  <a:schemeClr val="accent2">
                    <a:lumMod val="60000"/>
                    <a:lumOff val="40000"/>
                  </a:schemeClr>
                </a:solidFill>
                <a:latin typeface="標楷體" panose="03000509000000000000" pitchFamily="65" charset="-120"/>
                <a:ea typeface="標楷體" panose="03000509000000000000" pitchFamily="65" charset="-120"/>
              </a:rPr>
              <a:t>存貨</a:t>
            </a:r>
            <a:r>
              <a:rPr lang="zh-TW" altLang="en-US" sz="2200" dirty="0">
                <a:solidFill>
                  <a:schemeClr val="accent2">
                    <a:lumMod val="60000"/>
                    <a:lumOff val="40000"/>
                  </a:schemeClr>
                </a:solidFill>
                <a:latin typeface="標楷體" panose="03000509000000000000" pitchFamily="65" charset="-120"/>
                <a:ea typeface="標楷體" panose="03000509000000000000" pitchFamily="65" charset="-120"/>
              </a:rPr>
              <a:t>定期盤存</a:t>
            </a:r>
            <a:r>
              <a:rPr lang="zh-TW" altLang="en-US" sz="2200" dirty="0" smtClean="0">
                <a:solidFill>
                  <a:schemeClr val="accent2">
                    <a:lumMod val="60000"/>
                    <a:lumOff val="40000"/>
                  </a:schemeClr>
                </a:solidFill>
                <a:latin typeface="標楷體" panose="03000509000000000000" pitchFamily="65" charset="-120"/>
                <a:ea typeface="標楷體" panose="03000509000000000000" pitchFamily="65" charset="-120"/>
              </a:rPr>
              <a:t>制</a:t>
            </a:r>
            <a:r>
              <a:rPr lang="en-US" altLang="zh-TW" sz="2200" dirty="0" smtClean="0">
                <a:solidFill>
                  <a:schemeClr val="accent2">
                    <a:lumMod val="60000"/>
                    <a:lumOff val="40000"/>
                  </a:schemeClr>
                </a:solidFill>
                <a:latin typeface="標楷體" panose="03000509000000000000" pitchFamily="65" charset="-120"/>
                <a:ea typeface="標楷體" panose="03000509000000000000" pitchFamily="65" charset="-120"/>
              </a:rPr>
              <a:t>(</a:t>
            </a:r>
            <a:r>
              <a:rPr lang="zh-TW" altLang="en-US" sz="2200" dirty="0" smtClean="0">
                <a:solidFill>
                  <a:schemeClr val="accent2">
                    <a:lumMod val="60000"/>
                    <a:lumOff val="40000"/>
                  </a:schemeClr>
                </a:solidFill>
                <a:latin typeface="標楷體" panose="03000509000000000000" pitchFamily="65" charset="-120"/>
                <a:ea typeface="標楷體" panose="03000509000000000000" pitchFamily="65" charset="-120"/>
              </a:rPr>
              <a:t>先進</a:t>
            </a:r>
            <a:r>
              <a:rPr lang="zh-TW" altLang="en-US" sz="2200" dirty="0">
                <a:solidFill>
                  <a:schemeClr val="accent2">
                    <a:lumMod val="60000"/>
                    <a:lumOff val="40000"/>
                  </a:schemeClr>
                </a:solidFill>
                <a:latin typeface="標楷體" panose="03000509000000000000" pitchFamily="65" charset="-120"/>
                <a:ea typeface="標楷體" panose="03000509000000000000" pitchFamily="65" charset="-120"/>
              </a:rPr>
              <a:t>先出</a:t>
            </a:r>
            <a:r>
              <a:rPr lang="zh-TW" altLang="en-US" sz="2200" dirty="0" smtClean="0">
                <a:solidFill>
                  <a:schemeClr val="accent2">
                    <a:lumMod val="60000"/>
                    <a:lumOff val="40000"/>
                  </a:schemeClr>
                </a:solidFill>
                <a:latin typeface="標楷體" panose="03000509000000000000" pitchFamily="65" charset="-120"/>
                <a:ea typeface="標楷體" panose="03000509000000000000" pitchFamily="65" charset="-120"/>
              </a:rPr>
              <a:t>法</a:t>
            </a:r>
            <a:r>
              <a:rPr lang="en-US" altLang="zh-TW" sz="2200" dirty="0" smtClean="0">
                <a:solidFill>
                  <a:schemeClr val="accent2">
                    <a:lumMod val="60000"/>
                    <a:lumOff val="40000"/>
                  </a:schemeClr>
                </a:solidFill>
                <a:latin typeface="標楷體" panose="03000509000000000000" pitchFamily="65" charset="-120"/>
                <a:ea typeface="標楷體" panose="03000509000000000000" pitchFamily="65" charset="-120"/>
              </a:rPr>
              <a:t>)</a:t>
            </a:r>
            <a:r>
              <a:rPr lang="zh-TW" altLang="en-US" sz="2200" dirty="0" smtClean="0">
                <a:solidFill>
                  <a:schemeClr val="accent2">
                    <a:lumMod val="60000"/>
                    <a:lumOff val="40000"/>
                  </a:schemeClr>
                </a:solidFill>
                <a:latin typeface="標楷體" panose="03000509000000000000" pitchFamily="65" charset="-120"/>
                <a:ea typeface="標楷體" panose="03000509000000000000" pitchFamily="65" charset="-120"/>
              </a:rPr>
              <a:t>改採</a:t>
            </a:r>
            <a:r>
              <a:rPr lang="zh-TW" altLang="en-US" sz="2200" dirty="0">
                <a:solidFill>
                  <a:schemeClr val="accent2">
                    <a:lumMod val="60000"/>
                    <a:lumOff val="40000"/>
                  </a:schemeClr>
                </a:solidFill>
                <a:latin typeface="標楷體" panose="03000509000000000000" pitchFamily="65" charset="-120"/>
                <a:ea typeface="標楷體" panose="03000509000000000000" pitchFamily="65" charset="-120"/>
              </a:rPr>
              <a:t>永續盤存</a:t>
            </a:r>
            <a:r>
              <a:rPr lang="zh-TW" altLang="en-US" sz="2200" dirty="0" smtClean="0">
                <a:solidFill>
                  <a:schemeClr val="accent2">
                    <a:lumMod val="60000"/>
                    <a:lumOff val="40000"/>
                  </a:schemeClr>
                </a:solidFill>
                <a:latin typeface="標楷體" panose="03000509000000000000" pitchFamily="65" charset="-120"/>
                <a:ea typeface="標楷體" panose="03000509000000000000" pitchFamily="65" charset="-120"/>
              </a:rPr>
              <a:t>制</a:t>
            </a:r>
            <a:r>
              <a:rPr lang="en-US" altLang="zh-TW" sz="2200" dirty="0" smtClean="0">
                <a:solidFill>
                  <a:schemeClr val="accent2">
                    <a:lumMod val="60000"/>
                    <a:lumOff val="40000"/>
                  </a:schemeClr>
                </a:solidFill>
                <a:latin typeface="標楷體" panose="03000509000000000000" pitchFamily="65" charset="-120"/>
                <a:ea typeface="標楷體" panose="03000509000000000000" pitchFamily="65" charset="-120"/>
              </a:rPr>
              <a:t>(</a:t>
            </a:r>
            <a:r>
              <a:rPr lang="zh-TW" altLang="en-US" sz="2200" dirty="0" smtClean="0">
                <a:solidFill>
                  <a:schemeClr val="accent2">
                    <a:lumMod val="60000"/>
                    <a:lumOff val="40000"/>
                  </a:schemeClr>
                </a:solidFill>
                <a:latin typeface="標楷體" panose="03000509000000000000" pitchFamily="65" charset="-120"/>
                <a:ea typeface="標楷體" panose="03000509000000000000" pitchFamily="65" charset="-120"/>
              </a:rPr>
              <a:t>移動</a:t>
            </a:r>
            <a:r>
              <a:rPr lang="zh-TW" altLang="en-US" sz="2200" dirty="0">
                <a:solidFill>
                  <a:schemeClr val="accent2">
                    <a:lumMod val="60000"/>
                    <a:lumOff val="40000"/>
                  </a:schemeClr>
                </a:solidFill>
                <a:latin typeface="標楷體" panose="03000509000000000000" pitchFamily="65" charset="-120"/>
                <a:ea typeface="標楷體" panose="03000509000000000000" pitchFamily="65" charset="-120"/>
              </a:rPr>
              <a:t>加權平均</a:t>
            </a:r>
            <a:r>
              <a:rPr lang="zh-TW" altLang="en-US" sz="2200" dirty="0" smtClean="0">
                <a:solidFill>
                  <a:schemeClr val="accent2">
                    <a:lumMod val="60000"/>
                    <a:lumOff val="40000"/>
                  </a:schemeClr>
                </a:solidFill>
                <a:latin typeface="標楷體" panose="03000509000000000000" pitchFamily="65" charset="-120"/>
                <a:ea typeface="標楷體" panose="03000509000000000000" pitchFamily="65" charset="-120"/>
              </a:rPr>
              <a:t>法</a:t>
            </a:r>
            <a:r>
              <a:rPr lang="en-US" altLang="zh-TW" sz="2200" dirty="0" smtClean="0">
                <a:solidFill>
                  <a:schemeClr val="accent2">
                    <a:lumMod val="60000"/>
                    <a:lumOff val="40000"/>
                  </a:schemeClr>
                </a:solidFill>
                <a:latin typeface="標楷體" panose="03000509000000000000" pitchFamily="65" charset="-120"/>
                <a:ea typeface="標楷體" panose="03000509000000000000" pitchFamily="65" charset="-120"/>
              </a:rPr>
              <a:t>)</a:t>
            </a:r>
          </a:p>
          <a:p>
            <a:pPr marL="342900" indent="-342900">
              <a:lnSpc>
                <a:spcPts val="2300"/>
              </a:lnSpc>
              <a:buFont typeface="Wingdings" panose="05000000000000000000" pitchFamily="2" charset="2"/>
              <a:buChar char="u"/>
            </a:pPr>
            <a:r>
              <a:rPr lang="zh-TW" altLang="en-US" sz="2200" dirty="0" smtClean="0">
                <a:solidFill>
                  <a:srgbClr val="00EFF1"/>
                </a:solidFill>
                <a:latin typeface="標楷體" panose="03000509000000000000" pitchFamily="65" charset="-120"/>
                <a:ea typeface="標楷體" panose="03000509000000000000" pitchFamily="65" charset="-120"/>
              </a:rPr>
              <a:t>平時</a:t>
            </a:r>
            <a:r>
              <a:rPr lang="en-US" altLang="zh-TW" sz="2200" dirty="0" smtClean="0">
                <a:solidFill>
                  <a:srgbClr val="00EFF1"/>
                </a:solidFill>
                <a:latin typeface="標楷體" panose="03000509000000000000" pitchFamily="65" charset="-120"/>
                <a:ea typeface="標楷體" panose="03000509000000000000" pitchFamily="65" charset="-120"/>
              </a:rPr>
              <a:t>(27)</a:t>
            </a:r>
          </a:p>
          <a:p>
            <a:pPr marL="696913" lvl="1" indent="-342900">
              <a:lnSpc>
                <a:spcPts val="2300"/>
              </a:lnSpc>
              <a:buFont typeface="Wingdings" panose="05000000000000000000" pitchFamily="2" charset="2"/>
              <a:buChar char="ü"/>
            </a:pPr>
            <a:r>
              <a:rPr lang="zh-TW" altLang="en-US" sz="2200" dirty="0">
                <a:solidFill>
                  <a:srgbClr val="00EFF1"/>
                </a:solidFill>
                <a:latin typeface="標楷體" panose="03000509000000000000" pitchFamily="65" charset="-120"/>
                <a:ea typeface="標楷體" panose="03000509000000000000" pitchFamily="65" charset="-120"/>
              </a:rPr>
              <a:t>確定應收帳款無法收回</a:t>
            </a:r>
            <a:r>
              <a:rPr lang="en-US" altLang="zh-TW" sz="2200" dirty="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含再收</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薪資</a:t>
            </a:r>
            <a:r>
              <a:rPr lang="en-US" altLang="zh-TW" sz="2200" dirty="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含雇主負擔</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、資產交換</a:t>
            </a:r>
            <a:r>
              <a:rPr lang="zh-TW" altLang="en-US" sz="2200" dirty="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庫藏</a:t>
            </a:r>
            <a:r>
              <a:rPr lang="zh-TW" altLang="en-US" sz="2200" dirty="0">
                <a:solidFill>
                  <a:srgbClr val="00EFF1"/>
                </a:solidFill>
                <a:latin typeface="標楷體" panose="03000509000000000000" pitchFamily="65" charset="-120"/>
                <a:ea typeface="標楷體" panose="03000509000000000000" pitchFamily="65" charset="-120"/>
              </a:rPr>
              <a:t>股票、</a:t>
            </a:r>
            <a:r>
              <a:rPr lang="zh-TW" altLang="en-US" sz="2200" dirty="0" smtClean="0">
                <a:solidFill>
                  <a:srgbClr val="00EFF1"/>
                </a:solidFill>
                <a:latin typeface="標楷體" panose="03000509000000000000" pitchFamily="65" charset="-120"/>
                <a:ea typeface="標楷體" panose="03000509000000000000" pitchFamily="65" charset="-120"/>
              </a:rPr>
              <a:t>發行公司債</a:t>
            </a:r>
            <a:endParaRPr lang="en-US" altLang="zh-TW" sz="2200" dirty="0" smtClean="0">
              <a:solidFill>
                <a:srgbClr val="00EFF1"/>
              </a:solidFill>
              <a:latin typeface="標楷體" panose="03000509000000000000" pitchFamily="65" charset="-120"/>
              <a:ea typeface="標楷體" panose="03000509000000000000" pitchFamily="65" charset="-120"/>
            </a:endParaRPr>
          </a:p>
          <a:p>
            <a:pPr marL="354013" lvl="1" indent="-354013">
              <a:lnSpc>
                <a:spcPts val="2300"/>
              </a:lnSpc>
              <a:buFont typeface="Wingdings" panose="05000000000000000000" pitchFamily="2" charset="2"/>
              <a:buChar char="u"/>
            </a:pPr>
            <a:r>
              <a:rPr lang="zh-TW" altLang="en-US" sz="2200" dirty="0" smtClean="0">
                <a:solidFill>
                  <a:srgbClr val="00EFF1"/>
                </a:solidFill>
                <a:latin typeface="標楷體" panose="03000509000000000000" pitchFamily="65" charset="-120"/>
                <a:ea typeface="標楷體" panose="03000509000000000000" pitchFamily="65" charset="-120"/>
              </a:rPr>
              <a:t>調整</a:t>
            </a:r>
            <a:r>
              <a:rPr lang="en-US" altLang="zh-TW" sz="2200" dirty="0" smtClean="0">
                <a:solidFill>
                  <a:srgbClr val="00EFF1"/>
                </a:solidFill>
                <a:latin typeface="標楷體" panose="03000509000000000000" pitchFamily="65" charset="-120"/>
                <a:ea typeface="標楷體" panose="03000509000000000000" pitchFamily="65" charset="-120"/>
              </a:rPr>
              <a:t>(12)</a:t>
            </a:r>
          </a:p>
          <a:p>
            <a:pPr marL="696913" lvl="1" indent="-342900">
              <a:lnSpc>
                <a:spcPts val="2300"/>
              </a:lnSpc>
              <a:buFont typeface="Wingdings" panose="05000000000000000000" pitchFamily="2" charset="2"/>
              <a:buChar char="ü"/>
            </a:pPr>
            <a:r>
              <a:rPr lang="zh-TW" altLang="en-US" sz="2200" dirty="0" smtClean="0">
                <a:solidFill>
                  <a:srgbClr val="00EFF1"/>
                </a:solidFill>
                <a:latin typeface="標楷體" panose="03000509000000000000" pitchFamily="65" charset="-120"/>
                <a:ea typeface="標楷體" panose="03000509000000000000" pitchFamily="65" charset="-120"/>
              </a:rPr>
              <a:t>薪資</a:t>
            </a:r>
            <a:r>
              <a:rPr lang="zh-TW" altLang="en-US" sz="2200" dirty="0">
                <a:solidFill>
                  <a:srgbClr val="00EFF1"/>
                </a:solidFill>
                <a:latin typeface="標楷體" panose="03000509000000000000" pitchFamily="65" charset="-120"/>
                <a:ea typeface="標楷體" panose="03000509000000000000" pitchFamily="65" charset="-120"/>
              </a:rPr>
              <a:t>獎金、用品盤存</a:t>
            </a:r>
            <a:r>
              <a:rPr lang="zh-TW" altLang="en-US" sz="2200" dirty="0" smtClean="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投資、公司債利</a:t>
            </a:r>
            <a:r>
              <a:rPr lang="zh-TW" altLang="en-US" sz="2200" dirty="0" smtClean="0">
                <a:solidFill>
                  <a:srgbClr val="00EFF1"/>
                </a:solidFill>
                <a:latin typeface="標楷體" panose="03000509000000000000" pitchFamily="65" charset="-120"/>
                <a:ea typeface="標楷體" panose="03000509000000000000" pitchFamily="65" charset="-120"/>
              </a:rPr>
              <a:t>息</a:t>
            </a:r>
            <a:r>
              <a:rPr lang="zh-TW" altLang="en-US" sz="2200" dirty="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折舊</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年數合計</a:t>
            </a:r>
            <a:r>
              <a:rPr lang="zh-TW" altLang="en-US" sz="2200" dirty="0">
                <a:solidFill>
                  <a:srgbClr val="00EFF1"/>
                </a:solidFill>
                <a:latin typeface="標楷體" panose="03000509000000000000" pitchFamily="65" charset="-120"/>
                <a:ea typeface="標楷體" panose="03000509000000000000" pitchFamily="65" charset="-120"/>
              </a:rPr>
              <a:t>法、票據</a:t>
            </a:r>
            <a:r>
              <a:rPr lang="zh-TW" altLang="en-US" sz="2200" dirty="0" smtClean="0">
                <a:solidFill>
                  <a:srgbClr val="00EFF1"/>
                </a:solidFill>
                <a:latin typeface="標楷體" panose="03000509000000000000" pitchFamily="65" charset="-120"/>
                <a:ea typeface="標楷體" panose="03000509000000000000" pitchFamily="65" charset="-120"/>
              </a:rPr>
              <a:t>利息</a:t>
            </a:r>
            <a:r>
              <a:rPr lang="zh-TW" altLang="en-US" sz="2200" dirty="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減</a:t>
            </a:r>
            <a:r>
              <a:rPr lang="zh-TW" altLang="en-US" sz="2200" dirty="0">
                <a:solidFill>
                  <a:srgbClr val="00EFF1"/>
                </a:solidFill>
                <a:latin typeface="標楷體" panose="03000509000000000000" pitchFamily="65" charset="-120"/>
                <a:ea typeface="標楷體" panose="03000509000000000000" pitchFamily="65" charset="-120"/>
              </a:rPr>
              <a:t>損</a:t>
            </a:r>
            <a:r>
              <a:rPr lang="zh-TW" altLang="en-US" sz="2200" dirty="0" smtClean="0">
                <a:solidFill>
                  <a:srgbClr val="00EFF1"/>
                </a:solidFill>
                <a:latin typeface="標楷體" panose="03000509000000000000" pitchFamily="65" charset="-120"/>
                <a:ea typeface="標楷體" panose="03000509000000000000" pitchFamily="65" charset="-120"/>
              </a:rPr>
              <a:t>、呆帳、存貨盤點評價</a:t>
            </a:r>
            <a:endParaRPr lang="en-US" altLang="zh-TW" sz="2200" dirty="0" smtClean="0">
              <a:solidFill>
                <a:srgbClr val="00EFF1"/>
              </a:solidFill>
              <a:latin typeface="標楷體" panose="03000509000000000000" pitchFamily="65" charset="-120"/>
              <a:ea typeface="標楷體" panose="03000509000000000000" pitchFamily="65" charset="-120"/>
            </a:endParaRPr>
          </a:p>
          <a:p>
            <a:pPr marL="239713" indent="-342900">
              <a:lnSpc>
                <a:spcPts val="2300"/>
              </a:lnSpc>
              <a:buFont typeface="Wingdings" panose="05000000000000000000" pitchFamily="2" charset="2"/>
              <a:buChar char="u"/>
            </a:pPr>
            <a:r>
              <a:rPr lang="zh-TW" altLang="en-US" sz="2200" dirty="0" smtClean="0">
                <a:solidFill>
                  <a:srgbClr val="00EFF1"/>
                </a:solidFill>
                <a:latin typeface="標楷體" panose="03000509000000000000" pitchFamily="65" charset="-120"/>
                <a:ea typeface="標楷體" panose="03000509000000000000" pitchFamily="65" charset="-120"/>
              </a:rPr>
              <a:t>指定題</a:t>
            </a:r>
            <a:r>
              <a:rPr lang="en-US" altLang="zh-TW" sz="2200" dirty="0" smtClean="0">
                <a:solidFill>
                  <a:srgbClr val="00EFF1"/>
                </a:solidFill>
                <a:latin typeface="標楷體" panose="03000509000000000000" pitchFamily="65" charset="-120"/>
                <a:ea typeface="標楷體" panose="03000509000000000000" pitchFamily="65" charset="-120"/>
              </a:rPr>
              <a:t>(2)</a:t>
            </a:r>
            <a:endParaRPr lang="zh-TW" altLang="en-US" sz="2200" dirty="0" smtClean="0">
              <a:solidFill>
                <a:srgbClr val="00EFF1"/>
              </a:solidFill>
              <a:latin typeface="標楷體" panose="03000509000000000000" pitchFamily="65" charset="-120"/>
              <a:ea typeface="標楷體" panose="03000509000000000000" pitchFamily="65" charset="-120"/>
            </a:endParaRPr>
          </a:p>
          <a:p>
            <a:pPr marL="722313" indent="-369888">
              <a:lnSpc>
                <a:spcPts val="2300"/>
              </a:lnSpc>
              <a:buFont typeface="Wingdings" panose="05000000000000000000" pitchFamily="2" charset="2"/>
              <a:buChar char="ü"/>
            </a:pPr>
            <a:r>
              <a:rPr lang="zh-TW" altLang="en-US" sz="2200" dirty="0">
                <a:solidFill>
                  <a:srgbClr val="00EFF1"/>
                </a:solidFill>
                <a:latin typeface="標楷體" panose="03000509000000000000" pitchFamily="65" charset="-120"/>
                <a:ea typeface="標楷體" panose="03000509000000000000" pitchFamily="65" charset="-120"/>
              </a:rPr>
              <a:t>財務報表比率及相關數額、</a:t>
            </a:r>
            <a:r>
              <a:rPr lang="zh-TW" altLang="en-US" sz="2200" dirty="0">
                <a:solidFill>
                  <a:schemeClr val="accent2">
                    <a:lumMod val="60000"/>
                    <a:lumOff val="40000"/>
                  </a:schemeClr>
                </a:solidFill>
                <a:latin typeface="標楷體" panose="03000509000000000000" pitchFamily="65" charset="-120"/>
                <a:ea typeface="標楷體" panose="03000509000000000000" pitchFamily="65" charset="-120"/>
              </a:rPr>
              <a:t>銷貨</a:t>
            </a:r>
            <a:r>
              <a:rPr lang="zh-TW" altLang="en-US" sz="2200" dirty="0" smtClean="0">
                <a:solidFill>
                  <a:schemeClr val="accent2">
                    <a:lumMod val="60000"/>
                    <a:lumOff val="40000"/>
                  </a:schemeClr>
                </a:solidFill>
                <a:latin typeface="標楷體" panose="03000509000000000000" pitchFamily="65" charset="-120"/>
                <a:ea typeface="標楷體" panose="03000509000000000000" pitchFamily="65" charset="-120"/>
              </a:rPr>
              <a:t>毛利率計算</a:t>
            </a:r>
            <a:r>
              <a:rPr lang="en-US" altLang="zh-TW" sz="2200" dirty="0" smtClean="0">
                <a:solidFill>
                  <a:schemeClr val="accent2">
                    <a:lumMod val="60000"/>
                    <a:lumOff val="40000"/>
                  </a:schemeClr>
                </a:solidFill>
                <a:latin typeface="標楷體" panose="03000509000000000000" pitchFamily="65" charset="-120"/>
                <a:ea typeface="標楷體" panose="03000509000000000000" pitchFamily="65" charset="-120"/>
              </a:rPr>
              <a:t>(</a:t>
            </a:r>
            <a:r>
              <a:rPr lang="zh-TW" altLang="en-US" sz="2200" dirty="0" smtClean="0">
                <a:solidFill>
                  <a:schemeClr val="accent2">
                    <a:lumMod val="60000"/>
                    <a:lumOff val="40000"/>
                  </a:schemeClr>
                </a:solidFill>
                <a:latin typeface="標楷體" panose="03000509000000000000" pitchFamily="65" charset="-120"/>
                <a:ea typeface="標楷體" panose="03000509000000000000" pitchFamily="65" charset="-120"/>
              </a:rPr>
              <a:t>開帳前</a:t>
            </a:r>
            <a:r>
              <a:rPr lang="en-US" altLang="zh-TW" sz="2200" dirty="0" smtClean="0">
                <a:solidFill>
                  <a:schemeClr val="accent2">
                    <a:lumMod val="60000"/>
                    <a:lumOff val="40000"/>
                  </a:schemeClr>
                </a:solidFill>
                <a:latin typeface="標楷體" panose="03000509000000000000" pitchFamily="65" charset="-120"/>
                <a:ea typeface="標楷體" panose="03000509000000000000" pitchFamily="65" charset="-120"/>
              </a:rPr>
              <a:t>)</a:t>
            </a:r>
            <a:r>
              <a:rPr lang="zh-TW" altLang="en-US" sz="2200" dirty="0" smtClean="0">
                <a:solidFill>
                  <a:schemeClr val="accent2">
                    <a:lumMod val="60000"/>
                    <a:lumOff val="40000"/>
                  </a:schemeClr>
                </a:solidFill>
                <a:latin typeface="標楷體" panose="03000509000000000000" pitchFamily="65" charset="-120"/>
                <a:ea typeface="標楷體" panose="03000509000000000000" pitchFamily="65" charset="-120"/>
              </a:rPr>
              <a:t>存貨損失</a:t>
            </a:r>
            <a:endParaRPr lang="zh-TW" altLang="en-US" sz="2200" dirty="0">
              <a:solidFill>
                <a:schemeClr val="accent2">
                  <a:lumMod val="60000"/>
                  <a:lumOff val="40000"/>
                </a:schemeClr>
              </a:solidFill>
              <a:latin typeface="標楷體" panose="03000509000000000000" pitchFamily="65" charset="-120"/>
              <a:ea typeface="標楷體" panose="03000509000000000000" pitchFamily="65" charset="-120"/>
            </a:endParaRPr>
          </a:p>
          <a:p>
            <a:pPr marL="342900" indent="-342900">
              <a:buFont typeface="Wingdings" panose="05000000000000000000" pitchFamily="2" charset="2"/>
              <a:buChar char="u"/>
            </a:pPr>
            <a:endParaRPr lang="zh-TW" altLang="en-US" sz="2400" dirty="0">
              <a:solidFill>
                <a:srgbClr val="00EFF1"/>
              </a:solidFill>
              <a:latin typeface="標楷體" panose="03000509000000000000" pitchFamily="65" charset="-120"/>
              <a:ea typeface="標楷體" panose="03000509000000000000" pitchFamily="65" charset="-120"/>
            </a:endParaRP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339650" cy="646331"/>
          </a:xfrm>
          <a:prstGeom prst="rect">
            <a:avLst/>
          </a:prstGeom>
        </p:spPr>
        <p:txBody>
          <a:bodyPr wrap="none">
            <a:spAutoFit/>
          </a:bodyPr>
          <a:lstStyle/>
          <a:p>
            <a:r>
              <a:rPr lang="zh-TW" altLang="en-US" sz="3600" b="1" dirty="0">
                <a:solidFill>
                  <a:schemeClr val="bg1"/>
                </a:solidFill>
                <a:latin typeface="標楷體" panose="03000509000000000000" pitchFamily="65" charset="-120"/>
                <a:ea typeface="標楷體" panose="03000509000000000000" pitchFamily="65" charset="-120"/>
              </a:rPr>
              <a:t>歷屆試題</a:t>
            </a:r>
            <a:r>
              <a:rPr lang="zh-TW" altLang="en-US" sz="3600" b="1" dirty="0" smtClean="0">
                <a:solidFill>
                  <a:schemeClr val="bg1"/>
                </a:solidFill>
                <a:latin typeface="標楷體" panose="03000509000000000000" pitchFamily="65" charset="-120"/>
                <a:ea typeface="標楷體" panose="03000509000000000000" pitchFamily="65" charset="-120"/>
              </a:rPr>
              <a:t>分析</a:t>
            </a:r>
            <a:r>
              <a:rPr lang="en-US" altLang="zh-TW" sz="3600" b="1" dirty="0" smtClean="0">
                <a:solidFill>
                  <a:schemeClr val="bg1"/>
                </a:solidFill>
                <a:latin typeface="標楷體" panose="03000509000000000000" pitchFamily="65" charset="-120"/>
                <a:ea typeface="標楷體" panose="03000509000000000000" pitchFamily="65" charset="-120"/>
              </a:rPr>
              <a:t>-</a:t>
            </a:r>
            <a:r>
              <a:rPr lang="en-US" altLang="zh-TW" sz="3600" b="1" dirty="0" smtClean="0">
                <a:solidFill>
                  <a:srgbClr val="00EFF1"/>
                </a:solidFill>
                <a:latin typeface="標楷體" panose="03000509000000000000" pitchFamily="65" charset="-120"/>
                <a:ea typeface="標楷體" panose="03000509000000000000" pitchFamily="65" charset="-120"/>
              </a:rPr>
              <a:t>103</a:t>
            </a:r>
            <a:r>
              <a:rPr lang="zh-TW" altLang="en-US" sz="3600" b="1" dirty="0" smtClean="0">
                <a:solidFill>
                  <a:srgbClr val="00EFF1"/>
                </a:solidFill>
                <a:latin typeface="標楷體" panose="03000509000000000000" pitchFamily="65" charset="-120"/>
                <a:ea typeface="標楷體" panose="03000509000000000000" pitchFamily="65" charset="-120"/>
              </a:rPr>
              <a:t>年</a:t>
            </a:r>
            <a:endParaRPr lang="zh-TW" altLang="en-US" sz="36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293134" y="1617645"/>
            <a:ext cx="5851165" cy="5122368"/>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9" name="群組 8">
            <a:extLst>
              <a:ext uri="{FF2B5EF4-FFF2-40B4-BE49-F238E27FC236}">
                <a16:creationId xmlns:a16="http://schemas.microsoft.com/office/drawing/2014/main" id="{2FECE5B1-E716-44B3-BCA8-EFD0567F881C}"/>
              </a:ext>
            </a:extLst>
          </p:cNvPr>
          <p:cNvGrpSpPr/>
          <p:nvPr/>
        </p:nvGrpSpPr>
        <p:grpSpPr>
          <a:xfrm>
            <a:off x="2076757" y="869949"/>
            <a:ext cx="1847850" cy="1603387"/>
            <a:chOff x="1552254" y="1240776"/>
            <a:chExt cx="1847850" cy="1603387"/>
          </a:xfrm>
        </p:grpSpPr>
        <p:pic>
          <p:nvPicPr>
            <p:cNvPr id="4" name="圖片 3">
              <a:extLst>
                <a:ext uri="{FF2B5EF4-FFF2-40B4-BE49-F238E27FC236}">
                  <a16:creationId xmlns:a16="http://schemas.microsoft.com/office/drawing/2014/main" id="{B2323400-6E4D-44BE-8AD6-8965FCB03FBB}"/>
                </a:ext>
              </a:extLst>
            </p:cNvPr>
            <p:cNvPicPr>
              <a:picLocks noChangeAspect="1"/>
            </p:cNvPicPr>
            <p:nvPr/>
          </p:nvPicPr>
          <p:blipFill>
            <a:blip r:embed="rId4"/>
            <a:stretch>
              <a:fillRect/>
            </a:stretch>
          </p:blipFill>
          <p:spPr>
            <a:xfrm>
              <a:off x="1704807" y="1240776"/>
              <a:ext cx="1615580" cy="1603387"/>
            </a:xfrm>
            <a:prstGeom prst="rect">
              <a:avLst/>
            </a:prstGeom>
          </p:spPr>
        </p:pic>
        <p:sp>
          <p:nvSpPr>
            <p:cNvPr id="5" name="文字方塊 4">
              <a:extLst>
                <a:ext uri="{FF2B5EF4-FFF2-40B4-BE49-F238E27FC236}">
                  <a16:creationId xmlns:a16="http://schemas.microsoft.com/office/drawing/2014/main" id="{274FDA40-955A-4375-A45A-5C3F888E0DDF}"/>
                </a:ext>
              </a:extLst>
            </p:cNvPr>
            <p:cNvSpPr txBox="1"/>
            <p:nvPr/>
          </p:nvSpPr>
          <p:spPr>
            <a:xfrm>
              <a:off x="1552254" y="1728928"/>
              <a:ext cx="1847850" cy="584775"/>
            </a:xfrm>
            <a:prstGeom prst="rect">
              <a:avLst/>
            </a:prstGeom>
            <a:noFill/>
          </p:spPr>
          <p:txBody>
            <a:bodyPr wrap="square" rtlCol="0">
              <a:spAutoFit/>
            </a:bodyPr>
            <a:lstStyle/>
            <a:p>
              <a:pPr algn="ctr"/>
              <a:r>
                <a:rPr lang="zh-TW" altLang="en-US" sz="3200" dirty="0">
                  <a:solidFill>
                    <a:schemeClr val="bg1"/>
                  </a:solidFill>
                  <a:latin typeface="標楷體" panose="03000509000000000000" pitchFamily="65" charset="-120"/>
                  <a:ea typeface="標楷體" panose="03000509000000000000" pitchFamily="65" charset="-120"/>
                </a:rPr>
                <a:t>模擬題</a:t>
              </a:r>
            </a:p>
          </p:txBody>
        </p:sp>
      </p:grpSp>
      <p:sp>
        <p:nvSpPr>
          <p:cNvPr id="94" name="矩形 93">
            <a:extLst>
              <a:ext uri="{FF2B5EF4-FFF2-40B4-BE49-F238E27FC236}">
                <a16:creationId xmlns:a16="http://schemas.microsoft.com/office/drawing/2014/main" id="{0FFBB90C-5965-4130-85DE-B5E57223117A}"/>
              </a:ext>
            </a:extLst>
          </p:cNvPr>
          <p:cNvSpPr/>
          <p:nvPr/>
        </p:nvSpPr>
        <p:spPr>
          <a:xfrm>
            <a:off x="5965081" y="2510326"/>
            <a:ext cx="5755367" cy="4131900"/>
          </a:xfrm>
          <a:prstGeom prst="rect">
            <a:avLst/>
          </a:prstGeom>
        </p:spPr>
        <p:txBody>
          <a:bodyPr wrap="square">
            <a:spAutoFit/>
          </a:bodyPr>
          <a:lstStyle/>
          <a:p>
            <a:pPr marL="342900" indent="-342900">
              <a:lnSpc>
                <a:spcPts val="2100"/>
              </a:lnSpc>
              <a:buFont typeface="Wingdings" panose="05000000000000000000" pitchFamily="2" charset="2"/>
              <a:buChar char="n"/>
            </a:pPr>
            <a:r>
              <a:rPr lang="zh-TW" altLang="en-US" sz="2000" dirty="0" smtClean="0">
                <a:solidFill>
                  <a:srgbClr val="FFFF00"/>
                </a:solidFill>
                <a:latin typeface="標楷體" panose="03000509000000000000" pitchFamily="65" charset="-120"/>
                <a:ea typeface="標楷體" panose="03000509000000000000" pitchFamily="65" charset="-120"/>
              </a:rPr>
              <a:t>不考慮</a:t>
            </a:r>
            <a:r>
              <a:rPr lang="zh-TW" altLang="en-US" sz="2000" dirty="0">
                <a:solidFill>
                  <a:srgbClr val="FFFF00"/>
                </a:solidFill>
                <a:latin typeface="標楷體" panose="03000509000000000000" pitchFamily="65" charset="-120"/>
                <a:ea typeface="標楷體" panose="03000509000000000000" pitchFamily="65" charset="-120"/>
              </a:rPr>
              <a:t>營業稅、先虛後實法、期初不作轉回分</a:t>
            </a:r>
            <a:r>
              <a:rPr lang="zh-TW" altLang="en-US" sz="2000" dirty="0" smtClean="0">
                <a:solidFill>
                  <a:srgbClr val="FFFF00"/>
                </a:solidFill>
                <a:latin typeface="標楷體" panose="03000509000000000000" pitchFamily="65" charset="-120"/>
                <a:ea typeface="標楷體" panose="03000509000000000000" pitchFamily="65" charset="-120"/>
              </a:rPr>
              <a:t>錄</a:t>
            </a:r>
            <a:r>
              <a:rPr lang="zh-TW" altLang="en-US" sz="2000" dirty="0">
                <a:solidFill>
                  <a:srgbClr val="FFFF00"/>
                </a:solidFill>
                <a:latin typeface="標楷體" panose="03000509000000000000" pitchFamily="65" charset="-120"/>
                <a:ea typeface="標楷體" panose="03000509000000000000" pitchFamily="65" charset="-120"/>
              </a:rPr>
              <a:t>、</a:t>
            </a:r>
            <a:r>
              <a:rPr lang="zh-TW" altLang="en-US" sz="2000" dirty="0" smtClean="0">
                <a:solidFill>
                  <a:schemeClr val="accent2">
                    <a:lumMod val="60000"/>
                    <a:lumOff val="40000"/>
                  </a:schemeClr>
                </a:solidFill>
                <a:latin typeface="標楷體" panose="03000509000000000000" pitchFamily="65" charset="-120"/>
                <a:ea typeface="標楷體" panose="03000509000000000000" pitchFamily="65" charset="-120"/>
              </a:rPr>
              <a:t>存貨</a:t>
            </a:r>
            <a:r>
              <a:rPr lang="zh-TW" altLang="en-US" sz="2000" dirty="0">
                <a:solidFill>
                  <a:schemeClr val="accent2">
                    <a:lumMod val="60000"/>
                    <a:lumOff val="40000"/>
                  </a:schemeClr>
                </a:solidFill>
                <a:latin typeface="標楷體" panose="03000509000000000000" pitchFamily="65" charset="-120"/>
                <a:ea typeface="標楷體" panose="03000509000000000000" pitchFamily="65" charset="-120"/>
              </a:rPr>
              <a:t>定期盤存制</a:t>
            </a:r>
            <a:r>
              <a:rPr lang="en-US" altLang="zh-TW" sz="2000" dirty="0">
                <a:solidFill>
                  <a:schemeClr val="accent2">
                    <a:lumMod val="60000"/>
                    <a:lumOff val="40000"/>
                  </a:schemeClr>
                </a:solidFill>
                <a:latin typeface="標楷體" panose="03000509000000000000" pitchFamily="65" charset="-120"/>
                <a:ea typeface="標楷體" panose="03000509000000000000" pitchFamily="65" charset="-120"/>
              </a:rPr>
              <a:t>(</a:t>
            </a:r>
            <a:r>
              <a:rPr lang="zh-TW" altLang="en-US" sz="2000" dirty="0">
                <a:solidFill>
                  <a:schemeClr val="accent2">
                    <a:lumMod val="60000"/>
                    <a:lumOff val="40000"/>
                  </a:schemeClr>
                </a:solidFill>
                <a:latin typeface="標楷體" panose="03000509000000000000" pitchFamily="65" charset="-120"/>
                <a:ea typeface="標楷體" panose="03000509000000000000" pitchFamily="65" charset="-120"/>
              </a:rPr>
              <a:t>先進先出法</a:t>
            </a:r>
            <a:r>
              <a:rPr lang="en-US" altLang="zh-TW" sz="2000" dirty="0">
                <a:solidFill>
                  <a:schemeClr val="accent2">
                    <a:lumMod val="60000"/>
                    <a:lumOff val="40000"/>
                  </a:schemeClr>
                </a:solidFill>
                <a:latin typeface="標楷體" panose="03000509000000000000" pitchFamily="65" charset="-120"/>
                <a:ea typeface="標楷體" panose="03000509000000000000" pitchFamily="65" charset="-120"/>
              </a:rPr>
              <a:t>)</a:t>
            </a:r>
            <a:r>
              <a:rPr lang="zh-TW" altLang="en-US" sz="2000" dirty="0">
                <a:solidFill>
                  <a:schemeClr val="accent2">
                    <a:lumMod val="60000"/>
                    <a:lumOff val="40000"/>
                  </a:schemeClr>
                </a:solidFill>
                <a:latin typeface="標楷體" panose="03000509000000000000" pitchFamily="65" charset="-120"/>
                <a:ea typeface="標楷體" panose="03000509000000000000" pitchFamily="65" charset="-120"/>
              </a:rPr>
              <a:t>改採永續盤存制</a:t>
            </a:r>
            <a:r>
              <a:rPr lang="en-US" altLang="zh-TW" sz="2000" dirty="0">
                <a:solidFill>
                  <a:schemeClr val="accent2">
                    <a:lumMod val="60000"/>
                    <a:lumOff val="40000"/>
                  </a:schemeClr>
                </a:solidFill>
                <a:latin typeface="標楷體" panose="03000509000000000000" pitchFamily="65" charset="-120"/>
                <a:ea typeface="標楷體" panose="03000509000000000000" pitchFamily="65" charset="-120"/>
              </a:rPr>
              <a:t>(</a:t>
            </a:r>
            <a:r>
              <a:rPr lang="zh-TW" altLang="en-US" sz="2000" dirty="0">
                <a:solidFill>
                  <a:schemeClr val="accent2">
                    <a:lumMod val="60000"/>
                    <a:lumOff val="40000"/>
                  </a:schemeClr>
                </a:solidFill>
                <a:latin typeface="標楷體" panose="03000509000000000000" pitchFamily="65" charset="-120"/>
                <a:ea typeface="標楷體" panose="03000509000000000000" pitchFamily="65" charset="-120"/>
              </a:rPr>
              <a:t>移動加權平均法</a:t>
            </a:r>
            <a:r>
              <a:rPr lang="en-US" altLang="zh-TW" sz="2000" dirty="0" smtClean="0">
                <a:solidFill>
                  <a:schemeClr val="accent2">
                    <a:lumMod val="60000"/>
                    <a:lumOff val="40000"/>
                  </a:schemeClr>
                </a:solidFill>
                <a:latin typeface="標楷體" panose="03000509000000000000" pitchFamily="65" charset="-120"/>
                <a:ea typeface="標楷體" panose="03000509000000000000" pitchFamily="65" charset="-120"/>
              </a:rPr>
              <a:t>)</a:t>
            </a:r>
            <a:endParaRPr lang="en-US" altLang="zh-TW" sz="2000" dirty="0">
              <a:solidFill>
                <a:srgbClr val="FFFF00"/>
              </a:solidFill>
              <a:latin typeface="標楷體" panose="03000509000000000000" pitchFamily="65" charset="-120"/>
              <a:ea typeface="標楷體" panose="03000509000000000000" pitchFamily="65" charset="-120"/>
            </a:endParaRPr>
          </a:p>
          <a:p>
            <a:pPr marL="342900" indent="-342900">
              <a:lnSpc>
                <a:spcPts val="2100"/>
              </a:lnSpc>
              <a:buFont typeface="Wingdings" panose="05000000000000000000" pitchFamily="2" charset="2"/>
              <a:buChar char="n"/>
            </a:pPr>
            <a:r>
              <a:rPr lang="zh-TW" altLang="en-US" sz="2000" dirty="0">
                <a:solidFill>
                  <a:srgbClr val="FFFF00"/>
                </a:solidFill>
                <a:latin typeface="標楷體" panose="03000509000000000000" pitchFamily="65" charset="-120"/>
                <a:ea typeface="標楷體" panose="03000509000000000000" pitchFamily="65" charset="-120"/>
              </a:rPr>
              <a:t>平時</a:t>
            </a:r>
            <a:r>
              <a:rPr lang="en-US" altLang="zh-TW" sz="2000" dirty="0" smtClean="0">
                <a:solidFill>
                  <a:srgbClr val="FFFF00"/>
                </a:solidFill>
                <a:latin typeface="標楷體" panose="03000509000000000000" pitchFamily="65" charset="-120"/>
                <a:ea typeface="標楷體" panose="03000509000000000000" pitchFamily="65" charset="-120"/>
              </a:rPr>
              <a:t>(31)</a:t>
            </a:r>
            <a:endParaRPr lang="en-US" altLang="zh-TW" sz="2000" dirty="0">
              <a:solidFill>
                <a:srgbClr val="FFFF00"/>
              </a:solidFill>
              <a:latin typeface="標楷體" panose="03000509000000000000" pitchFamily="65" charset="-120"/>
              <a:ea typeface="標楷體" panose="03000509000000000000" pitchFamily="65" charset="-120"/>
            </a:endParaRPr>
          </a:p>
          <a:p>
            <a:pPr marL="696913" lvl="1" indent="-342900">
              <a:lnSpc>
                <a:spcPts val="2100"/>
              </a:lnSpc>
              <a:buFont typeface="Wingdings" panose="05000000000000000000" pitchFamily="2" charset="2"/>
              <a:buChar char="ü"/>
            </a:pPr>
            <a:r>
              <a:rPr lang="zh-TW" altLang="en-US" sz="2000" dirty="0">
                <a:solidFill>
                  <a:srgbClr val="FFFF00"/>
                </a:solidFill>
                <a:latin typeface="標楷體" panose="03000509000000000000" pitchFamily="65" charset="-120"/>
                <a:ea typeface="標楷體" panose="03000509000000000000" pitchFamily="65" charset="-120"/>
              </a:rPr>
              <a:t>發行</a:t>
            </a:r>
            <a:r>
              <a:rPr lang="zh-TW" altLang="en-US" sz="2000" dirty="0" smtClean="0">
                <a:solidFill>
                  <a:srgbClr val="FFFF00"/>
                </a:solidFill>
                <a:latin typeface="標楷體" panose="03000509000000000000" pitchFamily="65" charset="-120"/>
                <a:ea typeface="標楷體" panose="03000509000000000000" pitchFamily="65" charset="-120"/>
              </a:rPr>
              <a:t>公司債</a:t>
            </a:r>
            <a:r>
              <a:rPr lang="en-US" altLang="zh-TW" sz="2000" dirty="0" smtClean="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分期</a:t>
            </a:r>
            <a:r>
              <a:rPr lang="en-US" altLang="zh-TW" sz="2000" dirty="0" smtClean="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、新股</a:t>
            </a:r>
            <a:r>
              <a:rPr lang="en-US" altLang="zh-TW" sz="2000" dirty="0" smtClean="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換資產</a:t>
            </a:r>
            <a:r>
              <a:rPr lang="en-US" altLang="zh-TW" sz="2000" dirty="0" smtClean="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、庫藏股票</a:t>
            </a:r>
            <a:r>
              <a:rPr lang="en-US" altLang="zh-TW" sz="2000" dirty="0" smtClean="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受贈</a:t>
            </a:r>
            <a:r>
              <a:rPr lang="en-US" altLang="zh-TW" sz="2000" dirty="0" smtClean="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、不附息</a:t>
            </a:r>
            <a:r>
              <a:rPr lang="zh-TW" altLang="en-US" sz="2000" dirty="0" smtClean="0">
                <a:solidFill>
                  <a:srgbClr val="FFFF00"/>
                </a:solidFill>
                <a:latin typeface="標楷體" panose="03000509000000000000" pitchFamily="65" charset="-120"/>
                <a:ea typeface="標楷體" panose="03000509000000000000" pitchFamily="65" charset="-120"/>
              </a:rPr>
              <a:t>票據、應收無法收回</a:t>
            </a:r>
            <a:r>
              <a:rPr lang="en-US" altLang="zh-TW" sz="2000" dirty="0" smtClean="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含再收</a:t>
            </a:r>
            <a:r>
              <a:rPr lang="en-US" altLang="zh-TW" sz="2000" dirty="0" smtClean="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、薪資</a:t>
            </a:r>
            <a:r>
              <a:rPr lang="en-US" altLang="zh-TW" sz="2000" dirty="0" smtClean="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含雇主負擔</a:t>
            </a:r>
            <a:r>
              <a:rPr lang="en-US" altLang="zh-TW" sz="2000" dirty="0" smtClean="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、贈送</a:t>
            </a:r>
            <a:r>
              <a:rPr lang="zh-TW" altLang="en-US" sz="2000" dirty="0" smtClean="0">
                <a:solidFill>
                  <a:srgbClr val="FFFF00"/>
                </a:solidFill>
                <a:latin typeface="標楷體" panose="03000509000000000000" pitchFamily="65" charset="-120"/>
                <a:ea typeface="標楷體" panose="03000509000000000000" pitchFamily="65" charset="-120"/>
              </a:rPr>
              <a:t>員工存貨</a:t>
            </a:r>
            <a:endParaRPr lang="en-US" altLang="zh-TW" sz="2000" dirty="0" smtClean="0">
              <a:solidFill>
                <a:srgbClr val="FFFF00"/>
              </a:solidFill>
              <a:latin typeface="標楷體" panose="03000509000000000000" pitchFamily="65" charset="-120"/>
              <a:ea typeface="標楷體" panose="03000509000000000000" pitchFamily="65" charset="-120"/>
            </a:endParaRPr>
          </a:p>
          <a:p>
            <a:pPr marL="239713" indent="-342900">
              <a:lnSpc>
                <a:spcPts val="2100"/>
              </a:lnSpc>
              <a:buFont typeface="Wingdings" panose="05000000000000000000" pitchFamily="2" charset="2"/>
              <a:buChar char="n"/>
            </a:pPr>
            <a:r>
              <a:rPr lang="zh-TW" altLang="en-US" sz="2000" dirty="0" smtClean="0">
                <a:solidFill>
                  <a:srgbClr val="FFFF00"/>
                </a:solidFill>
                <a:latin typeface="標楷體" panose="03000509000000000000" pitchFamily="65" charset="-120"/>
                <a:ea typeface="標楷體" panose="03000509000000000000" pitchFamily="65" charset="-120"/>
              </a:rPr>
              <a:t>調整</a:t>
            </a:r>
            <a:r>
              <a:rPr lang="en-US" altLang="zh-TW" sz="2000" dirty="0" smtClean="0">
                <a:solidFill>
                  <a:srgbClr val="FFFF00"/>
                </a:solidFill>
                <a:latin typeface="標楷體" panose="03000509000000000000" pitchFamily="65" charset="-120"/>
                <a:ea typeface="標楷體" panose="03000509000000000000" pitchFamily="65" charset="-120"/>
              </a:rPr>
              <a:t>(13)</a:t>
            </a:r>
            <a:endParaRPr lang="zh-TW" altLang="en-US" sz="2000" dirty="0" smtClean="0">
              <a:solidFill>
                <a:srgbClr val="FFFF00"/>
              </a:solidFill>
              <a:latin typeface="標楷體" panose="03000509000000000000" pitchFamily="65" charset="-120"/>
              <a:ea typeface="標楷體" panose="03000509000000000000" pitchFamily="65" charset="-120"/>
            </a:endParaRPr>
          </a:p>
          <a:p>
            <a:pPr marL="722313" indent="-369888">
              <a:lnSpc>
                <a:spcPts val="2100"/>
              </a:lnSpc>
              <a:buFont typeface="Wingdings" panose="05000000000000000000" pitchFamily="2" charset="2"/>
              <a:buChar char="ü"/>
            </a:pPr>
            <a:r>
              <a:rPr lang="zh-TW" altLang="en-US" sz="2000" dirty="0">
                <a:solidFill>
                  <a:srgbClr val="FFFF00"/>
                </a:solidFill>
                <a:latin typeface="標楷體" panose="03000509000000000000" pitchFamily="65" charset="-120"/>
                <a:ea typeface="標楷體" panose="03000509000000000000" pitchFamily="65" charset="-120"/>
              </a:rPr>
              <a:t>薪資、用品</a:t>
            </a:r>
            <a:r>
              <a:rPr lang="zh-TW" altLang="en-US" sz="2000" dirty="0" smtClean="0">
                <a:solidFill>
                  <a:srgbClr val="FFFF00"/>
                </a:solidFill>
                <a:latin typeface="標楷體" panose="03000509000000000000" pitchFamily="65" charset="-120"/>
                <a:ea typeface="標楷體" panose="03000509000000000000" pitchFamily="65" charset="-120"/>
              </a:rPr>
              <a:t>盤存</a:t>
            </a:r>
            <a:r>
              <a:rPr lang="zh-TW" altLang="en-US" sz="2000" dirty="0">
                <a:solidFill>
                  <a:srgbClr val="FFFF00"/>
                </a:solidFill>
                <a:latin typeface="標楷體" panose="03000509000000000000" pitchFamily="65" charset="-120"/>
                <a:ea typeface="標楷體" panose="03000509000000000000" pitchFamily="65" charset="-120"/>
              </a:rPr>
              <a:t>、投資、不附</a:t>
            </a:r>
            <a:r>
              <a:rPr lang="zh-TW" altLang="en-US" sz="2000" dirty="0" smtClean="0">
                <a:solidFill>
                  <a:srgbClr val="FFFF00"/>
                </a:solidFill>
                <a:latin typeface="標楷體" panose="03000509000000000000" pitchFamily="65" charset="-120"/>
                <a:ea typeface="標楷體" panose="03000509000000000000" pitchFamily="65" charset="-120"/>
              </a:rPr>
              <a:t>息票據</a:t>
            </a:r>
            <a:r>
              <a:rPr lang="zh-TW" altLang="en-US" sz="2000" dirty="0">
                <a:solidFill>
                  <a:srgbClr val="FFFF00"/>
                </a:solidFill>
                <a:latin typeface="標楷體" panose="03000509000000000000" pitchFamily="65" charset="-120"/>
                <a:ea typeface="標楷體" panose="03000509000000000000" pitchFamily="65" charset="-120"/>
              </a:rPr>
              <a:t>、公司債利息</a:t>
            </a:r>
            <a:r>
              <a:rPr lang="zh-TW" altLang="en-US" sz="2000" dirty="0" smtClean="0">
                <a:solidFill>
                  <a:srgbClr val="FFFF00"/>
                </a:solidFill>
                <a:latin typeface="標楷體" panose="03000509000000000000" pitchFamily="65" charset="-120"/>
                <a:ea typeface="標楷體" panose="03000509000000000000" pitchFamily="65" charset="-120"/>
              </a:rPr>
              <a:t>、折舊</a:t>
            </a:r>
            <a:r>
              <a:rPr lang="en-US" altLang="zh-TW" sz="2000" dirty="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直線、</a:t>
            </a:r>
            <a:r>
              <a:rPr lang="zh-TW" altLang="en-US" sz="2000" dirty="0">
                <a:solidFill>
                  <a:srgbClr val="FFFF00"/>
                </a:solidFill>
                <a:latin typeface="標楷體" panose="03000509000000000000" pitchFamily="65" charset="-120"/>
                <a:ea typeface="標楷體" panose="03000509000000000000" pitchFamily="65" charset="-120"/>
              </a:rPr>
              <a:t>年</a:t>
            </a:r>
            <a:r>
              <a:rPr lang="zh-TW" altLang="en-US" sz="2000" dirty="0" smtClean="0">
                <a:solidFill>
                  <a:srgbClr val="FFFF00"/>
                </a:solidFill>
                <a:latin typeface="標楷體" panose="03000509000000000000" pitchFamily="65" charset="-120"/>
                <a:ea typeface="標楷體" panose="03000509000000000000" pitchFamily="65" charset="-120"/>
              </a:rPr>
              <a:t>數、</a:t>
            </a:r>
            <a:r>
              <a:rPr lang="zh-TW" altLang="en-US" sz="2000" dirty="0">
                <a:solidFill>
                  <a:srgbClr val="FFFF00"/>
                </a:solidFill>
                <a:latin typeface="標楷體" panose="03000509000000000000" pitchFamily="65" charset="-120"/>
                <a:ea typeface="標楷體" panose="03000509000000000000" pitchFamily="65" charset="-120"/>
              </a:rPr>
              <a:t>定</a:t>
            </a:r>
            <a:r>
              <a:rPr lang="zh-TW" altLang="en-US" sz="2000" dirty="0" smtClean="0">
                <a:solidFill>
                  <a:srgbClr val="FFFF00"/>
                </a:solidFill>
                <a:latin typeface="標楷體" panose="03000509000000000000" pitchFamily="65" charset="-120"/>
                <a:ea typeface="標楷體" panose="03000509000000000000" pitchFamily="65" charset="-120"/>
              </a:rPr>
              <a:t>率法</a:t>
            </a:r>
            <a:r>
              <a:rPr lang="zh-TW" altLang="en-US" sz="2000" dirty="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減損、呆帳</a:t>
            </a:r>
            <a:r>
              <a:rPr lang="en-US" altLang="zh-TW" sz="2000" dirty="0" smtClean="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二階</a:t>
            </a:r>
            <a:r>
              <a:rPr lang="en-US" altLang="zh-TW" sz="2000" dirty="0" smtClean="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存貨盤點</a:t>
            </a:r>
            <a:r>
              <a:rPr lang="zh-TW" altLang="en-US" sz="2000" dirty="0" smtClean="0">
                <a:solidFill>
                  <a:srgbClr val="FFFF00"/>
                </a:solidFill>
                <a:latin typeface="標楷體" panose="03000509000000000000" pitchFamily="65" charset="-120"/>
                <a:ea typeface="標楷體" panose="03000509000000000000" pitchFamily="65" charset="-120"/>
              </a:rPr>
              <a:t>評價</a:t>
            </a:r>
            <a:endParaRPr lang="zh-TW" altLang="en-US" sz="2000" dirty="0">
              <a:solidFill>
                <a:srgbClr val="FFFF00"/>
              </a:solidFill>
              <a:latin typeface="標楷體" panose="03000509000000000000" pitchFamily="65" charset="-120"/>
              <a:ea typeface="標楷體" panose="03000509000000000000" pitchFamily="65" charset="-120"/>
            </a:endParaRPr>
          </a:p>
          <a:p>
            <a:pPr marL="354013" indent="-354013">
              <a:lnSpc>
                <a:spcPts val="2100"/>
              </a:lnSpc>
              <a:buFont typeface="Wingdings" panose="05000000000000000000" pitchFamily="2" charset="2"/>
              <a:buChar char="n"/>
            </a:pPr>
            <a:r>
              <a:rPr lang="zh-TW" altLang="en-US" sz="2000" dirty="0">
                <a:solidFill>
                  <a:srgbClr val="FFFF00"/>
                </a:solidFill>
                <a:latin typeface="標楷體" panose="03000509000000000000" pitchFamily="65" charset="-120"/>
                <a:ea typeface="標楷體" panose="03000509000000000000" pitchFamily="65" charset="-120"/>
              </a:rPr>
              <a:t>指定題</a:t>
            </a:r>
            <a:r>
              <a:rPr lang="en-US" altLang="zh-TW" sz="2000" dirty="0" smtClean="0">
                <a:solidFill>
                  <a:srgbClr val="FFFF00"/>
                </a:solidFill>
                <a:latin typeface="標楷體" panose="03000509000000000000" pitchFamily="65" charset="-120"/>
                <a:ea typeface="標楷體" panose="03000509000000000000" pitchFamily="65" charset="-120"/>
              </a:rPr>
              <a:t>(3)</a:t>
            </a:r>
          </a:p>
          <a:p>
            <a:pPr marL="722313" lvl="1" indent="-265113">
              <a:lnSpc>
                <a:spcPts val="2100"/>
              </a:lnSpc>
              <a:buFont typeface="Wingdings" panose="05000000000000000000" pitchFamily="2" charset="2"/>
              <a:buChar char="ü"/>
            </a:pPr>
            <a:r>
              <a:rPr lang="zh-TW" altLang="en-US" sz="2000" dirty="0" smtClean="0">
                <a:solidFill>
                  <a:schemeClr val="accent2">
                    <a:lumMod val="60000"/>
                    <a:lumOff val="40000"/>
                  </a:schemeClr>
                </a:solidFill>
                <a:latin typeface="標楷體" panose="03000509000000000000" pitchFamily="65" charset="-120"/>
                <a:ea typeface="標楷體" panose="03000509000000000000" pitchFamily="65" charset="-120"/>
              </a:rPr>
              <a:t>成本加</a:t>
            </a:r>
            <a:r>
              <a:rPr lang="zh-TW" altLang="en-US" sz="2000" dirty="0">
                <a:solidFill>
                  <a:schemeClr val="accent2">
                    <a:lumMod val="60000"/>
                    <a:lumOff val="40000"/>
                  </a:schemeClr>
                </a:solidFill>
                <a:latin typeface="標楷體" panose="03000509000000000000" pitchFamily="65" charset="-120"/>
                <a:ea typeface="標楷體" panose="03000509000000000000" pitchFamily="65" charset="-120"/>
              </a:rPr>
              <a:t>價</a:t>
            </a:r>
            <a:r>
              <a:rPr lang="zh-TW" altLang="en-US" sz="2000" dirty="0" smtClean="0">
                <a:solidFill>
                  <a:schemeClr val="accent2">
                    <a:lumMod val="60000"/>
                    <a:lumOff val="40000"/>
                  </a:schemeClr>
                </a:solidFill>
                <a:latin typeface="標楷體" panose="03000509000000000000" pitchFamily="65" charset="-120"/>
                <a:ea typeface="標楷體" panose="03000509000000000000" pitchFamily="65" charset="-120"/>
              </a:rPr>
              <a:t>率及零售價計算</a:t>
            </a:r>
            <a:r>
              <a:rPr lang="en-US" altLang="zh-TW" sz="2000" dirty="0">
                <a:solidFill>
                  <a:schemeClr val="accent2">
                    <a:lumMod val="60000"/>
                    <a:lumOff val="40000"/>
                  </a:schemeClr>
                </a:solidFill>
                <a:latin typeface="標楷體" panose="03000509000000000000" pitchFamily="65" charset="-120"/>
                <a:ea typeface="標楷體" panose="03000509000000000000" pitchFamily="65" charset="-120"/>
              </a:rPr>
              <a:t>(</a:t>
            </a:r>
            <a:r>
              <a:rPr lang="zh-TW" altLang="en-US" sz="2000" dirty="0">
                <a:solidFill>
                  <a:schemeClr val="accent2">
                    <a:lumMod val="60000"/>
                    <a:lumOff val="40000"/>
                  </a:schemeClr>
                </a:solidFill>
                <a:latin typeface="標楷體" panose="03000509000000000000" pitchFamily="65" charset="-120"/>
                <a:ea typeface="標楷體" panose="03000509000000000000" pitchFamily="65" charset="-120"/>
              </a:rPr>
              <a:t>開帳前</a:t>
            </a:r>
            <a:r>
              <a:rPr lang="en-US" altLang="zh-TW" sz="2000" dirty="0">
                <a:solidFill>
                  <a:schemeClr val="accent2">
                    <a:lumMod val="60000"/>
                    <a:lumOff val="40000"/>
                  </a:schemeClr>
                </a:solidFill>
                <a:latin typeface="標楷體" panose="03000509000000000000" pitchFamily="65" charset="-120"/>
                <a:ea typeface="標楷體" panose="03000509000000000000" pitchFamily="65" charset="-120"/>
              </a:rPr>
              <a:t>)</a:t>
            </a:r>
            <a:r>
              <a:rPr lang="zh-TW" altLang="en-US" sz="2000" dirty="0">
                <a:solidFill>
                  <a:schemeClr val="accent2">
                    <a:lumMod val="60000"/>
                    <a:lumOff val="40000"/>
                  </a:schemeClr>
                </a:solidFill>
                <a:latin typeface="標楷體" panose="03000509000000000000" pitchFamily="65" charset="-120"/>
                <a:ea typeface="標楷體" panose="03000509000000000000" pitchFamily="65" charset="-120"/>
              </a:rPr>
              <a:t>存貨損失</a:t>
            </a:r>
            <a:r>
              <a:rPr lang="zh-TW" altLang="en-US" sz="2000" dirty="0" smtClean="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永</a:t>
            </a:r>
            <a:r>
              <a:rPr lang="zh-TW" altLang="en-US" sz="2000" dirty="0" smtClean="0">
                <a:solidFill>
                  <a:srgbClr val="FFFF00"/>
                </a:solidFill>
                <a:latin typeface="標楷體" panose="03000509000000000000" pitchFamily="65" charset="-120"/>
                <a:ea typeface="標楷體" panose="03000509000000000000" pitchFamily="65" charset="-120"/>
              </a:rPr>
              <a:t>續移動與先進</a:t>
            </a:r>
            <a:r>
              <a:rPr lang="zh-TW" altLang="en-US" sz="2000" dirty="0">
                <a:solidFill>
                  <a:srgbClr val="FFFF00"/>
                </a:solidFill>
                <a:latin typeface="標楷體" panose="03000509000000000000" pitchFamily="65" charset="-120"/>
                <a:ea typeface="標楷體" panose="03000509000000000000" pitchFamily="65" charset="-120"/>
              </a:rPr>
              <a:t>先</a:t>
            </a:r>
            <a:r>
              <a:rPr lang="zh-TW" altLang="en-US" sz="2000" dirty="0" smtClean="0">
                <a:solidFill>
                  <a:srgbClr val="FFFF00"/>
                </a:solidFill>
                <a:latin typeface="標楷體" panose="03000509000000000000" pitchFamily="65" charset="-120"/>
                <a:ea typeface="標楷體" panose="03000509000000000000" pitchFamily="65" charset="-120"/>
              </a:rPr>
              <a:t>出銷成差異分析</a:t>
            </a:r>
            <a:r>
              <a:rPr lang="zh-TW" altLang="en-US" sz="2000" dirty="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普通股</a:t>
            </a:r>
            <a:r>
              <a:rPr lang="zh-TW" altLang="en-US" sz="2000" dirty="0">
                <a:solidFill>
                  <a:srgbClr val="FFFF00"/>
                </a:solidFill>
                <a:latin typeface="標楷體" panose="03000509000000000000" pitchFamily="65" charset="-120"/>
                <a:ea typeface="標楷體" panose="03000509000000000000" pitchFamily="65" charset="-120"/>
              </a:rPr>
              <a:t>加權平均流通在外股數及每股盈餘</a:t>
            </a:r>
          </a:p>
        </p:txBody>
      </p:sp>
      <p:grpSp>
        <p:nvGrpSpPr>
          <p:cNvPr id="7" name="群組 6">
            <a:extLst>
              <a:ext uri="{FF2B5EF4-FFF2-40B4-BE49-F238E27FC236}">
                <a16:creationId xmlns:a16="http://schemas.microsoft.com/office/drawing/2014/main" id="{CE4B92A7-1C67-4465-9FE9-27BCC1855A0C}"/>
              </a:ext>
            </a:extLst>
          </p:cNvPr>
          <p:cNvGrpSpPr/>
          <p:nvPr/>
        </p:nvGrpSpPr>
        <p:grpSpPr>
          <a:xfrm>
            <a:off x="5953767" y="1558319"/>
            <a:ext cx="6295603" cy="5181694"/>
            <a:chOff x="4518274" y="1931316"/>
            <a:chExt cx="3447414" cy="4926055"/>
          </a:xfrm>
        </p:grpSpPr>
        <p:sp>
          <p:nvSpPr>
            <p:cNvPr id="93" name="矩形 92">
              <a:extLst>
                <a:ext uri="{FF2B5EF4-FFF2-40B4-BE49-F238E27FC236}">
                  <a16:creationId xmlns:a16="http://schemas.microsoft.com/office/drawing/2014/main" id="{6F885C99-576D-4300-81CE-A89888E70D44}"/>
                </a:ext>
              </a:extLst>
            </p:cNvPr>
            <p:cNvSpPr/>
            <p:nvPr/>
          </p:nvSpPr>
          <p:spPr>
            <a:xfrm flipH="1">
              <a:off x="4518274"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95" name="图片 74">
              <a:extLst>
                <a:ext uri="{FF2B5EF4-FFF2-40B4-BE49-F238E27FC236}">
                  <a16:creationId xmlns:a16="http://schemas.microsoft.com/office/drawing/2014/main" id="{95F5E59E-C40D-415F-8005-E84224C8A6AA}"/>
                </a:ext>
              </a:extLst>
            </p:cNvPr>
            <p:cNvPicPr>
              <a:picLocks/>
            </p:cNvPicPr>
            <p:nvPr/>
          </p:nvPicPr>
          <p:blipFill>
            <a:blip r:embed="rId3"/>
            <a:stretch>
              <a:fillRect/>
            </a:stretch>
          </p:blipFill>
          <p:spPr>
            <a:xfrm>
              <a:off x="6251370" y="6677371"/>
              <a:ext cx="1714318" cy="180000"/>
            </a:xfrm>
            <a:prstGeom prst="rect">
              <a:avLst/>
            </a:prstGeom>
          </p:spPr>
        </p:pic>
        <p:pic>
          <p:nvPicPr>
            <p:cNvPr id="96" name="图片 74">
              <a:extLst>
                <a:ext uri="{FF2B5EF4-FFF2-40B4-BE49-F238E27FC236}">
                  <a16:creationId xmlns:a16="http://schemas.microsoft.com/office/drawing/2014/main" id="{0424429C-68E7-486F-BA6D-6BF064E6F475}"/>
                </a:ext>
              </a:extLst>
            </p:cNvPr>
            <p:cNvPicPr>
              <a:picLocks/>
            </p:cNvPicPr>
            <p:nvPr/>
          </p:nvPicPr>
          <p:blipFill>
            <a:blip r:embed="rId3"/>
            <a:stretch>
              <a:fillRect/>
            </a:stretch>
          </p:blipFill>
          <p:spPr>
            <a:xfrm>
              <a:off x="5286581" y="1931316"/>
              <a:ext cx="1714318" cy="180000"/>
            </a:xfrm>
            <a:prstGeom prst="rect">
              <a:avLst/>
            </a:prstGeom>
          </p:spPr>
        </p:pic>
      </p:grpSp>
      <p:grpSp>
        <p:nvGrpSpPr>
          <p:cNvPr id="10" name="群組 9">
            <a:extLst>
              <a:ext uri="{FF2B5EF4-FFF2-40B4-BE49-F238E27FC236}">
                <a16:creationId xmlns:a16="http://schemas.microsoft.com/office/drawing/2014/main" id="{66764955-C316-40F6-92CC-3F782B90F392}"/>
              </a:ext>
            </a:extLst>
          </p:cNvPr>
          <p:cNvGrpSpPr/>
          <p:nvPr/>
        </p:nvGrpSpPr>
        <p:grpSpPr>
          <a:xfrm>
            <a:off x="8149228" y="887200"/>
            <a:ext cx="1847850" cy="1603387"/>
            <a:chOff x="5198539" y="1240776"/>
            <a:chExt cx="1847850" cy="1603387"/>
          </a:xfrm>
        </p:grpSpPr>
        <p:pic>
          <p:nvPicPr>
            <p:cNvPr id="97" name="圖片 96">
              <a:extLst>
                <a:ext uri="{FF2B5EF4-FFF2-40B4-BE49-F238E27FC236}">
                  <a16:creationId xmlns:a16="http://schemas.microsoft.com/office/drawing/2014/main" id="{A18A93CE-4DE0-4ABC-B7AA-7F2E5A3F6DD2}"/>
                </a:ext>
              </a:extLst>
            </p:cNvPr>
            <p:cNvPicPr>
              <a:picLocks noChangeAspect="1"/>
            </p:cNvPicPr>
            <p:nvPr/>
          </p:nvPicPr>
          <p:blipFill>
            <a:blip r:embed="rId4"/>
            <a:stretch>
              <a:fillRect/>
            </a:stretch>
          </p:blipFill>
          <p:spPr>
            <a:xfrm>
              <a:off x="5314674" y="1240776"/>
              <a:ext cx="1615580" cy="1603387"/>
            </a:xfrm>
            <a:prstGeom prst="rect">
              <a:avLst/>
            </a:prstGeom>
          </p:spPr>
        </p:pic>
        <p:sp>
          <p:nvSpPr>
            <p:cNvPr id="98" name="文字方塊 97">
              <a:extLst>
                <a:ext uri="{FF2B5EF4-FFF2-40B4-BE49-F238E27FC236}">
                  <a16:creationId xmlns:a16="http://schemas.microsoft.com/office/drawing/2014/main" id="{B7D60A0D-3F7E-4C98-9A9C-A40824EF6F05}"/>
                </a:ext>
              </a:extLst>
            </p:cNvPr>
            <p:cNvSpPr txBox="1"/>
            <p:nvPr/>
          </p:nvSpPr>
          <p:spPr>
            <a:xfrm>
              <a:off x="5198539" y="1730882"/>
              <a:ext cx="1847850" cy="584775"/>
            </a:xfrm>
            <a:prstGeom prst="rect">
              <a:avLst/>
            </a:prstGeom>
            <a:noFill/>
          </p:spPr>
          <p:txBody>
            <a:bodyPr wrap="square" rtlCol="0">
              <a:spAutoFit/>
            </a:bodyPr>
            <a:lstStyle/>
            <a:p>
              <a:pPr algn="ctr"/>
              <a:r>
                <a:rPr lang="zh-TW" altLang="en-US" sz="3200" dirty="0" smtClean="0">
                  <a:solidFill>
                    <a:schemeClr val="bg1"/>
                  </a:solidFill>
                  <a:latin typeface="標楷體" panose="03000509000000000000" pitchFamily="65" charset="-120"/>
                  <a:ea typeface="標楷體" panose="03000509000000000000" pitchFamily="65" charset="-120"/>
                </a:rPr>
                <a:t>正式題</a:t>
              </a:r>
              <a:endParaRPr lang="zh-TW" altLang="en-US" sz="3200" dirty="0">
                <a:solidFill>
                  <a:schemeClr val="bg1"/>
                </a:solidFill>
                <a:latin typeface="標楷體" panose="03000509000000000000" pitchFamily="65" charset="-120"/>
                <a:ea typeface="標楷體" panose="03000509000000000000" pitchFamily="65" charset="-120"/>
              </a:endParaRPr>
            </a:p>
          </p:txBody>
        </p:sp>
      </p:grpSp>
    </p:spTree>
    <p:extLst>
      <p:ext uri="{BB962C8B-B14F-4D97-AF65-F5344CB8AC3E}">
        <p14:creationId xmlns:p14="http://schemas.microsoft.com/office/powerpoint/2010/main" val="4121098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6" presetClass="entr" presetSubtype="32" fill="hold"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circle(out)">
                                          <p:cBhvr>
                                            <p:cTn id="23" dur="500"/>
                                            <p:tgtEl>
                                              <p:spTgt spid="9"/>
                                            </p:tgtEl>
                                          </p:cBhvr>
                                        </p:animEffect>
                                      </p:childTnLst>
                                    </p:cTn>
                                  </p:par>
                                </p:childTnLst>
                              </p:cTn>
                            </p:par>
                            <p:par>
                              <p:cTn id="24" fill="hold">
                                <p:stCondLst>
                                  <p:cond delay="1750"/>
                                </p:stCondLst>
                                <p:childTnLst>
                                  <p:par>
                                    <p:cTn id="25" presetID="22" presetClass="entr" presetSubtype="1" fill="hold"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wipe(up)">
                                          <p:cBhvr>
                                            <p:cTn id="27" dur="500"/>
                                            <p:tgtEl>
                                              <p:spTgt spid="6"/>
                                            </p:tgtEl>
                                          </p:cBhvr>
                                        </p:animEffect>
                                      </p:childTnLst>
                                    </p:cTn>
                                  </p:par>
                                </p:childTnLst>
                              </p:cTn>
                            </p:par>
                          </p:childTnLst>
                        </p:cTn>
                      </p:par>
                      <p:par>
                        <p:cTn id="28" fill="hold">
                          <p:stCondLst>
                            <p:cond delay="indefinite"/>
                          </p:stCondLst>
                          <p:childTnLst>
                            <p:par>
                              <p:cTn id="29" fill="hold">
                                <p:stCondLst>
                                  <p:cond delay="0"/>
                                </p:stCondLst>
                                <p:childTnLst>
                                  <p:par>
                                    <p:cTn id="30" presetID="6" presetClass="entr" presetSubtype="32" fill="hold" nodeType="click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circle(out)">
                                          <p:cBhvr>
                                            <p:cTn id="32" dur="500"/>
                                            <p:tgtEl>
                                              <p:spTgt spid="10"/>
                                            </p:tgtEl>
                                          </p:cBhvr>
                                        </p:animEffect>
                                      </p:childTnLst>
                                    </p:cTn>
                                  </p:par>
                                </p:childTnLst>
                              </p:cTn>
                            </p:par>
                            <p:par>
                              <p:cTn id="33" fill="hold">
                                <p:stCondLst>
                                  <p:cond delay="500"/>
                                </p:stCondLst>
                                <p:childTnLst>
                                  <p:par>
                                    <p:cTn id="34" presetID="22" presetClass="entr" presetSubtype="1" fill="hold" nodeType="afterEffect">
                                      <p:stCondLst>
                                        <p:cond delay="0"/>
                                      </p:stCondLst>
                                      <p:childTnLst>
                                        <p:set>
                                          <p:cBhvr>
                                            <p:cTn id="35" dur="1" fill="hold">
                                              <p:stCondLst>
                                                <p:cond delay="0"/>
                                              </p:stCondLst>
                                            </p:cTn>
                                            <p:tgtEl>
                                              <p:spTgt spid="7"/>
                                            </p:tgtEl>
                                            <p:attrNameLst>
                                              <p:attrName>style.visibility</p:attrName>
                                            </p:attrNameLst>
                                          </p:cBhvr>
                                          <p:to>
                                            <p:strVal val="visible"/>
                                          </p:to>
                                        </p:set>
                                        <p:animEffect transition="in" filter="wipe(up)">
                                          <p:cBhvr>
                                            <p:cTn id="36" dur="500"/>
                                            <p:tgtEl>
                                              <p:spTgt spid="7"/>
                                            </p:tgtEl>
                                          </p:cBhvr>
                                        </p:animEffect>
                                      </p:childTnLst>
                                    </p:cTn>
                                  </p:par>
                                </p:childTnLst>
                              </p:cTn>
                            </p:par>
                            <p:par>
                              <p:cTn id="37" fill="hold">
                                <p:stCondLst>
                                  <p:cond delay="1000"/>
                                </p:stCondLst>
                                <p:childTnLst>
                                  <p:par>
                                    <p:cTn id="38" presetID="42" presetClass="entr" presetSubtype="0" fill="hold" grpId="0" nodeType="afterEffect">
                                      <p:stCondLst>
                                        <p:cond delay="0"/>
                                      </p:stCondLst>
                                      <p:childTnLst>
                                        <p:set>
                                          <p:cBhvr>
                                            <p:cTn id="39" dur="1" fill="hold">
                                              <p:stCondLst>
                                                <p:cond delay="0"/>
                                              </p:stCondLst>
                                            </p:cTn>
                                            <p:tgtEl>
                                              <p:spTgt spid="94">
                                                <p:txEl>
                                                  <p:pRg st="0" end="0"/>
                                                </p:txEl>
                                              </p:spTgt>
                                            </p:tgtEl>
                                            <p:attrNameLst>
                                              <p:attrName>style.visibility</p:attrName>
                                            </p:attrNameLst>
                                          </p:cBhvr>
                                          <p:to>
                                            <p:strVal val="visible"/>
                                          </p:to>
                                        </p:set>
                                        <p:animEffect transition="in" filter="fade">
                                          <p:cBhvr>
                                            <p:cTn id="40" dur="1000"/>
                                            <p:tgtEl>
                                              <p:spTgt spid="94">
                                                <p:txEl>
                                                  <p:pRg st="0" end="0"/>
                                                </p:txEl>
                                              </p:spTgt>
                                            </p:tgtEl>
                                          </p:cBhvr>
                                        </p:animEffect>
                                        <p:anim calcmode="lin" valueType="num">
                                          <p:cBhvr>
                                            <p:cTn id="41" dur="1000" fill="hold"/>
                                            <p:tgtEl>
                                              <p:spTgt spid="94">
                                                <p:txEl>
                                                  <p:pRg st="0" end="0"/>
                                                </p:txEl>
                                              </p:spTgt>
                                            </p:tgtEl>
                                            <p:attrNameLst>
                                              <p:attrName>ppt_x</p:attrName>
                                            </p:attrNameLst>
                                          </p:cBhvr>
                                          <p:tavLst>
                                            <p:tav tm="0">
                                              <p:val>
                                                <p:strVal val="#ppt_x"/>
                                              </p:val>
                                            </p:tav>
                                            <p:tav tm="100000">
                                              <p:val>
                                                <p:strVal val="#ppt_x"/>
                                              </p:val>
                                            </p:tav>
                                          </p:tavLst>
                                        </p:anim>
                                        <p:anim calcmode="lin" valueType="num">
                                          <p:cBhvr>
                                            <p:cTn id="42" dur="1000" fill="hold"/>
                                            <p:tgtEl>
                                              <p:spTgt spid="9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42" presetClass="entr" presetSubtype="0" fill="hold" grpId="0" nodeType="clickEffect">
                                      <p:stCondLst>
                                        <p:cond delay="0"/>
                                      </p:stCondLst>
                                      <p:childTnLst>
                                        <p:set>
                                          <p:cBhvr>
                                            <p:cTn id="46" dur="1" fill="hold">
                                              <p:stCondLst>
                                                <p:cond delay="0"/>
                                              </p:stCondLst>
                                            </p:cTn>
                                            <p:tgtEl>
                                              <p:spTgt spid="94">
                                                <p:txEl>
                                                  <p:pRg st="1" end="1"/>
                                                </p:txEl>
                                              </p:spTgt>
                                            </p:tgtEl>
                                            <p:attrNameLst>
                                              <p:attrName>style.visibility</p:attrName>
                                            </p:attrNameLst>
                                          </p:cBhvr>
                                          <p:to>
                                            <p:strVal val="visible"/>
                                          </p:to>
                                        </p:set>
                                        <p:animEffect transition="in" filter="fade">
                                          <p:cBhvr>
                                            <p:cTn id="47" dur="1000"/>
                                            <p:tgtEl>
                                              <p:spTgt spid="94">
                                                <p:txEl>
                                                  <p:pRg st="1" end="1"/>
                                                </p:txEl>
                                              </p:spTgt>
                                            </p:tgtEl>
                                          </p:cBhvr>
                                        </p:animEffect>
                                        <p:anim calcmode="lin" valueType="num">
                                          <p:cBhvr>
                                            <p:cTn id="48" dur="1000" fill="hold"/>
                                            <p:tgtEl>
                                              <p:spTgt spid="94">
                                                <p:txEl>
                                                  <p:pRg st="1" end="1"/>
                                                </p:txEl>
                                              </p:spTgt>
                                            </p:tgtEl>
                                            <p:attrNameLst>
                                              <p:attrName>ppt_x</p:attrName>
                                            </p:attrNameLst>
                                          </p:cBhvr>
                                          <p:tavLst>
                                            <p:tav tm="0">
                                              <p:val>
                                                <p:strVal val="#ppt_x"/>
                                              </p:val>
                                            </p:tav>
                                            <p:tav tm="100000">
                                              <p:val>
                                                <p:strVal val="#ppt_x"/>
                                              </p:val>
                                            </p:tav>
                                          </p:tavLst>
                                        </p:anim>
                                        <p:anim calcmode="lin" valueType="num">
                                          <p:cBhvr>
                                            <p:cTn id="49" dur="1000" fill="hold"/>
                                            <p:tgtEl>
                                              <p:spTgt spid="94">
                                                <p:txEl>
                                                  <p:pRg st="1" end="1"/>
                                                </p:txEl>
                                              </p:spTgt>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94">
                                                <p:txEl>
                                                  <p:pRg st="2" end="2"/>
                                                </p:txEl>
                                              </p:spTgt>
                                            </p:tgtEl>
                                            <p:attrNameLst>
                                              <p:attrName>style.visibility</p:attrName>
                                            </p:attrNameLst>
                                          </p:cBhvr>
                                          <p:to>
                                            <p:strVal val="visible"/>
                                          </p:to>
                                        </p:set>
                                        <p:animEffect transition="in" filter="fade">
                                          <p:cBhvr>
                                            <p:cTn id="52" dur="1000"/>
                                            <p:tgtEl>
                                              <p:spTgt spid="94">
                                                <p:txEl>
                                                  <p:pRg st="2" end="2"/>
                                                </p:txEl>
                                              </p:spTgt>
                                            </p:tgtEl>
                                          </p:cBhvr>
                                        </p:animEffect>
                                        <p:anim calcmode="lin" valueType="num">
                                          <p:cBhvr>
                                            <p:cTn id="53" dur="1000" fill="hold"/>
                                            <p:tgtEl>
                                              <p:spTgt spid="94">
                                                <p:txEl>
                                                  <p:pRg st="2" end="2"/>
                                                </p:txEl>
                                              </p:spTgt>
                                            </p:tgtEl>
                                            <p:attrNameLst>
                                              <p:attrName>ppt_x</p:attrName>
                                            </p:attrNameLst>
                                          </p:cBhvr>
                                          <p:tavLst>
                                            <p:tav tm="0">
                                              <p:val>
                                                <p:strVal val="#ppt_x"/>
                                              </p:val>
                                            </p:tav>
                                            <p:tav tm="100000">
                                              <p:val>
                                                <p:strVal val="#ppt_x"/>
                                              </p:val>
                                            </p:tav>
                                          </p:tavLst>
                                        </p:anim>
                                        <p:anim calcmode="lin" valueType="num">
                                          <p:cBhvr>
                                            <p:cTn id="54" dur="1000" fill="hold"/>
                                            <p:tgtEl>
                                              <p:spTgt spid="9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42" presetClass="entr" presetSubtype="0" fill="hold" grpId="0" nodeType="clickEffect">
                                      <p:stCondLst>
                                        <p:cond delay="0"/>
                                      </p:stCondLst>
                                      <p:childTnLst>
                                        <p:set>
                                          <p:cBhvr>
                                            <p:cTn id="58" dur="1" fill="hold">
                                              <p:stCondLst>
                                                <p:cond delay="0"/>
                                              </p:stCondLst>
                                            </p:cTn>
                                            <p:tgtEl>
                                              <p:spTgt spid="94">
                                                <p:txEl>
                                                  <p:pRg st="3" end="3"/>
                                                </p:txEl>
                                              </p:spTgt>
                                            </p:tgtEl>
                                            <p:attrNameLst>
                                              <p:attrName>style.visibility</p:attrName>
                                            </p:attrNameLst>
                                          </p:cBhvr>
                                          <p:to>
                                            <p:strVal val="visible"/>
                                          </p:to>
                                        </p:set>
                                        <p:animEffect transition="in" filter="fade">
                                          <p:cBhvr>
                                            <p:cTn id="59" dur="1000"/>
                                            <p:tgtEl>
                                              <p:spTgt spid="94">
                                                <p:txEl>
                                                  <p:pRg st="3" end="3"/>
                                                </p:txEl>
                                              </p:spTgt>
                                            </p:tgtEl>
                                          </p:cBhvr>
                                        </p:animEffect>
                                        <p:anim calcmode="lin" valueType="num">
                                          <p:cBhvr>
                                            <p:cTn id="60" dur="1000" fill="hold"/>
                                            <p:tgtEl>
                                              <p:spTgt spid="94">
                                                <p:txEl>
                                                  <p:pRg st="3" end="3"/>
                                                </p:txEl>
                                              </p:spTgt>
                                            </p:tgtEl>
                                            <p:attrNameLst>
                                              <p:attrName>ppt_x</p:attrName>
                                            </p:attrNameLst>
                                          </p:cBhvr>
                                          <p:tavLst>
                                            <p:tav tm="0">
                                              <p:val>
                                                <p:strVal val="#ppt_x"/>
                                              </p:val>
                                            </p:tav>
                                            <p:tav tm="100000">
                                              <p:val>
                                                <p:strVal val="#ppt_x"/>
                                              </p:val>
                                            </p:tav>
                                          </p:tavLst>
                                        </p:anim>
                                        <p:anim calcmode="lin" valueType="num">
                                          <p:cBhvr>
                                            <p:cTn id="61" dur="1000" fill="hold"/>
                                            <p:tgtEl>
                                              <p:spTgt spid="9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42" presetClass="entr" presetSubtype="0" fill="hold" grpId="0" nodeType="clickEffect">
                                      <p:stCondLst>
                                        <p:cond delay="0"/>
                                      </p:stCondLst>
                                      <p:childTnLst>
                                        <p:set>
                                          <p:cBhvr>
                                            <p:cTn id="65" dur="1" fill="hold">
                                              <p:stCondLst>
                                                <p:cond delay="0"/>
                                              </p:stCondLst>
                                            </p:cTn>
                                            <p:tgtEl>
                                              <p:spTgt spid="94">
                                                <p:txEl>
                                                  <p:pRg st="4" end="4"/>
                                                </p:txEl>
                                              </p:spTgt>
                                            </p:tgtEl>
                                            <p:attrNameLst>
                                              <p:attrName>style.visibility</p:attrName>
                                            </p:attrNameLst>
                                          </p:cBhvr>
                                          <p:to>
                                            <p:strVal val="visible"/>
                                          </p:to>
                                        </p:set>
                                        <p:animEffect transition="in" filter="fade">
                                          <p:cBhvr>
                                            <p:cTn id="66" dur="1000"/>
                                            <p:tgtEl>
                                              <p:spTgt spid="94">
                                                <p:txEl>
                                                  <p:pRg st="4" end="4"/>
                                                </p:txEl>
                                              </p:spTgt>
                                            </p:tgtEl>
                                          </p:cBhvr>
                                        </p:animEffect>
                                        <p:anim calcmode="lin" valueType="num">
                                          <p:cBhvr>
                                            <p:cTn id="67" dur="1000" fill="hold"/>
                                            <p:tgtEl>
                                              <p:spTgt spid="94">
                                                <p:txEl>
                                                  <p:pRg st="4" end="4"/>
                                                </p:txEl>
                                              </p:spTgt>
                                            </p:tgtEl>
                                            <p:attrNameLst>
                                              <p:attrName>ppt_x</p:attrName>
                                            </p:attrNameLst>
                                          </p:cBhvr>
                                          <p:tavLst>
                                            <p:tav tm="0">
                                              <p:val>
                                                <p:strVal val="#ppt_x"/>
                                              </p:val>
                                            </p:tav>
                                            <p:tav tm="100000">
                                              <p:val>
                                                <p:strVal val="#ppt_x"/>
                                              </p:val>
                                            </p:tav>
                                          </p:tavLst>
                                        </p:anim>
                                        <p:anim calcmode="lin" valueType="num">
                                          <p:cBhvr>
                                            <p:cTn id="68" dur="1000" fill="hold"/>
                                            <p:tgtEl>
                                              <p:spTgt spid="94">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42" presetClass="entr" presetSubtype="0" fill="hold" grpId="0" nodeType="clickEffect">
                                      <p:stCondLst>
                                        <p:cond delay="0"/>
                                      </p:stCondLst>
                                      <p:childTnLst>
                                        <p:set>
                                          <p:cBhvr>
                                            <p:cTn id="72" dur="1" fill="hold">
                                              <p:stCondLst>
                                                <p:cond delay="0"/>
                                              </p:stCondLst>
                                            </p:cTn>
                                            <p:tgtEl>
                                              <p:spTgt spid="94">
                                                <p:txEl>
                                                  <p:pRg st="5" end="5"/>
                                                </p:txEl>
                                              </p:spTgt>
                                            </p:tgtEl>
                                            <p:attrNameLst>
                                              <p:attrName>style.visibility</p:attrName>
                                            </p:attrNameLst>
                                          </p:cBhvr>
                                          <p:to>
                                            <p:strVal val="visible"/>
                                          </p:to>
                                        </p:set>
                                        <p:animEffect transition="in" filter="fade">
                                          <p:cBhvr>
                                            <p:cTn id="73" dur="1000"/>
                                            <p:tgtEl>
                                              <p:spTgt spid="94">
                                                <p:txEl>
                                                  <p:pRg st="5" end="5"/>
                                                </p:txEl>
                                              </p:spTgt>
                                            </p:tgtEl>
                                          </p:cBhvr>
                                        </p:animEffect>
                                        <p:anim calcmode="lin" valueType="num">
                                          <p:cBhvr>
                                            <p:cTn id="74" dur="1000" fill="hold"/>
                                            <p:tgtEl>
                                              <p:spTgt spid="94">
                                                <p:txEl>
                                                  <p:pRg st="5" end="5"/>
                                                </p:txEl>
                                              </p:spTgt>
                                            </p:tgtEl>
                                            <p:attrNameLst>
                                              <p:attrName>ppt_x</p:attrName>
                                            </p:attrNameLst>
                                          </p:cBhvr>
                                          <p:tavLst>
                                            <p:tav tm="0">
                                              <p:val>
                                                <p:strVal val="#ppt_x"/>
                                              </p:val>
                                            </p:tav>
                                            <p:tav tm="100000">
                                              <p:val>
                                                <p:strVal val="#ppt_x"/>
                                              </p:val>
                                            </p:tav>
                                          </p:tavLst>
                                        </p:anim>
                                        <p:anim calcmode="lin" valueType="num">
                                          <p:cBhvr>
                                            <p:cTn id="75" dur="1000" fill="hold"/>
                                            <p:tgtEl>
                                              <p:spTgt spid="94">
                                                <p:txEl>
                                                  <p:pRg st="5" end="5"/>
                                                </p:txEl>
                                              </p:spTgt>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94">
                                                <p:txEl>
                                                  <p:pRg st="6" end="6"/>
                                                </p:txEl>
                                              </p:spTgt>
                                            </p:tgtEl>
                                            <p:attrNameLst>
                                              <p:attrName>style.visibility</p:attrName>
                                            </p:attrNameLst>
                                          </p:cBhvr>
                                          <p:to>
                                            <p:strVal val="visible"/>
                                          </p:to>
                                        </p:set>
                                        <p:animEffect transition="in" filter="fade">
                                          <p:cBhvr>
                                            <p:cTn id="78" dur="1000"/>
                                            <p:tgtEl>
                                              <p:spTgt spid="94">
                                                <p:txEl>
                                                  <p:pRg st="6" end="6"/>
                                                </p:txEl>
                                              </p:spTgt>
                                            </p:tgtEl>
                                          </p:cBhvr>
                                        </p:animEffect>
                                        <p:anim calcmode="lin" valueType="num">
                                          <p:cBhvr>
                                            <p:cTn id="79" dur="1000" fill="hold"/>
                                            <p:tgtEl>
                                              <p:spTgt spid="94">
                                                <p:txEl>
                                                  <p:pRg st="6" end="6"/>
                                                </p:txEl>
                                              </p:spTgt>
                                            </p:tgtEl>
                                            <p:attrNameLst>
                                              <p:attrName>ppt_x</p:attrName>
                                            </p:attrNameLst>
                                          </p:cBhvr>
                                          <p:tavLst>
                                            <p:tav tm="0">
                                              <p:val>
                                                <p:strVal val="#ppt_x"/>
                                              </p:val>
                                            </p:tav>
                                            <p:tav tm="100000">
                                              <p:val>
                                                <p:strVal val="#ppt_x"/>
                                              </p:val>
                                            </p:tav>
                                          </p:tavLst>
                                        </p:anim>
                                        <p:anim calcmode="lin" valueType="num">
                                          <p:cBhvr>
                                            <p:cTn id="80" dur="1000" fill="hold"/>
                                            <p:tgtEl>
                                              <p:spTgt spid="94">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94" grpId="0" build="p"/>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6" presetClass="entr" presetSubtype="32" fill="hold"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circle(out)">
                                          <p:cBhvr>
                                            <p:cTn id="23" dur="500"/>
                                            <p:tgtEl>
                                              <p:spTgt spid="9"/>
                                            </p:tgtEl>
                                          </p:cBhvr>
                                        </p:animEffect>
                                      </p:childTnLst>
                                    </p:cTn>
                                  </p:par>
                                </p:childTnLst>
                              </p:cTn>
                            </p:par>
                            <p:par>
                              <p:cTn id="24" fill="hold">
                                <p:stCondLst>
                                  <p:cond delay="1750"/>
                                </p:stCondLst>
                                <p:childTnLst>
                                  <p:par>
                                    <p:cTn id="25" presetID="22" presetClass="entr" presetSubtype="1" fill="hold"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wipe(up)">
                                          <p:cBhvr>
                                            <p:cTn id="27" dur="500"/>
                                            <p:tgtEl>
                                              <p:spTgt spid="6"/>
                                            </p:tgtEl>
                                          </p:cBhvr>
                                        </p:animEffect>
                                      </p:childTnLst>
                                    </p:cTn>
                                  </p:par>
                                </p:childTnLst>
                              </p:cTn>
                            </p:par>
                          </p:childTnLst>
                        </p:cTn>
                      </p:par>
                      <p:par>
                        <p:cTn id="28" fill="hold">
                          <p:stCondLst>
                            <p:cond delay="indefinite"/>
                          </p:stCondLst>
                          <p:childTnLst>
                            <p:par>
                              <p:cTn id="29" fill="hold">
                                <p:stCondLst>
                                  <p:cond delay="0"/>
                                </p:stCondLst>
                                <p:childTnLst>
                                  <p:par>
                                    <p:cTn id="30" presetID="6" presetClass="entr" presetSubtype="32" fill="hold" nodeType="click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circle(out)">
                                          <p:cBhvr>
                                            <p:cTn id="32" dur="500"/>
                                            <p:tgtEl>
                                              <p:spTgt spid="10"/>
                                            </p:tgtEl>
                                          </p:cBhvr>
                                        </p:animEffect>
                                      </p:childTnLst>
                                    </p:cTn>
                                  </p:par>
                                </p:childTnLst>
                              </p:cTn>
                            </p:par>
                            <p:par>
                              <p:cTn id="33" fill="hold">
                                <p:stCondLst>
                                  <p:cond delay="500"/>
                                </p:stCondLst>
                                <p:childTnLst>
                                  <p:par>
                                    <p:cTn id="34" presetID="22" presetClass="entr" presetSubtype="1" fill="hold" nodeType="afterEffect">
                                      <p:stCondLst>
                                        <p:cond delay="0"/>
                                      </p:stCondLst>
                                      <p:childTnLst>
                                        <p:set>
                                          <p:cBhvr>
                                            <p:cTn id="35" dur="1" fill="hold">
                                              <p:stCondLst>
                                                <p:cond delay="0"/>
                                              </p:stCondLst>
                                            </p:cTn>
                                            <p:tgtEl>
                                              <p:spTgt spid="7"/>
                                            </p:tgtEl>
                                            <p:attrNameLst>
                                              <p:attrName>style.visibility</p:attrName>
                                            </p:attrNameLst>
                                          </p:cBhvr>
                                          <p:to>
                                            <p:strVal val="visible"/>
                                          </p:to>
                                        </p:set>
                                        <p:animEffect transition="in" filter="wipe(up)">
                                          <p:cBhvr>
                                            <p:cTn id="36" dur="500"/>
                                            <p:tgtEl>
                                              <p:spTgt spid="7"/>
                                            </p:tgtEl>
                                          </p:cBhvr>
                                        </p:animEffect>
                                      </p:childTnLst>
                                    </p:cTn>
                                  </p:par>
                                </p:childTnLst>
                              </p:cTn>
                            </p:par>
                            <p:par>
                              <p:cTn id="37" fill="hold">
                                <p:stCondLst>
                                  <p:cond delay="1000"/>
                                </p:stCondLst>
                                <p:childTnLst>
                                  <p:par>
                                    <p:cTn id="38" presetID="42" presetClass="entr" presetSubtype="0" fill="hold" grpId="0" nodeType="afterEffect">
                                      <p:stCondLst>
                                        <p:cond delay="0"/>
                                      </p:stCondLst>
                                      <p:childTnLst>
                                        <p:set>
                                          <p:cBhvr>
                                            <p:cTn id="39" dur="1" fill="hold">
                                              <p:stCondLst>
                                                <p:cond delay="0"/>
                                              </p:stCondLst>
                                            </p:cTn>
                                            <p:tgtEl>
                                              <p:spTgt spid="94">
                                                <p:txEl>
                                                  <p:pRg st="0" end="0"/>
                                                </p:txEl>
                                              </p:spTgt>
                                            </p:tgtEl>
                                            <p:attrNameLst>
                                              <p:attrName>style.visibility</p:attrName>
                                            </p:attrNameLst>
                                          </p:cBhvr>
                                          <p:to>
                                            <p:strVal val="visible"/>
                                          </p:to>
                                        </p:set>
                                        <p:animEffect transition="in" filter="fade">
                                          <p:cBhvr>
                                            <p:cTn id="40" dur="1000"/>
                                            <p:tgtEl>
                                              <p:spTgt spid="94">
                                                <p:txEl>
                                                  <p:pRg st="0" end="0"/>
                                                </p:txEl>
                                              </p:spTgt>
                                            </p:tgtEl>
                                          </p:cBhvr>
                                        </p:animEffect>
                                        <p:anim calcmode="lin" valueType="num">
                                          <p:cBhvr>
                                            <p:cTn id="41" dur="1000" fill="hold"/>
                                            <p:tgtEl>
                                              <p:spTgt spid="94">
                                                <p:txEl>
                                                  <p:pRg st="0" end="0"/>
                                                </p:txEl>
                                              </p:spTgt>
                                            </p:tgtEl>
                                            <p:attrNameLst>
                                              <p:attrName>ppt_x</p:attrName>
                                            </p:attrNameLst>
                                          </p:cBhvr>
                                          <p:tavLst>
                                            <p:tav tm="0">
                                              <p:val>
                                                <p:strVal val="#ppt_x"/>
                                              </p:val>
                                            </p:tav>
                                            <p:tav tm="100000">
                                              <p:val>
                                                <p:strVal val="#ppt_x"/>
                                              </p:val>
                                            </p:tav>
                                          </p:tavLst>
                                        </p:anim>
                                        <p:anim calcmode="lin" valueType="num">
                                          <p:cBhvr>
                                            <p:cTn id="42" dur="1000" fill="hold"/>
                                            <p:tgtEl>
                                              <p:spTgt spid="9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42" presetClass="entr" presetSubtype="0" fill="hold" grpId="0" nodeType="clickEffect">
                                      <p:stCondLst>
                                        <p:cond delay="0"/>
                                      </p:stCondLst>
                                      <p:childTnLst>
                                        <p:set>
                                          <p:cBhvr>
                                            <p:cTn id="46" dur="1" fill="hold">
                                              <p:stCondLst>
                                                <p:cond delay="0"/>
                                              </p:stCondLst>
                                            </p:cTn>
                                            <p:tgtEl>
                                              <p:spTgt spid="94">
                                                <p:txEl>
                                                  <p:pRg st="1" end="1"/>
                                                </p:txEl>
                                              </p:spTgt>
                                            </p:tgtEl>
                                            <p:attrNameLst>
                                              <p:attrName>style.visibility</p:attrName>
                                            </p:attrNameLst>
                                          </p:cBhvr>
                                          <p:to>
                                            <p:strVal val="visible"/>
                                          </p:to>
                                        </p:set>
                                        <p:animEffect transition="in" filter="fade">
                                          <p:cBhvr>
                                            <p:cTn id="47" dur="1000"/>
                                            <p:tgtEl>
                                              <p:spTgt spid="94">
                                                <p:txEl>
                                                  <p:pRg st="1" end="1"/>
                                                </p:txEl>
                                              </p:spTgt>
                                            </p:tgtEl>
                                          </p:cBhvr>
                                        </p:animEffect>
                                        <p:anim calcmode="lin" valueType="num">
                                          <p:cBhvr>
                                            <p:cTn id="48" dur="1000" fill="hold"/>
                                            <p:tgtEl>
                                              <p:spTgt spid="94">
                                                <p:txEl>
                                                  <p:pRg st="1" end="1"/>
                                                </p:txEl>
                                              </p:spTgt>
                                            </p:tgtEl>
                                            <p:attrNameLst>
                                              <p:attrName>ppt_x</p:attrName>
                                            </p:attrNameLst>
                                          </p:cBhvr>
                                          <p:tavLst>
                                            <p:tav tm="0">
                                              <p:val>
                                                <p:strVal val="#ppt_x"/>
                                              </p:val>
                                            </p:tav>
                                            <p:tav tm="100000">
                                              <p:val>
                                                <p:strVal val="#ppt_x"/>
                                              </p:val>
                                            </p:tav>
                                          </p:tavLst>
                                        </p:anim>
                                        <p:anim calcmode="lin" valueType="num">
                                          <p:cBhvr>
                                            <p:cTn id="49" dur="1000" fill="hold"/>
                                            <p:tgtEl>
                                              <p:spTgt spid="94">
                                                <p:txEl>
                                                  <p:pRg st="1" end="1"/>
                                                </p:txEl>
                                              </p:spTgt>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94">
                                                <p:txEl>
                                                  <p:pRg st="2" end="2"/>
                                                </p:txEl>
                                              </p:spTgt>
                                            </p:tgtEl>
                                            <p:attrNameLst>
                                              <p:attrName>style.visibility</p:attrName>
                                            </p:attrNameLst>
                                          </p:cBhvr>
                                          <p:to>
                                            <p:strVal val="visible"/>
                                          </p:to>
                                        </p:set>
                                        <p:animEffect transition="in" filter="fade">
                                          <p:cBhvr>
                                            <p:cTn id="52" dur="1000"/>
                                            <p:tgtEl>
                                              <p:spTgt spid="94">
                                                <p:txEl>
                                                  <p:pRg st="2" end="2"/>
                                                </p:txEl>
                                              </p:spTgt>
                                            </p:tgtEl>
                                          </p:cBhvr>
                                        </p:animEffect>
                                        <p:anim calcmode="lin" valueType="num">
                                          <p:cBhvr>
                                            <p:cTn id="53" dur="1000" fill="hold"/>
                                            <p:tgtEl>
                                              <p:spTgt spid="94">
                                                <p:txEl>
                                                  <p:pRg st="2" end="2"/>
                                                </p:txEl>
                                              </p:spTgt>
                                            </p:tgtEl>
                                            <p:attrNameLst>
                                              <p:attrName>ppt_x</p:attrName>
                                            </p:attrNameLst>
                                          </p:cBhvr>
                                          <p:tavLst>
                                            <p:tav tm="0">
                                              <p:val>
                                                <p:strVal val="#ppt_x"/>
                                              </p:val>
                                            </p:tav>
                                            <p:tav tm="100000">
                                              <p:val>
                                                <p:strVal val="#ppt_x"/>
                                              </p:val>
                                            </p:tav>
                                          </p:tavLst>
                                        </p:anim>
                                        <p:anim calcmode="lin" valueType="num">
                                          <p:cBhvr>
                                            <p:cTn id="54" dur="1000" fill="hold"/>
                                            <p:tgtEl>
                                              <p:spTgt spid="9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42" presetClass="entr" presetSubtype="0" fill="hold" grpId="0" nodeType="clickEffect">
                                      <p:stCondLst>
                                        <p:cond delay="0"/>
                                      </p:stCondLst>
                                      <p:childTnLst>
                                        <p:set>
                                          <p:cBhvr>
                                            <p:cTn id="58" dur="1" fill="hold">
                                              <p:stCondLst>
                                                <p:cond delay="0"/>
                                              </p:stCondLst>
                                            </p:cTn>
                                            <p:tgtEl>
                                              <p:spTgt spid="94">
                                                <p:txEl>
                                                  <p:pRg st="3" end="3"/>
                                                </p:txEl>
                                              </p:spTgt>
                                            </p:tgtEl>
                                            <p:attrNameLst>
                                              <p:attrName>style.visibility</p:attrName>
                                            </p:attrNameLst>
                                          </p:cBhvr>
                                          <p:to>
                                            <p:strVal val="visible"/>
                                          </p:to>
                                        </p:set>
                                        <p:animEffect transition="in" filter="fade">
                                          <p:cBhvr>
                                            <p:cTn id="59" dur="1000"/>
                                            <p:tgtEl>
                                              <p:spTgt spid="94">
                                                <p:txEl>
                                                  <p:pRg st="3" end="3"/>
                                                </p:txEl>
                                              </p:spTgt>
                                            </p:tgtEl>
                                          </p:cBhvr>
                                        </p:animEffect>
                                        <p:anim calcmode="lin" valueType="num">
                                          <p:cBhvr>
                                            <p:cTn id="60" dur="1000" fill="hold"/>
                                            <p:tgtEl>
                                              <p:spTgt spid="94">
                                                <p:txEl>
                                                  <p:pRg st="3" end="3"/>
                                                </p:txEl>
                                              </p:spTgt>
                                            </p:tgtEl>
                                            <p:attrNameLst>
                                              <p:attrName>ppt_x</p:attrName>
                                            </p:attrNameLst>
                                          </p:cBhvr>
                                          <p:tavLst>
                                            <p:tav tm="0">
                                              <p:val>
                                                <p:strVal val="#ppt_x"/>
                                              </p:val>
                                            </p:tav>
                                            <p:tav tm="100000">
                                              <p:val>
                                                <p:strVal val="#ppt_x"/>
                                              </p:val>
                                            </p:tav>
                                          </p:tavLst>
                                        </p:anim>
                                        <p:anim calcmode="lin" valueType="num">
                                          <p:cBhvr>
                                            <p:cTn id="61" dur="1000" fill="hold"/>
                                            <p:tgtEl>
                                              <p:spTgt spid="9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42" presetClass="entr" presetSubtype="0" fill="hold" grpId="0" nodeType="clickEffect">
                                      <p:stCondLst>
                                        <p:cond delay="0"/>
                                      </p:stCondLst>
                                      <p:childTnLst>
                                        <p:set>
                                          <p:cBhvr>
                                            <p:cTn id="65" dur="1" fill="hold">
                                              <p:stCondLst>
                                                <p:cond delay="0"/>
                                              </p:stCondLst>
                                            </p:cTn>
                                            <p:tgtEl>
                                              <p:spTgt spid="94">
                                                <p:txEl>
                                                  <p:pRg st="4" end="4"/>
                                                </p:txEl>
                                              </p:spTgt>
                                            </p:tgtEl>
                                            <p:attrNameLst>
                                              <p:attrName>style.visibility</p:attrName>
                                            </p:attrNameLst>
                                          </p:cBhvr>
                                          <p:to>
                                            <p:strVal val="visible"/>
                                          </p:to>
                                        </p:set>
                                        <p:animEffect transition="in" filter="fade">
                                          <p:cBhvr>
                                            <p:cTn id="66" dur="1000"/>
                                            <p:tgtEl>
                                              <p:spTgt spid="94">
                                                <p:txEl>
                                                  <p:pRg st="4" end="4"/>
                                                </p:txEl>
                                              </p:spTgt>
                                            </p:tgtEl>
                                          </p:cBhvr>
                                        </p:animEffect>
                                        <p:anim calcmode="lin" valueType="num">
                                          <p:cBhvr>
                                            <p:cTn id="67" dur="1000" fill="hold"/>
                                            <p:tgtEl>
                                              <p:spTgt spid="94">
                                                <p:txEl>
                                                  <p:pRg st="4" end="4"/>
                                                </p:txEl>
                                              </p:spTgt>
                                            </p:tgtEl>
                                            <p:attrNameLst>
                                              <p:attrName>ppt_x</p:attrName>
                                            </p:attrNameLst>
                                          </p:cBhvr>
                                          <p:tavLst>
                                            <p:tav tm="0">
                                              <p:val>
                                                <p:strVal val="#ppt_x"/>
                                              </p:val>
                                            </p:tav>
                                            <p:tav tm="100000">
                                              <p:val>
                                                <p:strVal val="#ppt_x"/>
                                              </p:val>
                                            </p:tav>
                                          </p:tavLst>
                                        </p:anim>
                                        <p:anim calcmode="lin" valueType="num">
                                          <p:cBhvr>
                                            <p:cTn id="68" dur="1000" fill="hold"/>
                                            <p:tgtEl>
                                              <p:spTgt spid="94">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42" presetClass="entr" presetSubtype="0" fill="hold" grpId="0" nodeType="clickEffect">
                                      <p:stCondLst>
                                        <p:cond delay="0"/>
                                      </p:stCondLst>
                                      <p:childTnLst>
                                        <p:set>
                                          <p:cBhvr>
                                            <p:cTn id="72" dur="1" fill="hold">
                                              <p:stCondLst>
                                                <p:cond delay="0"/>
                                              </p:stCondLst>
                                            </p:cTn>
                                            <p:tgtEl>
                                              <p:spTgt spid="94">
                                                <p:txEl>
                                                  <p:pRg st="5" end="5"/>
                                                </p:txEl>
                                              </p:spTgt>
                                            </p:tgtEl>
                                            <p:attrNameLst>
                                              <p:attrName>style.visibility</p:attrName>
                                            </p:attrNameLst>
                                          </p:cBhvr>
                                          <p:to>
                                            <p:strVal val="visible"/>
                                          </p:to>
                                        </p:set>
                                        <p:animEffect transition="in" filter="fade">
                                          <p:cBhvr>
                                            <p:cTn id="73" dur="1000"/>
                                            <p:tgtEl>
                                              <p:spTgt spid="94">
                                                <p:txEl>
                                                  <p:pRg st="5" end="5"/>
                                                </p:txEl>
                                              </p:spTgt>
                                            </p:tgtEl>
                                          </p:cBhvr>
                                        </p:animEffect>
                                        <p:anim calcmode="lin" valueType="num">
                                          <p:cBhvr>
                                            <p:cTn id="74" dur="1000" fill="hold"/>
                                            <p:tgtEl>
                                              <p:spTgt spid="94">
                                                <p:txEl>
                                                  <p:pRg st="5" end="5"/>
                                                </p:txEl>
                                              </p:spTgt>
                                            </p:tgtEl>
                                            <p:attrNameLst>
                                              <p:attrName>ppt_x</p:attrName>
                                            </p:attrNameLst>
                                          </p:cBhvr>
                                          <p:tavLst>
                                            <p:tav tm="0">
                                              <p:val>
                                                <p:strVal val="#ppt_x"/>
                                              </p:val>
                                            </p:tav>
                                            <p:tav tm="100000">
                                              <p:val>
                                                <p:strVal val="#ppt_x"/>
                                              </p:val>
                                            </p:tav>
                                          </p:tavLst>
                                        </p:anim>
                                        <p:anim calcmode="lin" valueType="num">
                                          <p:cBhvr>
                                            <p:cTn id="75" dur="1000" fill="hold"/>
                                            <p:tgtEl>
                                              <p:spTgt spid="94">
                                                <p:txEl>
                                                  <p:pRg st="5" end="5"/>
                                                </p:txEl>
                                              </p:spTgt>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94">
                                                <p:txEl>
                                                  <p:pRg st="6" end="6"/>
                                                </p:txEl>
                                              </p:spTgt>
                                            </p:tgtEl>
                                            <p:attrNameLst>
                                              <p:attrName>style.visibility</p:attrName>
                                            </p:attrNameLst>
                                          </p:cBhvr>
                                          <p:to>
                                            <p:strVal val="visible"/>
                                          </p:to>
                                        </p:set>
                                        <p:animEffect transition="in" filter="fade">
                                          <p:cBhvr>
                                            <p:cTn id="78" dur="1000"/>
                                            <p:tgtEl>
                                              <p:spTgt spid="94">
                                                <p:txEl>
                                                  <p:pRg st="6" end="6"/>
                                                </p:txEl>
                                              </p:spTgt>
                                            </p:tgtEl>
                                          </p:cBhvr>
                                        </p:animEffect>
                                        <p:anim calcmode="lin" valueType="num">
                                          <p:cBhvr>
                                            <p:cTn id="79" dur="1000" fill="hold"/>
                                            <p:tgtEl>
                                              <p:spTgt spid="94">
                                                <p:txEl>
                                                  <p:pRg st="6" end="6"/>
                                                </p:txEl>
                                              </p:spTgt>
                                            </p:tgtEl>
                                            <p:attrNameLst>
                                              <p:attrName>ppt_x</p:attrName>
                                            </p:attrNameLst>
                                          </p:cBhvr>
                                          <p:tavLst>
                                            <p:tav tm="0">
                                              <p:val>
                                                <p:strVal val="#ppt_x"/>
                                              </p:val>
                                            </p:tav>
                                            <p:tav tm="100000">
                                              <p:val>
                                                <p:strVal val="#ppt_x"/>
                                              </p:val>
                                            </p:tav>
                                          </p:tavLst>
                                        </p:anim>
                                        <p:anim calcmode="lin" valueType="num">
                                          <p:cBhvr>
                                            <p:cTn id="80" dur="1000" fill="hold"/>
                                            <p:tgtEl>
                                              <p:spTgt spid="94">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94" grpId="0" build="p"/>
        </p:bldLst>
      </p:timing>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254956" y="2458915"/>
            <a:ext cx="5422861" cy="4221669"/>
          </a:xfrm>
          <a:prstGeom prst="rect">
            <a:avLst/>
          </a:prstGeom>
        </p:spPr>
        <p:txBody>
          <a:bodyPr wrap="square">
            <a:spAutoFit/>
          </a:bodyPr>
          <a:lstStyle/>
          <a:p>
            <a:pPr marL="342900" indent="-342900">
              <a:lnSpc>
                <a:spcPts val="2300"/>
              </a:lnSpc>
              <a:buFont typeface="Wingdings" panose="05000000000000000000" pitchFamily="2" charset="2"/>
              <a:buChar char="u"/>
            </a:pPr>
            <a:r>
              <a:rPr lang="zh-TW" altLang="en-US" sz="2200" dirty="0" smtClean="0">
                <a:solidFill>
                  <a:srgbClr val="00EFF1"/>
                </a:solidFill>
                <a:latin typeface="標楷體" panose="03000509000000000000" pitchFamily="65" charset="-120"/>
                <a:ea typeface="標楷體" panose="03000509000000000000" pitchFamily="65" charset="-120"/>
              </a:rPr>
              <a:t>不考慮營業稅及所得</a:t>
            </a:r>
            <a:r>
              <a:rPr lang="zh-TW" altLang="en-US" sz="2200" dirty="0">
                <a:solidFill>
                  <a:srgbClr val="00EFF1"/>
                </a:solidFill>
                <a:latin typeface="標楷體" panose="03000509000000000000" pitchFamily="65" charset="-120"/>
                <a:ea typeface="標楷體" panose="03000509000000000000" pitchFamily="65" charset="-120"/>
              </a:rPr>
              <a:t>稅</a:t>
            </a:r>
            <a:r>
              <a:rPr lang="zh-TW" altLang="en-US" sz="2200" dirty="0" smtClean="0">
                <a:solidFill>
                  <a:srgbClr val="00EFF1"/>
                </a:solidFill>
                <a:latin typeface="標楷體" panose="03000509000000000000" pitchFamily="65" charset="-120"/>
                <a:ea typeface="標楷體" panose="03000509000000000000" pitchFamily="65" charset="-120"/>
              </a:rPr>
              <a:t>、先虛後</a:t>
            </a:r>
            <a:r>
              <a:rPr lang="zh-TW" altLang="en-US" sz="2200" dirty="0">
                <a:solidFill>
                  <a:srgbClr val="00EFF1"/>
                </a:solidFill>
                <a:latin typeface="標楷體" panose="03000509000000000000" pitchFamily="65" charset="-120"/>
                <a:ea typeface="標楷體" panose="03000509000000000000" pitchFamily="65" charset="-120"/>
              </a:rPr>
              <a:t>實</a:t>
            </a:r>
            <a:r>
              <a:rPr lang="zh-TW" altLang="en-US" sz="2200" dirty="0" smtClean="0">
                <a:solidFill>
                  <a:srgbClr val="00EFF1"/>
                </a:solidFill>
                <a:latin typeface="標楷體" panose="03000509000000000000" pitchFamily="65" charset="-120"/>
                <a:ea typeface="標楷體" panose="03000509000000000000" pitchFamily="65" charset="-120"/>
              </a:rPr>
              <a:t>法、期初不作轉回分</a:t>
            </a:r>
            <a:r>
              <a:rPr lang="zh-TW" altLang="en-US" sz="2200" dirty="0">
                <a:solidFill>
                  <a:srgbClr val="00EFF1"/>
                </a:solidFill>
                <a:latin typeface="標楷體" panose="03000509000000000000" pitchFamily="65" charset="-120"/>
                <a:ea typeface="標楷體" panose="03000509000000000000" pitchFamily="65" charset="-120"/>
              </a:rPr>
              <a:t>錄</a:t>
            </a:r>
            <a:r>
              <a:rPr lang="zh-TW" altLang="en-US" sz="2200" dirty="0" smtClean="0">
                <a:solidFill>
                  <a:srgbClr val="00EFF1"/>
                </a:solidFill>
                <a:latin typeface="標楷體" panose="03000509000000000000" pitchFamily="65" charset="-120"/>
                <a:ea typeface="標楷體" panose="03000509000000000000" pitchFamily="65" charset="-120"/>
              </a:rPr>
              <a:t>、</a:t>
            </a:r>
            <a:endParaRPr lang="en-US" altLang="zh-TW" sz="2200" dirty="0" smtClean="0">
              <a:solidFill>
                <a:srgbClr val="00EFF1"/>
              </a:solidFill>
              <a:latin typeface="標楷體" panose="03000509000000000000" pitchFamily="65" charset="-120"/>
              <a:ea typeface="標楷體" panose="03000509000000000000" pitchFamily="65" charset="-120"/>
            </a:endParaRPr>
          </a:p>
          <a:p>
            <a:pPr marL="342900" indent="-342900">
              <a:lnSpc>
                <a:spcPts val="2300"/>
              </a:lnSpc>
              <a:buFont typeface="Wingdings" panose="05000000000000000000" pitchFamily="2" charset="2"/>
              <a:buChar char="u"/>
            </a:pPr>
            <a:r>
              <a:rPr lang="zh-TW" altLang="en-US" sz="2200" dirty="0" smtClean="0">
                <a:solidFill>
                  <a:srgbClr val="00EFF1"/>
                </a:solidFill>
                <a:latin typeface="標楷體" panose="03000509000000000000" pitchFamily="65" charset="-120"/>
                <a:ea typeface="標楷體" panose="03000509000000000000" pitchFamily="65" charset="-120"/>
              </a:rPr>
              <a:t>平時</a:t>
            </a:r>
            <a:r>
              <a:rPr lang="en-US" altLang="zh-TW" sz="2200" dirty="0" smtClean="0">
                <a:solidFill>
                  <a:srgbClr val="00EFF1"/>
                </a:solidFill>
                <a:latin typeface="標楷體" panose="03000509000000000000" pitchFamily="65" charset="-120"/>
                <a:ea typeface="標楷體" panose="03000509000000000000" pitchFamily="65" charset="-120"/>
              </a:rPr>
              <a:t>(28)</a:t>
            </a:r>
          </a:p>
          <a:p>
            <a:pPr marL="696913" lvl="1" indent="-342900">
              <a:lnSpc>
                <a:spcPts val="2300"/>
              </a:lnSpc>
              <a:buFont typeface="Wingdings" panose="05000000000000000000" pitchFamily="2" charset="2"/>
              <a:buChar char="ü"/>
            </a:pPr>
            <a:r>
              <a:rPr lang="zh-TW" altLang="en-US" sz="2200" dirty="0" smtClean="0">
                <a:solidFill>
                  <a:srgbClr val="00EFF1"/>
                </a:solidFill>
                <a:latin typeface="標楷體" panose="03000509000000000000" pitchFamily="65" charset="-120"/>
                <a:ea typeface="標楷體" panose="03000509000000000000" pitchFamily="65" charset="-120"/>
              </a:rPr>
              <a:t>不動產重</a:t>
            </a:r>
            <a:r>
              <a:rPr lang="zh-TW" altLang="en-US" sz="2200" dirty="0">
                <a:solidFill>
                  <a:srgbClr val="00EFF1"/>
                </a:solidFill>
                <a:latin typeface="標楷體" panose="03000509000000000000" pitchFamily="65" charset="-120"/>
                <a:ea typeface="標楷體" panose="03000509000000000000" pitchFamily="65" charset="-120"/>
              </a:rPr>
              <a:t>置、</a:t>
            </a:r>
            <a:r>
              <a:rPr lang="zh-TW" altLang="en-US" sz="2200" dirty="0" smtClean="0">
                <a:solidFill>
                  <a:srgbClr val="00EFF1"/>
                </a:solidFill>
                <a:latin typeface="標楷體" panose="03000509000000000000" pitchFamily="65" charset="-120"/>
                <a:ea typeface="標楷體" panose="03000509000000000000" pitchFamily="65" charset="-120"/>
              </a:rPr>
              <a:t>出差</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含回</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、確定</a:t>
            </a:r>
            <a:r>
              <a:rPr lang="zh-TW" altLang="en-US" sz="2200" dirty="0">
                <a:solidFill>
                  <a:srgbClr val="00EFF1"/>
                </a:solidFill>
                <a:latin typeface="標楷體" panose="03000509000000000000" pitchFamily="65" charset="-120"/>
                <a:ea typeface="標楷體" panose="03000509000000000000" pitchFamily="65" charset="-120"/>
              </a:rPr>
              <a:t>應收帳款無法</a:t>
            </a:r>
            <a:r>
              <a:rPr lang="zh-TW" altLang="en-US" sz="2200" dirty="0" smtClean="0">
                <a:solidFill>
                  <a:srgbClr val="00EFF1"/>
                </a:solidFill>
                <a:latin typeface="標楷體" panose="03000509000000000000" pitchFamily="65" charset="-120"/>
                <a:ea typeface="標楷體" panose="03000509000000000000" pitchFamily="65" charset="-120"/>
              </a:rPr>
              <a:t>收回、</a:t>
            </a:r>
            <a:r>
              <a:rPr lang="zh-TW" altLang="en-US" sz="2200" dirty="0">
                <a:solidFill>
                  <a:srgbClr val="00EFF1"/>
                </a:solidFill>
                <a:latin typeface="標楷體" panose="03000509000000000000" pitchFamily="65" charset="-120"/>
                <a:ea typeface="標楷體" panose="03000509000000000000" pitchFamily="65" charset="-120"/>
              </a:rPr>
              <a:t>薪資</a:t>
            </a:r>
            <a:r>
              <a:rPr lang="en-US" altLang="zh-TW" sz="2200" dirty="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含獎金</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、投資、支付費用</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郵水電文印郵票</a:t>
            </a:r>
            <a:r>
              <a:rPr lang="en-US" altLang="zh-TW" sz="2200" dirty="0" smtClean="0">
                <a:solidFill>
                  <a:srgbClr val="00EFF1"/>
                </a:solidFill>
                <a:latin typeface="標楷體" panose="03000509000000000000" pitchFamily="65" charset="-120"/>
                <a:ea typeface="標楷體" panose="03000509000000000000" pitchFamily="65" charset="-120"/>
              </a:rPr>
              <a:t>)</a:t>
            </a:r>
          </a:p>
          <a:p>
            <a:pPr marL="354013" lvl="1" indent="-354013">
              <a:lnSpc>
                <a:spcPts val="2300"/>
              </a:lnSpc>
              <a:buFont typeface="Wingdings" panose="05000000000000000000" pitchFamily="2" charset="2"/>
              <a:buChar char="u"/>
            </a:pPr>
            <a:r>
              <a:rPr lang="zh-TW" altLang="en-US" sz="2200" dirty="0" smtClean="0">
                <a:solidFill>
                  <a:srgbClr val="00EFF1"/>
                </a:solidFill>
                <a:latin typeface="標楷體" panose="03000509000000000000" pitchFamily="65" charset="-120"/>
                <a:ea typeface="標楷體" panose="03000509000000000000" pitchFamily="65" charset="-120"/>
              </a:rPr>
              <a:t>調整</a:t>
            </a:r>
            <a:r>
              <a:rPr lang="en-US" altLang="zh-TW" sz="2200" dirty="0" smtClean="0">
                <a:solidFill>
                  <a:srgbClr val="00EFF1"/>
                </a:solidFill>
                <a:latin typeface="標楷體" panose="03000509000000000000" pitchFamily="65" charset="-120"/>
                <a:ea typeface="標楷體" panose="03000509000000000000" pitchFamily="65" charset="-120"/>
              </a:rPr>
              <a:t>(12)</a:t>
            </a:r>
          </a:p>
          <a:p>
            <a:pPr marL="696913" lvl="1" indent="-342900">
              <a:lnSpc>
                <a:spcPts val="2300"/>
              </a:lnSpc>
              <a:buFont typeface="Wingdings" panose="05000000000000000000" pitchFamily="2" charset="2"/>
              <a:buChar char="ü"/>
            </a:pPr>
            <a:r>
              <a:rPr lang="zh-TW" altLang="en-US" sz="2200" dirty="0" smtClean="0">
                <a:solidFill>
                  <a:srgbClr val="00EFF1"/>
                </a:solidFill>
                <a:latin typeface="標楷體" panose="03000509000000000000" pitchFamily="65" charset="-120"/>
                <a:ea typeface="標楷體" panose="03000509000000000000" pitchFamily="65" charset="-120"/>
              </a:rPr>
              <a:t>預估</a:t>
            </a:r>
            <a:r>
              <a:rPr lang="zh-TW" altLang="en-US" sz="2200" dirty="0">
                <a:solidFill>
                  <a:srgbClr val="00EFF1"/>
                </a:solidFill>
                <a:latin typeface="標楷體" panose="03000509000000000000" pitchFamily="65" charset="-120"/>
                <a:ea typeface="標楷體" panose="03000509000000000000" pitchFamily="65" charset="-120"/>
              </a:rPr>
              <a:t>郵</a:t>
            </a:r>
            <a:r>
              <a:rPr lang="zh-TW" altLang="en-US" sz="2200" dirty="0" smtClean="0">
                <a:solidFill>
                  <a:srgbClr val="00EFF1"/>
                </a:solidFill>
                <a:latin typeface="標楷體" panose="03000509000000000000" pitchFamily="65" charset="-120"/>
                <a:ea typeface="標楷體" panose="03000509000000000000" pitchFamily="65" charset="-120"/>
              </a:rPr>
              <a:t>水電、預付費用、</a:t>
            </a:r>
            <a:r>
              <a:rPr lang="zh-TW" altLang="en-US" sz="2200" dirty="0">
                <a:solidFill>
                  <a:srgbClr val="00EFF1"/>
                </a:solidFill>
                <a:latin typeface="標楷體" panose="03000509000000000000" pitchFamily="65" charset="-120"/>
                <a:ea typeface="標楷體" panose="03000509000000000000" pitchFamily="65" charset="-120"/>
              </a:rPr>
              <a:t>用品盤存</a:t>
            </a:r>
            <a:r>
              <a:rPr lang="zh-TW" altLang="en-US" sz="2200" dirty="0" smtClean="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呆帳</a:t>
            </a:r>
            <a:r>
              <a:rPr lang="en-US" altLang="zh-TW" sz="2200" dirty="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帳齡分析法</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、投資</a:t>
            </a:r>
            <a:r>
              <a:rPr lang="zh-TW" altLang="en-US" sz="2200" dirty="0">
                <a:solidFill>
                  <a:srgbClr val="00EFF1"/>
                </a:solidFill>
                <a:latin typeface="標楷體" panose="03000509000000000000" pitchFamily="65" charset="-120"/>
                <a:ea typeface="標楷體" panose="03000509000000000000" pitchFamily="65" charset="-120"/>
              </a:rPr>
              <a:t>、存貨盤點評價、折舊</a:t>
            </a:r>
            <a:r>
              <a:rPr lang="en-US" altLang="zh-TW" sz="2200" dirty="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直線、年數</a:t>
            </a:r>
            <a:r>
              <a:rPr lang="zh-TW" altLang="en-US" sz="2200" dirty="0" smtClean="0">
                <a:solidFill>
                  <a:srgbClr val="00EFF1"/>
                </a:solidFill>
                <a:latin typeface="標楷體" panose="03000509000000000000" pitchFamily="65" charset="-120"/>
                <a:ea typeface="標楷體" panose="03000509000000000000" pitchFamily="65" charset="-120"/>
              </a:rPr>
              <a:t>、減損、</a:t>
            </a:r>
            <a:r>
              <a:rPr lang="zh-TW" altLang="en-US" sz="2200" dirty="0">
                <a:solidFill>
                  <a:srgbClr val="00EFF1"/>
                </a:solidFill>
                <a:latin typeface="標楷體" panose="03000509000000000000" pitchFamily="65" charset="-120"/>
                <a:ea typeface="標楷體" panose="03000509000000000000" pitchFamily="65" charset="-120"/>
              </a:rPr>
              <a:t>公司債利</a:t>
            </a:r>
            <a:r>
              <a:rPr lang="zh-TW" altLang="en-US" sz="2200" dirty="0" smtClean="0">
                <a:solidFill>
                  <a:srgbClr val="00EFF1"/>
                </a:solidFill>
                <a:latin typeface="標楷體" panose="03000509000000000000" pitchFamily="65" charset="-120"/>
                <a:ea typeface="標楷體" panose="03000509000000000000" pitchFamily="65" charset="-120"/>
              </a:rPr>
              <a:t>息</a:t>
            </a:r>
            <a:r>
              <a:rPr lang="zh-TW" altLang="en-US" sz="2200" dirty="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薪資獎金</a:t>
            </a:r>
            <a:endParaRPr lang="en-US" altLang="zh-TW" sz="2200" dirty="0" smtClean="0">
              <a:solidFill>
                <a:srgbClr val="00EFF1"/>
              </a:solidFill>
              <a:latin typeface="標楷體" panose="03000509000000000000" pitchFamily="65" charset="-120"/>
              <a:ea typeface="標楷體" panose="03000509000000000000" pitchFamily="65" charset="-120"/>
            </a:endParaRPr>
          </a:p>
          <a:p>
            <a:pPr marL="239713" indent="-342900">
              <a:lnSpc>
                <a:spcPts val="2300"/>
              </a:lnSpc>
              <a:buFont typeface="Wingdings" panose="05000000000000000000" pitchFamily="2" charset="2"/>
              <a:buChar char="u"/>
            </a:pPr>
            <a:r>
              <a:rPr lang="zh-TW" altLang="en-US" sz="2200" dirty="0" smtClean="0">
                <a:solidFill>
                  <a:srgbClr val="00EFF1"/>
                </a:solidFill>
                <a:latin typeface="標楷體" panose="03000509000000000000" pitchFamily="65" charset="-120"/>
                <a:ea typeface="標楷體" panose="03000509000000000000" pitchFamily="65" charset="-120"/>
              </a:rPr>
              <a:t>指定題</a:t>
            </a:r>
            <a:r>
              <a:rPr lang="en-US" altLang="zh-TW" sz="2200" dirty="0" smtClean="0">
                <a:solidFill>
                  <a:srgbClr val="00EFF1"/>
                </a:solidFill>
                <a:latin typeface="標楷體" panose="03000509000000000000" pitchFamily="65" charset="-120"/>
                <a:ea typeface="標楷體" panose="03000509000000000000" pitchFamily="65" charset="-120"/>
              </a:rPr>
              <a:t>(2)</a:t>
            </a:r>
            <a:endParaRPr lang="zh-TW" altLang="en-US" sz="2200" dirty="0" smtClean="0">
              <a:solidFill>
                <a:srgbClr val="00EFF1"/>
              </a:solidFill>
              <a:latin typeface="標楷體" panose="03000509000000000000" pitchFamily="65" charset="-120"/>
              <a:ea typeface="標楷體" panose="03000509000000000000" pitchFamily="65" charset="-120"/>
            </a:endParaRPr>
          </a:p>
          <a:p>
            <a:pPr marL="722313" indent="-369888">
              <a:lnSpc>
                <a:spcPts val="2300"/>
              </a:lnSpc>
              <a:buFont typeface="Wingdings" panose="05000000000000000000" pitchFamily="2" charset="2"/>
              <a:buChar char="ü"/>
            </a:pPr>
            <a:r>
              <a:rPr lang="zh-TW" altLang="en-US" sz="2200" dirty="0">
                <a:solidFill>
                  <a:srgbClr val="00EFF1"/>
                </a:solidFill>
                <a:latin typeface="標楷體" panose="03000509000000000000" pitchFamily="65" charset="-120"/>
                <a:ea typeface="標楷體" panose="03000509000000000000" pitchFamily="65" charset="-120"/>
              </a:rPr>
              <a:t>商品別銷貨利潤分析表、持有</a:t>
            </a:r>
            <a:r>
              <a:rPr lang="zh-TW" altLang="en-US" sz="2200" dirty="0" smtClean="0">
                <a:solidFill>
                  <a:srgbClr val="00EFF1"/>
                </a:solidFill>
                <a:latin typeface="標楷體" panose="03000509000000000000" pitchFamily="65" charset="-120"/>
                <a:ea typeface="標楷體" panose="03000509000000000000" pitchFamily="65" charset="-120"/>
              </a:rPr>
              <a:t>供改權益</a:t>
            </a:r>
            <a:r>
              <a:rPr lang="zh-TW" altLang="en-US" sz="2200" dirty="0">
                <a:solidFill>
                  <a:srgbClr val="00EFF1"/>
                </a:solidFill>
                <a:latin typeface="標楷體" panose="03000509000000000000" pitchFamily="65" charset="-120"/>
                <a:ea typeface="標楷體" panose="03000509000000000000" pitchFamily="65" charset="-120"/>
              </a:rPr>
              <a:t>法之</a:t>
            </a:r>
            <a:r>
              <a:rPr lang="zh-TW" altLang="en-US" sz="2200" dirty="0" smtClean="0">
                <a:solidFill>
                  <a:srgbClr val="00EFF1"/>
                </a:solidFill>
                <a:latin typeface="標楷體" panose="03000509000000000000" pitchFamily="65" charset="-120"/>
                <a:ea typeface="標楷體" panose="03000509000000000000" pitchFamily="65" charset="-120"/>
              </a:rPr>
              <a:t>投資重</a:t>
            </a:r>
            <a:r>
              <a:rPr lang="zh-TW" altLang="en-US" sz="2200" dirty="0">
                <a:solidFill>
                  <a:srgbClr val="00EFF1"/>
                </a:solidFill>
                <a:latin typeface="標楷體" panose="03000509000000000000" pitchFamily="65" charset="-120"/>
                <a:ea typeface="標楷體" panose="03000509000000000000" pitchFamily="65" charset="-120"/>
              </a:rPr>
              <a:t>編</a:t>
            </a:r>
            <a:r>
              <a:rPr lang="zh-TW" altLang="en-US" sz="2200" dirty="0" smtClean="0">
                <a:solidFill>
                  <a:srgbClr val="00EFF1"/>
                </a:solidFill>
                <a:latin typeface="標楷體" panose="03000509000000000000" pitchFamily="65" charset="-120"/>
                <a:ea typeface="標楷體" panose="03000509000000000000" pitchFamily="65" charset="-120"/>
              </a:rPr>
              <a:t>資負表</a:t>
            </a:r>
            <a:r>
              <a:rPr lang="zh-TW" altLang="en-US" sz="2200" dirty="0">
                <a:solidFill>
                  <a:srgbClr val="00EFF1"/>
                </a:solidFill>
                <a:latin typeface="標楷體" panose="03000509000000000000" pitchFamily="65" charset="-120"/>
                <a:ea typeface="標楷體" panose="03000509000000000000" pitchFamily="65" charset="-120"/>
              </a:rPr>
              <a:t>及綜合損益表</a:t>
            </a:r>
            <a:endParaRPr lang="zh-TW" altLang="en-US" sz="2400" dirty="0">
              <a:solidFill>
                <a:srgbClr val="00EFF1"/>
              </a:solidFill>
              <a:latin typeface="標楷體" panose="03000509000000000000" pitchFamily="65" charset="-120"/>
              <a:ea typeface="標楷體" panose="03000509000000000000" pitchFamily="65" charset="-120"/>
            </a:endParaRP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339650" cy="646331"/>
          </a:xfrm>
          <a:prstGeom prst="rect">
            <a:avLst/>
          </a:prstGeom>
        </p:spPr>
        <p:txBody>
          <a:bodyPr wrap="none">
            <a:spAutoFit/>
          </a:bodyPr>
          <a:lstStyle/>
          <a:p>
            <a:r>
              <a:rPr lang="zh-TW" altLang="en-US" sz="3600" b="1" dirty="0">
                <a:solidFill>
                  <a:schemeClr val="bg1"/>
                </a:solidFill>
                <a:latin typeface="標楷體" panose="03000509000000000000" pitchFamily="65" charset="-120"/>
                <a:ea typeface="標楷體" panose="03000509000000000000" pitchFamily="65" charset="-120"/>
              </a:rPr>
              <a:t>歷屆試題</a:t>
            </a:r>
            <a:r>
              <a:rPr lang="zh-TW" altLang="en-US" sz="3600" b="1" dirty="0" smtClean="0">
                <a:solidFill>
                  <a:schemeClr val="bg1"/>
                </a:solidFill>
                <a:latin typeface="標楷體" panose="03000509000000000000" pitchFamily="65" charset="-120"/>
                <a:ea typeface="標楷體" panose="03000509000000000000" pitchFamily="65" charset="-120"/>
              </a:rPr>
              <a:t>分析</a:t>
            </a:r>
            <a:r>
              <a:rPr lang="en-US" altLang="zh-TW" sz="3600" b="1" dirty="0" smtClean="0">
                <a:solidFill>
                  <a:schemeClr val="bg1"/>
                </a:solidFill>
                <a:latin typeface="標楷體" panose="03000509000000000000" pitchFamily="65" charset="-120"/>
                <a:ea typeface="標楷體" panose="03000509000000000000" pitchFamily="65" charset="-120"/>
              </a:rPr>
              <a:t>-</a:t>
            </a:r>
            <a:r>
              <a:rPr lang="en-US" altLang="zh-TW" sz="3600" b="1" dirty="0" smtClean="0">
                <a:solidFill>
                  <a:srgbClr val="00EFF1"/>
                </a:solidFill>
                <a:latin typeface="標楷體" panose="03000509000000000000" pitchFamily="65" charset="-120"/>
                <a:ea typeface="標楷體" panose="03000509000000000000" pitchFamily="65" charset="-120"/>
              </a:rPr>
              <a:t>104</a:t>
            </a:r>
            <a:r>
              <a:rPr lang="zh-TW" altLang="en-US" sz="3600" b="1" dirty="0" smtClean="0">
                <a:solidFill>
                  <a:srgbClr val="00EFF1"/>
                </a:solidFill>
                <a:latin typeface="標楷體" panose="03000509000000000000" pitchFamily="65" charset="-120"/>
                <a:ea typeface="標楷體" panose="03000509000000000000" pitchFamily="65" charset="-120"/>
              </a:rPr>
              <a:t>年</a:t>
            </a:r>
            <a:endParaRPr lang="zh-TW" altLang="en-US" sz="36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293134" y="1617645"/>
            <a:ext cx="5851165" cy="5122368"/>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9" name="群組 8">
            <a:extLst>
              <a:ext uri="{FF2B5EF4-FFF2-40B4-BE49-F238E27FC236}">
                <a16:creationId xmlns:a16="http://schemas.microsoft.com/office/drawing/2014/main" id="{2FECE5B1-E716-44B3-BCA8-EFD0567F881C}"/>
              </a:ext>
            </a:extLst>
          </p:cNvPr>
          <p:cNvGrpSpPr/>
          <p:nvPr/>
        </p:nvGrpSpPr>
        <p:grpSpPr>
          <a:xfrm>
            <a:off x="2076757" y="869949"/>
            <a:ext cx="1847850" cy="1603387"/>
            <a:chOff x="1552254" y="1240776"/>
            <a:chExt cx="1847850" cy="1603387"/>
          </a:xfrm>
        </p:grpSpPr>
        <p:pic>
          <p:nvPicPr>
            <p:cNvPr id="4" name="圖片 3">
              <a:extLst>
                <a:ext uri="{FF2B5EF4-FFF2-40B4-BE49-F238E27FC236}">
                  <a16:creationId xmlns:a16="http://schemas.microsoft.com/office/drawing/2014/main" id="{B2323400-6E4D-44BE-8AD6-8965FCB03FBB}"/>
                </a:ext>
              </a:extLst>
            </p:cNvPr>
            <p:cNvPicPr>
              <a:picLocks noChangeAspect="1"/>
            </p:cNvPicPr>
            <p:nvPr/>
          </p:nvPicPr>
          <p:blipFill>
            <a:blip r:embed="rId4"/>
            <a:stretch>
              <a:fillRect/>
            </a:stretch>
          </p:blipFill>
          <p:spPr>
            <a:xfrm>
              <a:off x="1704807" y="1240776"/>
              <a:ext cx="1615580" cy="1603387"/>
            </a:xfrm>
            <a:prstGeom prst="rect">
              <a:avLst/>
            </a:prstGeom>
          </p:spPr>
        </p:pic>
        <p:sp>
          <p:nvSpPr>
            <p:cNvPr id="5" name="文字方塊 4">
              <a:extLst>
                <a:ext uri="{FF2B5EF4-FFF2-40B4-BE49-F238E27FC236}">
                  <a16:creationId xmlns:a16="http://schemas.microsoft.com/office/drawing/2014/main" id="{274FDA40-955A-4375-A45A-5C3F888E0DDF}"/>
                </a:ext>
              </a:extLst>
            </p:cNvPr>
            <p:cNvSpPr txBox="1"/>
            <p:nvPr/>
          </p:nvSpPr>
          <p:spPr>
            <a:xfrm>
              <a:off x="1552254" y="1728928"/>
              <a:ext cx="1847850" cy="584775"/>
            </a:xfrm>
            <a:prstGeom prst="rect">
              <a:avLst/>
            </a:prstGeom>
            <a:noFill/>
          </p:spPr>
          <p:txBody>
            <a:bodyPr wrap="square" rtlCol="0">
              <a:spAutoFit/>
            </a:bodyPr>
            <a:lstStyle/>
            <a:p>
              <a:pPr algn="ctr"/>
              <a:r>
                <a:rPr lang="zh-TW" altLang="en-US" sz="3200" dirty="0">
                  <a:solidFill>
                    <a:schemeClr val="bg1"/>
                  </a:solidFill>
                  <a:latin typeface="標楷體" panose="03000509000000000000" pitchFamily="65" charset="-120"/>
                  <a:ea typeface="標楷體" panose="03000509000000000000" pitchFamily="65" charset="-120"/>
                </a:rPr>
                <a:t>模擬題</a:t>
              </a:r>
            </a:p>
          </p:txBody>
        </p:sp>
      </p:grpSp>
      <p:sp>
        <p:nvSpPr>
          <p:cNvPr id="94" name="矩形 93">
            <a:extLst>
              <a:ext uri="{FF2B5EF4-FFF2-40B4-BE49-F238E27FC236}">
                <a16:creationId xmlns:a16="http://schemas.microsoft.com/office/drawing/2014/main" id="{0FFBB90C-5965-4130-85DE-B5E57223117A}"/>
              </a:ext>
            </a:extLst>
          </p:cNvPr>
          <p:cNvSpPr/>
          <p:nvPr/>
        </p:nvSpPr>
        <p:spPr>
          <a:xfrm>
            <a:off x="5965081" y="2510326"/>
            <a:ext cx="5755367" cy="4401205"/>
          </a:xfrm>
          <a:prstGeom prst="rect">
            <a:avLst/>
          </a:prstGeom>
        </p:spPr>
        <p:txBody>
          <a:bodyPr wrap="square">
            <a:spAutoFit/>
          </a:bodyPr>
          <a:lstStyle/>
          <a:p>
            <a:pPr marL="342900" indent="-342900">
              <a:lnSpc>
                <a:spcPts val="2100"/>
              </a:lnSpc>
              <a:buFont typeface="Wingdings" panose="05000000000000000000" pitchFamily="2" charset="2"/>
              <a:buChar char="n"/>
            </a:pPr>
            <a:r>
              <a:rPr lang="zh-TW" altLang="en-US" sz="2000" dirty="0" smtClean="0">
                <a:solidFill>
                  <a:srgbClr val="FFFF00"/>
                </a:solidFill>
                <a:latin typeface="標楷體" panose="03000509000000000000" pitchFamily="65" charset="-120"/>
                <a:ea typeface="標楷體" panose="03000509000000000000" pitchFamily="65" charset="-120"/>
              </a:rPr>
              <a:t>不考慮</a:t>
            </a:r>
            <a:r>
              <a:rPr lang="zh-TW" altLang="en-US" sz="2000" dirty="0">
                <a:solidFill>
                  <a:srgbClr val="FFFF00"/>
                </a:solidFill>
                <a:latin typeface="標楷體" panose="03000509000000000000" pitchFamily="65" charset="-120"/>
                <a:ea typeface="標楷體" panose="03000509000000000000" pitchFamily="65" charset="-120"/>
              </a:rPr>
              <a:t>營業稅、先虛後實法、期初不作轉</a:t>
            </a:r>
            <a:r>
              <a:rPr lang="zh-TW" altLang="en-US" sz="2000" dirty="0" smtClean="0">
                <a:solidFill>
                  <a:srgbClr val="FFFF00"/>
                </a:solidFill>
                <a:latin typeface="標楷體" panose="03000509000000000000" pitchFamily="65" charset="-120"/>
                <a:ea typeface="標楷體" panose="03000509000000000000" pitchFamily="65" charset="-120"/>
              </a:rPr>
              <a:t>回</a:t>
            </a:r>
            <a:endParaRPr lang="en-US" altLang="zh-TW" sz="2000" dirty="0" smtClean="0">
              <a:solidFill>
                <a:srgbClr val="FFFF00"/>
              </a:solidFill>
              <a:latin typeface="標楷體" panose="03000509000000000000" pitchFamily="65" charset="-120"/>
              <a:ea typeface="標楷體" panose="03000509000000000000" pitchFamily="65" charset="-120"/>
            </a:endParaRPr>
          </a:p>
          <a:p>
            <a:pPr marL="342900" indent="-342900">
              <a:lnSpc>
                <a:spcPts val="2100"/>
              </a:lnSpc>
              <a:buFont typeface="Wingdings" panose="05000000000000000000" pitchFamily="2" charset="2"/>
              <a:buChar char="n"/>
            </a:pPr>
            <a:r>
              <a:rPr lang="zh-TW" altLang="en-US" sz="2000" dirty="0" smtClean="0">
                <a:solidFill>
                  <a:srgbClr val="FFFF00"/>
                </a:solidFill>
                <a:latin typeface="標楷體" panose="03000509000000000000" pitchFamily="65" charset="-120"/>
                <a:ea typeface="標楷體" panose="03000509000000000000" pitchFamily="65" charset="-120"/>
              </a:rPr>
              <a:t>平時</a:t>
            </a:r>
            <a:r>
              <a:rPr lang="en-US" altLang="zh-TW" sz="2000" dirty="0" smtClean="0">
                <a:solidFill>
                  <a:srgbClr val="FFFF00"/>
                </a:solidFill>
                <a:latin typeface="標楷體" panose="03000509000000000000" pitchFamily="65" charset="-120"/>
                <a:ea typeface="標楷體" panose="03000509000000000000" pitchFamily="65" charset="-120"/>
              </a:rPr>
              <a:t>(27)</a:t>
            </a:r>
            <a:endParaRPr lang="en-US" altLang="zh-TW" sz="2000" dirty="0">
              <a:solidFill>
                <a:srgbClr val="FFFF00"/>
              </a:solidFill>
              <a:latin typeface="標楷體" panose="03000509000000000000" pitchFamily="65" charset="-120"/>
              <a:ea typeface="標楷體" panose="03000509000000000000" pitchFamily="65" charset="-120"/>
            </a:endParaRPr>
          </a:p>
          <a:p>
            <a:pPr marL="696913" lvl="1" indent="-342900">
              <a:lnSpc>
                <a:spcPts val="2100"/>
              </a:lnSpc>
              <a:buFont typeface="Wingdings" panose="05000000000000000000" pitchFamily="2" charset="2"/>
              <a:buChar char="ü"/>
            </a:pPr>
            <a:r>
              <a:rPr lang="zh-TW" altLang="en-US" sz="2000" dirty="0">
                <a:solidFill>
                  <a:srgbClr val="FFFF00"/>
                </a:solidFill>
                <a:latin typeface="標楷體" panose="03000509000000000000" pitchFamily="65" charset="-120"/>
                <a:ea typeface="標楷體" panose="03000509000000000000" pitchFamily="65" charset="-120"/>
              </a:rPr>
              <a:t>不動產</a:t>
            </a:r>
            <a:r>
              <a:rPr lang="zh-TW" altLang="en-US" sz="2000" dirty="0" smtClean="0">
                <a:solidFill>
                  <a:srgbClr val="FFFF00"/>
                </a:solidFill>
                <a:latin typeface="標楷體" panose="03000509000000000000" pitchFamily="65" charset="-120"/>
                <a:ea typeface="標楷體" panose="03000509000000000000" pitchFamily="65" charset="-120"/>
              </a:rPr>
              <a:t>重大</a:t>
            </a:r>
            <a:r>
              <a:rPr lang="zh-TW" altLang="en-US" sz="2000" dirty="0">
                <a:solidFill>
                  <a:srgbClr val="FFFF00"/>
                </a:solidFill>
                <a:latin typeface="標楷體" panose="03000509000000000000" pitchFamily="65" charset="-120"/>
                <a:ea typeface="標楷體" panose="03000509000000000000" pitchFamily="65" charset="-120"/>
              </a:rPr>
              <a:t>檢測、貼現、保證維修</a:t>
            </a:r>
            <a:r>
              <a:rPr lang="en-US" altLang="zh-TW" sz="2000" dirty="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負債準備</a:t>
            </a:r>
            <a:r>
              <a:rPr lang="en-US" altLang="zh-TW" sz="2000" dirty="0" smtClean="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投資</a:t>
            </a:r>
            <a:r>
              <a:rPr lang="en-US" altLang="zh-TW" sz="2000" dirty="0" smtClean="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現</a:t>
            </a:r>
            <a:r>
              <a:rPr lang="zh-TW" altLang="en-US" sz="2000" dirty="0" smtClean="0">
                <a:solidFill>
                  <a:srgbClr val="FFFF00"/>
                </a:solidFill>
                <a:latin typeface="標楷體" panose="03000509000000000000" pitchFamily="65" charset="-120"/>
                <a:ea typeface="標楷體" panose="03000509000000000000" pitchFamily="65" charset="-120"/>
              </a:rPr>
              <a:t>金及</a:t>
            </a:r>
            <a:r>
              <a:rPr lang="zh-TW" altLang="en-US" sz="2000" dirty="0">
                <a:solidFill>
                  <a:srgbClr val="FFFF00"/>
                </a:solidFill>
                <a:latin typeface="標楷體" panose="03000509000000000000" pitchFamily="65" charset="-120"/>
                <a:ea typeface="標楷體" panose="03000509000000000000" pitchFamily="65" charset="-120"/>
              </a:rPr>
              <a:t>股票</a:t>
            </a:r>
            <a:r>
              <a:rPr lang="zh-TW" altLang="en-US" sz="2000" dirty="0" smtClean="0">
                <a:solidFill>
                  <a:srgbClr val="FFFF00"/>
                </a:solidFill>
                <a:latin typeface="標楷體" panose="03000509000000000000" pitchFamily="65" charset="-120"/>
                <a:ea typeface="標楷體" panose="03000509000000000000" pitchFamily="65" charset="-120"/>
              </a:rPr>
              <a:t>股利</a:t>
            </a:r>
            <a:r>
              <a:rPr lang="en-US" altLang="zh-TW" sz="2000" dirty="0" smtClean="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權益</a:t>
            </a:r>
            <a:r>
              <a:rPr lang="en-US" altLang="zh-TW" sz="2000" dirty="0" smtClean="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、投資</a:t>
            </a:r>
            <a:r>
              <a:rPr lang="en-US" altLang="zh-TW" sz="2000" dirty="0" smtClean="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出售</a:t>
            </a:r>
            <a:r>
              <a:rPr lang="en-US" altLang="zh-TW" sz="2000" dirty="0" smtClean="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持有</a:t>
            </a:r>
            <a:r>
              <a:rPr lang="en-US" altLang="zh-TW" sz="2000" dirty="0" smtClean="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機器與</a:t>
            </a:r>
            <a:r>
              <a:rPr lang="zh-TW" altLang="en-US" sz="2000" dirty="0">
                <a:solidFill>
                  <a:srgbClr val="FFFF00"/>
                </a:solidFill>
                <a:latin typeface="標楷體" panose="03000509000000000000" pitchFamily="65" charset="-120"/>
                <a:ea typeface="標楷體" panose="03000509000000000000" pitchFamily="65" charset="-120"/>
              </a:rPr>
              <a:t>客戶</a:t>
            </a:r>
            <a:r>
              <a:rPr lang="zh-TW" altLang="en-US" sz="2000" dirty="0" smtClean="0">
                <a:solidFill>
                  <a:srgbClr val="FFFF00"/>
                </a:solidFill>
                <a:latin typeface="標楷體" panose="03000509000000000000" pitchFamily="65" charset="-120"/>
                <a:ea typeface="標楷體" panose="03000509000000000000" pitchFamily="65" charset="-120"/>
              </a:rPr>
              <a:t>名單</a:t>
            </a:r>
            <a:r>
              <a:rPr lang="zh-TW" altLang="en-US" sz="2000" dirty="0">
                <a:solidFill>
                  <a:srgbClr val="FFFF00"/>
                </a:solidFill>
                <a:latin typeface="標楷體" panose="03000509000000000000" pitchFamily="65" charset="-120"/>
                <a:ea typeface="標楷體" panose="03000509000000000000" pitchFamily="65" charset="-120"/>
              </a:rPr>
              <a:t>交換、保證維修</a:t>
            </a:r>
            <a:r>
              <a:rPr lang="en-US" altLang="zh-TW" sz="2000" dirty="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負債準備</a:t>
            </a:r>
            <a:r>
              <a:rPr lang="en-US" altLang="zh-TW" sz="2000" dirty="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、庫藏股票</a:t>
            </a:r>
            <a:r>
              <a:rPr lang="en-US" altLang="zh-TW" sz="2000" dirty="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含再發</a:t>
            </a:r>
            <a:r>
              <a:rPr lang="en-US" altLang="zh-TW" sz="2000" dirty="0">
                <a:solidFill>
                  <a:srgbClr val="FFFF00"/>
                </a:solidFill>
                <a:latin typeface="標楷體" panose="03000509000000000000" pitchFamily="65" charset="-120"/>
                <a:ea typeface="標楷體" panose="03000509000000000000" pitchFamily="65" charset="-120"/>
              </a:rPr>
              <a:t>)</a:t>
            </a:r>
            <a:endParaRPr lang="en-US" altLang="zh-TW" sz="2000" dirty="0" smtClean="0">
              <a:solidFill>
                <a:srgbClr val="FFFF00"/>
              </a:solidFill>
              <a:latin typeface="標楷體" panose="03000509000000000000" pitchFamily="65" charset="-120"/>
              <a:ea typeface="標楷體" panose="03000509000000000000" pitchFamily="65" charset="-120"/>
            </a:endParaRPr>
          </a:p>
          <a:p>
            <a:pPr marL="239713" indent="-342900">
              <a:lnSpc>
                <a:spcPts val="2100"/>
              </a:lnSpc>
              <a:buFont typeface="Wingdings" panose="05000000000000000000" pitchFamily="2" charset="2"/>
              <a:buChar char="n"/>
            </a:pPr>
            <a:r>
              <a:rPr lang="zh-TW" altLang="en-US" sz="2000" dirty="0" smtClean="0">
                <a:solidFill>
                  <a:srgbClr val="FFFF00"/>
                </a:solidFill>
                <a:latin typeface="標楷體" panose="03000509000000000000" pitchFamily="65" charset="-120"/>
                <a:ea typeface="標楷體" panose="03000509000000000000" pitchFamily="65" charset="-120"/>
              </a:rPr>
              <a:t>調整</a:t>
            </a:r>
            <a:r>
              <a:rPr lang="en-US" altLang="zh-TW" sz="2000" dirty="0" smtClean="0">
                <a:solidFill>
                  <a:srgbClr val="FFFF00"/>
                </a:solidFill>
                <a:latin typeface="標楷體" panose="03000509000000000000" pitchFamily="65" charset="-120"/>
                <a:ea typeface="標楷體" panose="03000509000000000000" pitchFamily="65" charset="-120"/>
              </a:rPr>
              <a:t>(12)</a:t>
            </a:r>
            <a:endParaRPr lang="zh-TW" altLang="en-US" sz="2000" dirty="0" smtClean="0">
              <a:solidFill>
                <a:srgbClr val="FFFF00"/>
              </a:solidFill>
              <a:latin typeface="標楷體" panose="03000509000000000000" pitchFamily="65" charset="-120"/>
              <a:ea typeface="標楷體" panose="03000509000000000000" pitchFamily="65" charset="-120"/>
            </a:endParaRPr>
          </a:p>
          <a:p>
            <a:pPr marL="722313" indent="-369888">
              <a:lnSpc>
                <a:spcPts val="2100"/>
              </a:lnSpc>
              <a:buFont typeface="Wingdings" panose="05000000000000000000" pitchFamily="2" charset="2"/>
              <a:buChar char="ü"/>
            </a:pPr>
            <a:r>
              <a:rPr lang="zh-TW" altLang="en-US" sz="2000" dirty="0">
                <a:solidFill>
                  <a:srgbClr val="FFFF00"/>
                </a:solidFill>
                <a:latin typeface="標楷體" panose="03000509000000000000" pitchFamily="65" charset="-120"/>
                <a:ea typeface="標楷體" panose="03000509000000000000" pitchFamily="65" charset="-120"/>
              </a:rPr>
              <a:t>保證維修</a:t>
            </a:r>
            <a:r>
              <a:rPr lang="en-US" altLang="zh-TW" sz="2000" dirty="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負債準備</a:t>
            </a:r>
            <a:r>
              <a:rPr lang="en-US" altLang="zh-TW" sz="2000" dirty="0" smtClean="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、薪資</a:t>
            </a:r>
            <a:r>
              <a:rPr lang="en-US" altLang="zh-TW" sz="2000" dirty="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獎金</a:t>
            </a:r>
            <a:r>
              <a:rPr lang="en-US" altLang="zh-TW" sz="2000" dirty="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、投資</a:t>
            </a:r>
            <a:r>
              <a:rPr lang="en-US" altLang="zh-TW" sz="2000" dirty="0" smtClean="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持有</a:t>
            </a:r>
            <a:r>
              <a:rPr lang="zh-TW" altLang="en-US" sz="2000" dirty="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權益</a:t>
            </a:r>
            <a:r>
              <a:rPr lang="en-US" altLang="zh-TW" sz="2000" dirty="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、用品盤存、</a:t>
            </a:r>
            <a:r>
              <a:rPr lang="zh-TW" altLang="en-US" sz="2000" dirty="0">
                <a:solidFill>
                  <a:srgbClr val="FFFF00"/>
                </a:solidFill>
                <a:latin typeface="標楷體" panose="03000509000000000000" pitchFamily="65" charset="-120"/>
                <a:ea typeface="標楷體" panose="03000509000000000000" pitchFamily="65" charset="-120"/>
              </a:rPr>
              <a:t>折舊</a:t>
            </a:r>
            <a:r>
              <a:rPr lang="en-US" altLang="zh-TW" sz="2000" dirty="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直線、年數、定率法、減損</a:t>
            </a:r>
            <a:r>
              <a:rPr lang="zh-TW" altLang="en-US" sz="2000" dirty="0" smtClean="0">
                <a:solidFill>
                  <a:srgbClr val="FFFF00"/>
                </a:solidFill>
                <a:latin typeface="標楷體" panose="03000509000000000000" pitchFamily="65" charset="-120"/>
                <a:ea typeface="標楷體" panose="03000509000000000000" pitchFamily="65" charset="-120"/>
              </a:rPr>
              <a:t>、攤</a:t>
            </a:r>
            <a:r>
              <a:rPr lang="zh-TW" altLang="en-US" sz="2000" dirty="0">
                <a:solidFill>
                  <a:srgbClr val="FFFF00"/>
                </a:solidFill>
                <a:latin typeface="標楷體" panose="03000509000000000000" pitchFamily="65" charset="-120"/>
                <a:ea typeface="標楷體" panose="03000509000000000000" pitchFamily="65" charset="-120"/>
              </a:rPr>
              <a:t>銷</a:t>
            </a:r>
            <a:r>
              <a:rPr lang="en-US" altLang="zh-TW" sz="2000" dirty="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直線</a:t>
            </a:r>
            <a:r>
              <a:rPr lang="zh-TW" altLang="en-US" sz="2000" dirty="0" smtClean="0">
                <a:solidFill>
                  <a:srgbClr val="FFFF00"/>
                </a:solidFill>
                <a:latin typeface="標楷體" panose="03000509000000000000" pitchFamily="65" charset="-120"/>
                <a:ea typeface="標楷體" panose="03000509000000000000" pitchFamily="65" charset="-120"/>
              </a:rPr>
              <a:t>法</a:t>
            </a:r>
            <a:r>
              <a:rPr lang="zh-TW" altLang="en-US" sz="2000" dirty="0">
                <a:solidFill>
                  <a:srgbClr val="FFFF00"/>
                </a:solidFill>
                <a:latin typeface="標楷體" panose="03000509000000000000" pitchFamily="65" charset="-120"/>
                <a:ea typeface="標楷體" panose="03000509000000000000" pitchFamily="65" charset="-120"/>
              </a:rPr>
              <a:t>、呆帳</a:t>
            </a:r>
            <a:r>
              <a:rPr lang="en-US" altLang="zh-TW" sz="2000" dirty="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二階</a:t>
            </a:r>
            <a:r>
              <a:rPr lang="en-US" altLang="zh-TW" sz="2000" dirty="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、存貨盤點評價</a:t>
            </a:r>
          </a:p>
          <a:p>
            <a:pPr marL="354013" indent="-354013">
              <a:lnSpc>
                <a:spcPts val="2100"/>
              </a:lnSpc>
              <a:buFont typeface="Wingdings" panose="05000000000000000000" pitchFamily="2" charset="2"/>
              <a:buChar char="n"/>
            </a:pPr>
            <a:r>
              <a:rPr lang="zh-TW" altLang="en-US" sz="2000" dirty="0" smtClean="0">
                <a:solidFill>
                  <a:srgbClr val="FFFF00"/>
                </a:solidFill>
                <a:latin typeface="標楷體" panose="03000509000000000000" pitchFamily="65" charset="-120"/>
                <a:ea typeface="標楷體" panose="03000509000000000000" pitchFamily="65" charset="-120"/>
              </a:rPr>
              <a:t>指定</a:t>
            </a:r>
            <a:r>
              <a:rPr lang="zh-TW" altLang="en-US" sz="2000" dirty="0">
                <a:solidFill>
                  <a:srgbClr val="FFFF00"/>
                </a:solidFill>
                <a:latin typeface="標楷體" panose="03000509000000000000" pitchFamily="65" charset="-120"/>
                <a:ea typeface="標楷體" panose="03000509000000000000" pitchFamily="65" charset="-120"/>
              </a:rPr>
              <a:t>題</a:t>
            </a:r>
            <a:r>
              <a:rPr lang="en-US" altLang="zh-TW" sz="2000" dirty="0" smtClean="0">
                <a:solidFill>
                  <a:srgbClr val="FFFF00"/>
                </a:solidFill>
                <a:latin typeface="標楷體" panose="03000509000000000000" pitchFamily="65" charset="-120"/>
                <a:ea typeface="標楷體" panose="03000509000000000000" pitchFamily="65" charset="-120"/>
              </a:rPr>
              <a:t>(3)</a:t>
            </a:r>
          </a:p>
          <a:p>
            <a:pPr marL="722313" lvl="1" indent="-265113">
              <a:lnSpc>
                <a:spcPts val="2100"/>
              </a:lnSpc>
              <a:buFont typeface="Wingdings" panose="05000000000000000000" pitchFamily="2" charset="2"/>
              <a:buChar char="ü"/>
            </a:pPr>
            <a:r>
              <a:rPr lang="zh-TW" altLang="en-US" sz="2000" dirty="0" smtClean="0">
                <a:solidFill>
                  <a:srgbClr val="FFFF00"/>
                </a:solidFill>
                <a:latin typeface="標楷體" panose="03000509000000000000" pitchFamily="65" charset="-120"/>
                <a:ea typeface="標楷體" panose="03000509000000000000" pitchFamily="65" charset="-120"/>
              </a:rPr>
              <a:t>加權平均股</a:t>
            </a:r>
            <a:r>
              <a:rPr lang="zh-TW" altLang="en-US" sz="2000" dirty="0">
                <a:solidFill>
                  <a:srgbClr val="FFFF00"/>
                </a:solidFill>
                <a:latin typeface="標楷體" panose="03000509000000000000" pitchFamily="65" charset="-120"/>
                <a:ea typeface="標楷體" panose="03000509000000000000" pitchFamily="65" charset="-120"/>
              </a:rPr>
              <a:t>數</a:t>
            </a:r>
            <a:r>
              <a:rPr lang="zh-TW" altLang="en-US" sz="2000" dirty="0" smtClean="0">
                <a:solidFill>
                  <a:srgbClr val="FFFF00"/>
                </a:solidFill>
                <a:latin typeface="標楷體" panose="03000509000000000000" pitchFamily="65" charset="-120"/>
                <a:ea typeface="標楷體" panose="03000509000000000000" pitchFamily="65" charset="-120"/>
              </a:rPr>
              <a:t>、</a:t>
            </a:r>
            <a:r>
              <a:rPr lang="en-US" altLang="zh-TW" sz="2000" dirty="0" smtClean="0">
                <a:solidFill>
                  <a:srgbClr val="FFFF00"/>
                </a:solidFill>
                <a:latin typeface="標楷體" panose="03000509000000000000" pitchFamily="65" charset="-120"/>
                <a:ea typeface="標楷體" panose="03000509000000000000" pitchFamily="65" charset="-120"/>
              </a:rPr>
              <a:t>EPS</a:t>
            </a:r>
            <a:r>
              <a:rPr lang="zh-TW" altLang="en-US" sz="2000" dirty="0" smtClean="0">
                <a:solidFill>
                  <a:srgbClr val="FFFF00"/>
                </a:solidFill>
                <a:latin typeface="標楷體" panose="03000509000000000000" pitchFamily="65" charset="-120"/>
                <a:ea typeface="標楷體" panose="03000509000000000000" pitchFamily="65" charset="-120"/>
              </a:rPr>
              <a:t>及每</a:t>
            </a:r>
            <a:r>
              <a:rPr lang="zh-TW" altLang="en-US" sz="2000" dirty="0">
                <a:solidFill>
                  <a:srgbClr val="FFFF00"/>
                </a:solidFill>
                <a:latin typeface="標楷體" panose="03000509000000000000" pitchFamily="65" charset="-120"/>
                <a:ea typeface="標楷體" panose="03000509000000000000" pitchFamily="65" charset="-120"/>
              </a:rPr>
              <a:t>股帳面、</a:t>
            </a:r>
            <a:r>
              <a:rPr lang="zh-TW" altLang="en-US" sz="2000" dirty="0" smtClean="0">
                <a:solidFill>
                  <a:srgbClr val="FFFF00"/>
                </a:solidFill>
                <a:latin typeface="標楷體" panose="03000509000000000000" pitchFamily="65" charset="-120"/>
                <a:ea typeface="標楷體" panose="03000509000000000000" pitchFamily="65" charset="-120"/>
              </a:rPr>
              <a:t>持有改透國其他綜損對獎金影響及</a:t>
            </a:r>
            <a:r>
              <a:rPr lang="zh-TW" altLang="en-US" sz="2000" dirty="0">
                <a:solidFill>
                  <a:srgbClr val="FFFF00"/>
                </a:solidFill>
                <a:latin typeface="標楷體" panose="03000509000000000000" pitchFamily="65" charset="-120"/>
                <a:ea typeface="標楷體" panose="03000509000000000000" pitchFamily="65" charset="-120"/>
              </a:rPr>
              <a:t>重編資負表及綜合損益表</a:t>
            </a:r>
          </a:p>
          <a:p>
            <a:pPr marL="722313" lvl="1" indent="-265113">
              <a:lnSpc>
                <a:spcPts val="2100"/>
              </a:lnSpc>
              <a:buFont typeface="Wingdings" panose="05000000000000000000" pitchFamily="2" charset="2"/>
              <a:buChar char="ü"/>
            </a:pPr>
            <a:endParaRPr lang="zh-TW" altLang="en-US" sz="2000" dirty="0">
              <a:solidFill>
                <a:srgbClr val="FFFF00"/>
              </a:solidFill>
              <a:latin typeface="標楷體" panose="03000509000000000000" pitchFamily="65" charset="-120"/>
              <a:ea typeface="標楷體" panose="03000509000000000000" pitchFamily="65" charset="-120"/>
            </a:endParaRPr>
          </a:p>
        </p:txBody>
      </p:sp>
      <p:grpSp>
        <p:nvGrpSpPr>
          <p:cNvPr id="7" name="群組 6">
            <a:extLst>
              <a:ext uri="{FF2B5EF4-FFF2-40B4-BE49-F238E27FC236}">
                <a16:creationId xmlns:a16="http://schemas.microsoft.com/office/drawing/2014/main" id="{CE4B92A7-1C67-4465-9FE9-27BCC1855A0C}"/>
              </a:ext>
            </a:extLst>
          </p:cNvPr>
          <p:cNvGrpSpPr/>
          <p:nvPr/>
        </p:nvGrpSpPr>
        <p:grpSpPr>
          <a:xfrm>
            <a:off x="5953767" y="1558319"/>
            <a:ext cx="6295603" cy="5181694"/>
            <a:chOff x="4518274" y="1931316"/>
            <a:chExt cx="3447414" cy="4926055"/>
          </a:xfrm>
        </p:grpSpPr>
        <p:sp>
          <p:nvSpPr>
            <p:cNvPr id="93" name="矩形 92">
              <a:extLst>
                <a:ext uri="{FF2B5EF4-FFF2-40B4-BE49-F238E27FC236}">
                  <a16:creationId xmlns:a16="http://schemas.microsoft.com/office/drawing/2014/main" id="{6F885C99-576D-4300-81CE-A89888E70D44}"/>
                </a:ext>
              </a:extLst>
            </p:cNvPr>
            <p:cNvSpPr/>
            <p:nvPr/>
          </p:nvSpPr>
          <p:spPr>
            <a:xfrm flipH="1">
              <a:off x="4518274"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95" name="图片 74">
              <a:extLst>
                <a:ext uri="{FF2B5EF4-FFF2-40B4-BE49-F238E27FC236}">
                  <a16:creationId xmlns:a16="http://schemas.microsoft.com/office/drawing/2014/main" id="{95F5E59E-C40D-415F-8005-E84224C8A6AA}"/>
                </a:ext>
              </a:extLst>
            </p:cNvPr>
            <p:cNvPicPr>
              <a:picLocks/>
            </p:cNvPicPr>
            <p:nvPr/>
          </p:nvPicPr>
          <p:blipFill>
            <a:blip r:embed="rId3"/>
            <a:stretch>
              <a:fillRect/>
            </a:stretch>
          </p:blipFill>
          <p:spPr>
            <a:xfrm>
              <a:off x="6251370" y="6677371"/>
              <a:ext cx="1714318" cy="180000"/>
            </a:xfrm>
            <a:prstGeom prst="rect">
              <a:avLst/>
            </a:prstGeom>
          </p:spPr>
        </p:pic>
        <p:pic>
          <p:nvPicPr>
            <p:cNvPr id="96" name="图片 74">
              <a:extLst>
                <a:ext uri="{FF2B5EF4-FFF2-40B4-BE49-F238E27FC236}">
                  <a16:creationId xmlns:a16="http://schemas.microsoft.com/office/drawing/2014/main" id="{0424429C-68E7-486F-BA6D-6BF064E6F475}"/>
                </a:ext>
              </a:extLst>
            </p:cNvPr>
            <p:cNvPicPr>
              <a:picLocks/>
            </p:cNvPicPr>
            <p:nvPr/>
          </p:nvPicPr>
          <p:blipFill>
            <a:blip r:embed="rId3"/>
            <a:stretch>
              <a:fillRect/>
            </a:stretch>
          </p:blipFill>
          <p:spPr>
            <a:xfrm>
              <a:off x="5286581" y="1931316"/>
              <a:ext cx="1714318" cy="180000"/>
            </a:xfrm>
            <a:prstGeom prst="rect">
              <a:avLst/>
            </a:prstGeom>
          </p:spPr>
        </p:pic>
      </p:grpSp>
      <p:grpSp>
        <p:nvGrpSpPr>
          <p:cNvPr id="10" name="群組 9">
            <a:extLst>
              <a:ext uri="{FF2B5EF4-FFF2-40B4-BE49-F238E27FC236}">
                <a16:creationId xmlns:a16="http://schemas.microsoft.com/office/drawing/2014/main" id="{66764955-C316-40F6-92CC-3F782B90F392}"/>
              </a:ext>
            </a:extLst>
          </p:cNvPr>
          <p:cNvGrpSpPr/>
          <p:nvPr/>
        </p:nvGrpSpPr>
        <p:grpSpPr>
          <a:xfrm>
            <a:off x="8149228" y="887200"/>
            <a:ext cx="1847850" cy="1603387"/>
            <a:chOff x="5198539" y="1240776"/>
            <a:chExt cx="1847850" cy="1603387"/>
          </a:xfrm>
        </p:grpSpPr>
        <p:pic>
          <p:nvPicPr>
            <p:cNvPr id="97" name="圖片 96">
              <a:extLst>
                <a:ext uri="{FF2B5EF4-FFF2-40B4-BE49-F238E27FC236}">
                  <a16:creationId xmlns:a16="http://schemas.microsoft.com/office/drawing/2014/main" id="{A18A93CE-4DE0-4ABC-B7AA-7F2E5A3F6DD2}"/>
                </a:ext>
              </a:extLst>
            </p:cNvPr>
            <p:cNvPicPr>
              <a:picLocks noChangeAspect="1"/>
            </p:cNvPicPr>
            <p:nvPr/>
          </p:nvPicPr>
          <p:blipFill>
            <a:blip r:embed="rId4"/>
            <a:stretch>
              <a:fillRect/>
            </a:stretch>
          </p:blipFill>
          <p:spPr>
            <a:xfrm>
              <a:off x="5314674" y="1240776"/>
              <a:ext cx="1615580" cy="1603387"/>
            </a:xfrm>
            <a:prstGeom prst="rect">
              <a:avLst/>
            </a:prstGeom>
          </p:spPr>
        </p:pic>
        <p:sp>
          <p:nvSpPr>
            <p:cNvPr id="98" name="文字方塊 97">
              <a:extLst>
                <a:ext uri="{FF2B5EF4-FFF2-40B4-BE49-F238E27FC236}">
                  <a16:creationId xmlns:a16="http://schemas.microsoft.com/office/drawing/2014/main" id="{B7D60A0D-3F7E-4C98-9A9C-A40824EF6F05}"/>
                </a:ext>
              </a:extLst>
            </p:cNvPr>
            <p:cNvSpPr txBox="1"/>
            <p:nvPr/>
          </p:nvSpPr>
          <p:spPr>
            <a:xfrm>
              <a:off x="5198539" y="1730882"/>
              <a:ext cx="1847850" cy="584775"/>
            </a:xfrm>
            <a:prstGeom prst="rect">
              <a:avLst/>
            </a:prstGeom>
            <a:noFill/>
          </p:spPr>
          <p:txBody>
            <a:bodyPr wrap="square" rtlCol="0">
              <a:spAutoFit/>
            </a:bodyPr>
            <a:lstStyle/>
            <a:p>
              <a:pPr algn="ctr"/>
              <a:r>
                <a:rPr lang="zh-TW" altLang="en-US" sz="3200" dirty="0" smtClean="0">
                  <a:solidFill>
                    <a:schemeClr val="bg1"/>
                  </a:solidFill>
                  <a:latin typeface="標楷體" panose="03000509000000000000" pitchFamily="65" charset="-120"/>
                  <a:ea typeface="標楷體" panose="03000509000000000000" pitchFamily="65" charset="-120"/>
                </a:rPr>
                <a:t>正式題</a:t>
              </a:r>
              <a:endParaRPr lang="zh-TW" altLang="en-US" sz="3200" dirty="0">
                <a:solidFill>
                  <a:schemeClr val="bg1"/>
                </a:solidFill>
                <a:latin typeface="標楷體" panose="03000509000000000000" pitchFamily="65" charset="-120"/>
                <a:ea typeface="標楷體" panose="03000509000000000000" pitchFamily="65" charset="-120"/>
              </a:endParaRPr>
            </a:p>
          </p:txBody>
        </p:sp>
      </p:grpSp>
    </p:spTree>
    <p:extLst>
      <p:ext uri="{BB962C8B-B14F-4D97-AF65-F5344CB8AC3E}">
        <p14:creationId xmlns:p14="http://schemas.microsoft.com/office/powerpoint/2010/main" val="39723728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6" presetClass="entr" presetSubtype="32" fill="hold"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circle(out)">
                                          <p:cBhvr>
                                            <p:cTn id="23" dur="500"/>
                                            <p:tgtEl>
                                              <p:spTgt spid="9"/>
                                            </p:tgtEl>
                                          </p:cBhvr>
                                        </p:animEffect>
                                      </p:childTnLst>
                                    </p:cTn>
                                  </p:par>
                                </p:childTnLst>
                              </p:cTn>
                            </p:par>
                            <p:par>
                              <p:cTn id="24" fill="hold">
                                <p:stCondLst>
                                  <p:cond delay="1750"/>
                                </p:stCondLst>
                                <p:childTnLst>
                                  <p:par>
                                    <p:cTn id="25" presetID="22" presetClass="entr" presetSubtype="1" fill="hold"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wipe(up)">
                                          <p:cBhvr>
                                            <p:cTn id="27" dur="500"/>
                                            <p:tgtEl>
                                              <p:spTgt spid="6"/>
                                            </p:tgtEl>
                                          </p:cBhvr>
                                        </p:animEffect>
                                      </p:childTnLst>
                                    </p:cTn>
                                  </p:par>
                                </p:childTnLst>
                              </p:cTn>
                            </p:par>
                          </p:childTnLst>
                        </p:cTn>
                      </p:par>
                      <p:par>
                        <p:cTn id="28" fill="hold">
                          <p:stCondLst>
                            <p:cond delay="indefinite"/>
                          </p:stCondLst>
                          <p:childTnLst>
                            <p:par>
                              <p:cTn id="29" fill="hold">
                                <p:stCondLst>
                                  <p:cond delay="0"/>
                                </p:stCondLst>
                                <p:childTnLst>
                                  <p:par>
                                    <p:cTn id="30" presetID="6" presetClass="entr" presetSubtype="32" fill="hold" nodeType="click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circle(out)">
                                          <p:cBhvr>
                                            <p:cTn id="32" dur="500"/>
                                            <p:tgtEl>
                                              <p:spTgt spid="10"/>
                                            </p:tgtEl>
                                          </p:cBhvr>
                                        </p:animEffect>
                                      </p:childTnLst>
                                    </p:cTn>
                                  </p:par>
                                </p:childTnLst>
                              </p:cTn>
                            </p:par>
                            <p:par>
                              <p:cTn id="33" fill="hold">
                                <p:stCondLst>
                                  <p:cond delay="500"/>
                                </p:stCondLst>
                                <p:childTnLst>
                                  <p:par>
                                    <p:cTn id="34" presetID="22" presetClass="entr" presetSubtype="1" fill="hold" nodeType="afterEffect">
                                      <p:stCondLst>
                                        <p:cond delay="0"/>
                                      </p:stCondLst>
                                      <p:childTnLst>
                                        <p:set>
                                          <p:cBhvr>
                                            <p:cTn id="35" dur="1" fill="hold">
                                              <p:stCondLst>
                                                <p:cond delay="0"/>
                                              </p:stCondLst>
                                            </p:cTn>
                                            <p:tgtEl>
                                              <p:spTgt spid="7"/>
                                            </p:tgtEl>
                                            <p:attrNameLst>
                                              <p:attrName>style.visibility</p:attrName>
                                            </p:attrNameLst>
                                          </p:cBhvr>
                                          <p:to>
                                            <p:strVal val="visible"/>
                                          </p:to>
                                        </p:set>
                                        <p:animEffect transition="in" filter="wipe(up)">
                                          <p:cBhvr>
                                            <p:cTn id="36" dur="500"/>
                                            <p:tgtEl>
                                              <p:spTgt spid="7"/>
                                            </p:tgtEl>
                                          </p:cBhvr>
                                        </p:animEffect>
                                      </p:childTnLst>
                                    </p:cTn>
                                  </p:par>
                                </p:childTnLst>
                              </p:cTn>
                            </p:par>
                            <p:par>
                              <p:cTn id="37" fill="hold">
                                <p:stCondLst>
                                  <p:cond delay="1000"/>
                                </p:stCondLst>
                                <p:childTnLst>
                                  <p:par>
                                    <p:cTn id="38" presetID="42" presetClass="entr" presetSubtype="0" fill="hold" grpId="0" nodeType="afterEffect">
                                      <p:stCondLst>
                                        <p:cond delay="0"/>
                                      </p:stCondLst>
                                      <p:childTnLst>
                                        <p:set>
                                          <p:cBhvr>
                                            <p:cTn id="39" dur="1" fill="hold">
                                              <p:stCondLst>
                                                <p:cond delay="0"/>
                                              </p:stCondLst>
                                            </p:cTn>
                                            <p:tgtEl>
                                              <p:spTgt spid="94">
                                                <p:txEl>
                                                  <p:pRg st="0" end="0"/>
                                                </p:txEl>
                                              </p:spTgt>
                                            </p:tgtEl>
                                            <p:attrNameLst>
                                              <p:attrName>style.visibility</p:attrName>
                                            </p:attrNameLst>
                                          </p:cBhvr>
                                          <p:to>
                                            <p:strVal val="visible"/>
                                          </p:to>
                                        </p:set>
                                        <p:animEffect transition="in" filter="fade">
                                          <p:cBhvr>
                                            <p:cTn id="40" dur="1000"/>
                                            <p:tgtEl>
                                              <p:spTgt spid="94">
                                                <p:txEl>
                                                  <p:pRg st="0" end="0"/>
                                                </p:txEl>
                                              </p:spTgt>
                                            </p:tgtEl>
                                          </p:cBhvr>
                                        </p:animEffect>
                                        <p:anim calcmode="lin" valueType="num">
                                          <p:cBhvr>
                                            <p:cTn id="41" dur="1000" fill="hold"/>
                                            <p:tgtEl>
                                              <p:spTgt spid="94">
                                                <p:txEl>
                                                  <p:pRg st="0" end="0"/>
                                                </p:txEl>
                                              </p:spTgt>
                                            </p:tgtEl>
                                            <p:attrNameLst>
                                              <p:attrName>ppt_x</p:attrName>
                                            </p:attrNameLst>
                                          </p:cBhvr>
                                          <p:tavLst>
                                            <p:tav tm="0">
                                              <p:val>
                                                <p:strVal val="#ppt_x"/>
                                              </p:val>
                                            </p:tav>
                                            <p:tav tm="100000">
                                              <p:val>
                                                <p:strVal val="#ppt_x"/>
                                              </p:val>
                                            </p:tav>
                                          </p:tavLst>
                                        </p:anim>
                                        <p:anim calcmode="lin" valueType="num">
                                          <p:cBhvr>
                                            <p:cTn id="42" dur="1000" fill="hold"/>
                                            <p:tgtEl>
                                              <p:spTgt spid="94">
                                                <p:txEl>
                                                  <p:pRg st="0" end="0"/>
                                                </p:txEl>
                                              </p:spTgt>
                                            </p:tgtEl>
                                            <p:attrNameLst>
                                              <p:attrName>ppt_y</p:attrName>
                                            </p:attrNameLst>
                                          </p:cBhvr>
                                          <p:tavLst>
                                            <p:tav tm="0">
                                              <p:val>
                                                <p:strVal val="#ppt_y+.1"/>
                                              </p:val>
                                            </p:tav>
                                            <p:tav tm="100000">
                                              <p:val>
                                                <p:strVal val="#ppt_y"/>
                                              </p:val>
                                            </p:tav>
                                          </p:tavLst>
                                        </p:anim>
                                      </p:childTnLst>
                                    </p:cTn>
                                  </p:par>
                                </p:childTnLst>
                              </p:cTn>
                            </p:par>
                            <p:par>
                              <p:cTn id="43" fill="hold">
                                <p:stCondLst>
                                  <p:cond delay="2000"/>
                                </p:stCondLst>
                                <p:childTnLst>
                                  <p:par>
                                    <p:cTn id="44" presetID="42" presetClass="entr" presetSubtype="0" fill="hold" grpId="0" nodeType="afterEffect">
                                      <p:stCondLst>
                                        <p:cond delay="0"/>
                                      </p:stCondLst>
                                      <p:childTnLst>
                                        <p:set>
                                          <p:cBhvr>
                                            <p:cTn id="45" dur="1" fill="hold">
                                              <p:stCondLst>
                                                <p:cond delay="0"/>
                                              </p:stCondLst>
                                            </p:cTn>
                                            <p:tgtEl>
                                              <p:spTgt spid="94">
                                                <p:txEl>
                                                  <p:pRg st="1" end="1"/>
                                                </p:txEl>
                                              </p:spTgt>
                                            </p:tgtEl>
                                            <p:attrNameLst>
                                              <p:attrName>style.visibility</p:attrName>
                                            </p:attrNameLst>
                                          </p:cBhvr>
                                          <p:to>
                                            <p:strVal val="visible"/>
                                          </p:to>
                                        </p:set>
                                        <p:animEffect transition="in" filter="fade">
                                          <p:cBhvr>
                                            <p:cTn id="46" dur="1000"/>
                                            <p:tgtEl>
                                              <p:spTgt spid="94">
                                                <p:txEl>
                                                  <p:pRg st="1" end="1"/>
                                                </p:txEl>
                                              </p:spTgt>
                                            </p:tgtEl>
                                          </p:cBhvr>
                                        </p:animEffect>
                                        <p:anim calcmode="lin" valueType="num">
                                          <p:cBhvr>
                                            <p:cTn id="47" dur="1000" fill="hold"/>
                                            <p:tgtEl>
                                              <p:spTgt spid="94">
                                                <p:txEl>
                                                  <p:pRg st="1" end="1"/>
                                                </p:txEl>
                                              </p:spTgt>
                                            </p:tgtEl>
                                            <p:attrNameLst>
                                              <p:attrName>ppt_x</p:attrName>
                                            </p:attrNameLst>
                                          </p:cBhvr>
                                          <p:tavLst>
                                            <p:tav tm="0">
                                              <p:val>
                                                <p:strVal val="#ppt_x"/>
                                              </p:val>
                                            </p:tav>
                                            <p:tav tm="100000">
                                              <p:val>
                                                <p:strVal val="#ppt_x"/>
                                              </p:val>
                                            </p:tav>
                                          </p:tavLst>
                                        </p:anim>
                                        <p:anim calcmode="lin" valueType="num">
                                          <p:cBhvr>
                                            <p:cTn id="48" dur="1000" fill="hold"/>
                                            <p:tgtEl>
                                              <p:spTgt spid="94">
                                                <p:txEl>
                                                  <p:pRg st="1" end="1"/>
                                                </p:txEl>
                                              </p:spTgt>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0"/>
                                      </p:stCondLst>
                                      <p:childTnLst>
                                        <p:set>
                                          <p:cBhvr>
                                            <p:cTn id="50" dur="1" fill="hold">
                                              <p:stCondLst>
                                                <p:cond delay="0"/>
                                              </p:stCondLst>
                                            </p:cTn>
                                            <p:tgtEl>
                                              <p:spTgt spid="94">
                                                <p:txEl>
                                                  <p:pRg st="2" end="2"/>
                                                </p:txEl>
                                              </p:spTgt>
                                            </p:tgtEl>
                                            <p:attrNameLst>
                                              <p:attrName>style.visibility</p:attrName>
                                            </p:attrNameLst>
                                          </p:cBhvr>
                                          <p:to>
                                            <p:strVal val="visible"/>
                                          </p:to>
                                        </p:set>
                                        <p:animEffect transition="in" filter="fade">
                                          <p:cBhvr>
                                            <p:cTn id="51" dur="1000"/>
                                            <p:tgtEl>
                                              <p:spTgt spid="94">
                                                <p:txEl>
                                                  <p:pRg st="2" end="2"/>
                                                </p:txEl>
                                              </p:spTgt>
                                            </p:tgtEl>
                                          </p:cBhvr>
                                        </p:animEffect>
                                        <p:anim calcmode="lin" valueType="num">
                                          <p:cBhvr>
                                            <p:cTn id="52" dur="1000" fill="hold"/>
                                            <p:tgtEl>
                                              <p:spTgt spid="94">
                                                <p:txEl>
                                                  <p:pRg st="2" end="2"/>
                                                </p:txEl>
                                              </p:spTgt>
                                            </p:tgtEl>
                                            <p:attrNameLst>
                                              <p:attrName>ppt_x</p:attrName>
                                            </p:attrNameLst>
                                          </p:cBhvr>
                                          <p:tavLst>
                                            <p:tav tm="0">
                                              <p:val>
                                                <p:strVal val="#ppt_x"/>
                                              </p:val>
                                            </p:tav>
                                            <p:tav tm="100000">
                                              <p:val>
                                                <p:strVal val="#ppt_x"/>
                                              </p:val>
                                            </p:tav>
                                          </p:tavLst>
                                        </p:anim>
                                        <p:anim calcmode="lin" valueType="num">
                                          <p:cBhvr>
                                            <p:cTn id="53" dur="1000" fill="hold"/>
                                            <p:tgtEl>
                                              <p:spTgt spid="9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54" fill="hold">
                          <p:stCondLst>
                            <p:cond delay="indefinite"/>
                          </p:stCondLst>
                          <p:childTnLst>
                            <p:par>
                              <p:cTn id="55" fill="hold">
                                <p:stCondLst>
                                  <p:cond delay="0"/>
                                </p:stCondLst>
                                <p:childTnLst>
                                  <p:par>
                                    <p:cTn id="56" presetID="42" presetClass="entr" presetSubtype="0" fill="hold" grpId="0" nodeType="clickEffect">
                                      <p:stCondLst>
                                        <p:cond delay="0"/>
                                      </p:stCondLst>
                                      <p:childTnLst>
                                        <p:set>
                                          <p:cBhvr>
                                            <p:cTn id="57" dur="1" fill="hold">
                                              <p:stCondLst>
                                                <p:cond delay="0"/>
                                              </p:stCondLst>
                                            </p:cTn>
                                            <p:tgtEl>
                                              <p:spTgt spid="94">
                                                <p:txEl>
                                                  <p:pRg st="3" end="3"/>
                                                </p:txEl>
                                              </p:spTgt>
                                            </p:tgtEl>
                                            <p:attrNameLst>
                                              <p:attrName>style.visibility</p:attrName>
                                            </p:attrNameLst>
                                          </p:cBhvr>
                                          <p:to>
                                            <p:strVal val="visible"/>
                                          </p:to>
                                        </p:set>
                                        <p:animEffect transition="in" filter="fade">
                                          <p:cBhvr>
                                            <p:cTn id="58" dur="1000"/>
                                            <p:tgtEl>
                                              <p:spTgt spid="94">
                                                <p:txEl>
                                                  <p:pRg st="3" end="3"/>
                                                </p:txEl>
                                              </p:spTgt>
                                            </p:tgtEl>
                                          </p:cBhvr>
                                        </p:animEffect>
                                        <p:anim calcmode="lin" valueType="num">
                                          <p:cBhvr>
                                            <p:cTn id="59" dur="1000" fill="hold"/>
                                            <p:tgtEl>
                                              <p:spTgt spid="94">
                                                <p:txEl>
                                                  <p:pRg st="3" end="3"/>
                                                </p:txEl>
                                              </p:spTgt>
                                            </p:tgtEl>
                                            <p:attrNameLst>
                                              <p:attrName>ppt_x</p:attrName>
                                            </p:attrNameLst>
                                          </p:cBhvr>
                                          <p:tavLst>
                                            <p:tav tm="0">
                                              <p:val>
                                                <p:strVal val="#ppt_x"/>
                                              </p:val>
                                            </p:tav>
                                            <p:tav tm="100000">
                                              <p:val>
                                                <p:strVal val="#ppt_x"/>
                                              </p:val>
                                            </p:tav>
                                          </p:tavLst>
                                        </p:anim>
                                        <p:anim calcmode="lin" valueType="num">
                                          <p:cBhvr>
                                            <p:cTn id="60" dur="1000" fill="hold"/>
                                            <p:tgtEl>
                                              <p:spTgt spid="9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42" presetClass="entr" presetSubtype="0" fill="hold" grpId="0" nodeType="clickEffect">
                                      <p:stCondLst>
                                        <p:cond delay="0"/>
                                      </p:stCondLst>
                                      <p:childTnLst>
                                        <p:set>
                                          <p:cBhvr>
                                            <p:cTn id="64" dur="1" fill="hold">
                                              <p:stCondLst>
                                                <p:cond delay="0"/>
                                              </p:stCondLst>
                                            </p:cTn>
                                            <p:tgtEl>
                                              <p:spTgt spid="94">
                                                <p:txEl>
                                                  <p:pRg st="4" end="4"/>
                                                </p:txEl>
                                              </p:spTgt>
                                            </p:tgtEl>
                                            <p:attrNameLst>
                                              <p:attrName>style.visibility</p:attrName>
                                            </p:attrNameLst>
                                          </p:cBhvr>
                                          <p:to>
                                            <p:strVal val="visible"/>
                                          </p:to>
                                        </p:set>
                                        <p:animEffect transition="in" filter="fade">
                                          <p:cBhvr>
                                            <p:cTn id="65" dur="1000"/>
                                            <p:tgtEl>
                                              <p:spTgt spid="94">
                                                <p:txEl>
                                                  <p:pRg st="4" end="4"/>
                                                </p:txEl>
                                              </p:spTgt>
                                            </p:tgtEl>
                                          </p:cBhvr>
                                        </p:animEffect>
                                        <p:anim calcmode="lin" valueType="num">
                                          <p:cBhvr>
                                            <p:cTn id="66" dur="1000" fill="hold"/>
                                            <p:tgtEl>
                                              <p:spTgt spid="94">
                                                <p:txEl>
                                                  <p:pRg st="4" end="4"/>
                                                </p:txEl>
                                              </p:spTgt>
                                            </p:tgtEl>
                                            <p:attrNameLst>
                                              <p:attrName>ppt_x</p:attrName>
                                            </p:attrNameLst>
                                          </p:cBhvr>
                                          <p:tavLst>
                                            <p:tav tm="0">
                                              <p:val>
                                                <p:strVal val="#ppt_x"/>
                                              </p:val>
                                            </p:tav>
                                            <p:tav tm="100000">
                                              <p:val>
                                                <p:strVal val="#ppt_x"/>
                                              </p:val>
                                            </p:tav>
                                          </p:tavLst>
                                        </p:anim>
                                        <p:anim calcmode="lin" valueType="num">
                                          <p:cBhvr>
                                            <p:cTn id="67" dur="1000" fill="hold"/>
                                            <p:tgtEl>
                                              <p:spTgt spid="94">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68" fill="hold">
                          <p:stCondLst>
                            <p:cond delay="indefinite"/>
                          </p:stCondLst>
                          <p:childTnLst>
                            <p:par>
                              <p:cTn id="69" fill="hold">
                                <p:stCondLst>
                                  <p:cond delay="0"/>
                                </p:stCondLst>
                                <p:childTnLst>
                                  <p:par>
                                    <p:cTn id="70" presetID="42" presetClass="entr" presetSubtype="0" fill="hold" grpId="0" nodeType="clickEffect">
                                      <p:stCondLst>
                                        <p:cond delay="0"/>
                                      </p:stCondLst>
                                      <p:childTnLst>
                                        <p:set>
                                          <p:cBhvr>
                                            <p:cTn id="71" dur="1" fill="hold">
                                              <p:stCondLst>
                                                <p:cond delay="0"/>
                                              </p:stCondLst>
                                            </p:cTn>
                                            <p:tgtEl>
                                              <p:spTgt spid="94">
                                                <p:txEl>
                                                  <p:pRg st="5" end="5"/>
                                                </p:txEl>
                                              </p:spTgt>
                                            </p:tgtEl>
                                            <p:attrNameLst>
                                              <p:attrName>style.visibility</p:attrName>
                                            </p:attrNameLst>
                                          </p:cBhvr>
                                          <p:to>
                                            <p:strVal val="visible"/>
                                          </p:to>
                                        </p:set>
                                        <p:animEffect transition="in" filter="fade">
                                          <p:cBhvr>
                                            <p:cTn id="72" dur="1000"/>
                                            <p:tgtEl>
                                              <p:spTgt spid="94">
                                                <p:txEl>
                                                  <p:pRg st="5" end="5"/>
                                                </p:txEl>
                                              </p:spTgt>
                                            </p:tgtEl>
                                          </p:cBhvr>
                                        </p:animEffect>
                                        <p:anim calcmode="lin" valueType="num">
                                          <p:cBhvr>
                                            <p:cTn id="73" dur="1000" fill="hold"/>
                                            <p:tgtEl>
                                              <p:spTgt spid="94">
                                                <p:txEl>
                                                  <p:pRg st="5" end="5"/>
                                                </p:txEl>
                                              </p:spTgt>
                                            </p:tgtEl>
                                            <p:attrNameLst>
                                              <p:attrName>ppt_x</p:attrName>
                                            </p:attrNameLst>
                                          </p:cBhvr>
                                          <p:tavLst>
                                            <p:tav tm="0">
                                              <p:val>
                                                <p:strVal val="#ppt_x"/>
                                              </p:val>
                                            </p:tav>
                                            <p:tav tm="100000">
                                              <p:val>
                                                <p:strVal val="#ppt_x"/>
                                              </p:val>
                                            </p:tav>
                                          </p:tavLst>
                                        </p:anim>
                                        <p:anim calcmode="lin" valueType="num">
                                          <p:cBhvr>
                                            <p:cTn id="74" dur="1000" fill="hold"/>
                                            <p:tgtEl>
                                              <p:spTgt spid="94">
                                                <p:txEl>
                                                  <p:pRg st="5" end="5"/>
                                                </p:txEl>
                                              </p:spTgt>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94">
                                                <p:txEl>
                                                  <p:pRg st="6" end="6"/>
                                                </p:txEl>
                                              </p:spTgt>
                                            </p:tgtEl>
                                            <p:attrNameLst>
                                              <p:attrName>style.visibility</p:attrName>
                                            </p:attrNameLst>
                                          </p:cBhvr>
                                          <p:to>
                                            <p:strVal val="visible"/>
                                          </p:to>
                                        </p:set>
                                        <p:animEffect transition="in" filter="fade">
                                          <p:cBhvr>
                                            <p:cTn id="77" dur="1000"/>
                                            <p:tgtEl>
                                              <p:spTgt spid="94">
                                                <p:txEl>
                                                  <p:pRg st="6" end="6"/>
                                                </p:txEl>
                                              </p:spTgt>
                                            </p:tgtEl>
                                          </p:cBhvr>
                                        </p:animEffect>
                                        <p:anim calcmode="lin" valueType="num">
                                          <p:cBhvr>
                                            <p:cTn id="78" dur="1000" fill="hold"/>
                                            <p:tgtEl>
                                              <p:spTgt spid="94">
                                                <p:txEl>
                                                  <p:pRg st="6" end="6"/>
                                                </p:txEl>
                                              </p:spTgt>
                                            </p:tgtEl>
                                            <p:attrNameLst>
                                              <p:attrName>ppt_x</p:attrName>
                                            </p:attrNameLst>
                                          </p:cBhvr>
                                          <p:tavLst>
                                            <p:tav tm="0">
                                              <p:val>
                                                <p:strVal val="#ppt_x"/>
                                              </p:val>
                                            </p:tav>
                                            <p:tav tm="100000">
                                              <p:val>
                                                <p:strVal val="#ppt_x"/>
                                              </p:val>
                                            </p:tav>
                                          </p:tavLst>
                                        </p:anim>
                                        <p:anim calcmode="lin" valueType="num">
                                          <p:cBhvr>
                                            <p:cTn id="79" dur="1000" fill="hold"/>
                                            <p:tgtEl>
                                              <p:spTgt spid="94">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94" grpId="0" build="p"/>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6" presetClass="entr" presetSubtype="32" fill="hold"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circle(out)">
                                          <p:cBhvr>
                                            <p:cTn id="23" dur="500"/>
                                            <p:tgtEl>
                                              <p:spTgt spid="9"/>
                                            </p:tgtEl>
                                          </p:cBhvr>
                                        </p:animEffect>
                                      </p:childTnLst>
                                    </p:cTn>
                                  </p:par>
                                </p:childTnLst>
                              </p:cTn>
                            </p:par>
                            <p:par>
                              <p:cTn id="24" fill="hold">
                                <p:stCondLst>
                                  <p:cond delay="1750"/>
                                </p:stCondLst>
                                <p:childTnLst>
                                  <p:par>
                                    <p:cTn id="25" presetID="22" presetClass="entr" presetSubtype="1" fill="hold"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wipe(up)">
                                          <p:cBhvr>
                                            <p:cTn id="27" dur="500"/>
                                            <p:tgtEl>
                                              <p:spTgt spid="6"/>
                                            </p:tgtEl>
                                          </p:cBhvr>
                                        </p:animEffect>
                                      </p:childTnLst>
                                    </p:cTn>
                                  </p:par>
                                </p:childTnLst>
                              </p:cTn>
                            </p:par>
                          </p:childTnLst>
                        </p:cTn>
                      </p:par>
                      <p:par>
                        <p:cTn id="28" fill="hold">
                          <p:stCondLst>
                            <p:cond delay="indefinite"/>
                          </p:stCondLst>
                          <p:childTnLst>
                            <p:par>
                              <p:cTn id="29" fill="hold">
                                <p:stCondLst>
                                  <p:cond delay="0"/>
                                </p:stCondLst>
                                <p:childTnLst>
                                  <p:par>
                                    <p:cTn id="30" presetID="6" presetClass="entr" presetSubtype="32" fill="hold" nodeType="click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circle(out)">
                                          <p:cBhvr>
                                            <p:cTn id="32" dur="500"/>
                                            <p:tgtEl>
                                              <p:spTgt spid="10"/>
                                            </p:tgtEl>
                                          </p:cBhvr>
                                        </p:animEffect>
                                      </p:childTnLst>
                                    </p:cTn>
                                  </p:par>
                                </p:childTnLst>
                              </p:cTn>
                            </p:par>
                            <p:par>
                              <p:cTn id="33" fill="hold">
                                <p:stCondLst>
                                  <p:cond delay="500"/>
                                </p:stCondLst>
                                <p:childTnLst>
                                  <p:par>
                                    <p:cTn id="34" presetID="22" presetClass="entr" presetSubtype="1" fill="hold" nodeType="afterEffect">
                                      <p:stCondLst>
                                        <p:cond delay="0"/>
                                      </p:stCondLst>
                                      <p:childTnLst>
                                        <p:set>
                                          <p:cBhvr>
                                            <p:cTn id="35" dur="1" fill="hold">
                                              <p:stCondLst>
                                                <p:cond delay="0"/>
                                              </p:stCondLst>
                                            </p:cTn>
                                            <p:tgtEl>
                                              <p:spTgt spid="7"/>
                                            </p:tgtEl>
                                            <p:attrNameLst>
                                              <p:attrName>style.visibility</p:attrName>
                                            </p:attrNameLst>
                                          </p:cBhvr>
                                          <p:to>
                                            <p:strVal val="visible"/>
                                          </p:to>
                                        </p:set>
                                        <p:animEffect transition="in" filter="wipe(up)">
                                          <p:cBhvr>
                                            <p:cTn id="36" dur="500"/>
                                            <p:tgtEl>
                                              <p:spTgt spid="7"/>
                                            </p:tgtEl>
                                          </p:cBhvr>
                                        </p:animEffect>
                                      </p:childTnLst>
                                    </p:cTn>
                                  </p:par>
                                </p:childTnLst>
                              </p:cTn>
                            </p:par>
                            <p:par>
                              <p:cTn id="37" fill="hold">
                                <p:stCondLst>
                                  <p:cond delay="1000"/>
                                </p:stCondLst>
                                <p:childTnLst>
                                  <p:par>
                                    <p:cTn id="38" presetID="42" presetClass="entr" presetSubtype="0" fill="hold" grpId="0" nodeType="afterEffect">
                                      <p:stCondLst>
                                        <p:cond delay="0"/>
                                      </p:stCondLst>
                                      <p:childTnLst>
                                        <p:set>
                                          <p:cBhvr>
                                            <p:cTn id="39" dur="1" fill="hold">
                                              <p:stCondLst>
                                                <p:cond delay="0"/>
                                              </p:stCondLst>
                                            </p:cTn>
                                            <p:tgtEl>
                                              <p:spTgt spid="94">
                                                <p:txEl>
                                                  <p:pRg st="0" end="0"/>
                                                </p:txEl>
                                              </p:spTgt>
                                            </p:tgtEl>
                                            <p:attrNameLst>
                                              <p:attrName>style.visibility</p:attrName>
                                            </p:attrNameLst>
                                          </p:cBhvr>
                                          <p:to>
                                            <p:strVal val="visible"/>
                                          </p:to>
                                        </p:set>
                                        <p:animEffect transition="in" filter="fade">
                                          <p:cBhvr>
                                            <p:cTn id="40" dur="1000"/>
                                            <p:tgtEl>
                                              <p:spTgt spid="94">
                                                <p:txEl>
                                                  <p:pRg st="0" end="0"/>
                                                </p:txEl>
                                              </p:spTgt>
                                            </p:tgtEl>
                                          </p:cBhvr>
                                        </p:animEffect>
                                        <p:anim calcmode="lin" valueType="num">
                                          <p:cBhvr>
                                            <p:cTn id="41" dur="1000" fill="hold"/>
                                            <p:tgtEl>
                                              <p:spTgt spid="94">
                                                <p:txEl>
                                                  <p:pRg st="0" end="0"/>
                                                </p:txEl>
                                              </p:spTgt>
                                            </p:tgtEl>
                                            <p:attrNameLst>
                                              <p:attrName>ppt_x</p:attrName>
                                            </p:attrNameLst>
                                          </p:cBhvr>
                                          <p:tavLst>
                                            <p:tav tm="0">
                                              <p:val>
                                                <p:strVal val="#ppt_x"/>
                                              </p:val>
                                            </p:tav>
                                            <p:tav tm="100000">
                                              <p:val>
                                                <p:strVal val="#ppt_x"/>
                                              </p:val>
                                            </p:tav>
                                          </p:tavLst>
                                        </p:anim>
                                        <p:anim calcmode="lin" valueType="num">
                                          <p:cBhvr>
                                            <p:cTn id="42" dur="1000" fill="hold"/>
                                            <p:tgtEl>
                                              <p:spTgt spid="94">
                                                <p:txEl>
                                                  <p:pRg st="0" end="0"/>
                                                </p:txEl>
                                              </p:spTgt>
                                            </p:tgtEl>
                                            <p:attrNameLst>
                                              <p:attrName>ppt_y</p:attrName>
                                            </p:attrNameLst>
                                          </p:cBhvr>
                                          <p:tavLst>
                                            <p:tav tm="0">
                                              <p:val>
                                                <p:strVal val="#ppt_y+.1"/>
                                              </p:val>
                                            </p:tav>
                                            <p:tav tm="100000">
                                              <p:val>
                                                <p:strVal val="#ppt_y"/>
                                              </p:val>
                                            </p:tav>
                                          </p:tavLst>
                                        </p:anim>
                                      </p:childTnLst>
                                    </p:cTn>
                                  </p:par>
                                </p:childTnLst>
                              </p:cTn>
                            </p:par>
                            <p:par>
                              <p:cTn id="43" fill="hold">
                                <p:stCondLst>
                                  <p:cond delay="2000"/>
                                </p:stCondLst>
                                <p:childTnLst>
                                  <p:par>
                                    <p:cTn id="44" presetID="42" presetClass="entr" presetSubtype="0" fill="hold" grpId="0" nodeType="afterEffect">
                                      <p:stCondLst>
                                        <p:cond delay="0"/>
                                      </p:stCondLst>
                                      <p:childTnLst>
                                        <p:set>
                                          <p:cBhvr>
                                            <p:cTn id="45" dur="1" fill="hold">
                                              <p:stCondLst>
                                                <p:cond delay="0"/>
                                              </p:stCondLst>
                                            </p:cTn>
                                            <p:tgtEl>
                                              <p:spTgt spid="94">
                                                <p:txEl>
                                                  <p:pRg st="1" end="1"/>
                                                </p:txEl>
                                              </p:spTgt>
                                            </p:tgtEl>
                                            <p:attrNameLst>
                                              <p:attrName>style.visibility</p:attrName>
                                            </p:attrNameLst>
                                          </p:cBhvr>
                                          <p:to>
                                            <p:strVal val="visible"/>
                                          </p:to>
                                        </p:set>
                                        <p:animEffect transition="in" filter="fade">
                                          <p:cBhvr>
                                            <p:cTn id="46" dur="1000"/>
                                            <p:tgtEl>
                                              <p:spTgt spid="94">
                                                <p:txEl>
                                                  <p:pRg st="1" end="1"/>
                                                </p:txEl>
                                              </p:spTgt>
                                            </p:tgtEl>
                                          </p:cBhvr>
                                        </p:animEffect>
                                        <p:anim calcmode="lin" valueType="num">
                                          <p:cBhvr>
                                            <p:cTn id="47" dur="1000" fill="hold"/>
                                            <p:tgtEl>
                                              <p:spTgt spid="94">
                                                <p:txEl>
                                                  <p:pRg st="1" end="1"/>
                                                </p:txEl>
                                              </p:spTgt>
                                            </p:tgtEl>
                                            <p:attrNameLst>
                                              <p:attrName>ppt_x</p:attrName>
                                            </p:attrNameLst>
                                          </p:cBhvr>
                                          <p:tavLst>
                                            <p:tav tm="0">
                                              <p:val>
                                                <p:strVal val="#ppt_x"/>
                                              </p:val>
                                            </p:tav>
                                            <p:tav tm="100000">
                                              <p:val>
                                                <p:strVal val="#ppt_x"/>
                                              </p:val>
                                            </p:tav>
                                          </p:tavLst>
                                        </p:anim>
                                        <p:anim calcmode="lin" valueType="num">
                                          <p:cBhvr>
                                            <p:cTn id="48" dur="1000" fill="hold"/>
                                            <p:tgtEl>
                                              <p:spTgt spid="94">
                                                <p:txEl>
                                                  <p:pRg st="1" end="1"/>
                                                </p:txEl>
                                              </p:spTgt>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0"/>
                                      </p:stCondLst>
                                      <p:childTnLst>
                                        <p:set>
                                          <p:cBhvr>
                                            <p:cTn id="50" dur="1" fill="hold">
                                              <p:stCondLst>
                                                <p:cond delay="0"/>
                                              </p:stCondLst>
                                            </p:cTn>
                                            <p:tgtEl>
                                              <p:spTgt spid="94">
                                                <p:txEl>
                                                  <p:pRg st="2" end="2"/>
                                                </p:txEl>
                                              </p:spTgt>
                                            </p:tgtEl>
                                            <p:attrNameLst>
                                              <p:attrName>style.visibility</p:attrName>
                                            </p:attrNameLst>
                                          </p:cBhvr>
                                          <p:to>
                                            <p:strVal val="visible"/>
                                          </p:to>
                                        </p:set>
                                        <p:animEffect transition="in" filter="fade">
                                          <p:cBhvr>
                                            <p:cTn id="51" dur="1000"/>
                                            <p:tgtEl>
                                              <p:spTgt spid="94">
                                                <p:txEl>
                                                  <p:pRg st="2" end="2"/>
                                                </p:txEl>
                                              </p:spTgt>
                                            </p:tgtEl>
                                          </p:cBhvr>
                                        </p:animEffect>
                                        <p:anim calcmode="lin" valueType="num">
                                          <p:cBhvr>
                                            <p:cTn id="52" dur="1000" fill="hold"/>
                                            <p:tgtEl>
                                              <p:spTgt spid="94">
                                                <p:txEl>
                                                  <p:pRg st="2" end="2"/>
                                                </p:txEl>
                                              </p:spTgt>
                                            </p:tgtEl>
                                            <p:attrNameLst>
                                              <p:attrName>ppt_x</p:attrName>
                                            </p:attrNameLst>
                                          </p:cBhvr>
                                          <p:tavLst>
                                            <p:tav tm="0">
                                              <p:val>
                                                <p:strVal val="#ppt_x"/>
                                              </p:val>
                                            </p:tav>
                                            <p:tav tm="100000">
                                              <p:val>
                                                <p:strVal val="#ppt_x"/>
                                              </p:val>
                                            </p:tav>
                                          </p:tavLst>
                                        </p:anim>
                                        <p:anim calcmode="lin" valueType="num">
                                          <p:cBhvr>
                                            <p:cTn id="53" dur="1000" fill="hold"/>
                                            <p:tgtEl>
                                              <p:spTgt spid="9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54" fill="hold">
                          <p:stCondLst>
                            <p:cond delay="indefinite"/>
                          </p:stCondLst>
                          <p:childTnLst>
                            <p:par>
                              <p:cTn id="55" fill="hold">
                                <p:stCondLst>
                                  <p:cond delay="0"/>
                                </p:stCondLst>
                                <p:childTnLst>
                                  <p:par>
                                    <p:cTn id="56" presetID="42" presetClass="entr" presetSubtype="0" fill="hold" grpId="0" nodeType="clickEffect">
                                      <p:stCondLst>
                                        <p:cond delay="0"/>
                                      </p:stCondLst>
                                      <p:childTnLst>
                                        <p:set>
                                          <p:cBhvr>
                                            <p:cTn id="57" dur="1" fill="hold">
                                              <p:stCondLst>
                                                <p:cond delay="0"/>
                                              </p:stCondLst>
                                            </p:cTn>
                                            <p:tgtEl>
                                              <p:spTgt spid="94">
                                                <p:txEl>
                                                  <p:pRg st="3" end="3"/>
                                                </p:txEl>
                                              </p:spTgt>
                                            </p:tgtEl>
                                            <p:attrNameLst>
                                              <p:attrName>style.visibility</p:attrName>
                                            </p:attrNameLst>
                                          </p:cBhvr>
                                          <p:to>
                                            <p:strVal val="visible"/>
                                          </p:to>
                                        </p:set>
                                        <p:animEffect transition="in" filter="fade">
                                          <p:cBhvr>
                                            <p:cTn id="58" dur="1000"/>
                                            <p:tgtEl>
                                              <p:spTgt spid="94">
                                                <p:txEl>
                                                  <p:pRg st="3" end="3"/>
                                                </p:txEl>
                                              </p:spTgt>
                                            </p:tgtEl>
                                          </p:cBhvr>
                                        </p:animEffect>
                                        <p:anim calcmode="lin" valueType="num">
                                          <p:cBhvr>
                                            <p:cTn id="59" dur="1000" fill="hold"/>
                                            <p:tgtEl>
                                              <p:spTgt spid="94">
                                                <p:txEl>
                                                  <p:pRg st="3" end="3"/>
                                                </p:txEl>
                                              </p:spTgt>
                                            </p:tgtEl>
                                            <p:attrNameLst>
                                              <p:attrName>ppt_x</p:attrName>
                                            </p:attrNameLst>
                                          </p:cBhvr>
                                          <p:tavLst>
                                            <p:tav tm="0">
                                              <p:val>
                                                <p:strVal val="#ppt_x"/>
                                              </p:val>
                                            </p:tav>
                                            <p:tav tm="100000">
                                              <p:val>
                                                <p:strVal val="#ppt_x"/>
                                              </p:val>
                                            </p:tav>
                                          </p:tavLst>
                                        </p:anim>
                                        <p:anim calcmode="lin" valueType="num">
                                          <p:cBhvr>
                                            <p:cTn id="60" dur="1000" fill="hold"/>
                                            <p:tgtEl>
                                              <p:spTgt spid="9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42" presetClass="entr" presetSubtype="0" fill="hold" grpId="0" nodeType="clickEffect">
                                      <p:stCondLst>
                                        <p:cond delay="0"/>
                                      </p:stCondLst>
                                      <p:childTnLst>
                                        <p:set>
                                          <p:cBhvr>
                                            <p:cTn id="64" dur="1" fill="hold">
                                              <p:stCondLst>
                                                <p:cond delay="0"/>
                                              </p:stCondLst>
                                            </p:cTn>
                                            <p:tgtEl>
                                              <p:spTgt spid="94">
                                                <p:txEl>
                                                  <p:pRg st="4" end="4"/>
                                                </p:txEl>
                                              </p:spTgt>
                                            </p:tgtEl>
                                            <p:attrNameLst>
                                              <p:attrName>style.visibility</p:attrName>
                                            </p:attrNameLst>
                                          </p:cBhvr>
                                          <p:to>
                                            <p:strVal val="visible"/>
                                          </p:to>
                                        </p:set>
                                        <p:animEffect transition="in" filter="fade">
                                          <p:cBhvr>
                                            <p:cTn id="65" dur="1000"/>
                                            <p:tgtEl>
                                              <p:spTgt spid="94">
                                                <p:txEl>
                                                  <p:pRg st="4" end="4"/>
                                                </p:txEl>
                                              </p:spTgt>
                                            </p:tgtEl>
                                          </p:cBhvr>
                                        </p:animEffect>
                                        <p:anim calcmode="lin" valueType="num">
                                          <p:cBhvr>
                                            <p:cTn id="66" dur="1000" fill="hold"/>
                                            <p:tgtEl>
                                              <p:spTgt spid="94">
                                                <p:txEl>
                                                  <p:pRg st="4" end="4"/>
                                                </p:txEl>
                                              </p:spTgt>
                                            </p:tgtEl>
                                            <p:attrNameLst>
                                              <p:attrName>ppt_x</p:attrName>
                                            </p:attrNameLst>
                                          </p:cBhvr>
                                          <p:tavLst>
                                            <p:tav tm="0">
                                              <p:val>
                                                <p:strVal val="#ppt_x"/>
                                              </p:val>
                                            </p:tav>
                                            <p:tav tm="100000">
                                              <p:val>
                                                <p:strVal val="#ppt_x"/>
                                              </p:val>
                                            </p:tav>
                                          </p:tavLst>
                                        </p:anim>
                                        <p:anim calcmode="lin" valueType="num">
                                          <p:cBhvr>
                                            <p:cTn id="67" dur="1000" fill="hold"/>
                                            <p:tgtEl>
                                              <p:spTgt spid="94">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68" fill="hold">
                          <p:stCondLst>
                            <p:cond delay="indefinite"/>
                          </p:stCondLst>
                          <p:childTnLst>
                            <p:par>
                              <p:cTn id="69" fill="hold">
                                <p:stCondLst>
                                  <p:cond delay="0"/>
                                </p:stCondLst>
                                <p:childTnLst>
                                  <p:par>
                                    <p:cTn id="70" presetID="42" presetClass="entr" presetSubtype="0" fill="hold" grpId="0" nodeType="clickEffect">
                                      <p:stCondLst>
                                        <p:cond delay="0"/>
                                      </p:stCondLst>
                                      <p:childTnLst>
                                        <p:set>
                                          <p:cBhvr>
                                            <p:cTn id="71" dur="1" fill="hold">
                                              <p:stCondLst>
                                                <p:cond delay="0"/>
                                              </p:stCondLst>
                                            </p:cTn>
                                            <p:tgtEl>
                                              <p:spTgt spid="94">
                                                <p:txEl>
                                                  <p:pRg st="5" end="5"/>
                                                </p:txEl>
                                              </p:spTgt>
                                            </p:tgtEl>
                                            <p:attrNameLst>
                                              <p:attrName>style.visibility</p:attrName>
                                            </p:attrNameLst>
                                          </p:cBhvr>
                                          <p:to>
                                            <p:strVal val="visible"/>
                                          </p:to>
                                        </p:set>
                                        <p:animEffect transition="in" filter="fade">
                                          <p:cBhvr>
                                            <p:cTn id="72" dur="1000"/>
                                            <p:tgtEl>
                                              <p:spTgt spid="94">
                                                <p:txEl>
                                                  <p:pRg st="5" end="5"/>
                                                </p:txEl>
                                              </p:spTgt>
                                            </p:tgtEl>
                                          </p:cBhvr>
                                        </p:animEffect>
                                        <p:anim calcmode="lin" valueType="num">
                                          <p:cBhvr>
                                            <p:cTn id="73" dur="1000" fill="hold"/>
                                            <p:tgtEl>
                                              <p:spTgt spid="94">
                                                <p:txEl>
                                                  <p:pRg st="5" end="5"/>
                                                </p:txEl>
                                              </p:spTgt>
                                            </p:tgtEl>
                                            <p:attrNameLst>
                                              <p:attrName>ppt_x</p:attrName>
                                            </p:attrNameLst>
                                          </p:cBhvr>
                                          <p:tavLst>
                                            <p:tav tm="0">
                                              <p:val>
                                                <p:strVal val="#ppt_x"/>
                                              </p:val>
                                            </p:tav>
                                            <p:tav tm="100000">
                                              <p:val>
                                                <p:strVal val="#ppt_x"/>
                                              </p:val>
                                            </p:tav>
                                          </p:tavLst>
                                        </p:anim>
                                        <p:anim calcmode="lin" valueType="num">
                                          <p:cBhvr>
                                            <p:cTn id="74" dur="1000" fill="hold"/>
                                            <p:tgtEl>
                                              <p:spTgt spid="94">
                                                <p:txEl>
                                                  <p:pRg st="5" end="5"/>
                                                </p:txEl>
                                              </p:spTgt>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94">
                                                <p:txEl>
                                                  <p:pRg st="6" end="6"/>
                                                </p:txEl>
                                              </p:spTgt>
                                            </p:tgtEl>
                                            <p:attrNameLst>
                                              <p:attrName>style.visibility</p:attrName>
                                            </p:attrNameLst>
                                          </p:cBhvr>
                                          <p:to>
                                            <p:strVal val="visible"/>
                                          </p:to>
                                        </p:set>
                                        <p:animEffect transition="in" filter="fade">
                                          <p:cBhvr>
                                            <p:cTn id="77" dur="1000"/>
                                            <p:tgtEl>
                                              <p:spTgt spid="94">
                                                <p:txEl>
                                                  <p:pRg st="6" end="6"/>
                                                </p:txEl>
                                              </p:spTgt>
                                            </p:tgtEl>
                                          </p:cBhvr>
                                        </p:animEffect>
                                        <p:anim calcmode="lin" valueType="num">
                                          <p:cBhvr>
                                            <p:cTn id="78" dur="1000" fill="hold"/>
                                            <p:tgtEl>
                                              <p:spTgt spid="94">
                                                <p:txEl>
                                                  <p:pRg st="6" end="6"/>
                                                </p:txEl>
                                              </p:spTgt>
                                            </p:tgtEl>
                                            <p:attrNameLst>
                                              <p:attrName>ppt_x</p:attrName>
                                            </p:attrNameLst>
                                          </p:cBhvr>
                                          <p:tavLst>
                                            <p:tav tm="0">
                                              <p:val>
                                                <p:strVal val="#ppt_x"/>
                                              </p:val>
                                            </p:tav>
                                            <p:tav tm="100000">
                                              <p:val>
                                                <p:strVal val="#ppt_x"/>
                                              </p:val>
                                            </p:tav>
                                          </p:tavLst>
                                        </p:anim>
                                        <p:anim calcmode="lin" valueType="num">
                                          <p:cBhvr>
                                            <p:cTn id="79" dur="1000" fill="hold"/>
                                            <p:tgtEl>
                                              <p:spTgt spid="94">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94" grpId="0" build="p"/>
        </p:bldLst>
      </p:timing>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254956" y="2458915"/>
            <a:ext cx="5422861" cy="3054682"/>
          </a:xfrm>
          <a:prstGeom prst="rect">
            <a:avLst/>
          </a:prstGeom>
        </p:spPr>
        <p:txBody>
          <a:bodyPr wrap="square">
            <a:spAutoFit/>
          </a:bodyPr>
          <a:lstStyle/>
          <a:p>
            <a:pPr marL="342900" indent="-342900">
              <a:lnSpc>
                <a:spcPts val="2100"/>
              </a:lnSpc>
              <a:buFont typeface="Wingdings" panose="05000000000000000000" pitchFamily="2" charset="2"/>
              <a:buChar char="u"/>
            </a:pPr>
            <a:r>
              <a:rPr lang="zh-TW" altLang="en-US" sz="2000" dirty="0" smtClean="0">
                <a:solidFill>
                  <a:srgbClr val="00EFF1"/>
                </a:solidFill>
                <a:latin typeface="標楷體" panose="03000509000000000000" pitchFamily="65" charset="-120"/>
                <a:ea typeface="標楷體" panose="03000509000000000000" pitchFamily="65" charset="-120"/>
              </a:rPr>
              <a:t>不考慮營業稅及所得</a:t>
            </a:r>
            <a:r>
              <a:rPr lang="zh-TW" altLang="en-US" sz="2000" dirty="0">
                <a:solidFill>
                  <a:srgbClr val="00EFF1"/>
                </a:solidFill>
                <a:latin typeface="標楷體" panose="03000509000000000000" pitchFamily="65" charset="-120"/>
                <a:ea typeface="標楷體" panose="03000509000000000000" pitchFamily="65" charset="-120"/>
              </a:rPr>
              <a:t>稅</a:t>
            </a:r>
            <a:r>
              <a:rPr lang="zh-TW" altLang="en-US" sz="2000" dirty="0" smtClean="0">
                <a:solidFill>
                  <a:srgbClr val="00EFF1"/>
                </a:solidFill>
                <a:latin typeface="標楷體" panose="03000509000000000000" pitchFamily="65" charset="-120"/>
                <a:ea typeface="標楷體" panose="03000509000000000000" pitchFamily="65" charset="-120"/>
              </a:rPr>
              <a:t>、先虛後</a:t>
            </a:r>
            <a:r>
              <a:rPr lang="zh-TW" altLang="en-US" sz="2000" dirty="0">
                <a:solidFill>
                  <a:srgbClr val="00EFF1"/>
                </a:solidFill>
                <a:latin typeface="標楷體" panose="03000509000000000000" pitchFamily="65" charset="-120"/>
                <a:ea typeface="標楷體" panose="03000509000000000000" pitchFamily="65" charset="-120"/>
              </a:rPr>
              <a:t>實</a:t>
            </a:r>
            <a:r>
              <a:rPr lang="zh-TW" altLang="en-US" sz="2000" dirty="0" smtClean="0">
                <a:solidFill>
                  <a:srgbClr val="00EFF1"/>
                </a:solidFill>
                <a:latin typeface="標楷體" panose="03000509000000000000" pitchFamily="65" charset="-120"/>
                <a:ea typeface="標楷體" panose="03000509000000000000" pitchFamily="65" charset="-120"/>
              </a:rPr>
              <a:t>法、期初不作轉回分</a:t>
            </a:r>
            <a:r>
              <a:rPr lang="zh-TW" altLang="en-US" sz="2000" dirty="0">
                <a:solidFill>
                  <a:srgbClr val="00EFF1"/>
                </a:solidFill>
                <a:latin typeface="標楷體" panose="03000509000000000000" pitchFamily="65" charset="-120"/>
                <a:ea typeface="標楷體" panose="03000509000000000000" pitchFamily="65" charset="-120"/>
              </a:rPr>
              <a:t>錄</a:t>
            </a:r>
            <a:r>
              <a:rPr lang="zh-TW" altLang="en-US" sz="2000" dirty="0" smtClean="0">
                <a:solidFill>
                  <a:srgbClr val="00EFF1"/>
                </a:solidFill>
                <a:latin typeface="標楷體" panose="03000509000000000000" pitchFamily="65" charset="-120"/>
                <a:ea typeface="標楷體" panose="03000509000000000000" pitchFamily="65" charset="-120"/>
              </a:rPr>
              <a:t>、</a:t>
            </a:r>
            <a:endParaRPr lang="en-US" altLang="zh-TW" sz="2000" dirty="0" smtClean="0">
              <a:solidFill>
                <a:srgbClr val="00EFF1"/>
              </a:solidFill>
              <a:latin typeface="標楷體" panose="03000509000000000000" pitchFamily="65" charset="-120"/>
              <a:ea typeface="標楷體" panose="03000509000000000000" pitchFamily="65" charset="-120"/>
            </a:endParaRPr>
          </a:p>
          <a:p>
            <a:pPr marL="342900" indent="-342900">
              <a:lnSpc>
                <a:spcPts val="2100"/>
              </a:lnSpc>
              <a:buFont typeface="Wingdings" panose="05000000000000000000" pitchFamily="2" charset="2"/>
              <a:buChar char="u"/>
            </a:pPr>
            <a:r>
              <a:rPr lang="zh-TW" altLang="en-US" sz="2000" dirty="0" smtClean="0">
                <a:solidFill>
                  <a:srgbClr val="00EFF1"/>
                </a:solidFill>
                <a:latin typeface="標楷體" panose="03000509000000000000" pitchFamily="65" charset="-120"/>
                <a:ea typeface="標楷體" panose="03000509000000000000" pitchFamily="65" charset="-120"/>
              </a:rPr>
              <a:t>平時</a:t>
            </a:r>
            <a:r>
              <a:rPr lang="en-US" altLang="zh-TW" sz="2000" dirty="0" smtClean="0">
                <a:solidFill>
                  <a:srgbClr val="00EFF1"/>
                </a:solidFill>
                <a:latin typeface="標楷體" panose="03000509000000000000" pitchFamily="65" charset="-120"/>
                <a:ea typeface="標楷體" panose="03000509000000000000" pitchFamily="65" charset="-120"/>
              </a:rPr>
              <a:t>(40)</a:t>
            </a:r>
          </a:p>
          <a:p>
            <a:pPr marL="696913" lvl="1" indent="-342900">
              <a:lnSpc>
                <a:spcPts val="2100"/>
              </a:lnSpc>
              <a:buFont typeface="Wingdings" panose="05000000000000000000" pitchFamily="2" charset="2"/>
              <a:buChar char="ü"/>
            </a:pPr>
            <a:r>
              <a:rPr lang="zh-TW" altLang="en-US" sz="2000" dirty="0">
                <a:solidFill>
                  <a:srgbClr val="00EFF1"/>
                </a:solidFill>
                <a:latin typeface="標楷體" panose="03000509000000000000" pitchFamily="65" charset="-120"/>
                <a:ea typeface="標楷體" panose="03000509000000000000" pitchFamily="65" charset="-120"/>
              </a:rPr>
              <a:t>庫藏股票</a:t>
            </a:r>
            <a:r>
              <a:rPr lang="en-US" altLang="zh-TW" sz="2000" dirty="0">
                <a:solidFill>
                  <a:srgbClr val="00EFF1"/>
                </a:solidFill>
                <a:latin typeface="標楷體" panose="03000509000000000000" pitchFamily="65" charset="-120"/>
                <a:ea typeface="標楷體" panose="03000509000000000000" pitchFamily="65" charset="-120"/>
              </a:rPr>
              <a:t>(</a:t>
            </a:r>
            <a:r>
              <a:rPr lang="zh-TW" altLang="en-US" sz="2000" dirty="0">
                <a:solidFill>
                  <a:srgbClr val="00EFF1"/>
                </a:solidFill>
                <a:latin typeface="標楷體" panose="03000509000000000000" pitchFamily="65" charset="-120"/>
                <a:ea typeface="標楷體" panose="03000509000000000000" pitchFamily="65" charset="-120"/>
              </a:rPr>
              <a:t>含再發、</a:t>
            </a:r>
            <a:r>
              <a:rPr lang="zh-TW" altLang="en-US" sz="2000" dirty="0" smtClean="0">
                <a:solidFill>
                  <a:srgbClr val="00EFF1"/>
                </a:solidFill>
                <a:latin typeface="標楷體" panose="03000509000000000000" pitchFamily="65" charset="-120"/>
                <a:ea typeface="標楷體" panose="03000509000000000000" pitchFamily="65" charset="-120"/>
              </a:rPr>
              <a:t>註銷</a:t>
            </a:r>
            <a:r>
              <a:rPr lang="zh-TW" altLang="en-US" sz="2000" dirty="0">
                <a:solidFill>
                  <a:srgbClr val="00EFF1"/>
                </a:solidFill>
                <a:latin typeface="標楷體" panose="03000509000000000000" pitchFamily="65" charset="-120"/>
                <a:ea typeface="標楷體" panose="03000509000000000000" pitchFamily="65" charset="-120"/>
              </a:rPr>
              <a:t>、</a:t>
            </a:r>
            <a:r>
              <a:rPr lang="zh-TW" altLang="en-US" sz="2000" dirty="0" smtClean="0">
                <a:solidFill>
                  <a:srgbClr val="00EFF1"/>
                </a:solidFill>
                <a:latin typeface="標楷體" panose="03000509000000000000" pitchFamily="65" charset="-120"/>
                <a:ea typeface="標楷體" panose="03000509000000000000" pitchFamily="65" charset="-120"/>
              </a:rPr>
              <a:t>受</a:t>
            </a:r>
            <a:r>
              <a:rPr lang="zh-TW" altLang="en-US" sz="2000" dirty="0">
                <a:solidFill>
                  <a:srgbClr val="00EFF1"/>
                </a:solidFill>
                <a:latin typeface="標楷體" panose="03000509000000000000" pitchFamily="65" charset="-120"/>
                <a:ea typeface="標楷體" panose="03000509000000000000" pitchFamily="65" charset="-120"/>
              </a:rPr>
              <a:t>贈</a:t>
            </a:r>
            <a:r>
              <a:rPr lang="en-US" altLang="zh-TW" sz="2000" dirty="0" smtClean="0">
                <a:solidFill>
                  <a:srgbClr val="00EFF1"/>
                </a:solidFill>
                <a:latin typeface="標楷體" panose="03000509000000000000" pitchFamily="65" charset="-120"/>
                <a:ea typeface="標楷體" panose="03000509000000000000" pitchFamily="65" charset="-120"/>
              </a:rPr>
              <a:t>)</a:t>
            </a:r>
            <a:r>
              <a:rPr lang="zh-TW" altLang="en-US" sz="2000" dirty="0">
                <a:solidFill>
                  <a:srgbClr val="00EFF1"/>
                </a:solidFill>
                <a:latin typeface="標楷體" panose="03000509000000000000" pitchFamily="65" charset="-120"/>
                <a:ea typeface="標楷體" panose="03000509000000000000" pitchFamily="65" charset="-120"/>
              </a:rPr>
              <a:t>、不動產重大檢測、投資</a:t>
            </a:r>
            <a:r>
              <a:rPr lang="en-US" altLang="zh-TW" sz="2000" dirty="0" smtClean="0">
                <a:solidFill>
                  <a:srgbClr val="00EFF1"/>
                </a:solidFill>
                <a:latin typeface="標楷體" panose="03000509000000000000" pitchFamily="65" charset="-120"/>
                <a:ea typeface="標楷體" panose="03000509000000000000" pitchFamily="65" charset="-120"/>
              </a:rPr>
              <a:t>(</a:t>
            </a:r>
            <a:r>
              <a:rPr lang="zh-TW" altLang="en-US" sz="2000" dirty="0" smtClean="0">
                <a:solidFill>
                  <a:srgbClr val="00EFF1"/>
                </a:solidFill>
                <a:latin typeface="標楷體" panose="03000509000000000000" pitchFamily="65" charset="-120"/>
                <a:ea typeface="標楷體" panose="03000509000000000000" pitchFamily="65" charset="-120"/>
              </a:rPr>
              <a:t>售</a:t>
            </a:r>
            <a:r>
              <a:rPr lang="en-US" altLang="zh-TW" sz="2000" dirty="0">
                <a:solidFill>
                  <a:srgbClr val="00EFF1"/>
                </a:solidFill>
                <a:latin typeface="標楷體" panose="03000509000000000000" pitchFamily="65" charset="-120"/>
                <a:ea typeface="標楷體" panose="03000509000000000000" pitchFamily="65" charset="-120"/>
              </a:rPr>
              <a:t>-</a:t>
            </a:r>
            <a:r>
              <a:rPr lang="zh-TW" altLang="en-US" sz="2000" dirty="0">
                <a:solidFill>
                  <a:srgbClr val="00EFF1"/>
                </a:solidFill>
                <a:latin typeface="標楷體" panose="03000509000000000000" pitchFamily="65" charset="-120"/>
                <a:ea typeface="標楷體" panose="03000509000000000000" pitchFamily="65" charset="-120"/>
              </a:rPr>
              <a:t>持有</a:t>
            </a:r>
            <a:r>
              <a:rPr lang="en-US" altLang="zh-TW" sz="2000" dirty="0" smtClean="0">
                <a:solidFill>
                  <a:srgbClr val="00EFF1"/>
                </a:solidFill>
                <a:latin typeface="標楷體" panose="03000509000000000000" pitchFamily="65" charset="-120"/>
                <a:ea typeface="標楷體" panose="03000509000000000000" pitchFamily="65" charset="-120"/>
              </a:rPr>
              <a:t>)</a:t>
            </a:r>
            <a:r>
              <a:rPr lang="zh-TW" altLang="en-US" sz="2000" dirty="0">
                <a:solidFill>
                  <a:srgbClr val="00EFF1"/>
                </a:solidFill>
                <a:latin typeface="標楷體" panose="03000509000000000000" pitchFamily="65" charset="-120"/>
                <a:ea typeface="標楷體" panose="03000509000000000000" pitchFamily="65" charset="-120"/>
              </a:rPr>
              <a:t>、投資</a:t>
            </a:r>
            <a:r>
              <a:rPr lang="en-US" altLang="zh-TW" sz="2000" dirty="0" smtClean="0">
                <a:solidFill>
                  <a:srgbClr val="00EFF1"/>
                </a:solidFill>
                <a:latin typeface="標楷體" panose="03000509000000000000" pitchFamily="65" charset="-120"/>
                <a:ea typeface="標楷體" panose="03000509000000000000" pitchFamily="65" charset="-120"/>
              </a:rPr>
              <a:t>(</a:t>
            </a:r>
            <a:r>
              <a:rPr lang="zh-TW" altLang="en-US" sz="2000" dirty="0" smtClean="0">
                <a:solidFill>
                  <a:srgbClr val="00EFF1"/>
                </a:solidFill>
                <a:latin typeface="標楷體" panose="03000509000000000000" pitchFamily="65" charset="-120"/>
                <a:ea typeface="標楷體" panose="03000509000000000000" pitchFamily="65" charset="-120"/>
              </a:rPr>
              <a:t>股</a:t>
            </a:r>
            <a:r>
              <a:rPr lang="zh-TW" altLang="en-US" sz="2000" dirty="0">
                <a:solidFill>
                  <a:srgbClr val="00EFF1"/>
                </a:solidFill>
                <a:latin typeface="標楷體" panose="03000509000000000000" pitchFamily="65" charset="-120"/>
                <a:ea typeface="標楷體" panose="03000509000000000000" pitchFamily="65" charset="-120"/>
              </a:rPr>
              <a:t>利</a:t>
            </a:r>
            <a:r>
              <a:rPr lang="en-US" altLang="zh-TW" sz="2000" dirty="0">
                <a:solidFill>
                  <a:srgbClr val="00EFF1"/>
                </a:solidFill>
                <a:latin typeface="標楷體" panose="03000509000000000000" pitchFamily="65" charset="-120"/>
                <a:ea typeface="標楷體" panose="03000509000000000000" pitchFamily="65" charset="-120"/>
              </a:rPr>
              <a:t>-</a:t>
            </a:r>
            <a:r>
              <a:rPr lang="zh-TW" altLang="en-US" sz="2000" dirty="0">
                <a:solidFill>
                  <a:srgbClr val="00EFF1"/>
                </a:solidFill>
                <a:latin typeface="標楷體" panose="03000509000000000000" pitchFamily="65" charset="-120"/>
                <a:ea typeface="標楷體" panose="03000509000000000000" pitchFamily="65" charset="-120"/>
              </a:rPr>
              <a:t>權益</a:t>
            </a:r>
            <a:r>
              <a:rPr lang="en-US" altLang="zh-TW" sz="2000" dirty="0" smtClean="0">
                <a:solidFill>
                  <a:srgbClr val="00EFF1"/>
                </a:solidFill>
                <a:latin typeface="標楷體" panose="03000509000000000000" pitchFamily="65" charset="-120"/>
                <a:ea typeface="標楷體" panose="03000509000000000000" pitchFamily="65" charset="-120"/>
              </a:rPr>
              <a:t>)</a:t>
            </a:r>
            <a:r>
              <a:rPr lang="zh-TW" altLang="en-US" sz="2000" dirty="0" smtClean="0">
                <a:solidFill>
                  <a:srgbClr val="00EFF1"/>
                </a:solidFill>
                <a:latin typeface="標楷體" panose="03000509000000000000" pitchFamily="65" charset="-120"/>
                <a:ea typeface="標楷體" panose="03000509000000000000" pitchFamily="65" charset="-120"/>
              </a:rPr>
              <a:t>、</a:t>
            </a:r>
            <a:r>
              <a:rPr lang="zh-TW" altLang="en-US" sz="2000" dirty="0">
                <a:solidFill>
                  <a:srgbClr val="00EFF1"/>
                </a:solidFill>
                <a:latin typeface="標楷體" panose="03000509000000000000" pitchFamily="65" charset="-120"/>
                <a:ea typeface="標楷體" panose="03000509000000000000" pitchFamily="65" charset="-120"/>
              </a:rPr>
              <a:t>不動產</a:t>
            </a:r>
            <a:r>
              <a:rPr lang="zh-TW" altLang="en-US" sz="2000" dirty="0" smtClean="0">
                <a:solidFill>
                  <a:srgbClr val="00EFF1"/>
                </a:solidFill>
                <a:latin typeface="標楷體" panose="03000509000000000000" pitchFamily="65" charset="-120"/>
                <a:ea typeface="標楷體" panose="03000509000000000000" pitchFamily="65" charset="-120"/>
              </a:rPr>
              <a:t>出售</a:t>
            </a:r>
            <a:r>
              <a:rPr lang="en-US" altLang="zh-TW" sz="2000" dirty="0" smtClean="0">
                <a:solidFill>
                  <a:srgbClr val="00EFF1"/>
                </a:solidFill>
                <a:latin typeface="標楷體" panose="03000509000000000000" pitchFamily="65" charset="-120"/>
                <a:ea typeface="標楷體" panose="03000509000000000000" pitchFamily="65" charset="-120"/>
              </a:rPr>
              <a:t>(</a:t>
            </a:r>
            <a:r>
              <a:rPr lang="zh-TW" altLang="en-US" sz="2000" dirty="0" smtClean="0">
                <a:solidFill>
                  <a:srgbClr val="00EFF1"/>
                </a:solidFill>
                <a:latin typeface="標楷體" panose="03000509000000000000" pitchFamily="65" charset="-120"/>
                <a:ea typeface="標楷體" panose="03000509000000000000" pitchFamily="65" charset="-120"/>
              </a:rPr>
              <a:t>定率</a:t>
            </a:r>
            <a:r>
              <a:rPr lang="en-US" altLang="zh-TW" sz="2000" dirty="0" smtClean="0">
                <a:solidFill>
                  <a:srgbClr val="00EFF1"/>
                </a:solidFill>
                <a:latin typeface="標楷體" panose="03000509000000000000" pitchFamily="65" charset="-120"/>
                <a:ea typeface="標楷體" panose="03000509000000000000" pitchFamily="65" charset="-120"/>
              </a:rPr>
              <a:t>)</a:t>
            </a:r>
            <a:r>
              <a:rPr lang="zh-TW" altLang="en-US" sz="2000" dirty="0" smtClean="0">
                <a:solidFill>
                  <a:srgbClr val="00EFF1"/>
                </a:solidFill>
                <a:latin typeface="標楷體" panose="03000509000000000000" pitchFamily="65" charset="-120"/>
                <a:ea typeface="標楷體" panose="03000509000000000000" pitchFamily="65" charset="-120"/>
              </a:rPr>
              <a:t>、</a:t>
            </a:r>
            <a:r>
              <a:rPr lang="zh-TW" altLang="en-US" sz="2000" dirty="0">
                <a:solidFill>
                  <a:srgbClr val="00EFF1"/>
                </a:solidFill>
                <a:latin typeface="標楷體" panose="03000509000000000000" pitchFamily="65" charset="-120"/>
                <a:ea typeface="標楷體" panose="03000509000000000000" pitchFamily="65" charset="-120"/>
              </a:rPr>
              <a:t>貼現</a:t>
            </a:r>
            <a:r>
              <a:rPr lang="zh-TW" altLang="en-US" sz="2000" dirty="0" smtClean="0">
                <a:solidFill>
                  <a:srgbClr val="00EFF1"/>
                </a:solidFill>
                <a:latin typeface="標楷體" panose="03000509000000000000" pitchFamily="65" charset="-120"/>
                <a:ea typeface="標楷體" panose="03000509000000000000" pitchFamily="65" charset="-120"/>
              </a:rPr>
              <a:t>、復原成本</a:t>
            </a:r>
            <a:r>
              <a:rPr lang="en-US" altLang="zh-TW" sz="2000" dirty="0" smtClean="0">
                <a:solidFill>
                  <a:srgbClr val="00EFF1"/>
                </a:solidFill>
                <a:latin typeface="標楷體" panose="03000509000000000000" pitchFamily="65" charset="-120"/>
                <a:ea typeface="標楷體" panose="03000509000000000000" pitchFamily="65" charset="-120"/>
              </a:rPr>
              <a:t>(</a:t>
            </a:r>
            <a:r>
              <a:rPr lang="zh-TW" altLang="en-US" sz="2000" dirty="0" smtClean="0">
                <a:solidFill>
                  <a:srgbClr val="00EFF1"/>
                </a:solidFill>
                <a:latin typeface="標楷體" panose="03000509000000000000" pitchFamily="65" charset="-120"/>
                <a:ea typeface="標楷體" panose="03000509000000000000" pitchFamily="65" charset="-120"/>
              </a:rPr>
              <a:t>長負準備</a:t>
            </a:r>
            <a:r>
              <a:rPr lang="en-US" altLang="zh-TW" sz="2000" dirty="0" smtClean="0">
                <a:solidFill>
                  <a:srgbClr val="00EFF1"/>
                </a:solidFill>
                <a:latin typeface="標楷體" panose="03000509000000000000" pitchFamily="65" charset="-120"/>
                <a:ea typeface="標楷體" panose="03000509000000000000" pitchFamily="65" charset="-120"/>
              </a:rPr>
              <a:t>)</a:t>
            </a:r>
            <a:r>
              <a:rPr lang="zh-TW" altLang="en-US" sz="2000" dirty="0">
                <a:solidFill>
                  <a:srgbClr val="00EFF1"/>
                </a:solidFill>
                <a:latin typeface="標楷體" panose="03000509000000000000" pitchFamily="65" charset="-120"/>
                <a:ea typeface="標楷體" panose="03000509000000000000" pitchFamily="65" charset="-120"/>
              </a:rPr>
              <a:t>、現銷、</a:t>
            </a:r>
            <a:r>
              <a:rPr lang="zh-TW" altLang="en-US" sz="2000" dirty="0" smtClean="0">
                <a:solidFill>
                  <a:srgbClr val="00EFF1"/>
                </a:solidFill>
                <a:latin typeface="標楷體" panose="03000509000000000000" pitchFamily="65" charset="-120"/>
                <a:ea typeface="標楷體" panose="03000509000000000000" pitchFamily="65" charset="-120"/>
              </a:rPr>
              <a:t>薪資</a:t>
            </a:r>
            <a:endParaRPr lang="en-US" altLang="zh-TW" sz="2000" dirty="0" smtClean="0">
              <a:solidFill>
                <a:srgbClr val="00EFF1"/>
              </a:solidFill>
              <a:latin typeface="標楷體" panose="03000509000000000000" pitchFamily="65" charset="-120"/>
              <a:ea typeface="標楷體" panose="03000509000000000000" pitchFamily="65" charset="-120"/>
            </a:endParaRPr>
          </a:p>
          <a:p>
            <a:pPr marL="354013" lvl="1" indent="-354013">
              <a:lnSpc>
                <a:spcPts val="2100"/>
              </a:lnSpc>
              <a:buFont typeface="Wingdings" panose="05000000000000000000" pitchFamily="2" charset="2"/>
              <a:buChar char="u"/>
            </a:pPr>
            <a:r>
              <a:rPr lang="zh-TW" altLang="en-US" sz="2000" dirty="0" smtClean="0">
                <a:solidFill>
                  <a:srgbClr val="00EFF1"/>
                </a:solidFill>
                <a:latin typeface="標楷體" panose="03000509000000000000" pitchFamily="65" charset="-120"/>
                <a:ea typeface="標楷體" panose="03000509000000000000" pitchFamily="65" charset="-120"/>
              </a:rPr>
              <a:t>調整</a:t>
            </a:r>
            <a:r>
              <a:rPr lang="en-US" altLang="zh-TW" sz="2000" dirty="0" smtClean="0">
                <a:solidFill>
                  <a:srgbClr val="00EFF1"/>
                </a:solidFill>
                <a:latin typeface="標楷體" panose="03000509000000000000" pitchFamily="65" charset="-120"/>
                <a:ea typeface="標楷體" panose="03000509000000000000" pitchFamily="65" charset="-120"/>
              </a:rPr>
              <a:t>(10)</a:t>
            </a:r>
          </a:p>
          <a:p>
            <a:pPr marL="696913" lvl="1" indent="-342900">
              <a:lnSpc>
                <a:spcPts val="2100"/>
              </a:lnSpc>
              <a:buFont typeface="Wingdings" panose="05000000000000000000" pitchFamily="2" charset="2"/>
              <a:buChar char="ü"/>
            </a:pPr>
            <a:r>
              <a:rPr lang="zh-TW" altLang="en-US" sz="2000" dirty="0" smtClean="0">
                <a:solidFill>
                  <a:srgbClr val="00EFF1"/>
                </a:solidFill>
                <a:latin typeface="標楷體" panose="03000509000000000000" pitchFamily="65" charset="-120"/>
                <a:ea typeface="標楷體" panose="03000509000000000000" pitchFamily="65" charset="-120"/>
              </a:rPr>
              <a:t>利息</a:t>
            </a:r>
            <a:r>
              <a:rPr lang="zh-TW" altLang="en-US" sz="2000" dirty="0">
                <a:solidFill>
                  <a:srgbClr val="00EFF1"/>
                </a:solidFill>
                <a:latin typeface="標楷體" panose="03000509000000000000" pitchFamily="65" charset="-120"/>
                <a:ea typeface="標楷體" panose="03000509000000000000" pitchFamily="65" charset="-120"/>
              </a:rPr>
              <a:t>、</a:t>
            </a:r>
            <a:r>
              <a:rPr lang="zh-TW" altLang="en-US" sz="2000" dirty="0" smtClean="0">
                <a:solidFill>
                  <a:srgbClr val="00EFF1"/>
                </a:solidFill>
                <a:latin typeface="標楷體" panose="03000509000000000000" pitchFamily="65" charset="-120"/>
                <a:ea typeface="標楷體" panose="03000509000000000000" pitchFamily="65" charset="-120"/>
              </a:rPr>
              <a:t>投資</a:t>
            </a:r>
            <a:r>
              <a:rPr lang="en-US" altLang="zh-TW" sz="2000" dirty="0">
                <a:solidFill>
                  <a:srgbClr val="00EFF1"/>
                </a:solidFill>
                <a:latin typeface="標楷體" panose="03000509000000000000" pitchFamily="65" charset="-120"/>
                <a:ea typeface="標楷體" panose="03000509000000000000" pitchFamily="65" charset="-120"/>
              </a:rPr>
              <a:t>(</a:t>
            </a:r>
            <a:r>
              <a:rPr lang="zh-TW" altLang="en-US" sz="2000" dirty="0">
                <a:solidFill>
                  <a:srgbClr val="00EFF1"/>
                </a:solidFill>
                <a:latin typeface="標楷體" panose="03000509000000000000" pitchFamily="65" charset="-120"/>
                <a:ea typeface="標楷體" panose="03000509000000000000" pitchFamily="65" charset="-120"/>
              </a:rPr>
              <a:t>持有、權益</a:t>
            </a:r>
            <a:r>
              <a:rPr lang="en-US" altLang="zh-TW" sz="2000" dirty="0" smtClean="0">
                <a:solidFill>
                  <a:srgbClr val="00EFF1"/>
                </a:solidFill>
                <a:latin typeface="標楷體" panose="03000509000000000000" pitchFamily="65" charset="-120"/>
                <a:ea typeface="標楷體" panose="03000509000000000000" pitchFamily="65" charset="-120"/>
              </a:rPr>
              <a:t>)</a:t>
            </a:r>
            <a:r>
              <a:rPr lang="zh-TW" altLang="en-US" sz="2000" dirty="0" smtClean="0">
                <a:solidFill>
                  <a:srgbClr val="00EFF1"/>
                </a:solidFill>
                <a:latin typeface="標楷體" panose="03000509000000000000" pitchFamily="65" charset="-120"/>
                <a:ea typeface="標楷體" panose="03000509000000000000" pitchFamily="65" charset="-120"/>
              </a:rPr>
              <a:t>、</a:t>
            </a:r>
            <a:r>
              <a:rPr lang="zh-TW" altLang="en-US" sz="2000" dirty="0">
                <a:solidFill>
                  <a:srgbClr val="00EFF1"/>
                </a:solidFill>
                <a:latin typeface="標楷體" panose="03000509000000000000" pitchFamily="65" charset="-120"/>
                <a:ea typeface="標楷體" panose="03000509000000000000" pitchFamily="65" charset="-120"/>
              </a:rPr>
              <a:t>用品盤存</a:t>
            </a:r>
            <a:r>
              <a:rPr lang="zh-TW" altLang="en-US" sz="2000" dirty="0" smtClean="0">
                <a:solidFill>
                  <a:srgbClr val="00EFF1"/>
                </a:solidFill>
                <a:latin typeface="標楷體" panose="03000509000000000000" pitchFamily="65" charset="-120"/>
                <a:ea typeface="標楷體" panose="03000509000000000000" pitchFamily="65" charset="-120"/>
              </a:rPr>
              <a:t>、</a:t>
            </a:r>
            <a:r>
              <a:rPr lang="zh-TW" altLang="en-US" sz="2000" dirty="0">
                <a:solidFill>
                  <a:srgbClr val="00EFF1"/>
                </a:solidFill>
                <a:latin typeface="標楷體" panose="03000509000000000000" pitchFamily="65" charset="-120"/>
                <a:ea typeface="標楷體" panose="03000509000000000000" pitchFamily="65" charset="-120"/>
              </a:rPr>
              <a:t>折舊</a:t>
            </a:r>
            <a:r>
              <a:rPr lang="en-US" altLang="zh-TW" sz="2000" dirty="0">
                <a:solidFill>
                  <a:srgbClr val="00EFF1"/>
                </a:solidFill>
                <a:latin typeface="標楷體" panose="03000509000000000000" pitchFamily="65" charset="-120"/>
                <a:ea typeface="標楷體" panose="03000509000000000000" pitchFamily="65" charset="-120"/>
              </a:rPr>
              <a:t>-</a:t>
            </a:r>
            <a:r>
              <a:rPr lang="zh-TW" altLang="en-US" sz="2000" dirty="0">
                <a:solidFill>
                  <a:srgbClr val="00EFF1"/>
                </a:solidFill>
                <a:latin typeface="標楷體" panose="03000509000000000000" pitchFamily="65" charset="-120"/>
                <a:ea typeface="標楷體" panose="03000509000000000000" pitchFamily="65" charset="-120"/>
              </a:rPr>
              <a:t>直線、定率法</a:t>
            </a:r>
            <a:r>
              <a:rPr lang="zh-TW" altLang="en-US" sz="2000" dirty="0" smtClean="0">
                <a:solidFill>
                  <a:srgbClr val="00EFF1"/>
                </a:solidFill>
                <a:latin typeface="標楷體" panose="03000509000000000000" pitchFamily="65" charset="-120"/>
                <a:ea typeface="標楷體" panose="03000509000000000000" pitchFamily="65" charset="-120"/>
              </a:rPr>
              <a:t>、</a:t>
            </a:r>
            <a:r>
              <a:rPr lang="zh-TW" altLang="en-US" sz="2000" dirty="0">
                <a:solidFill>
                  <a:srgbClr val="00EFF1"/>
                </a:solidFill>
                <a:latin typeface="標楷體" panose="03000509000000000000" pitchFamily="65" charset="-120"/>
                <a:ea typeface="標楷體" panose="03000509000000000000" pitchFamily="65" charset="-120"/>
              </a:rPr>
              <a:t>訴訟</a:t>
            </a:r>
            <a:r>
              <a:rPr lang="en-US" altLang="zh-TW" sz="2000" dirty="0" smtClean="0">
                <a:solidFill>
                  <a:srgbClr val="00EFF1"/>
                </a:solidFill>
                <a:latin typeface="標楷體" panose="03000509000000000000" pitchFamily="65" charset="-120"/>
                <a:ea typeface="標楷體" panose="03000509000000000000" pitchFamily="65" charset="-120"/>
              </a:rPr>
              <a:t>(</a:t>
            </a:r>
            <a:r>
              <a:rPr lang="zh-TW" altLang="en-US" sz="2000" dirty="0" smtClean="0">
                <a:solidFill>
                  <a:srgbClr val="00EFF1"/>
                </a:solidFill>
                <a:latin typeface="標楷體" panose="03000509000000000000" pitchFamily="65" charset="-120"/>
                <a:ea typeface="標楷體" panose="03000509000000000000" pitchFamily="65" charset="-120"/>
              </a:rPr>
              <a:t>短期</a:t>
            </a:r>
            <a:r>
              <a:rPr lang="zh-TW" altLang="en-US" sz="2000" dirty="0">
                <a:solidFill>
                  <a:srgbClr val="00EFF1"/>
                </a:solidFill>
                <a:latin typeface="標楷體" panose="03000509000000000000" pitchFamily="65" charset="-120"/>
                <a:ea typeface="標楷體" panose="03000509000000000000" pitchFamily="65" charset="-120"/>
              </a:rPr>
              <a:t>負債準備</a:t>
            </a:r>
            <a:r>
              <a:rPr lang="en-US" altLang="zh-TW" sz="2000" dirty="0" smtClean="0">
                <a:solidFill>
                  <a:srgbClr val="00EFF1"/>
                </a:solidFill>
                <a:latin typeface="標楷體" panose="03000509000000000000" pitchFamily="65" charset="-120"/>
                <a:ea typeface="標楷體" panose="03000509000000000000" pitchFamily="65" charset="-120"/>
              </a:rPr>
              <a:t>)</a:t>
            </a:r>
            <a:r>
              <a:rPr lang="zh-TW" altLang="en-US" sz="2000" dirty="0" smtClean="0">
                <a:solidFill>
                  <a:srgbClr val="00EFF1"/>
                </a:solidFill>
                <a:latin typeface="標楷體" panose="03000509000000000000" pitchFamily="65" charset="-120"/>
                <a:ea typeface="標楷體" panose="03000509000000000000" pitchFamily="65" charset="-120"/>
              </a:rPr>
              <a:t>、呆帳</a:t>
            </a:r>
            <a:r>
              <a:rPr lang="en-US" altLang="zh-TW" sz="2000" dirty="0" smtClean="0">
                <a:solidFill>
                  <a:srgbClr val="00EFF1"/>
                </a:solidFill>
                <a:latin typeface="標楷體" panose="03000509000000000000" pitchFamily="65" charset="-120"/>
                <a:ea typeface="標楷體" panose="03000509000000000000" pitchFamily="65" charset="-120"/>
              </a:rPr>
              <a:t>(</a:t>
            </a:r>
            <a:r>
              <a:rPr lang="zh-TW" altLang="en-US" sz="2000" dirty="0">
                <a:solidFill>
                  <a:srgbClr val="00EFF1"/>
                </a:solidFill>
                <a:latin typeface="標楷體" panose="03000509000000000000" pitchFamily="65" charset="-120"/>
                <a:ea typeface="標楷體" panose="03000509000000000000" pitchFamily="65" charset="-120"/>
              </a:rPr>
              <a:t>二階</a:t>
            </a:r>
            <a:r>
              <a:rPr lang="en-US" altLang="zh-TW" sz="2000" dirty="0" smtClean="0">
                <a:solidFill>
                  <a:srgbClr val="00EFF1"/>
                </a:solidFill>
                <a:latin typeface="標楷體" panose="03000509000000000000" pitchFamily="65" charset="-120"/>
                <a:ea typeface="標楷體" panose="03000509000000000000" pitchFamily="65" charset="-120"/>
              </a:rPr>
              <a:t>)</a:t>
            </a:r>
            <a:r>
              <a:rPr lang="zh-TW" altLang="en-US" sz="2000" dirty="0" smtClean="0">
                <a:solidFill>
                  <a:srgbClr val="00EFF1"/>
                </a:solidFill>
                <a:latin typeface="標楷體" panose="03000509000000000000" pitchFamily="65" charset="-120"/>
                <a:ea typeface="標楷體" panose="03000509000000000000" pitchFamily="65" charset="-120"/>
              </a:rPr>
              <a:t>、</a:t>
            </a:r>
            <a:r>
              <a:rPr lang="zh-TW" altLang="en-US" sz="2000" dirty="0">
                <a:solidFill>
                  <a:srgbClr val="00EFF1"/>
                </a:solidFill>
                <a:latin typeface="標楷體" panose="03000509000000000000" pitchFamily="65" charset="-120"/>
                <a:ea typeface="標楷體" panose="03000509000000000000" pitchFamily="65" charset="-120"/>
              </a:rPr>
              <a:t>存貨盤點</a:t>
            </a:r>
            <a:r>
              <a:rPr lang="zh-TW" altLang="en-US" sz="2000" dirty="0" smtClean="0">
                <a:solidFill>
                  <a:srgbClr val="00EFF1"/>
                </a:solidFill>
                <a:latin typeface="標楷體" panose="03000509000000000000" pitchFamily="65" charset="-120"/>
                <a:ea typeface="標楷體" panose="03000509000000000000" pitchFamily="65" charset="-120"/>
              </a:rPr>
              <a:t>評價</a:t>
            </a:r>
            <a:endParaRPr lang="en-US" altLang="zh-TW" sz="2000" dirty="0" smtClean="0">
              <a:solidFill>
                <a:srgbClr val="00EFF1"/>
              </a:solidFill>
              <a:latin typeface="標楷體" panose="03000509000000000000" pitchFamily="65" charset="-120"/>
              <a:ea typeface="標楷體" panose="03000509000000000000" pitchFamily="65" charset="-120"/>
            </a:endParaRP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6" y="131973"/>
            <a:ext cx="9519463" cy="646331"/>
          </a:xfrm>
          <a:prstGeom prst="rect">
            <a:avLst/>
          </a:prstGeom>
        </p:spPr>
        <p:txBody>
          <a:bodyPr wrap="square">
            <a:spAutoFit/>
          </a:bodyPr>
          <a:lstStyle/>
          <a:p>
            <a:r>
              <a:rPr lang="zh-TW" altLang="en-US" sz="3600" b="1" dirty="0">
                <a:solidFill>
                  <a:schemeClr val="bg1"/>
                </a:solidFill>
                <a:latin typeface="標楷體" panose="03000509000000000000" pitchFamily="65" charset="-120"/>
                <a:ea typeface="標楷體" panose="03000509000000000000" pitchFamily="65" charset="-120"/>
              </a:rPr>
              <a:t>歷屆試題</a:t>
            </a:r>
            <a:r>
              <a:rPr lang="zh-TW" altLang="en-US" sz="3600" b="1" dirty="0" smtClean="0">
                <a:solidFill>
                  <a:schemeClr val="bg1"/>
                </a:solidFill>
                <a:latin typeface="標楷體" panose="03000509000000000000" pitchFamily="65" charset="-120"/>
                <a:ea typeface="標楷體" panose="03000509000000000000" pitchFamily="65" charset="-120"/>
              </a:rPr>
              <a:t>分析</a:t>
            </a:r>
            <a:r>
              <a:rPr lang="en-US" altLang="zh-TW" sz="3600" b="1" dirty="0" smtClean="0">
                <a:solidFill>
                  <a:schemeClr val="bg1"/>
                </a:solidFill>
                <a:latin typeface="標楷體" panose="03000509000000000000" pitchFamily="65" charset="-120"/>
                <a:ea typeface="標楷體" panose="03000509000000000000" pitchFamily="65" charset="-120"/>
              </a:rPr>
              <a:t>-</a:t>
            </a:r>
            <a:r>
              <a:rPr lang="en-US" altLang="zh-TW" sz="3600" b="1" dirty="0" smtClean="0">
                <a:solidFill>
                  <a:srgbClr val="00EFF1"/>
                </a:solidFill>
                <a:latin typeface="標楷體" panose="03000509000000000000" pitchFamily="65" charset="-120"/>
                <a:ea typeface="標楷體" panose="03000509000000000000" pitchFamily="65" charset="-120"/>
              </a:rPr>
              <a:t>105</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en-US" altLang="zh-TW" sz="2400" b="1" i="1" u="sng" dirty="0" smtClean="0">
                <a:solidFill>
                  <a:schemeClr val="accent2">
                    <a:lumMod val="60000"/>
                    <a:lumOff val="40000"/>
                  </a:schemeClr>
                </a:solidFill>
                <a:latin typeface="標楷體" panose="03000509000000000000" pitchFamily="65" charset="-120"/>
                <a:ea typeface="標楷體" panose="03000509000000000000" pitchFamily="65" charset="-120"/>
              </a:rPr>
              <a:t>(103</a:t>
            </a:r>
            <a:r>
              <a:rPr lang="zh-TW" altLang="en-US" sz="2400" b="1" i="1" u="sng" dirty="0" smtClean="0">
                <a:solidFill>
                  <a:schemeClr val="accent2">
                    <a:lumMod val="60000"/>
                    <a:lumOff val="40000"/>
                  </a:schemeClr>
                </a:solidFill>
                <a:latin typeface="標楷體" panose="03000509000000000000" pitchFamily="65" charset="-120"/>
                <a:ea typeface="標楷體" panose="03000509000000000000" pitchFamily="65" charset="-120"/>
              </a:rPr>
              <a:t>學年會計學微調課綱起</a:t>
            </a:r>
            <a:r>
              <a:rPr lang="en-US" altLang="zh-TW" sz="2400" b="1" i="1" u="sng" dirty="0" smtClean="0">
                <a:solidFill>
                  <a:schemeClr val="accent2">
                    <a:lumMod val="60000"/>
                    <a:lumOff val="40000"/>
                  </a:schemeClr>
                </a:solidFill>
                <a:latin typeface="標楷體" panose="03000509000000000000" pitchFamily="65" charset="-120"/>
                <a:ea typeface="標楷體" panose="03000509000000000000" pitchFamily="65" charset="-120"/>
              </a:rPr>
              <a:t>)</a:t>
            </a:r>
            <a:endParaRPr lang="zh-TW" altLang="en-US" sz="2400" b="1" i="1" u="sng" dirty="0">
              <a:solidFill>
                <a:schemeClr val="accent2">
                  <a:lumMod val="60000"/>
                  <a:lumOff val="40000"/>
                </a:schemeClr>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293134" y="1617645"/>
            <a:ext cx="5851165" cy="5122368"/>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9" name="群組 8">
            <a:extLst>
              <a:ext uri="{FF2B5EF4-FFF2-40B4-BE49-F238E27FC236}">
                <a16:creationId xmlns:a16="http://schemas.microsoft.com/office/drawing/2014/main" id="{2FECE5B1-E716-44B3-BCA8-EFD0567F881C}"/>
              </a:ext>
            </a:extLst>
          </p:cNvPr>
          <p:cNvGrpSpPr/>
          <p:nvPr/>
        </p:nvGrpSpPr>
        <p:grpSpPr>
          <a:xfrm>
            <a:off x="2076757" y="869949"/>
            <a:ext cx="1847850" cy="1603387"/>
            <a:chOff x="1552254" y="1240776"/>
            <a:chExt cx="1847850" cy="1603387"/>
          </a:xfrm>
        </p:grpSpPr>
        <p:pic>
          <p:nvPicPr>
            <p:cNvPr id="4" name="圖片 3">
              <a:extLst>
                <a:ext uri="{FF2B5EF4-FFF2-40B4-BE49-F238E27FC236}">
                  <a16:creationId xmlns:a16="http://schemas.microsoft.com/office/drawing/2014/main" id="{B2323400-6E4D-44BE-8AD6-8965FCB03FBB}"/>
                </a:ext>
              </a:extLst>
            </p:cNvPr>
            <p:cNvPicPr>
              <a:picLocks noChangeAspect="1"/>
            </p:cNvPicPr>
            <p:nvPr/>
          </p:nvPicPr>
          <p:blipFill>
            <a:blip r:embed="rId4"/>
            <a:stretch>
              <a:fillRect/>
            </a:stretch>
          </p:blipFill>
          <p:spPr>
            <a:xfrm>
              <a:off x="1704807" y="1240776"/>
              <a:ext cx="1615580" cy="1603387"/>
            </a:xfrm>
            <a:prstGeom prst="rect">
              <a:avLst/>
            </a:prstGeom>
          </p:spPr>
        </p:pic>
        <p:sp>
          <p:nvSpPr>
            <p:cNvPr id="5" name="文字方塊 4">
              <a:extLst>
                <a:ext uri="{FF2B5EF4-FFF2-40B4-BE49-F238E27FC236}">
                  <a16:creationId xmlns:a16="http://schemas.microsoft.com/office/drawing/2014/main" id="{274FDA40-955A-4375-A45A-5C3F888E0DDF}"/>
                </a:ext>
              </a:extLst>
            </p:cNvPr>
            <p:cNvSpPr txBox="1"/>
            <p:nvPr/>
          </p:nvSpPr>
          <p:spPr>
            <a:xfrm>
              <a:off x="1552254" y="1728928"/>
              <a:ext cx="1847850" cy="584775"/>
            </a:xfrm>
            <a:prstGeom prst="rect">
              <a:avLst/>
            </a:prstGeom>
            <a:noFill/>
          </p:spPr>
          <p:txBody>
            <a:bodyPr wrap="square" rtlCol="0">
              <a:spAutoFit/>
            </a:bodyPr>
            <a:lstStyle/>
            <a:p>
              <a:pPr algn="ctr"/>
              <a:r>
                <a:rPr lang="zh-TW" altLang="en-US" sz="3200" dirty="0">
                  <a:solidFill>
                    <a:schemeClr val="bg1"/>
                  </a:solidFill>
                  <a:latin typeface="標楷體" panose="03000509000000000000" pitchFamily="65" charset="-120"/>
                  <a:ea typeface="標楷體" panose="03000509000000000000" pitchFamily="65" charset="-120"/>
                </a:rPr>
                <a:t>模擬題</a:t>
              </a:r>
            </a:p>
          </p:txBody>
        </p:sp>
      </p:grpSp>
      <p:sp>
        <p:nvSpPr>
          <p:cNvPr id="94" name="矩形 93">
            <a:extLst>
              <a:ext uri="{FF2B5EF4-FFF2-40B4-BE49-F238E27FC236}">
                <a16:creationId xmlns:a16="http://schemas.microsoft.com/office/drawing/2014/main" id="{0FFBB90C-5965-4130-85DE-B5E57223117A}"/>
              </a:ext>
            </a:extLst>
          </p:cNvPr>
          <p:cNvSpPr/>
          <p:nvPr/>
        </p:nvSpPr>
        <p:spPr>
          <a:xfrm>
            <a:off x="5965081" y="2510326"/>
            <a:ext cx="5755367" cy="4131900"/>
          </a:xfrm>
          <a:prstGeom prst="rect">
            <a:avLst/>
          </a:prstGeom>
        </p:spPr>
        <p:txBody>
          <a:bodyPr wrap="square">
            <a:spAutoFit/>
          </a:bodyPr>
          <a:lstStyle/>
          <a:p>
            <a:pPr marL="342900" indent="-342900">
              <a:lnSpc>
                <a:spcPts val="2100"/>
              </a:lnSpc>
              <a:buFont typeface="Wingdings" panose="05000000000000000000" pitchFamily="2" charset="2"/>
              <a:buChar char="n"/>
            </a:pPr>
            <a:r>
              <a:rPr lang="zh-TW" altLang="en-US" sz="2000" dirty="0">
                <a:solidFill>
                  <a:srgbClr val="FFFF00"/>
                </a:solidFill>
                <a:latin typeface="標楷體" panose="03000509000000000000" pitchFamily="65" charset="-120"/>
                <a:ea typeface="標楷體" panose="03000509000000000000" pitchFamily="65" charset="-120"/>
              </a:rPr>
              <a:t>不考慮營業稅、</a:t>
            </a:r>
            <a:r>
              <a:rPr lang="zh-TW" altLang="en-US" sz="2000" dirty="0" smtClean="0">
                <a:solidFill>
                  <a:srgbClr val="FFFF00"/>
                </a:solidFill>
                <a:latin typeface="標楷體" panose="03000509000000000000" pitchFamily="65" charset="-120"/>
                <a:ea typeface="標楷體" panose="03000509000000000000" pitchFamily="65" charset="-120"/>
              </a:rPr>
              <a:t>先實後</a:t>
            </a:r>
            <a:r>
              <a:rPr lang="zh-TW" altLang="en-US" sz="2000" dirty="0">
                <a:solidFill>
                  <a:srgbClr val="FFFF00"/>
                </a:solidFill>
                <a:latin typeface="標楷體" panose="03000509000000000000" pitchFamily="65" charset="-120"/>
                <a:ea typeface="標楷體" panose="03000509000000000000" pitchFamily="65" charset="-120"/>
              </a:rPr>
              <a:t>虛</a:t>
            </a:r>
            <a:r>
              <a:rPr lang="zh-TW" altLang="en-US" sz="2000" dirty="0" smtClean="0">
                <a:solidFill>
                  <a:srgbClr val="FFFF00"/>
                </a:solidFill>
                <a:latin typeface="標楷體" panose="03000509000000000000" pitchFamily="65" charset="-120"/>
                <a:ea typeface="標楷體" panose="03000509000000000000" pitchFamily="65" charset="-120"/>
              </a:rPr>
              <a:t>法</a:t>
            </a:r>
            <a:r>
              <a:rPr lang="zh-TW" altLang="en-US" sz="2000" dirty="0">
                <a:solidFill>
                  <a:srgbClr val="FFFF00"/>
                </a:solidFill>
                <a:latin typeface="標楷體" panose="03000509000000000000" pitchFamily="65" charset="-120"/>
                <a:ea typeface="標楷體" panose="03000509000000000000" pitchFamily="65" charset="-120"/>
              </a:rPr>
              <a:t>、期初不作轉回分錄、</a:t>
            </a:r>
            <a:r>
              <a:rPr lang="zh-TW" altLang="en-US" sz="2000" dirty="0">
                <a:solidFill>
                  <a:schemeClr val="accent2">
                    <a:lumMod val="60000"/>
                    <a:lumOff val="40000"/>
                  </a:schemeClr>
                </a:solidFill>
                <a:latin typeface="標楷體" panose="03000509000000000000" pitchFamily="65" charset="-120"/>
                <a:ea typeface="標楷體" panose="03000509000000000000" pitchFamily="65" charset="-120"/>
              </a:rPr>
              <a:t>存貨定期盤存制</a:t>
            </a:r>
            <a:r>
              <a:rPr lang="en-US" altLang="zh-TW" sz="2000" dirty="0">
                <a:solidFill>
                  <a:schemeClr val="accent2">
                    <a:lumMod val="60000"/>
                    <a:lumOff val="40000"/>
                  </a:schemeClr>
                </a:solidFill>
                <a:latin typeface="標楷體" panose="03000509000000000000" pitchFamily="65" charset="-120"/>
                <a:ea typeface="標楷體" panose="03000509000000000000" pitchFamily="65" charset="-120"/>
              </a:rPr>
              <a:t>(</a:t>
            </a:r>
            <a:r>
              <a:rPr lang="zh-TW" altLang="en-US" sz="2000" dirty="0">
                <a:solidFill>
                  <a:schemeClr val="accent2">
                    <a:lumMod val="60000"/>
                    <a:lumOff val="40000"/>
                  </a:schemeClr>
                </a:solidFill>
                <a:latin typeface="標楷體" panose="03000509000000000000" pitchFamily="65" charset="-120"/>
                <a:ea typeface="標楷體" panose="03000509000000000000" pitchFamily="65" charset="-120"/>
              </a:rPr>
              <a:t>先進先出法</a:t>
            </a:r>
            <a:r>
              <a:rPr lang="en-US" altLang="zh-TW" sz="2000" dirty="0">
                <a:solidFill>
                  <a:schemeClr val="accent2">
                    <a:lumMod val="60000"/>
                    <a:lumOff val="40000"/>
                  </a:schemeClr>
                </a:solidFill>
                <a:latin typeface="標楷體" panose="03000509000000000000" pitchFamily="65" charset="-120"/>
                <a:ea typeface="標楷體" panose="03000509000000000000" pitchFamily="65" charset="-120"/>
              </a:rPr>
              <a:t>)</a:t>
            </a:r>
            <a:r>
              <a:rPr lang="zh-TW" altLang="en-US" sz="2000" dirty="0">
                <a:solidFill>
                  <a:schemeClr val="accent2">
                    <a:lumMod val="60000"/>
                    <a:lumOff val="40000"/>
                  </a:schemeClr>
                </a:solidFill>
                <a:latin typeface="標楷體" panose="03000509000000000000" pitchFamily="65" charset="-120"/>
                <a:ea typeface="標楷體" panose="03000509000000000000" pitchFamily="65" charset="-120"/>
              </a:rPr>
              <a:t>改採永續盤存制</a:t>
            </a:r>
            <a:r>
              <a:rPr lang="en-US" altLang="zh-TW" sz="2000" dirty="0">
                <a:solidFill>
                  <a:schemeClr val="accent2">
                    <a:lumMod val="60000"/>
                    <a:lumOff val="40000"/>
                  </a:schemeClr>
                </a:solidFill>
                <a:latin typeface="標楷體" panose="03000509000000000000" pitchFamily="65" charset="-120"/>
                <a:ea typeface="標楷體" panose="03000509000000000000" pitchFamily="65" charset="-120"/>
              </a:rPr>
              <a:t>(</a:t>
            </a:r>
            <a:r>
              <a:rPr lang="zh-TW" altLang="en-US" sz="2000" dirty="0">
                <a:solidFill>
                  <a:schemeClr val="accent2">
                    <a:lumMod val="60000"/>
                    <a:lumOff val="40000"/>
                  </a:schemeClr>
                </a:solidFill>
                <a:latin typeface="標楷體" panose="03000509000000000000" pitchFamily="65" charset="-120"/>
                <a:ea typeface="標楷體" panose="03000509000000000000" pitchFamily="65" charset="-120"/>
              </a:rPr>
              <a:t>移動加權平均法</a:t>
            </a:r>
            <a:r>
              <a:rPr lang="en-US" altLang="zh-TW" sz="2000" dirty="0">
                <a:solidFill>
                  <a:schemeClr val="accent2">
                    <a:lumMod val="60000"/>
                    <a:lumOff val="40000"/>
                  </a:schemeClr>
                </a:solidFill>
                <a:latin typeface="標楷體" panose="03000509000000000000" pitchFamily="65" charset="-120"/>
                <a:ea typeface="標楷體" panose="03000509000000000000" pitchFamily="65" charset="-120"/>
              </a:rPr>
              <a:t>)</a:t>
            </a:r>
          </a:p>
          <a:p>
            <a:pPr marL="342900" indent="-342900">
              <a:lnSpc>
                <a:spcPts val="2100"/>
              </a:lnSpc>
              <a:buFont typeface="Wingdings" panose="05000000000000000000" pitchFamily="2" charset="2"/>
              <a:buChar char="n"/>
            </a:pPr>
            <a:r>
              <a:rPr lang="zh-TW" altLang="en-US" sz="2000" dirty="0" smtClean="0">
                <a:solidFill>
                  <a:srgbClr val="FFFF00"/>
                </a:solidFill>
                <a:latin typeface="標楷體" panose="03000509000000000000" pitchFamily="65" charset="-120"/>
                <a:ea typeface="標楷體" panose="03000509000000000000" pitchFamily="65" charset="-120"/>
              </a:rPr>
              <a:t>平時</a:t>
            </a:r>
            <a:r>
              <a:rPr lang="en-US" altLang="zh-TW" sz="2000" dirty="0" smtClean="0">
                <a:solidFill>
                  <a:srgbClr val="FFFF00"/>
                </a:solidFill>
                <a:latin typeface="標楷體" panose="03000509000000000000" pitchFamily="65" charset="-120"/>
                <a:ea typeface="標楷體" panose="03000509000000000000" pitchFamily="65" charset="-120"/>
              </a:rPr>
              <a:t>(36)</a:t>
            </a:r>
            <a:endParaRPr lang="en-US" altLang="zh-TW" sz="2000" dirty="0">
              <a:solidFill>
                <a:srgbClr val="FFFF00"/>
              </a:solidFill>
              <a:latin typeface="標楷體" panose="03000509000000000000" pitchFamily="65" charset="-120"/>
              <a:ea typeface="標楷體" panose="03000509000000000000" pitchFamily="65" charset="-120"/>
            </a:endParaRPr>
          </a:p>
          <a:p>
            <a:pPr marL="696913" lvl="1" indent="-342900">
              <a:lnSpc>
                <a:spcPts val="2100"/>
              </a:lnSpc>
              <a:buFont typeface="Wingdings" panose="05000000000000000000" pitchFamily="2" charset="2"/>
              <a:buChar char="ü"/>
            </a:pPr>
            <a:r>
              <a:rPr lang="zh-TW" altLang="en-US" sz="2000" dirty="0">
                <a:solidFill>
                  <a:srgbClr val="FFFF00"/>
                </a:solidFill>
                <a:latin typeface="標楷體" panose="03000509000000000000" pitchFamily="65" charset="-120"/>
                <a:ea typeface="標楷體" panose="03000509000000000000" pitchFamily="65" charset="-120"/>
              </a:rPr>
              <a:t>發行</a:t>
            </a:r>
            <a:r>
              <a:rPr lang="zh-TW" altLang="en-US" sz="2000" dirty="0" smtClean="0">
                <a:solidFill>
                  <a:srgbClr val="FFFF00"/>
                </a:solidFill>
                <a:latin typeface="標楷體" panose="03000509000000000000" pitchFamily="65" charset="-120"/>
                <a:ea typeface="標楷體" panose="03000509000000000000" pitchFamily="65" charset="-120"/>
              </a:rPr>
              <a:t>公司債</a:t>
            </a:r>
            <a:r>
              <a:rPr lang="en-US" altLang="zh-TW" sz="2000" dirty="0" smtClean="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含利息</a:t>
            </a:r>
            <a:r>
              <a:rPr lang="en-US" altLang="zh-TW" sz="2000" dirty="0" smtClean="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、銀行調節、貼現</a:t>
            </a:r>
            <a:r>
              <a:rPr lang="en-US" altLang="zh-TW" sz="2000" dirty="0" smtClean="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含拒付</a:t>
            </a:r>
            <a:r>
              <a:rPr lang="en-US" altLang="zh-TW" sz="2000" dirty="0" smtClean="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投資</a:t>
            </a:r>
            <a:r>
              <a:rPr lang="en-US" altLang="zh-TW" sz="2000" dirty="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股利</a:t>
            </a:r>
            <a:r>
              <a:rPr lang="en-US" altLang="zh-TW" sz="2000" dirty="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權益</a:t>
            </a:r>
            <a:r>
              <a:rPr lang="en-US" altLang="zh-TW" sz="2000" dirty="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、支付</a:t>
            </a:r>
            <a:r>
              <a:rPr lang="zh-TW" altLang="en-US" sz="2000" dirty="0" smtClean="0">
                <a:solidFill>
                  <a:srgbClr val="FFFF00"/>
                </a:solidFill>
                <a:latin typeface="標楷體" panose="03000509000000000000" pitchFamily="65" charset="-120"/>
                <a:ea typeface="標楷體" panose="03000509000000000000" pitchFamily="65" charset="-120"/>
              </a:rPr>
              <a:t>研發、</a:t>
            </a:r>
            <a:r>
              <a:rPr lang="zh-TW" altLang="en-US" sz="2000" dirty="0">
                <a:solidFill>
                  <a:srgbClr val="FFFF00"/>
                </a:solidFill>
                <a:latin typeface="標楷體" panose="03000509000000000000" pitchFamily="65" charset="-120"/>
                <a:ea typeface="標楷體" panose="03000509000000000000" pitchFamily="65" charset="-120"/>
              </a:rPr>
              <a:t>投資</a:t>
            </a:r>
            <a:r>
              <a:rPr lang="en-US" altLang="zh-TW" sz="2000" dirty="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售</a:t>
            </a:r>
            <a:r>
              <a:rPr lang="en-US" altLang="zh-TW" sz="2000" dirty="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持有</a:t>
            </a:r>
            <a:r>
              <a:rPr lang="en-US" altLang="zh-TW" sz="2000" dirty="0" smtClean="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薪資</a:t>
            </a:r>
            <a:r>
              <a:rPr lang="en-US" altLang="zh-TW" sz="2000" dirty="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含雇主負擔</a:t>
            </a:r>
            <a:r>
              <a:rPr lang="en-US" altLang="zh-TW" sz="2000" dirty="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庫藏股票</a:t>
            </a:r>
            <a:r>
              <a:rPr lang="en-US" altLang="zh-TW" sz="2000" dirty="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含再</a:t>
            </a:r>
            <a:r>
              <a:rPr lang="zh-TW" altLang="en-US" sz="2000" dirty="0" smtClean="0">
                <a:solidFill>
                  <a:srgbClr val="FFFF00"/>
                </a:solidFill>
                <a:latin typeface="標楷體" panose="03000509000000000000" pitchFamily="65" charset="-120"/>
                <a:ea typeface="標楷體" panose="03000509000000000000" pitchFamily="65" charset="-120"/>
              </a:rPr>
              <a:t>發、</a:t>
            </a:r>
            <a:r>
              <a:rPr lang="zh-TW" altLang="en-US" sz="2000" dirty="0">
                <a:solidFill>
                  <a:srgbClr val="FFFF00"/>
                </a:solidFill>
                <a:latin typeface="標楷體" panose="03000509000000000000" pitchFamily="65" charset="-120"/>
                <a:ea typeface="標楷體" panose="03000509000000000000" pitchFamily="65" charset="-120"/>
              </a:rPr>
              <a:t>換</a:t>
            </a:r>
            <a:r>
              <a:rPr lang="zh-TW" altLang="en-US" sz="2000" dirty="0" smtClean="0">
                <a:solidFill>
                  <a:srgbClr val="FFFF00"/>
                </a:solidFill>
                <a:latin typeface="標楷體" panose="03000509000000000000" pitchFamily="65" charset="-120"/>
                <a:ea typeface="標楷體" panose="03000509000000000000" pitchFamily="65" charset="-120"/>
              </a:rPr>
              <a:t>資產</a:t>
            </a:r>
            <a:r>
              <a:rPr lang="en-US" altLang="zh-TW" sz="2000" dirty="0" smtClean="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專利權、</a:t>
            </a:r>
            <a:r>
              <a:rPr lang="zh-TW" altLang="en-US" sz="2000" dirty="0">
                <a:solidFill>
                  <a:srgbClr val="FFFF00"/>
                </a:solidFill>
                <a:latin typeface="標楷體" panose="03000509000000000000" pitchFamily="65" charset="-120"/>
                <a:ea typeface="標楷體" panose="03000509000000000000" pitchFamily="65" charset="-120"/>
              </a:rPr>
              <a:t>資產</a:t>
            </a:r>
            <a:r>
              <a:rPr lang="zh-TW" altLang="en-US" sz="2000" dirty="0" smtClean="0">
                <a:solidFill>
                  <a:srgbClr val="FFFF00"/>
                </a:solidFill>
                <a:latin typeface="標楷體" panose="03000509000000000000" pitchFamily="65" charset="-120"/>
                <a:ea typeface="標楷體" panose="03000509000000000000" pitchFamily="65" charset="-120"/>
              </a:rPr>
              <a:t>交換、復原</a:t>
            </a:r>
            <a:r>
              <a:rPr lang="zh-TW" altLang="en-US" sz="2000" dirty="0">
                <a:solidFill>
                  <a:srgbClr val="FFFF00"/>
                </a:solidFill>
                <a:latin typeface="標楷體" panose="03000509000000000000" pitchFamily="65" charset="-120"/>
                <a:ea typeface="標楷體" panose="03000509000000000000" pitchFamily="65" charset="-120"/>
              </a:rPr>
              <a:t>成本</a:t>
            </a:r>
            <a:r>
              <a:rPr lang="en-US" altLang="zh-TW" sz="2000" dirty="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長負準備</a:t>
            </a:r>
            <a:r>
              <a:rPr lang="en-US" altLang="zh-TW" sz="2000" dirty="0" smtClean="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不附息票據</a:t>
            </a:r>
            <a:r>
              <a:rPr lang="zh-TW" altLang="en-US" sz="2000" dirty="0" smtClean="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確定應收無法收回</a:t>
            </a:r>
            <a:r>
              <a:rPr lang="en-US" altLang="zh-TW" sz="2000" dirty="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含再收</a:t>
            </a:r>
            <a:r>
              <a:rPr lang="en-US" altLang="zh-TW" sz="2000" dirty="0" smtClean="0">
                <a:solidFill>
                  <a:srgbClr val="FFFF00"/>
                </a:solidFill>
                <a:latin typeface="標楷體" panose="03000509000000000000" pitchFamily="65" charset="-120"/>
                <a:ea typeface="標楷體" panose="03000509000000000000" pitchFamily="65" charset="-120"/>
              </a:rPr>
              <a:t>)</a:t>
            </a:r>
          </a:p>
          <a:p>
            <a:pPr marL="239713" indent="-342900">
              <a:lnSpc>
                <a:spcPts val="2100"/>
              </a:lnSpc>
              <a:buFont typeface="Wingdings" panose="05000000000000000000" pitchFamily="2" charset="2"/>
              <a:buChar char="n"/>
            </a:pPr>
            <a:r>
              <a:rPr lang="zh-TW" altLang="en-US" sz="2000" dirty="0" smtClean="0">
                <a:solidFill>
                  <a:srgbClr val="FFFF00"/>
                </a:solidFill>
                <a:latin typeface="標楷體" panose="03000509000000000000" pitchFamily="65" charset="-120"/>
                <a:ea typeface="標楷體" panose="03000509000000000000" pitchFamily="65" charset="-120"/>
              </a:rPr>
              <a:t>調整</a:t>
            </a:r>
            <a:r>
              <a:rPr lang="en-US" altLang="zh-TW" sz="2000" dirty="0" smtClean="0">
                <a:solidFill>
                  <a:srgbClr val="FFFF00"/>
                </a:solidFill>
                <a:latin typeface="標楷體" panose="03000509000000000000" pitchFamily="65" charset="-120"/>
                <a:ea typeface="標楷體" panose="03000509000000000000" pitchFamily="65" charset="-120"/>
              </a:rPr>
              <a:t>(13)</a:t>
            </a:r>
            <a:endParaRPr lang="zh-TW" altLang="en-US" sz="2000" dirty="0" smtClean="0">
              <a:solidFill>
                <a:srgbClr val="FFFF00"/>
              </a:solidFill>
              <a:latin typeface="標楷體" panose="03000509000000000000" pitchFamily="65" charset="-120"/>
              <a:ea typeface="標楷體" panose="03000509000000000000" pitchFamily="65" charset="-120"/>
            </a:endParaRPr>
          </a:p>
          <a:p>
            <a:pPr marL="722313" indent="-369888">
              <a:lnSpc>
                <a:spcPts val="2100"/>
              </a:lnSpc>
              <a:buFont typeface="Wingdings" panose="05000000000000000000" pitchFamily="2" charset="2"/>
              <a:buChar char="ü"/>
            </a:pPr>
            <a:r>
              <a:rPr lang="zh-TW" altLang="en-US" sz="2000" dirty="0" smtClean="0">
                <a:solidFill>
                  <a:srgbClr val="FFFF00"/>
                </a:solidFill>
                <a:latin typeface="標楷體" panose="03000509000000000000" pitchFamily="65" charset="-120"/>
                <a:ea typeface="標楷體" panose="03000509000000000000" pitchFamily="65" charset="-120"/>
              </a:rPr>
              <a:t>薪資</a:t>
            </a:r>
            <a:r>
              <a:rPr lang="en-US" altLang="zh-TW" sz="2000" dirty="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獎金</a:t>
            </a:r>
            <a:r>
              <a:rPr lang="en-US" altLang="zh-TW" sz="2000" dirty="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復原成本</a:t>
            </a:r>
            <a:r>
              <a:rPr lang="en-US" altLang="zh-TW" sz="2000" dirty="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長負準備</a:t>
            </a:r>
            <a:r>
              <a:rPr lang="en-US" altLang="zh-TW" sz="2000" dirty="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、不附息票據</a:t>
            </a:r>
            <a:r>
              <a:rPr lang="zh-TW" altLang="en-US" sz="2000" dirty="0" smtClean="0">
                <a:solidFill>
                  <a:srgbClr val="FFFF00"/>
                </a:solidFill>
                <a:latin typeface="標楷體" panose="03000509000000000000" pitchFamily="65" charset="-120"/>
                <a:ea typeface="標楷體" panose="03000509000000000000" pitchFamily="65" charset="-120"/>
              </a:rPr>
              <a:t>、零用金</a:t>
            </a:r>
            <a:r>
              <a:rPr lang="zh-TW" altLang="en-US" sz="2000" dirty="0">
                <a:solidFill>
                  <a:srgbClr val="FFFF00"/>
                </a:solidFill>
                <a:latin typeface="標楷體" panose="03000509000000000000" pitchFamily="65" charset="-120"/>
                <a:ea typeface="標楷體" panose="03000509000000000000" pitchFamily="65" charset="-120"/>
              </a:rPr>
              <a:t>、用品盤存</a:t>
            </a:r>
            <a:r>
              <a:rPr lang="zh-TW" altLang="en-US" sz="2000" dirty="0" smtClean="0">
                <a:solidFill>
                  <a:srgbClr val="FFFF00"/>
                </a:solidFill>
                <a:latin typeface="標楷體" panose="03000509000000000000" pitchFamily="65" charset="-120"/>
                <a:ea typeface="標楷體" panose="03000509000000000000" pitchFamily="65" charset="-120"/>
              </a:rPr>
              <a:t>、投資</a:t>
            </a:r>
            <a:r>
              <a:rPr lang="en-US" altLang="zh-TW" sz="2000" dirty="0" smtClean="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權益</a:t>
            </a:r>
            <a:r>
              <a:rPr lang="en-US" altLang="zh-TW" sz="2000" dirty="0" smtClean="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 </a:t>
            </a:r>
            <a:r>
              <a:rPr lang="zh-TW" altLang="en-US" sz="2000" dirty="0">
                <a:solidFill>
                  <a:srgbClr val="FFFF00"/>
                </a:solidFill>
                <a:latin typeface="標楷體" panose="03000509000000000000" pitchFamily="65" charset="-120"/>
                <a:ea typeface="標楷體" panose="03000509000000000000" pitchFamily="65" charset="-120"/>
              </a:rPr>
              <a:t>、銀行調節</a:t>
            </a:r>
            <a:r>
              <a:rPr lang="zh-TW" altLang="en-US" sz="2000" dirty="0" smtClean="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折舊</a:t>
            </a:r>
            <a:r>
              <a:rPr lang="en-US" altLang="zh-TW" sz="2000" dirty="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直線、年數、定率</a:t>
            </a:r>
            <a:r>
              <a:rPr lang="zh-TW" altLang="en-US" sz="2000" dirty="0" smtClean="0">
                <a:solidFill>
                  <a:srgbClr val="FFFF00"/>
                </a:solidFill>
                <a:latin typeface="標楷體" panose="03000509000000000000" pitchFamily="65" charset="-120"/>
                <a:ea typeface="標楷體" panose="03000509000000000000" pitchFamily="65" charset="-120"/>
              </a:rPr>
              <a:t>法、攤</a:t>
            </a:r>
            <a:r>
              <a:rPr lang="zh-TW" altLang="en-US" sz="2000" dirty="0">
                <a:solidFill>
                  <a:srgbClr val="FFFF00"/>
                </a:solidFill>
                <a:latin typeface="標楷體" panose="03000509000000000000" pitchFamily="65" charset="-120"/>
                <a:ea typeface="標楷體" panose="03000509000000000000" pitchFamily="65" charset="-120"/>
              </a:rPr>
              <a:t>銷</a:t>
            </a:r>
            <a:r>
              <a:rPr lang="en-US" altLang="zh-TW" sz="2000" dirty="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直線</a:t>
            </a:r>
            <a:r>
              <a:rPr lang="zh-TW" altLang="en-US" sz="2000" dirty="0" smtClean="0">
                <a:solidFill>
                  <a:srgbClr val="FFFF00"/>
                </a:solidFill>
                <a:latin typeface="標楷體" panose="03000509000000000000" pitchFamily="65" charset="-120"/>
                <a:ea typeface="標楷體" panose="03000509000000000000" pitchFamily="65" charset="-120"/>
              </a:rPr>
              <a:t>法</a:t>
            </a:r>
            <a:r>
              <a:rPr lang="zh-TW" altLang="en-US" sz="2000" dirty="0">
                <a:solidFill>
                  <a:srgbClr val="FFFF00"/>
                </a:solidFill>
                <a:latin typeface="標楷體" panose="03000509000000000000" pitchFamily="65" charset="-120"/>
                <a:ea typeface="標楷體" panose="03000509000000000000" pitchFamily="65" charset="-120"/>
              </a:rPr>
              <a:t>、呆帳</a:t>
            </a:r>
            <a:r>
              <a:rPr lang="en-US" altLang="zh-TW" sz="2000" dirty="0">
                <a:solidFill>
                  <a:srgbClr val="FFFF00"/>
                </a:solidFill>
                <a:latin typeface="標楷體" panose="03000509000000000000" pitchFamily="65" charset="-120"/>
                <a:ea typeface="標楷體" panose="03000509000000000000" pitchFamily="65" charset="-120"/>
              </a:rPr>
              <a:t>(</a:t>
            </a:r>
            <a:r>
              <a:rPr lang="zh-TW" altLang="en-US" sz="2000" dirty="0">
                <a:solidFill>
                  <a:srgbClr val="FFFF00"/>
                </a:solidFill>
                <a:latin typeface="標楷體" panose="03000509000000000000" pitchFamily="65" charset="-120"/>
                <a:ea typeface="標楷體" panose="03000509000000000000" pitchFamily="65" charset="-120"/>
              </a:rPr>
              <a:t>二階</a:t>
            </a:r>
            <a:r>
              <a:rPr lang="en-US" altLang="zh-TW" sz="2000" dirty="0">
                <a:solidFill>
                  <a:srgbClr val="FFFF00"/>
                </a:solidFill>
                <a:latin typeface="標楷體" panose="03000509000000000000" pitchFamily="65" charset="-120"/>
                <a:ea typeface="標楷體" panose="03000509000000000000" pitchFamily="65" charset="-120"/>
              </a:rPr>
              <a:t>)</a:t>
            </a:r>
            <a:r>
              <a:rPr lang="zh-TW" altLang="en-US" sz="2000" dirty="0" smtClean="0">
                <a:solidFill>
                  <a:srgbClr val="FFFF00"/>
                </a:solidFill>
                <a:latin typeface="標楷體" panose="03000509000000000000" pitchFamily="65" charset="-120"/>
                <a:ea typeface="標楷體" panose="03000509000000000000" pitchFamily="65" charset="-120"/>
              </a:rPr>
              <a:t>、存貨盤點評價</a:t>
            </a:r>
          </a:p>
        </p:txBody>
      </p:sp>
      <p:grpSp>
        <p:nvGrpSpPr>
          <p:cNvPr id="7" name="群組 6">
            <a:extLst>
              <a:ext uri="{FF2B5EF4-FFF2-40B4-BE49-F238E27FC236}">
                <a16:creationId xmlns:a16="http://schemas.microsoft.com/office/drawing/2014/main" id="{CE4B92A7-1C67-4465-9FE9-27BCC1855A0C}"/>
              </a:ext>
            </a:extLst>
          </p:cNvPr>
          <p:cNvGrpSpPr/>
          <p:nvPr/>
        </p:nvGrpSpPr>
        <p:grpSpPr>
          <a:xfrm>
            <a:off x="5953767" y="1558319"/>
            <a:ext cx="6295603" cy="5181694"/>
            <a:chOff x="4518274" y="1931316"/>
            <a:chExt cx="3447414" cy="4926055"/>
          </a:xfrm>
        </p:grpSpPr>
        <p:sp>
          <p:nvSpPr>
            <p:cNvPr id="93" name="矩形 92">
              <a:extLst>
                <a:ext uri="{FF2B5EF4-FFF2-40B4-BE49-F238E27FC236}">
                  <a16:creationId xmlns:a16="http://schemas.microsoft.com/office/drawing/2014/main" id="{6F885C99-576D-4300-81CE-A89888E70D44}"/>
                </a:ext>
              </a:extLst>
            </p:cNvPr>
            <p:cNvSpPr/>
            <p:nvPr/>
          </p:nvSpPr>
          <p:spPr>
            <a:xfrm flipH="1">
              <a:off x="4518274"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95" name="图片 74">
              <a:extLst>
                <a:ext uri="{FF2B5EF4-FFF2-40B4-BE49-F238E27FC236}">
                  <a16:creationId xmlns:a16="http://schemas.microsoft.com/office/drawing/2014/main" id="{95F5E59E-C40D-415F-8005-E84224C8A6AA}"/>
                </a:ext>
              </a:extLst>
            </p:cNvPr>
            <p:cNvPicPr>
              <a:picLocks/>
            </p:cNvPicPr>
            <p:nvPr/>
          </p:nvPicPr>
          <p:blipFill>
            <a:blip r:embed="rId3"/>
            <a:stretch>
              <a:fillRect/>
            </a:stretch>
          </p:blipFill>
          <p:spPr>
            <a:xfrm>
              <a:off x="6251370" y="6677371"/>
              <a:ext cx="1714318" cy="180000"/>
            </a:xfrm>
            <a:prstGeom prst="rect">
              <a:avLst/>
            </a:prstGeom>
          </p:spPr>
        </p:pic>
        <p:pic>
          <p:nvPicPr>
            <p:cNvPr id="96" name="图片 74">
              <a:extLst>
                <a:ext uri="{FF2B5EF4-FFF2-40B4-BE49-F238E27FC236}">
                  <a16:creationId xmlns:a16="http://schemas.microsoft.com/office/drawing/2014/main" id="{0424429C-68E7-486F-BA6D-6BF064E6F475}"/>
                </a:ext>
              </a:extLst>
            </p:cNvPr>
            <p:cNvPicPr>
              <a:picLocks/>
            </p:cNvPicPr>
            <p:nvPr/>
          </p:nvPicPr>
          <p:blipFill>
            <a:blip r:embed="rId3"/>
            <a:stretch>
              <a:fillRect/>
            </a:stretch>
          </p:blipFill>
          <p:spPr>
            <a:xfrm>
              <a:off x="5286581" y="1931316"/>
              <a:ext cx="1714318" cy="180000"/>
            </a:xfrm>
            <a:prstGeom prst="rect">
              <a:avLst/>
            </a:prstGeom>
          </p:spPr>
        </p:pic>
      </p:grpSp>
      <p:grpSp>
        <p:nvGrpSpPr>
          <p:cNvPr id="10" name="群組 9">
            <a:extLst>
              <a:ext uri="{FF2B5EF4-FFF2-40B4-BE49-F238E27FC236}">
                <a16:creationId xmlns:a16="http://schemas.microsoft.com/office/drawing/2014/main" id="{66764955-C316-40F6-92CC-3F782B90F392}"/>
              </a:ext>
            </a:extLst>
          </p:cNvPr>
          <p:cNvGrpSpPr/>
          <p:nvPr/>
        </p:nvGrpSpPr>
        <p:grpSpPr>
          <a:xfrm>
            <a:off x="8149228" y="887200"/>
            <a:ext cx="1847850" cy="1603387"/>
            <a:chOff x="5198539" y="1240776"/>
            <a:chExt cx="1847850" cy="1603387"/>
          </a:xfrm>
        </p:grpSpPr>
        <p:pic>
          <p:nvPicPr>
            <p:cNvPr id="97" name="圖片 96">
              <a:extLst>
                <a:ext uri="{FF2B5EF4-FFF2-40B4-BE49-F238E27FC236}">
                  <a16:creationId xmlns:a16="http://schemas.microsoft.com/office/drawing/2014/main" id="{A18A93CE-4DE0-4ABC-B7AA-7F2E5A3F6DD2}"/>
                </a:ext>
              </a:extLst>
            </p:cNvPr>
            <p:cNvPicPr>
              <a:picLocks noChangeAspect="1"/>
            </p:cNvPicPr>
            <p:nvPr/>
          </p:nvPicPr>
          <p:blipFill>
            <a:blip r:embed="rId4"/>
            <a:stretch>
              <a:fillRect/>
            </a:stretch>
          </p:blipFill>
          <p:spPr>
            <a:xfrm>
              <a:off x="5314674" y="1240776"/>
              <a:ext cx="1615580" cy="1603387"/>
            </a:xfrm>
            <a:prstGeom prst="rect">
              <a:avLst/>
            </a:prstGeom>
          </p:spPr>
        </p:pic>
        <p:sp>
          <p:nvSpPr>
            <p:cNvPr id="98" name="文字方塊 97">
              <a:extLst>
                <a:ext uri="{FF2B5EF4-FFF2-40B4-BE49-F238E27FC236}">
                  <a16:creationId xmlns:a16="http://schemas.microsoft.com/office/drawing/2014/main" id="{B7D60A0D-3F7E-4C98-9A9C-A40824EF6F05}"/>
                </a:ext>
              </a:extLst>
            </p:cNvPr>
            <p:cNvSpPr txBox="1"/>
            <p:nvPr/>
          </p:nvSpPr>
          <p:spPr>
            <a:xfrm>
              <a:off x="5198539" y="1730882"/>
              <a:ext cx="1847850" cy="584775"/>
            </a:xfrm>
            <a:prstGeom prst="rect">
              <a:avLst/>
            </a:prstGeom>
            <a:noFill/>
          </p:spPr>
          <p:txBody>
            <a:bodyPr wrap="square" rtlCol="0">
              <a:spAutoFit/>
            </a:bodyPr>
            <a:lstStyle/>
            <a:p>
              <a:pPr algn="ctr"/>
              <a:r>
                <a:rPr lang="zh-TW" altLang="en-US" sz="3200" dirty="0" smtClean="0">
                  <a:solidFill>
                    <a:schemeClr val="bg1"/>
                  </a:solidFill>
                  <a:latin typeface="標楷體" panose="03000509000000000000" pitchFamily="65" charset="-120"/>
                  <a:ea typeface="標楷體" panose="03000509000000000000" pitchFamily="65" charset="-120"/>
                </a:rPr>
                <a:t>正式題</a:t>
              </a:r>
              <a:endParaRPr lang="zh-TW" altLang="en-US" sz="3200" dirty="0">
                <a:solidFill>
                  <a:schemeClr val="bg1"/>
                </a:solidFill>
                <a:latin typeface="標楷體" panose="03000509000000000000" pitchFamily="65" charset="-120"/>
                <a:ea typeface="標楷體" panose="03000509000000000000" pitchFamily="65" charset="-120"/>
              </a:endParaRPr>
            </a:p>
          </p:txBody>
        </p:sp>
      </p:grpSp>
    </p:spTree>
    <p:extLst>
      <p:ext uri="{BB962C8B-B14F-4D97-AF65-F5344CB8AC3E}">
        <p14:creationId xmlns:p14="http://schemas.microsoft.com/office/powerpoint/2010/main" val="2962522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6" presetClass="entr" presetSubtype="32" fill="hold"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circle(out)">
                                          <p:cBhvr>
                                            <p:cTn id="23" dur="500"/>
                                            <p:tgtEl>
                                              <p:spTgt spid="9"/>
                                            </p:tgtEl>
                                          </p:cBhvr>
                                        </p:animEffect>
                                      </p:childTnLst>
                                    </p:cTn>
                                  </p:par>
                                </p:childTnLst>
                              </p:cTn>
                            </p:par>
                            <p:par>
                              <p:cTn id="24" fill="hold">
                                <p:stCondLst>
                                  <p:cond delay="1750"/>
                                </p:stCondLst>
                                <p:childTnLst>
                                  <p:par>
                                    <p:cTn id="25" presetID="22" presetClass="entr" presetSubtype="1" fill="hold"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wipe(up)">
                                          <p:cBhvr>
                                            <p:cTn id="27" dur="500"/>
                                            <p:tgtEl>
                                              <p:spTgt spid="6"/>
                                            </p:tgtEl>
                                          </p:cBhvr>
                                        </p:animEffect>
                                      </p:childTnLst>
                                    </p:cTn>
                                  </p:par>
                                </p:childTnLst>
                              </p:cTn>
                            </p:par>
                          </p:childTnLst>
                        </p:cTn>
                      </p:par>
                      <p:par>
                        <p:cTn id="28" fill="hold">
                          <p:stCondLst>
                            <p:cond delay="indefinite"/>
                          </p:stCondLst>
                          <p:childTnLst>
                            <p:par>
                              <p:cTn id="29" fill="hold">
                                <p:stCondLst>
                                  <p:cond delay="0"/>
                                </p:stCondLst>
                                <p:childTnLst>
                                  <p:par>
                                    <p:cTn id="30" presetID="6" presetClass="entr" presetSubtype="32" fill="hold" nodeType="click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circle(out)">
                                          <p:cBhvr>
                                            <p:cTn id="32" dur="500"/>
                                            <p:tgtEl>
                                              <p:spTgt spid="10"/>
                                            </p:tgtEl>
                                          </p:cBhvr>
                                        </p:animEffect>
                                      </p:childTnLst>
                                    </p:cTn>
                                  </p:par>
                                </p:childTnLst>
                              </p:cTn>
                            </p:par>
                            <p:par>
                              <p:cTn id="33" fill="hold">
                                <p:stCondLst>
                                  <p:cond delay="500"/>
                                </p:stCondLst>
                                <p:childTnLst>
                                  <p:par>
                                    <p:cTn id="34" presetID="22" presetClass="entr" presetSubtype="1" fill="hold" nodeType="afterEffect">
                                      <p:stCondLst>
                                        <p:cond delay="0"/>
                                      </p:stCondLst>
                                      <p:childTnLst>
                                        <p:set>
                                          <p:cBhvr>
                                            <p:cTn id="35" dur="1" fill="hold">
                                              <p:stCondLst>
                                                <p:cond delay="0"/>
                                              </p:stCondLst>
                                            </p:cTn>
                                            <p:tgtEl>
                                              <p:spTgt spid="7"/>
                                            </p:tgtEl>
                                            <p:attrNameLst>
                                              <p:attrName>style.visibility</p:attrName>
                                            </p:attrNameLst>
                                          </p:cBhvr>
                                          <p:to>
                                            <p:strVal val="visible"/>
                                          </p:to>
                                        </p:set>
                                        <p:animEffect transition="in" filter="wipe(up)">
                                          <p:cBhvr>
                                            <p:cTn id="36" dur="500"/>
                                            <p:tgtEl>
                                              <p:spTgt spid="7"/>
                                            </p:tgtEl>
                                          </p:cBhvr>
                                        </p:animEffect>
                                      </p:childTnLst>
                                    </p:cTn>
                                  </p:par>
                                </p:childTnLst>
                              </p:cTn>
                            </p:par>
                            <p:par>
                              <p:cTn id="37" fill="hold">
                                <p:stCondLst>
                                  <p:cond delay="1000"/>
                                </p:stCondLst>
                                <p:childTnLst>
                                  <p:par>
                                    <p:cTn id="38" presetID="42" presetClass="entr" presetSubtype="0" fill="hold" grpId="0" nodeType="afterEffect">
                                      <p:stCondLst>
                                        <p:cond delay="0"/>
                                      </p:stCondLst>
                                      <p:childTnLst>
                                        <p:set>
                                          <p:cBhvr>
                                            <p:cTn id="39" dur="1" fill="hold">
                                              <p:stCondLst>
                                                <p:cond delay="0"/>
                                              </p:stCondLst>
                                            </p:cTn>
                                            <p:tgtEl>
                                              <p:spTgt spid="94">
                                                <p:txEl>
                                                  <p:pRg st="0" end="0"/>
                                                </p:txEl>
                                              </p:spTgt>
                                            </p:tgtEl>
                                            <p:attrNameLst>
                                              <p:attrName>style.visibility</p:attrName>
                                            </p:attrNameLst>
                                          </p:cBhvr>
                                          <p:to>
                                            <p:strVal val="visible"/>
                                          </p:to>
                                        </p:set>
                                        <p:animEffect transition="in" filter="fade">
                                          <p:cBhvr>
                                            <p:cTn id="40" dur="1000"/>
                                            <p:tgtEl>
                                              <p:spTgt spid="94">
                                                <p:txEl>
                                                  <p:pRg st="0" end="0"/>
                                                </p:txEl>
                                              </p:spTgt>
                                            </p:tgtEl>
                                          </p:cBhvr>
                                        </p:animEffect>
                                        <p:anim calcmode="lin" valueType="num">
                                          <p:cBhvr>
                                            <p:cTn id="41" dur="1000" fill="hold"/>
                                            <p:tgtEl>
                                              <p:spTgt spid="94">
                                                <p:txEl>
                                                  <p:pRg st="0" end="0"/>
                                                </p:txEl>
                                              </p:spTgt>
                                            </p:tgtEl>
                                            <p:attrNameLst>
                                              <p:attrName>ppt_x</p:attrName>
                                            </p:attrNameLst>
                                          </p:cBhvr>
                                          <p:tavLst>
                                            <p:tav tm="0">
                                              <p:val>
                                                <p:strVal val="#ppt_x"/>
                                              </p:val>
                                            </p:tav>
                                            <p:tav tm="100000">
                                              <p:val>
                                                <p:strVal val="#ppt_x"/>
                                              </p:val>
                                            </p:tav>
                                          </p:tavLst>
                                        </p:anim>
                                        <p:anim calcmode="lin" valueType="num">
                                          <p:cBhvr>
                                            <p:cTn id="42" dur="1000" fill="hold"/>
                                            <p:tgtEl>
                                              <p:spTgt spid="94">
                                                <p:txEl>
                                                  <p:pRg st="0" end="0"/>
                                                </p:txEl>
                                              </p:spTgt>
                                            </p:tgtEl>
                                            <p:attrNameLst>
                                              <p:attrName>ppt_y</p:attrName>
                                            </p:attrNameLst>
                                          </p:cBhvr>
                                          <p:tavLst>
                                            <p:tav tm="0">
                                              <p:val>
                                                <p:strVal val="#ppt_y+.1"/>
                                              </p:val>
                                            </p:tav>
                                            <p:tav tm="100000">
                                              <p:val>
                                                <p:strVal val="#ppt_y"/>
                                              </p:val>
                                            </p:tav>
                                          </p:tavLst>
                                        </p:anim>
                                      </p:childTnLst>
                                    </p:cTn>
                                  </p:par>
                                </p:childTnLst>
                              </p:cTn>
                            </p:par>
                            <p:par>
                              <p:cTn id="43" fill="hold">
                                <p:stCondLst>
                                  <p:cond delay="2000"/>
                                </p:stCondLst>
                                <p:childTnLst>
                                  <p:par>
                                    <p:cTn id="44" presetID="42" presetClass="entr" presetSubtype="0" fill="hold" grpId="0" nodeType="afterEffect">
                                      <p:stCondLst>
                                        <p:cond delay="0"/>
                                      </p:stCondLst>
                                      <p:childTnLst>
                                        <p:set>
                                          <p:cBhvr>
                                            <p:cTn id="45" dur="1" fill="hold">
                                              <p:stCondLst>
                                                <p:cond delay="0"/>
                                              </p:stCondLst>
                                            </p:cTn>
                                            <p:tgtEl>
                                              <p:spTgt spid="94">
                                                <p:txEl>
                                                  <p:pRg st="1" end="1"/>
                                                </p:txEl>
                                              </p:spTgt>
                                            </p:tgtEl>
                                            <p:attrNameLst>
                                              <p:attrName>style.visibility</p:attrName>
                                            </p:attrNameLst>
                                          </p:cBhvr>
                                          <p:to>
                                            <p:strVal val="visible"/>
                                          </p:to>
                                        </p:set>
                                        <p:animEffect transition="in" filter="fade">
                                          <p:cBhvr>
                                            <p:cTn id="46" dur="1000"/>
                                            <p:tgtEl>
                                              <p:spTgt spid="94">
                                                <p:txEl>
                                                  <p:pRg st="1" end="1"/>
                                                </p:txEl>
                                              </p:spTgt>
                                            </p:tgtEl>
                                          </p:cBhvr>
                                        </p:animEffect>
                                        <p:anim calcmode="lin" valueType="num">
                                          <p:cBhvr>
                                            <p:cTn id="47" dur="1000" fill="hold"/>
                                            <p:tgtEl>
                                              <p:spTgt spid="94">
                                                <p:txEl>
                                                  <p:pRg st="1" end="1"/>
                                                </p:txEl>
                                              </p:spTgt>
                                            </p:tgtEl>
                                            <p:attrNameLst>
                                              <p:attrName>ppt_x</p:attrName>
                                            </p:attrNameLst>
                                          </p:cBhvr>
                                          <p:tavLst>
                                            <p:tav tm="0">
                                              <p:val>
                                                <p:strVal val="#ppt_x"/>
                                              </p:val>
                                            </p:tav>
                                            <p:tav tm="100000">
                                              <p:val>
                                                <p:strVal val="#ppt_x"/>
                                              </p:val>
                                            </p:tav>
                                          </p:tavLst>
                                        </p:anim>
                                        <p:anim calcmode="lin" valueType="num">
                                          <p:cBhvr>
                                            <p:cTn id="48" dur="1000" fill="hold"/>
                                            <p:tgtEl>
                                              <p:spTgt spid="94">
                                                <p:txEl>
                                                  <p:pRg st="1" end="1"/>
                                                </p:txEl>
                                              </p:spTgt>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0"/>
                                      </p:stCondLst>
                                      <p:childTnLst>
                                        <p:set>
                                          <p:cBhvr>
                                            <p:cTn id="50" dur="1" fill="hold">
                                              <p:stCondLst>
                                                <p:cond delay="0"/>
                                              </p:stCondLst>
                                            </p:cTn>
                                            <p:tgtEl>
                                              <p:spTgt spid="94">
                                                <p:txEl>
                                                  <p:pRg st="2" end="2"/>
                                                </p:txEl>
                                              </p:spTgt>
                                            </p:tgtEl>
                                            <p:attrNameLst>
                                              <p:attrName>style.visibility</p:attrName>
                                            </p:attrNameLst>
                                          </p:cBhvr>
                                          <p:to>
                                            <p:strVal val="visible"/>
                                          </p:to>
                                        </p:set>
                                        <p:animEffect transition="in" filter="fade">
                                          <p:cBhvr>
                                            <p:cTn id="51" dur="1000"/>
                                            <p:tgtEl>
                                              <p:spTgt spid="94">
                                                <p:txEl>
                                                  <p:pRg st="2" end="2"/>
                                                </p:txEl>
                                              </p:spTgt>
                                            </p:tgtEl>
                                          </p:cBhvr>
                                        </p:animEffect>
                                        <p:anim calcmode="lin" valueType="num">
                                          <p:cBhvr>
                                            <p:cTn id="52" dur="1000" fill="hold"/>
                                            <p:tgtEl>
                                              <p:spTgt spid="94">
                                                <p:txEl>
                                                  <p:pRg st="2" end="2"/>
                                                </p:txEl>
                                              </p:spTgt>
                                            </p:tgtEl>
                                            <p:attrNameLst>
                                              <p:attrName>ppt_x</p:attrName>
                                            </p:attrNameLst>
                                          </p:cBhvr>
                                          <p:tavLst>
                                            <p:tav tm="0">
                                              <p:val>
                                                <p:strVal val="#ppt_x"/>
                                              </p:val>
                                            </p:tav>
                                            <p:tav tm="100000">
                                              <p:val>
                                                <p:strVal val="#ppt_x"/>
                                              </p:val>
                                            </p:tav>
                                          </p:tavLst>
                                        </p:anim>
                                        <p:anim calcmode="lin" valueType="num">
                                          <p:cBhvr>
                                            <p:cTn id="53" dur="1000" fill="hold"/>
                                            <p:tgtEl>
                                              <p:spTgt spid="9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54" fill="hold">
                          <p:stCondLst>
                            <p:cond delay="indefinite"/>
                          </p:stCondLst>
                          <p:childTnLst>
                            <p:par>
                              <p:cTn id="55" fill="hold">
                                <p:stCondLst>
                                  <p:cond delay="0"/>
                                </p:stCondLst>
                                <p:childTnLst>
                                  <p:par>
                                    <p:cTn id="56" presetID="42" presetClass="entr" presetSubtype="0" fill="hold" grpId="0" nodeType="clickEffect">
                                      <p:stCondLst>
                                        <p:cond delay="0"/>
                                      </p:stCondLst>
                                      <p:childTnLst>
                                        <p:set>
                                          <p:cBhvr>
                                            <p:cTn id="57" dur="1" fill="hold">
                                              <p:stCondLst>
                                                <p:cond delay="0"/>
                                              </p:stCondLst>
                                            </p:cTn>
                                            <p:tgtEl>
                                              <p:spTgt spid="94">
                                                <p:txEl>
                                                  <p:pRg st="3" end="3"/>
                                                </p:txEl>
                                              </p:spTgt>
                                            </p:tgtEl>
                                            <p:attrNameLst>
                                              <p:attrName>style.visibility</p:attrName>
                                            </p:attrNameLst>
                                          </p:cBhvr>
                                          <p:to>
                                            <p:strVal val="visible"/>
                                          </p:to>
                                        </p:set>
                                        <p:animEffect transition="in" filter="fade">
                                          <p:cBhvr>
                                            <p:cTn id="58" dur="1000"/>
                                            <p:tgtEl>
                                              <p:spTgt spid="94">
                                                <p:txEl>
                                                  <p:pRg st="3" end="3"/>
                                                </p:txEl>
                                              </p:spTgt>
                                            </p:tgtEl>
                                          </p:cBhvr>
                                        </p:animEffect>
                                        <p:anim calcmode="lin" valueType="num">
                                          <p:cBhvr>
                                            <p:cTn id="59" dur="1000" fill="hold"/>
                                            <p:tgtEl>
                                              <p:spTgt spid="94">
                                                <p:txEl>
                                                  <p:pRg st="3" end="3"/>
                                                </p:txEl>
                                              </p:spTgt>
                                            </p:tgtEl>
                                            <p:attrNameLst>
                                              <p:attrName>ppt_x</p:attrName>
                                            </p:attrNameLst>
                                          </p:cBhvr>
                                          <p:tavLst>
                                            <p:tav tm="0">
                                              <p:val>
                                                <p:strVal val="#ppt_x"/>
                                              </p:val>
                                            </p:tav>
                                            <p:tav tm="100000">
                                              <p:val>
                                                <p:strVal val="#ppt_x"/>
                                              </p:val>
                                            </p:tav>
                                          </p:tavLst>
                                        </p:anim>
                                        <p:anim calcmode="lin" valueType="num">
                                          <p:cBhvr>
                                            <p:cTn id="60" dur="1000" fill="hold"/>
                                            <p:tgtEl>
                                              <p:spTgt spid="9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42" presetClass="entr" presetSubtype="0" fill="hold" grpId="0" nodeType="clickEffect">
                                      <p:stCondLst>
                                        <p:cond delay="0"/>
                                      </p:stCondLst>
                                      <p:childTnLst>
                                        <p:set>
                                          <p:cBhvr>
                                            <p:cTn id="64" dur="1" fill="hold">
                                              <p:stCondLst>
                                                <p:cond delay="0"/>
                                              </p:stCondLst>
                                            </p:cTn>
                                            <p:tgtEl>
                                              <p:spTgt spid="94">
                                                <p:txEl>
                                                  <p:pRg st="4" end="4"/>
                                                </p:txEl>
                                              </p:spTgt>
                                            </p:tgtEl>
                                            <p:attrNameLst>
                                              <p:attrName>style.visibility</p:attrName>
                                            </p:attrNameLst>
                                          </p:cBhvr>
                                          <p:to>
                                            <p:strVal val="visible"/>
                                          </p:to>
                                        </p:set>
                                        <p:animEffect transition="in" filter="fade">
                                          <p:cBhvr>
                                            <p:cTn id="65" dur="1000"/>
                                            <p:tgtEl>
                                              <p:spTgt spid="94">
                                                <p:txEl>
                                                  <p:pRg st="4" end="4"/>
                                                </p:txEl>
                                              </p:spTgt>
                                            </p:tgtEl>
                                          </p:cBhvr>
                                        </p:animEffect>
                                        <p:anim calcmode="lin" valueType="num">
                                          <p:cBhvr>
                                            <p:cTn id="66" dur="1000" fill="hold"/>
                                            <p:tgtEl>
                                              <p:spTgt spid="94">
                                                <p:txEl>
                                                  <p:pRg st="4" end="4"/>
                                                </p:txEl>
                                              </p:spTgt>
                                            </p:tgtEl>
                                            <p:attrNameLst>
                                              <p:attrName>ppt_x</p:attrName>
                                            </p:attrNameLst>
                                          </p:cBhvr>
                                          <p:tavLst>
                                            <p:tav tm="0">
                                              <p:val>
                                                <p:strVal val="#ppt_x"/>
                                              </p:val>
                                            </p:tav>
                                            <p:tav tm="100000">
                                              <p:val>
                                                <p:strVal val="#ppt_x"/>
                                              </p:val>
                                            </p:tav>
                                          </p:tavLst>
                                        </p:anim>
                                        <p:anim calcmode="lin" valueType="num">
                                          <p:cBhvr>
                                            <p:cTn id="67" dur="1000" fill="hold"/>
                                            <p:tgtEl>
                                              <p:spTgt spid="94">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94" grpId="0" build="p"/>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6" presetClass="entr" presetSubtype="32" fill="hold"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circle(out)">
                                          <p:cBhvr>
                                            <p:cTn id="23" dur="500"/>
                                            <p:tgtEl>
                                              <p:spTgt spid="9"/>
                                            </p:tgtEl>
                                          </p:cBhvr>
                                        </p:animEffect>
                                      </p:childTnLst>
                                    </p:cTn>
                                  </p:par>
                                </p:childTnLst>
                              </p:cTn>
                            </p:par>
                            <p:par>
                              <p:cTn id="24" fill="hold">
                                <p:stCondLst>
                                  <p:cond delay="1750"/>
                                </p:stCondLst>
                                <p:childTnLst>
                                  <p:par>
                                    <p:cTn id="25" presetID="22" presetClass="entr" presetSubtype="1" fill="hold"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wipe(up)">
                                          <p:cBhvr>
                                            <p:cTn id="27" dur="500"/>
                                            <p:tgtEl>
                                              <p:spTgt spid="6"/>
                                            </p:tgtEl>
                                          </p:cBhvr>
                                        </p:animEffect>
                                      </p:childTnLst>
                                    </p:cTn>
                                  </p:par>
                                </p:childTnLst>
                              </p:cTn>
                            </p:par>
                          </p:childTnLst>
                        </p:cTn>
                      </p:par>
                      <p:par>
                        <p:cTn id="28" fill="hold">
                          <p:stCondLst>
                            <p:cond delay="indefinite"/>
                          </p:stCondLst>
                          <p:childTnLst>
                            <p:par>
                              <p:cTn id="29" fill="hold">
                                <p:stCondLst>
                                  <p:cond delay="0"/>
                                </p:stCondLst>
                                <p:childTnLst>
                                  <p:par>
                                    <p:cTn id="30" presetID="6" presetClass="entr" presetSubtype="32" fill="hold" nodeType="click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circle(out)">
                                          <p:cBhvr>
                                            <p:cTn id="32" dur="500"/>
                                            <p:tgtEl>
                                              <p:spTgt spid="10"/>
                                            </p:tgtEl>
                                          </p:cBhvr>
                                        </p:animEffect>
                                      </p:childTnLst>
                                    </p:cTn>
                                  </p:par>
                                </p:childTnLst>
                              </p:cTn>
                            </p:par>
                            <p:par>
                              <p:cTn id="33" fill="hold">
                                <p:stCondLst>
                                  <p:cond delay="500"/>
                                </p:stCondLst>
                                <p:childTnLst>
                                  <p:par>
                                    <p:cTn id="34" presetID="22" presetClass="entr" presetSubtype="1" fill="hold" nodeType="afterEffect">
                                      <p:stCondLst>
                                        <p:cond delay="0"/>
                                      </p:stCondLst>
                                      <p:childTnLst>
                                        <p:set>
                                          <p:cBhvr>
                                            <p:cTn id="35" dur="1" fill="hold">
                                              <p:stCondLst>
                                                <p:cond delay="0"/>
                                              </p:stCondLst>
                                            </p:cTn>
                                            <p:tgtEl>
                                              <p:spTgt spid="7"/>
                                            </p:tgtEl>
                                            <p:attrNameLst>
                                              <p:attrName>style.visibility</p:attrName>
                                            </p:attrNameLst>
                                          </p:cBhvr>
                                          <p:to>
                                            <p:strVal val="visible"/>
                                          </p:to>
                                        </p:set>
                                        <p:animEffect transition="in" filter="wipe(up)">
                                          <p:cBhvr>
                                            <p:cTn id="36" dur="500"/>
                                            <p:tgtEl>
                                              <p:spTgt spid="7"/>
                                            </p:tgtEl>
                                          </p:cBhvr>
                                        </p:animEffect>
                                      </p:childTnLst>
                                    </p:cTn>
                                  </p:par>
                                </p:childTnLst>
                              </p:cTn>
                            </p:par>
                            <p:par>
                              <p:cTn id="37" fill="hold">
                                <p:stCondLst>
                                  <p:cond delay="1000"/>
                                </p:stCondLst>
                                <p:childTnLst>
                                  <p:par>
                                    <p:cTn id="38" presetID="42" presetClass="entr" presetSubtype="0" fill="hold" grpId="0" nodeType="afterEffect">
                                      <p:stCondLst>
                                        <p:cond delay="0"/>
                                      </p:stCondLst>
                                      <p:childTnLst>
                                        <p:set>
                                          <p:cBhvr>
                                            <p:cTn id="39" dur="1" fill="hold">
                                              <p:stCondLst>
                                                <p:cond delay="0"/>
                                              </p:stCondLst>
                                            </p:cTn>
                                            <p:tgtEl>
                                              <p:spTgt spid="94">
                                                <p:txEl>
                                                  <p:pRg st="0" end="0"/>
                                                </p:txEl>
                                              </p:spTgt>
                                            </p:tgtEl>
                                            <p:attrNameLst>
                                              <p:attrName>style.visibility</p:attrName>
                                            </p:attrNameLst>
                                          </p:cBhvr>
                                          <p:to>
                                            <p:strVal val="visible"/>
                                          </p:to>
                                        </p:set>
                                        <p:animEffect transition="in" filter="fade">
                                          <p:cBhvr>
                                            <p:cTn id="40" dur="1000"/>
                                            <p:tgtEl>
                                              <p:spTgt spid="94">
                                                <p:txEl>
                                                  <p:pRg st="0" end="0"/>
                                                </p:txEl>
                                              </p:spTgt>
                                            </p:tgtEl>
                                          </p:cBhvr>
                                        </p:animEffect>
                                        <p:anim calcmode="lin" valueType="num">
                                          <p:cBhvr>
                                            <p:cTn id="41" dur="1000" fill="hold"/>
                                            <p:tgtEl>
                                              <p:spTgt spid="94">
                                                <p:txEl>
                                                  <p:pRg st="0" end="0"/>
                                                </p:txEl>
                                              </p:spTgt>
                                            </p:tgtEl>
                                            <p:attrNameLst>
                                              <p:attrName>ppt_x</p:attrName>
                                            </p:attrNameLst>
                                          </p:cBhvr>
                                          <p:tavLst>
                                            <p:tav tm="0">
                                              <p:val>
                                                <p:strVal val="#ppt_x"/>
                                              </p:val>
                                            </p:tav>
                                            <p:tav tm="100000">
                                              <p:val>
                                                <p:strVal val="#ppt_x"/>
                                              </p:val>
                                            </p:tav>
                                          </p:tavLst>
                                        </p:anim>
                                        <p:anim calcmode="lin" valueType="num">
                                          <p:cBhvr>
                                            <p:cTn id="42" dur="1000" fill="hold"/>
                                            <p:tgtEl>
                                              <p:spTgt spid="94">
                                                <p:txEl>
                                                  <p:pRg st="0" end="0"/>
                                                </p:txEl>
                                              </p:spTgt>
                                            </p:tgtEl>
                                            <p:attrNameLst>
                                              <p:attrName>ppt_y</p:attrName>
                                            </p:attrNameLst>
                                          </p:cBhvr>
                                          <p:tavLst>
                                            <p:tav tm="0">
                                              <p:val>
                                                <p:strVal val="#ppt_y+.1"/>
                                              </p:val>
                                            </p:tav>
                                            <p:tav tm="100000">
                                              <p:val>
                                                <p:strVal val="#ppt_y"/>
                                              </p:val>
                                            </p:tav>
                                          </p:tavLst>
                                        </p:anim>
                                      </p:childTnLst>
                                    </p:cTn>
                                  </p:par>
                                </p:childTnLst>
                              </p:cTn>
                            </p:par>
                            <p:par>
                              <p:cTn id="43" fill="hold">
                                <p:stCondLst>
                                  <p:cond delay="2000"/>
                                </p:stCondLst>
                                <p:childTnLst>
                                  <p:par>
                                    <p:cTn id="44" presetID="42" presetClass="entr" presetSubtype="0" fill="hold" grpId="0" nodeType="afterEffect">
                                      <p:stCondLst>
                                        <p:cond delay="0"/>
                                      </p:stCondLst>
                                      <p:childTnLst>
                                        <p:set>
                                          <p:cBhvr>
                                            <p:cTn id="45" dur="1" fill="hold">
                                              <p:stCondLst>
                                                <p:cond delay="0"/>
                                              </p:stCondLst>
                                            </p:cTn>
                                            <p:tgtEl>
                                              <p:spTgt spid="94">
                                                <p:txEl>
                                                  <p:pRg st="1" end="1"/>
                                                </p:txEl>
                                              </p:spTgt>
                                            </p:tgtEl>
                                            <p:attrNameLst>
                                              <p:attrName>style.visibility</p:attrName>
                                            </p:attrNameLst>
                                          </p:cBhvr>
                                          <p:to>
                                            <p:strVal val="visible"/>
                                          </p:to>
                                        </p:set>
                                        <p:animEffect transition="in" filter="fade">
                                          <p:cBhvr>
                                            <p:cTn id="46" dur="1000"/>
                                            <p:tgtEl>
                                              <p:spTgt spid="94">
                                                <p:txEl>
                                                  <p:pRg st="1" end="1"/>
                                                </p:txEl>
                                              </p:spTgt>
                                            </p:tgtEl>
                                          </p:cBhvr>
                                        </p:animEffect>
                                        <p:anim calcmode="lin" valueType="num">
                                          <p:cBhvr>
                                            <p:cTn id="47" dur="1000" fill="hold"/>
                                            <p:tgtEl>
                                              <p:spTgt spid="94">
                                                <p:txEl>
                                                  <p:pRg st="1" end="1"/>
                                                </p:txEl>
                                              </p:spTgt>
                                            </p:tgtEl>
                                            <p:attrNameLst>
                                              <p:attrName>ppt_x</p:attrName>
                                            </p:attrNameLst>
                                          </p:cBhvr>
                                          <p:tavLst>
                                            <p:tav tm="0">
                                              <p:val>
                                                <p:strVal val="#ppt_x"/>
                                              </p:val>
                                            </p:tav>
                                            <p:tav tm="100000">
                                              <p:val>
                                                <p:strVal val="#ppt_x"/>
                                              </p:val>
                                            </p:tav>
                                          </p:tavLst>
                                        </p:anim>
                                        <p:anim calcmode="lin" valueType="num">
                                          <p:cBhvr>
                                            <p:cTn id="48" dur="1000" fill="hold"/>
                                            <p:tgtEl>
                                              <p:spTgt spid="94">
                                                <p:txEl>
                                                  <p:pRg st="1" end="1"/>
                                                </p:txEl>
                                              </p:spTgt>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0"/>
                                      </p:stCondLst>
                                      <p:childTnLst>
                                        <p:set>
                                          <p:cBhvr>
                                            <p:cTn id="50" dur="1" fill="hold">
                                              <p:stCondLst>
                                                <p:cond delay="0"/>
                                              </p:stCondLst>
                                            </p:cTn>
                                            <p:tgtEl>
                                              <p:spTgt spid="94">
                                                <p:txEl>
                                                  <p:pRg st="2" end="2"/>
                                                </p:txEl>
                                              </p:spTgt>
                                            </p:tgtEl>
                                            <p:attrNameLst>
                                              <p:attrName>style.visibility</p:attrName>
                                            </p:attrNameLst>
                                          </p:cBhvr>
                                          <p:to>
                                            <p:strVal val="visible"/>
                                          </p:to>
                                        </p:set>
                                        <p:animEffect transition="in" filter="fade">
                                          <p:cBhvr>
                                            <p:cTn id="51" dur="1000"/>
                                            <p:tgtEl>
                                              <p:spTgt spid="94">
                                                <p:txEl>
                                                  <p:pRg st="2" end="2"/>
                                                </p:txEl>
                                              </p:spTgt>
                                            </p:tgtEl>
                                          </p:cBhvr>
                                        </p:animEffect>
                                        <p:anim calcmode="lin" valueType="num">
                                          <p:cBhvr>
                                            <p:cTn id="52" dur="1000" fill="hold"/>
                                            <p:tgtEl>
                                              <p:spTgt spid="94">
                                                <p:txEl>
                                                  <p:pRg st="2" end="2"/>
                                                </p:txEl>
                                              </p:spTgt>
                                            </p:tgtEl>
                                            <p:attrNameLst>
                                              <p:attrName>ppt_x</p:attrName>
                                            </p:attrNameLst>
                                          </p:cBhvr>
                                          <p:tavLst>
                                            <p:tav tm="0">
                                              <p:val>
                                                <p:strVal val="#ppt_x"/>
                                              </p:val>
                                            </p:tav>
                                            <p:tav tm="100000">
                                              <p:val>
                                                <p:strVal val="#ppt_x"/>
                                              </p:val>
                                            </p:tav>
                                          </p:tavLst>
                                        </p:anim>
                                        <p:anim calcmode="lin" valueType="num">
                                          <p:cBhvr>
                                            <p:cTn id="53" dur="1000" fill="hold"/>
                                            <p:tgtEl>
                                              <p:spTgt spid="9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54" fill="hold">
                          <p:stCondLst>
                            <p:cond delay="indefinite"/>
                          </p:stCondLst>
                          <p:childTnLst>
                            <p:par>
                              <p:cTn id="55" fill="hold">
                                <p:stCondLst>
                                  <p:cond delay="0"/>
                                </p:stCondLst>
                                <p:childTnLst>
                                  <p:par>
                                    <p:cTn id="56" presetID="42" presetClass="entr" presetSubtype="0" fill="hold" grpId="0" nodeType="clickEffect">
                                      <p:stCondLst>
                                        <p:cond delay="0"/>
                                      </p:stCondLst>
                                      <p:childTnLst>
                                        <p:set>
                                          <p:cBhvr>
                                            <p:cTn id="57" dur="1" fill="hold">
                                              <p:stCondLst>
                                                <p:cond delay="0"/>
                                              </p:stCondLst>
                                            </p:cTn>
                                            <p:tgtEl>
                                              <p:spTgt spid="94">
                                                <p:txEl>
                                                  <p:pRg st="3" end="3"/>
                                                </p:txEl>
                                              </p:spTgt>
                                            </p:tgtEl>
                                            <p:attrNameLst>
                                              <p:attrName>style.visibility</p:attrName>
                                            </p:attrNameLst>
                                          </p:cBhvr>
                                          <p:to>
                                            <p:strVal val="visible"/>
                                          </p:to>
                                        </p:set>
                                        <p:animEffect transition="in" filter="fade">
                                          <p:cBhvr>
                                            <p:cTn id="58" dur="1000"/>
                                            <p:tgtEl>
                                              <p:spTgt spid="94">
                                                <p:txEl>
                                                  <p:pRg st="3" end="3"/>
                                                </p:txEl>
                                              </p:spTgt>
                                            </p:tgtEl>
                                          </p:cBhvr>
                                        </p:animEffect>
                                        <p:anim calcmode="lin" valueType="num">
                                          <p:cBhvr>
                                            <p:cTn id="59" dur="1000" fill="hold"/>
                                            <p:tgtEl>
                                              <p:spTgt spid="94">
                                                <p:txEl>
                                                  <p:pRg st="3" end="3"/>
                                                </p:txEl>
                                              </p:spTgt>
                                            </p:tgtEl>
                                            <p:attrNameLst>
                                              <p:attrName>ppt_x</p:attrName>
                                            </p:attrNameLst>
                                          </p:cBhvr>
                                          <p:tavLst>
                                            <p:tav tm="0">
                                              <p:val>
                                                <p:strVal val="#ppt_x"/>
                                              </p:val>
                                            </p:tav>
                                            <p:tav tm="100000">
                                              <p:val>
                                                <p:strVal val="#ppt_x"/>
                                              </p:val>
                                            </p:tav>
                                          </p:tavLst>
                                        </p:anim>
                                        <p:anim calcmode="lin" valueType="num">
                                          <p:cBhvr>
                                            <p:cTn id="60" dur="1000" fill="hold"/>
                                            <p:tgtEl>
                                              <p:spTgt spid="94">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42" presetClass="entr" presetSubtype="0" fill="hold" grpId="0" nodeType="clickEffect">
                                      <p:stCondLst>
                                        <p:cond delay="0"/>
                                      </p:stCondLst>
                                      <p:childTnLst>
                                        <p:set>
                                          <p:cBhvr>
                                            <p:cTn id="64" dur="1" fill="hold">
                                              <p:stCondLst>
                                                <p:cond delay="0"/>
                                              </p:stCondLst>
                                            </p:cTn>
                                            <p:tgtEl>
                                              <p:spTgt spid="94">
                                                <p:txEl>
                                                  <p:pRg st="4" end="4"/>
                                                </p:txEl>
                                              </p:spTgt>
                                            </p:tgtEl>
                                            <p:attrNameLst>
                                              <p:attrName>style.visibility</p:attrName>
                                            </p:attrNameLst>
                                          </p:cBhvr>
                                          <p:to>
                                            <p:strVal val="visible"/>
                                          </p:to>
                                        </p:set>
                                        <p:animEffect transition="in" filter="fade">
                                          <p:cBhvr>
                                            <p:cTn id="65" dur="1000"/>
                                            <p:tgtEl>
                                              <p:spTgt spid="94">
                                                <p:txEl>
                                                  <p:pRg st="4" end="4"/>
                                                </p:txEl>
                                              </p:spTgt>
                                            </p:tgtEl>
                                          </p:cBhvr>
                                        </p:animEffect>
                                        <p:anim calcmode="lin" valueType="num">
                                          <p:cBhvr>
                                            <p:cTn id="66" dur="1000" fill="hold"/>
                                            <p:tgtEl>
                                              <p:spTgt spid="94">
                                                <p:txEl>
                                                  <p:pRg st="4" end="4"/>
                                                </p:txEl>
                                              </p:spTgt>
                                            </p:tgtEl>
                                            <p:attrNameLst>
                                              <p:attrName>ppt_x</p:attrName>
                                            </p:attrNameLst>
                                          </p:cBhvr>
                                          <p:tavLst>
                                            <p:tav tm="0">
                                              <p:val>
                                                <p:strVal val="#ppt_x"/>
                                              </p:val>
                                            </p:tav>
                                            <p:tav tm="100000">
                                              <p:val>
                                                <p:strVal val="#ppt_x"/>
                                              </p:val>
                                            </p:tav>
                                          </p:tavLst>
                                        </p:anim>
                                        <p:anim calcmode="lin" valueType="num">
                                          <p:cBhvr>
                                            <p:cTn id="67" dur="1000" fill="hold"/>
                                            <p:tgtEl>
                                              <p:spTgt spid="94">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94" grpId="0" build="p"/>
        </p:bldLst>
      </p:timing>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254956" y="2458915"/>
            <a:ext cx="5422861" cy="2426305"/>
          </a:xfrm>
          <a:prstGeom prst="rect">
            <a:avLst/>
          </a:prstGeom>
        </p:spPr>
        <p:txBody>
          <a:bodyPr wrap="square">
            <a:spAutoFit/>
          </a:bodyPr>
          <a:lstStyle/>
          <a:p>
            <a:pPr marL="342900" indent="-342900">
              <a:lnSpc>
                <a:spcPts val="2600"/>
              </a:lnSpc>
              <a:buFont typeface="Wingdings" panose="05000000000000000000" pitchFamily="2" charset="2"/>
              <a:buChar char="u"/>
            </a:pPr>
            <a:r>
              <a:rPr lang="zh-TW" altLang="en-US" sz="2400" dirty="0" smtClean="0">
                <a:solidFill>
                  <a:srgbClr val="00EFF1"/>
                </a:solidFill>
                <a:latin typeface="標楷體" panose="03000509000000000000" pitchFamily="65" charset="-120"/>
                <a:ea typeface="標楷體" panose="03000509000000000000" pitchFamily="65" charset="-120"/>
              </a:rPr>
              <a:t>不考慮營業稅及所得</a:t>
            </a:r>
            <a:r>
              <a:rPr lang="zh-TW" altLang="en-US" sz="2400" dirty="0">
                <a:solidFill>
                  <a:srgbClr val="00EFF1"/>
                </a:solidFill>
                <a:latin typeface="標楷體" panose="03000509000000000000" pitchFamily="65" charset="-120"/>
                <a:ea typeface="標楷體" panose="03000509000000000000" pitchFamily="65" charset="-120"/>
              </a:rPr>
              <a:t>稅</a:t>
            </a:r>
            <a:r>
              <a:rPr lang="zh-TW" altLang="en-US" sz="2400" dirty="0" smtClean="0">
                <a:solidFill>
                  <a:srgbClr val="00EFF1"/>
                </a:solidFill>
                <a:latin typeface="標楷體" panose="03000509000000000000" pitchFamily="65" charset="-120"/>
                <a:ea typeface="標楷體" panose="03000509000000000000" pitchFamily="65" charset="-120"/>
              </a:rPr>
              <a:t>、先虛後</a:t>
            </a:r>
            <a:r>
              <a:rPr lang="zh-TW" altLang="en-US" sz="2400" dirty="0">
                <a:solidFill>
                  <a:srgbClr val="00EFF1"/>
                </a:solidFill>
                <a:latin typeface="標楷體" panose="03000509000000000000" pitchFamily="65" charset="-120"/>
                <a:ea typeface="標楷體" panose="03000509000000000000" pitchFamily="65" charset="-120"/>
              </a:rPr>
              <a:t>實</a:t>
            </a:r>
            <a:r>
              <a:rPr lang="zh-TW" altLang="en-US" sz="2400" dirty="0" smtClean="0">
                <a:solidFill>
                  <a:srgbClr val="00EFF1"/>
                </a:solidFill>
                <a:latin typeface="標楷體" panose="03000509000000000000" pitchFamily="65" charset="-120"/>
                <a:ea typeface="標楷體" panose="03000509000000000000" pitchFamily="65" charset="-120"/>
              </a:rPr>
              <a:t>法、期初不作轉回分</a:t>
            </a:r>
            <a:r>
              <a:rPr lang="zh-TW" altLang="en-US" sz="2400" dirty="0">
                <a:solidFill>
                  <a:srgbClr val="00EFF1"/>
                </a:solidFill>
                <a:latin typeface="標楷體" panose="03000509000000000000" pitchFamily="65" charset="-120"/>
                <a:ea typeface="標楷體" panose="03000509000000000000" pitchFamily="65" charset="-120"/>
              </a:rPr>
              <a:t>錄</a:t>
            </a:r>
            <a:r>
              <a:rPr lang="zh-TW" altLang="en-US" sz="2400" dirty="0" smtClean="0">
                <a:solidFill>
                  <a:srgbClr val="00EFF1"/>
                </a:solidFill>
                <a:latin typeface="標楷體" panose="03000509000000000000" pitchFamily="65" charset="-120"/>
                <a:ea typeface="標楷體" panose="03000509000000000000" pitchFamily="65" charset="-120"/>
              </a:rPr>
              <a:t>、</a:t>
            </a:r>
            <a:endParaRPr lang="en-US" altLang="zh-TW" sz="2400" dirty="0" smtClean="0">
              <a:solidFill>
                <a:srgbClr val="00EFF1"/>
              </a:solidFill>
              <a:latin typeface="標楷體" panose="03000509000000000000" pitchFamily="65" charset="-120"/>
              <a:ea typeface="標楷體" panose="03000509000000000000" pitchFamily="65" charset="-120"/>
            </a:endParaRPr>
          </a:p>
          <a:p>
            <a:pPr marL="239713" indent="-342900">
              <a:lnSpc>
                <a:spcPts val="2600"/>
              </a:lnSpc>
              <a:buFont typeface="Wingdings" panose="05000000000000000000" pitchFamily="2" charset="2"/>
              <a:buChar char="u"/>
            </a:pPr>
            <a:r>
              <a:rPr lang="zh-TW" altLang="en-US" sz="2400" dirty="0" smtClean="0">
                <a:solidFill>
                  <a:srgbClr val="00EFF1"/>
                </a:solidFill>
                <a:latin typeface="標楷體" panose="03000509000000000000" pitchFamily="65" charset="-120"/>
                <a:ea typeface="標楷體" panose="03000509000000000000" pitchFamily="65" charset="-120"/>
              </a:rPr>
              <a:t>指定題</a:t>
            </a:r>
            <a:r>
              <a:rPr lang="en-US" altLang="zh-TW" sz="2400" dirty="0" smtClean="0">
                <a:solidFill>
                  <a:srgbClr val="00EFF1"/>
                </a:solidFill>
                <a:latin typeface="標楷體" panose="03000509000000000000" pitchFamily="65" charset="-120"/>
                <a:ea typeface="標楷體" panose="03000509000000000000" pitchFamily="65" charset="-120"/>
              </a:rPr>
              <a:t>(3)</a:t>
            </a:r>
            <a:endParaRPr lang="zh-TW" altLang="en-US" sz="2400" dirty="0" smtClean="0">
              <a:solidFill>
                <a:srgbClr val="00EFF1"/>
              </a:solidFill>
              <a:latin typeface="標楷體" panose="03000509000000000000" pitchFamily="65" charset="-120"/>
              <a:ea typeface="標楷體" panose="03000509000000000000" pitchFamily="65" charset="-120"/>
            </a:endParaRPr>
          </a:p>
          <a:p>
            <a:pPr marL="722313" indent="-369888">
              <a:lnSpc>
                <a:spcPts val="2600"/>
              </a:lnSpc>
              <a:buFont typeface="Wingdings" panose="05000000000000000000" pitchFamily="2" charset="2"/>
              <a:buChar char="ü"/>
            </a:pPr>
            <a:r>
              <a:rPr lang="zh-TW" altLang="en-US" sz="2400" dirty="0">
                <a:solidFill>
                  <a:srgbClr val="00EFF1"/>
                </a:solidFill>
                <a:latin typeface="標楷體" panose="03000509000000000000" pitchFamily="65" charset="-120"/>
                <a:ea typeface="標楷體" panose="03000509000000000000" pitchFamily="65" charset="-120"/>
              </a:rPr>
              <a:t>淨額</a:t>
            </a:r>
            <a:r>
              <a:rPr lang="zh-TW" altLang="en-US" sz="2400" dirty="0" smtClean="0">
                <a:solidFill>
                  <a:srgbClr val="00EFF1"/>
                </a:solidFill>
                <a:latin typeface="標楷體" panose="03000509000000000000" pitchFamily="65" charset="-120"/>
                <a:ea typeface="標楷體" panose="03000509000000000000" pitchFamily="65" charset="-120"/>
              </a:rPr>
              <a:t>法</a:t>
            </a:r>
            <a:r>
              <a:rPr lang="en-US" altLang="zh-TW" sz="2400" dirty="0" smtClean="0">
                <a:solidFill>
                  <a:srgbClr val="00EFF1"/>
                </a:solidFill>
                <a:latin typeface="標楷體" panose="03000509000000000000" pitchFamily="65" charset="-120"/>
                <a:ea typeface="標楷體" panose="03000509000000000000" pitchFamily="65" charset="-120"/>
              </a:rPr>
              <a:t>(</a:t>
            </a:r>
            <a:r>
              <a:rPr lang="zh-TW" altLang="en-US" sz="2400" dirty="0" smtClean="0">
                <a:solidFill>
                  <a:srgbClr val="00EFF1"/>
                </a:solidFill>
                <a:latin typeface="標楷體" panose="03000509000000000000" pitchFamily="65" charset="-120"/>
                <a:ea typeface="標楷體" panose="03000509000000000000" pitchFamily="65" charset="-120"/>
              </a:rPr>
              <a:t>期末</a:t>
            </a:r>
            <a:r>
              <a:rPr lang="zh-TW" altLang="en-US" sz="2400" dirty="0">
                <a:solidFill>
                  <a:srgbClr val="00EFF1"/>
                </a:solidFill>
                <a:latin typeface="標楷體" panose="03000509000000000000" pitchFamily="65" charset="-120"/>
                <a:ea typeface="標楷體" panose="03000509000000000000" pitchFamily="65" charset="-120"/>
              </a:rPr>
              <a:t>應</a:t>
            </a:r>
            <a:r>
              <a:rPr lang="zh-TW" altLang="en-US" sz="2400" dirty="0" smtClean="0">
                <a:solidFill>
                  <a:srgbClr val="00EFF1"/>
                </a:solidFill>
                <a:latin typeface="標楷體" panose="03000509000000000000" pitchFamily="65" charset="-120"/>
                <a:ea typeface="標楷體" panose="03000509000000000000" pitchFamily="65" charset="-120"/>
              </a:rPr>
              <a:t>收及未享折扣</a:t>
            </a:r>
            <a:r>
              <a:rPr lang="zh-TW" altLang="en-US" sz="2400" dirty="0">
                <a:solidFill>
                  <a:srgbClr val="00EFF1"/>
                </a:solidFill>
                <a:latin typeface="標楷體" panose="03000509000000000000" pitchFamily="65" charset="-120"/>
                <a:ea typeface="標楷體" panose="03000509000000000000" pitchFamily="65" charset="-120"/>
              </a:rPr>
              <a:t>餘額</a:t>
            </a:r>
            <a:r>
              <a:rPr lang="en-US" altLang="zh-TW" sz="2400" dirty="0" smtClean="0">
                <a:solidFill>
                  <a:srgbClr val="00EFF1"/>
                </a:solidFill>
                <a:latin typeface="標楷體" panose="03000509000000000000" pitchFamily="65" charset="-120"/>
                <a:ea typeface="標楷體" panose="03000509000000000000" pitchFamily="65" charset="-120"/>
              </a:rPr>
              <a:t>)</a:t>
            </a:r>
            <a:r>
              <a:rPr lang="zh-TW" altLang="en-US" sz="2400" dirty="0" smtClean="0">
                <a:solidFill>
                  <a:srgbClr val="00EFF1"/>
                </a:solidFill>
                <a:latin typeface="標楷體" panose="03000509000000000000" pitchFamily="65" charset="-120"/>
                <a:ea typeface="標楷體" panose="03000509000000000000" pitchFamily="65" charset="-120"/>
              </a:rPr>
              <a:t>、銷</a:t>
            </a:r>
            <a:r>
              <a:rPr lang="zh-TW" altLang="en-US" sz="2400" dirty="0">
                <a:solidFill>
                  <a:srgbClr val="00EFF1"/>
                </a:solidFill>
                <a:latin typeface="標楷體" panose="03000509000000000000" pitchFamily="65" charset="-120"/>
                <a:ea typeface="標楷體" panose="03000509000000000000" pitchFamily="65" charset="-120"/>
              </a:rPr>
              <a:t>貨利潤分析</a:t>
            </a:r>
            <a:r>
              <a:rPr lang="zh-TW" altLang="en-US" sz="2400" dirty="0" smtClean="0">
                <a:solidFill>
                  <a:srgbClr val="00EFF1"/>
                </a:solidFill>
                <a:latin typeface="標楷體" panose="03000509000000000000" pitchFamily="65" charset="-120"/>
                <a:ea typeface="標楷體" panose="03000509000000000000" pitchFamily="65" charset="-120"/>
              </a:rPr>
              <a:t>表</a:t>
            </a:r>
            <a:r>
              <a:rPr lang="en-US" altLang="zh-TW" sz="2400" dirty="0" smtClean="0">
                <a:solidFill>
                  <a:srgbClr val="00EFF1"/>
                </a:solidFill>
                <a:latin typeface="標楷體" panose="03000509000000000000" pitchFamily="65" charset="-120"/>
                <a:ea typeface="標楷體" panose="03000509000000000000" pitchFamily="65" charset="-120"/>
              </a:rPr>
              <a:t>(</a:t>
            </a:r>
            <a:r>
              <a:rPr lang="zh-TW" altLang="en-US" sz="2400" dirty="0" smtClean="0">
                <a:solidFill>
                  <a:srgbClr val="00EFF1"/>
                </a:solidFill>
                <a:latin typeface="標楷體" panose="03000509000000000000" pitchFamily="65" charset="-120"/>
                <a:ea typeface="標楷體" panose="03000509000000000000" pitchFamily="65" charset="-120"/>
              </a:rPr>
              <a:t>商品</a:t>
            </a:r>
            <a:r>
              <a:rPr lang="zh-TW" altLang="en-US" sz="2400" dirty="0">
                <a:solidFill>
                  <a:srgbClr val="00EFF1"/>
                </a:solidFill>
                <a:latin typeface="標楷體" panose="03000509000000000000" pitchFamily="65" charset="-120"/>
                <a:ea typeface="標楷體" panose="03000509000000000000" pitchFamily="65" charset="-120"/>
              </a:rPr>
              <a:t>、客戶</a:t>
            </a:r>
            <a:r>
              <a:rPr lang="zh-TW" altLang="en-US" sz="2400" dirty="0" smtClean="0">
                <a:solidFill>
                  <a:srgbClr val="00EFF1"/>
                </a:solidFill>
                <a:latin typeface="標楷體" panose="03000509000000000000" pitchFamily="65" charset="-120"/>
                <a:ea typeface="標楷體" panose="03000509000000000000" pitchFamily="65" charset="-120"/>
              </a:rPr>
              <a:t>別</a:t>
            </a:r>
            <a:r>
              <a:rPr lang="en-US" altLang="zh-TW" sz="2400" dirty="0" smtClean="0">
                <a:solidFill>
                  <a:srgbClr val="00EFF1"/>
                </a:solidFill>
                <a:latin typeface="標楷體" panose="03000509000000000000" pitchFamily="65" charset="-120"/>
                <a:ea typeface="標楷體" panose="03000509000000000000" pitchFamily="65" charset="-120"/>
              </a:rPr>
              <a:t>)</a:t>
            </a:r>
            <a:r>
              <a:rPr lang="zh-TW" altLang="en-US" sz="2400" dirty="0">
                <a:solidFill>
                  <a:srgbClr val="00EFF1"/>
                </a:solidFill>
                <a:latin typeface="標楷體" panose="03000509000000000000" pitchFamily="65" charset="-120"/>
                <a:ea typeface="標楷體" panose="03000509000000000000" pitchFamily="65" charset="-120"/>
              </a:rPr>
              <a:t>、加權平均股數、</a:t>
            </a:r>
            <a:r>
              <a:rPr lang="en-US" altLang="zh-TW" sz="2400" dirty="0">
                <a:solidFill>
                  <a:srgbClr val="00EFF1"/>
                </a:solidFill>
                <a:latin typeface="標楷體" panose="03000509000000000000" pitchFamily="65" charset="-120"/>
                <a:ea typeface="標楷體" panose="03000509000000000000" pitchFamily="65" charset="-120"/>
              </a:rPr>
              <a:t>EPS</a:t>
            </a:r>
            <a:r>
              <a:rPr lang="zh-TW" altLang="en-US" sz="2400" dirty="0">
                <a:solidFill>
                  <a:srgbClr val="00EFF1"/>
                </a:solidFill>
                <a:latin typeface="標楷體" panose="03000509000000000000" pitchFamily="65" charset="-120"/>
                <a:ea typeface="標楷體" panose="03000509000000000000" pitchFamily="65" charset="-120"/>
              </a:rPr>
              <a:t>及每股</a:t>
            </a:r>
            <a:r>
              <a:rPr lang="zh-TW" altLang="en-US" sz="2400" dirty="0" smtClean="0">
                <a:solidFill>
                  <a:srgbClr val="00EFF1"/>
                </a:solidFill>
                <a:latin typeface="標楷體" panose="03000509000000000000" pitchFamily="65" charset="-120"/>
                <a:ea typeface="標楷體" panose="03000509000000000000" pitchFamily="65" charset="-120"/>
              </a:rPr>
              <a:t>帳面</a:t>
            </a:r>
            <a:endParaRPr lang="zh-TW" altLang="en-US" sz="2400" dirty="0">
              <a:solidFill>
                <a:srgbClr val="00EFF1"/>
              </a:solidFill>
              <a:latin typeface="標楷體" panose="03000509000000000000" pitchFamily="65" charset="-120"/>
              <a:ea typeface="標楷體" panose="03000509000000000000" pitchFamily="65" charset="-120"/>
            </a:endParaRP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6" y="131973"/>
            <a:ext cx="9519463" cy="646331"/>
          </a:xfrm>
          <a:prstGeom prst="rect">
            <a:avLst/>
          </a:prstGeom>
        </p:spPr>
        <p:txBody>
          <a:bodyPr wrap="square">
            <a:spAutoFit/>
          </a:bodyPr>
          <a:lstStyle/>
          <a:p>
            <a:r>
              <a:rPr lang="zh-TW" altLang="en-US" sz="3600" b="1" dirty="0">
                <a:solidFill>
                  <a:schemeClr val="bg1"/>
                </a:solidFill>
                <a:latin typeface="標楷體" panose="03000509000000000000" pitchFamily="65" charset="-120"/>
                <a:ea typeface="標楷體" panose="03000509000000000000" pitchFamily="65" charset="-120"/>
              </a:rPr>
              <a:t>歷屆試題</a:t>
            </a:r>
            <a:r>
              <a:rPr lang="zh-TW" altLang="en-US" sz="3600" b="1" dirty="0" smtClean="0">
                <a:solidFill>
                  <a:schemeClr val="bg1"/>
                </a:solidFill>
                <a:latin typeface="標楷體" panose="03000509000000000000" pitchFamily="65" charset="-120"/>
                <a:ea typeface="標楷體" panose="03000509000000000000" pitchFamily="65" charset="-120"/>
              </a:rPr>
              <a:t>分析</a:t>
            </a:r>
            <a:r>
              <a:rPr lang="en-US" altLang="zh-TW" sz="3600" b="1" dirty="0" smtClean="0">
                <a:solidFill>
                  <a:schemeClr val="bg1"/>
                </a:solidFill>
                <a:latin typeface="標楷體" panose="03000509000000000000" pitchFamily="65" charset="-120"/>
                <a:ea typeface="標楷體" panose="03000509000000000000" pitchFamily="65" charset="-120"/>
              </a:rPr>
              <a:t>-</a:t>
            </a:r>
            <a:r>
              <a:rPr lang="en-US" altLang="zh-TW" sz="3600" b="1" dirty="0" smtClean="0">
                <a:solidFill>
                  <a:srgbClr val="00EFF1"/>
                </a:solidFill>
                <a:latin typeface="標楷體" panose="03000509000000000000" pitchFamily="65" charset="-120"/>
                <a:ea typeface="標楷體" panose="03000509000000000000" pitchFamily="65" charset="-120"/>
              </a:rPr>
              <a:t>105</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en-US" altLang="zh-TW" sz="2400" b="1" i="1" u="sng" dirty="0" smtClean="0">
                <a:solidFill>
                  <a:schemeClr val="accent2">
                    <a:lumMod val="60000"/>
                    <a:lumOff val="40000"/>
                  </a:schemeClr>
                </a:solidFill>
                <a:latin typeface="標楷體" panose="03000509000000000000" pitchFamily="65" charset="-120"/>
                <a:ea typeface="標楷體" panose="03000509000000000000" pitchFamily="65" charset="-120"/>
              </a:rPr>
              <a:t>(</a:t>
            </a:r>
            <a:r>
              <a:rPr lang="zh-TW" altLang="en-US" sz="2400" b="1" i="1" u="sng" dirty="0" smtClean="0">
                <a:solidFill>
                  <a:schemeClr val="accent2">
                    <a:lumMod val="60000"/>
                    <a:lumOff val="40000"/>
                  </a:schemeClr>
                </a:solidFill>
                <a:latin typeface="標楷體" panose="03000509000000000000" pitchFamily="65" charset="-120"/>
                <a:ea typeface="標楷體" panose="03000509000000000000" pitchFamily="65" charset="-120"/>
              </a:rPr>
              <a:t>續</a:t>
            </a:r>
            <a:r>
              <a:rPr lang="en-US" altLang="zh-TW" sz="2400" b="1" i="1" u="sng" dirty="0" smtClean="0">
                <a:solidFill>
                  <a:schemeClr val="accent2">
                    <a:lumMod val="60000"/>
                    <a:lumOff val="40000"/>
                  </a:schemeClr>
                </a:solidFill>
                <a:latin typeface="標楷體" panose="03000509000000000000" pitchFamily="65" charset="-120"/>
                <a:ea typeface="標楷體" panose="03000509000000000000" pitchFamily="65" charset="-120"/>
              </a:rPr>
              <a:t>)</a:t>
            </a:r>
            <a:endParaRPr lang="zh-TW" altLang="en-US" sz="2400" b="1" i="1" u="sng" dirty="0">
              <a:solidFill>
                <a:schemeClr val="accent2">
                  <a:lumMod val="60000"/>
                  <a:lumOff val="40000"/>
                </a:schemeClr>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293134" y="1617645"/>
            <a:ext cx="5851165" cy="5122368"/>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9" name="群組 8">
            <a:extLst>
              <a:ext uri="{FF2B5EF4-FFF2-40B4-BE49-F238E27FC236}">
                <a16:creationId xmlns:a16="http://schemas.microsoft.com/office/drawing/2014/main" id="{2FECE5B1-E716-44B3-BCA8-EFD0567F881C}"/>
              </a:ext>
            </a:extLst>
          </p:cNvPr>
          <p:cNvGrpSpPr/>
          <p:nvPr/>
        </p:nvGrpSpPr>
        <p:grpSpPr>
          <a:xfrm>
            <a:off x="2076757" y="869949"/>
            <a:ext cx="1847850" cy="1603387"/>
            <a:chOff x="1552254" y="1240776"/>
            <a:chExt cx="1847850" cy="1603387"/>
          </a:xfrm>
        </p:grpSpPr>
        <p:pic>
          <p:nvPicPr>
            <p:cNvPr id="4" name="圖片 3">
              <a:extLst>
                <a:ext uri="{FF2B5EF4-FFF2-40B4-BE49-F238E27FC236}">
                  <a16:creationId xmlns:a16="http://schemas.microsoft.com/office/drawing/2014/main" id="{B2323400-6E4D-44BE-8AD6-8965FCB03FBB}"/>
                </a:ext>
              </a:extLst>
            </p:cNvPr>
            <p:cNvPicPr>
              <a:picLocks noChangeAspect="1"/>
            </p:cNvPicPr>
            <p:nvPr/>
          </p:nvPicPr>
          <p:blipFill>
            <a:blip r:embed="rId4"/>
            <a:stretch>
              <a:fillRect/>
            </a:stretch>
          </p:blipFill>
          <p:spPr>
            <a:xfrm>
              <a:off x="1704807" y="1240776"/>
              <a:ext cx="1615580" cy="1603387"/>
            </a:xfrm>
            <a:prstGeom prst="rect">
              <a:avLst/>
            </a:prstGeom>
          </p:spPr>
        </p:pic>
        <p:sp>
          <p:nvSpPr>
            <p:cNvPr id="5" name="文字方塊 4">
              <a:extLst>
                <a:ext uri="{FF2B5EF4-FFF2-40B4-BE49-F238E27FC236}">
                  <a16:creationId xmlns:a16="http://schemas.microsoft.com/office/drawing/2014/main" id="{274FDA40-955A-4375-A45A-5C3F888E0DDF}"/>
                </a:ext>
              </a:extLst>
            </p:cNvPr>
            <p:cNvSpPr txBox="1"/>
            <p:nvPr/>
          </p:nvSpPr>
          <p:spPr>
            <a:xfrm>
              <a:off x="1552254" y="1728928"/>
              <a:ext cx="1847850" cy="584775"/>
            </a:xfrm>
            <a:prstGeom prst="rect">
              <a:avLst/>
            </a:prstGeom>
            <a:noFill/>
          </p:spPr>
          <p:txBody>
            <a:bodyPr wrap="square" rtlCol="0">
              <a:spAutoFit/>
            </a:bodyPr>
            <a:lstStyle/>
            <a:p>
              <a:pPr algn="ctr"/>
              <a:r>
                <a:rPr lang="zh-TW" altLang="en-US" sz="3200" dirty="0">
                  <a:solidFill>
                    <a:schemeClr val="bg1"/>
                  </a:solidFill>
                  <a:latin typeface="標楷體" panose="03000509000000000000" pitchFamily="65" charset="-120"/>
                  <a:ea typeface="標楷體" panose="03000509000000000000" pitchFamily="65" charset="-120"/>
                </a:rPr>
                <a:t>模擬題</a:t>
              </a:r>
            </a:p>
          </p:txBody>
        </p:sp>
      </p:grpSp>
      <p:sp>
        <p:nvSpPr>
          <p:cNvPr id="94" name="矩形 93">
            <a:extLst>
              <a:ext uri="{FF2B5EF4-FFF2-40B4-BE49-F238E27FC236}">
                <a16:creationId xmlns:a16="http://schemas.microsoft.com/office/drawing/2014/main" id="{0FFBB90C-5965-4130-85DE-B5E57223117A}"/>
              </a:ext>
            </a:extLst>
          </p:cNvPr>
          <p:cNvSpPr/>
          <p:nvPr/>
        </p:nvSpPr>
        <p:spPr>
          <a:xfrm>
            <a:off x="5965081" y="2510326"/>
            <a:ext cx="5755367" cy="2759730"/>
          </a:xfrm>
          <a:prstGeom prst="rect">
            <a:avLst/>
          </a:prstGeom>
        </p:spPr>
        <p:txBody>
          <a:bodyPr wrap="square">
            <a:spAutoFit/>
          </a:bodyPr>
          <a:lstStyle/>
          <a:p>
            <a:pPr marL="342900" indent="-342900">
              <a:lnSpc>
                <a:spcPts val="2600"/>
              </a:lnSpc>
              <a:buFont typeface="Wingdings" panose="05000000000000000000" pitchFamily="2" charset="2"/>
              <a:buChar char="n"/>
            </a:pPr>
            <a:r>
              <a:rPr lang="zh-TW" altLang="en-US" sz="2400" dirty="0">
                <a:solidFill>
                  <a:srgbClr val="FFFF00"/>
                </a:solidFill>
                <a:latin typeface="標楷體" panose="03000509000000000000" pitchFamily="65" charset="-120"/>
                <a:ea typeface="標楷體" panose="03000509000000000000" pitchFamily="65" charset="-120"/>
              </a:rPr>
              <a:t>不考慮營業稅、</a:t>
            </a:r>
            <a:r>
              <a:rPr lang="zh-TW" altLang="en-US" sz="2400" dirty="0" smtClean="0">
                <a:solidFill>
                  <a:srgbClr val="FFFF00"/>
                </a:solidFill>
                <a:latin typeface="標楷體" panose="03000509000000000000" pitchFamily="65" charset="-120"/>
                <a:ea typeface="標楷體" panose="03000509000000000000" pitchFamily="65" charset="-120"/>
              </a:rPr>
              <a:t>先實後</a:t>
            </a:r>
            <a:r>
              <a:rPr lang="zh-TW" altLang="en-US" sz="2400" dirty="0">
                <a:solidFill>
                  <a:srgbClr val="FFFF00"/>
                </a:solidFill>
                <a:latin typeface="標楷體" panose="03000509000000000000" pitchFamily="65" charset="-120"/>
                <a:ea typeface="標楷體" panose="03000509000000000000" pitchFamily="65" charset="-120"/>
              </a:rPr>
              <a:t>虛</a:t>
            </a:r>
            <a:r>
              <a:rPr lang="zh-TW" altLang="en-US" sz="2400" dirty="0" smtClean="0">
                <a:solidFill>
                  <a:srgbClr val="FFFF00"/>
                </a:solidFill>
                <a:latin typeface="標楷體" panose="03000509000000000000" pitchFamily="65" charset="-120"/>
                <a:ea typeface="標楷體" panose="03000509000000000000" pitchFamily="65" charset="-120"/>
              </a:rPr>
              <a:t>法</a:t>
            </a:r>
            <a:r>
              <a:rPr lang="zh-TW" altLang="en-US" sz="2400" dirty="0">
                <a:solidFill>
                  <a:srgbClr val="FFFF00"/>
                </a:solidFill>
                <a:latin typeface="標楷體" panose="03000509000000000000" pitchFamily="65" charset="-120"/>
                <a:ea typeface="標楷體" panose="03000509000000000000" pitchFamily="65" charset="-120"/>
              </a:rPr>
              <a:t>、期初不作轉回分錄、</a:t>
            </a:r>
            <a:r>
              <a:rPr lang="zh-TW" altLang="en-US" sz="2400" dirty="0">
                <a:solidFill>
                  <a:schemeClr val="accent2">
                    <a:lumMod val="60000"/>
                    <a:lumOff val="40000"/>
                  </a:schemeClr>
                </a:solidFill>
                <a:latin typeface="標楷體" panose="03000509000000000000" pitchFamily="65" charset="-120"/>
                <a:ea typeface="標楷體" panose="03000509000000000000" pitchFamily="65" charset="-120"/>
              </a:rPr>
              <a:t>存貨定期盤存制</a:t>
            </a:r>
            <a:r>
              <a:rPr lang="en-US" altLang="zh-TW" sz="2400" dirty="0">
                <a:solidFill>
                  <a:schemeClr val="accent2">
                    <a:lumMod val="60000"/>
                    <a:lumOff val="40000"/>
                  </a:schemeClr>
                </a:solidFill>
                <a:latin typeface="標楷體" panose="03000509000000000000" pitchFamily="65" charset="-120"/>
                <a:ea typeface="標楷體" panose="03000509000000000000" pitchFamily="65" charset="-120"/>
              </a:rPr>
              <a:t>(</a:t>
            </a:r>
            <a:r>
              <a:rPr lang="zh-TW" altLang="en-US" sz="2400" dirty="0">
                <a:solidFill>
                  <a:schemeClr val="accent2">
                    <a:lumMod val="60000"/>
                    <a:lumOff val="40000"/>
                  </a:schemeClr>
                </a:solidFill>
                <a:latin typeface="標楷體" panose="03000509000000000000" pitchFamily="65" charset="-120"/>
                <a:ea typeface="標楷體" panose="03000509000000000000" pitchFamily="65" charset="-120"/>
              </a:rPr>
              <a:t>先進先出法</a:t>
            </a:r>
            <a:r>
              <a:rPr lang="en-US" altLang="zh-TW" sz="2400" dirty="0">
                <a:solidFill>
                  <a:schemeClr val="accent2">
                    <a:lumMod val="60000"/>
                    <a:lumOff val="40000"/>
                  </a:schemeClr>
                </a:solidFill>
                <a:latin typeface="標楷體" panose="03000509000000000000" pitchFamily="65" charset="-120"/>
                <a:ea typeface="標楷體" panose="03000509000000000000" pitchFamily="65" charset="-120"/>
              </a:rPr>
              <a:t>)</a:t>
            </a:r>
            <a:r>
              <a:rPr lang="zh-TW" altLang="en-US" sz="2400" dirty="0">
                <a:solidFill>
                  <a:schemeClr val="accent2">
                    <a:lumMod val="60000"/>
                    <a:lumOff val="40000"/>
                  </a:schemeClr>
                </a:solidFill>
                <a:latin typeface="標楷體" panose="03000509000000000000" pitchFamily="65" charset="-120"/>
                <a:ea typeface="標楷體" panose="03000509000000000000" pitchFamily="65" charset="-120"/>
              </a:rPr>
              <a:t>改採永續盤存制</a:t>
            </a:r>
            <a:r>
              <a:rPr lang="en-US" altLang="zh-TW" sz="2400" dirty="0">
                <a:solidFill>
                  <a:schemeClr val="accent2">
                    <a:lumMod val="60000"/>
                    <a:lumOff val="40000"/>
                  </a:schemeClr>
                </a:solidFill>
                <a:latin typeface="標楷體" panose="03000509000000000000" pitchFamily="65" charset="-120"/>
                <a:ea typeface="標楷體" panose="03000509000000000000" pitchFamily="65" charset="-120"/>
              </a:rPr>
              <a:t>(</a:t>
            </a:r>
            <a:r>
              <a:rPr lang="zh-TW" altLang="en-US" sz="2400" dirty="0">
                <a:solidFill>
                  <a:schemeClr val="accent2">
                    <a:lumMod val="60000"/>
                    <a:lumOff val="40000"/>
                  </a:schemeClr>
                </a:solidFill>
                <a:latin typeface="標楷體" panose="03000509000000000000" pitchFamily="65" charset="-120"/>
                <a:ea typeface="標楷體" panose="03000509000000000000" pitchFamily="65" charset="-120"/>
              </a:rPr>
              <a:t>移動加權平均法</a:t>
            </a:r>
            <a:r>
              <a:rPr lang="en-US" altLang="zh-TW" sz="2400" dirty="0">
                <a:solidFill>
                  <a:schemeClr val="accent2">
                    <a:lumMod val="60000"/>
                    <a:lumOff val="40000"/>
                  </a:schemeClr>
                </a:solidFill>
                <a:latin typeface="標楷體" panose="03000509000000000000" pitchFamily="65" charset="-120"/>
                <a:ea typeface="標楷體" panose="03000509000000000000" pitchFamily="65" charset="-120"/>
              </a:rPr>
              <a:t>)</a:t>
            </a:r>
          </a:p>
          <a:p>
            <a:pPr marL="354013" indent="-354013">
              <a:lnSpc>
                <a:spcPts val="2600"/>
              </a:lnSpc>
              <a:buFont typeface="Wingdings" panose="05000000000000000000" pitchFamily="2" charset="2"/>
              <a:buChar char="n"/>
            </a:pPr>
            <a:r>
              <a:rPr lang="zh-TW" altLang="en-US" sz="2400" dirty="0" smtClean="0">
                <a:solidFill>
                  <a:srgbClr val="FFFF00"/>
                </a:solidFill>
                <a:latin typeface="標楷體" panose="03000509000000000000" pitchFamily="65" charset="-120"/>
                <a:ea typeface="標楷體" panose="03000509000000000000" pitchFamily="65" charset="-120"/>
              </a:rPr>
              <a:t>指定</a:t>
            </a:r>
            <a:r>
              <a:rPr lang="zh-TW" altLang="en-US" sz="2400" dirty="0">
                <a:solidFill>
                  <a:srgbClr val="FFFF00"/>
                </a:solidFill>
                <a:latin typeface="標楷體" panose="03000509000000000000" pitchFamily="65" charset="-120"/>
                <a:ea typeface="標楷體" panose="03000509000000000000" pitchFamily="65" charset="-120"/>
              </a:rPr>
              <a:t>題</a:t>
            </a:r>
            <a:r>
              <a:rPr lang="en-US" altLang="zh-TW" sz="2400" dirty="0" smtClean="0">
                <a:solidFill>
                  <a:srgbClr val="FFFF00"/>
                </a:solidFill>
                <a:latin typeface="標楷體" panose="03000509000000000000" pitchFamily="65" charset="-120"/>
                <a:ea typeface="標楷體" panose="03000509000000000000" pitchFamily="65" charset="-120"/>
              </a:rPr>
              <a:t>(3)</a:t>
            </a:r>
          </a:p>
          <a:p>
            <a:pPr marL="722313" lvl="1" indent="-265113">
              <a:lnSpc>
                <a:spcPts val="2600"/>
              </a:lnSpc>
              <a:buFont typeface="Wingdings" panose="05000000000000000000" pitchFamily="2" charset="2"/>
              <a:buChar char="ü"/>
            </a:pPr>
            <a:r>
              <a:rPr lang="zh-TW" altLang="en-US" sz="2400" dirty="0" smtClean="0">
                <a:solidFill>
                  <a:srgbClr val="FFFF00"/>
                </a:solidFill>
                <a:latin typeface="標楷體" panose="03000509000000000000" pitchFamily="65" charset="-120"/>
                <a:ea typeface="標楷體" panose="03000509000000000000" pitchFamily="65" charset="-120"/>
              </a:rPr>
              <a:t>銀行</a:t>
            </a:r>
            <a:r>
              <a:rPr lang="zh-TW" altLang="en-US" sz="2400" dirty="0">
                <a:solidFill>
                  <a:srgbClr val="FFFF00"/>
                </a:solidFill>
                <a:latin typeface="標楷體" panose="03000509000000000000" pitchFamily="65" charset="-120"/>
                <a:ea typeface="標楷體" panose="03000509000000000000" pitchFamily="65" charset="-120"/>
              </a:rPr>
              <a:t>調節</a:t>
            </a:r>
            <a:r>
              <a:rPr lang="zh-TW" altLang="en-US" sz="2400" dirty="0" smtClean="0">
                <a:solidFill>
                  <a:srgbClr val="FFFF00"/>
                </a:solidFill>
                <a:latin typeface="標楷體" panose="03000509000000000000" pitchFamily="65" charset="-120"/>
                <a:ea typeface="標楷體" panose="03000509000000000000" pitchFamily="65" charset="-120"/>
              </a:rPr>
              <a:t>表</a:t>
            </a:r>
            <a:r>
              <a:rPr lang="zh-TW" altLang="en-US" sz="2400" dirty="0">
                <a:solidFill>
                  <a:srgbClr val="FFFF00"/>
                </a:solidFill>
                <a:latin typeface="標楷體" panose="03000509000000000000" pitchFamily="65" charset="-120"/>
                <a:ea typeface="標楷體" panose="03000509000000000000" pitchFamily="65" charset="-120"/>
              </a:rPr>
              <a:t>、</a:t>
            </a:r>
            <a:r>
              <a:rPr lang="zh-TW" altLang="en-US" sz="2400" dirty="0" smtClean="0">
                <a:solidFill>
                  <a:srgbClr val="FFFF00"/>
                </a:solidFill>
                <a:latin typeface="標楷體" panose="03000509000000000000" pitchFamily="65" charset="-120"/>
                <a:ea typeface="標楷體" panose="03000509000000000000" pitchFamily="65" charset="-120"/>
              </a:rPr>
              <a:t>銷</a:t>
            </a:r>
            <a:r>
              <a:rPr lang="zh-TW" altLang="en-US" sz="2400" dirty="0">
                <a:solidFill>
                  <a:srgbClr val="FFFF00"/>
                </a:solidFill>
                <a:latin typeface="標楷體" panose="03000509000000000000" pitchFamily="65" charset="-120"/>
                <a:ea typeface="標楷體" panose="03000509000000000000" pitchFamily="65" charset="-120"/>
              </a:rPr>
              <a:t>貨毛利率計算</a:t>
            </a:r>
            <a:r>
              <a:rPr lang="en-US" altLang="zh-TW" sz="2400" dirty="0">
                <a:solidFill>
                  <a:srgbClr val="FFFF00"/>
                </a:solidFill>
                <a:latin typeface="標楷體" panose="03000509000000000000" pitchFamily="65" charset="-120"/>
                <a:ea typeface="標楷體" panose="03000509000000000000" pitchFamily="65" charset="-120"/>
              </a:rPr>
              <a:t>(</a:t>
            </a:r>
            <a:r>
              <a:rPr lang="zh-TW" altLang="en-US" sz="2400" dirty="0">
                <a:solidFill>
                  <a:srgbClr val="FFFF00"/>
                </a:solidFill>
                <a:latin typeface="標楷體" panose="03000509000000000000" pitchFamily="65" charset="-120"/>
                <a:ea typeface="標楷體" panose="03000509000000000000" pitchFamily="65" charset="-120"/>
              </a:rPr>
              <a:t>開帳前</a:t>
            </a:r>
            <a:r>
              <a:rPr lang="en-US" altLang="zh-TW" sz="2400" dirty="0">
                <a:solidFill>
                  <a:srgbClr val="FFFF00"/>
                </a:solidFill>
                <a:latin typeface="標楷體" panose="03000509000000000000" pitchFamily="65" charset="-120"/>
                <a:ea typeface="標楷體" panose="03000509000000000000" pitchFamily="65" charset="-120"/>
              </a:rPr>
              <a:t>)</a:t>
            </a:r>
            <a:r>
              <a:rPr lang="zh-TW" altLang="en-US" sz="2400" dirty="0">
                <a:solidFill>
                  <a:srgbClr val="FFFF00"/>
                </a:solidFill>
                <a:latin typeface="標楷體" panose="03000509000000000000" pitchFamily="65" charset="-120"/>
                <a:ea typeface="標楷體" panose="03000509000000000000" pitchFamily="65" charset="-120"/>
              </a:rPr>
              <a:t>存貨</a:t>
            </a:r>
            <a:r>
              <a:rPr lang="zh-TW" altLang="en-US" sz="2400" dirty="0" smtClean="0">
                <a:solidFill>
                  <a:srgbClr val="FFFF00"/>
                </a:solidFill>
                <a:latin typeface="標楷體" panose="03000509000000000000" pitchFamily="65" charset="-120"/>
                <a:ea typeface="標楷體" panose="03000509000000000000" pitchFamily="65" charset="-120"/>
              </a:rPr>
              <a:t>損失</a:t>
            </a:r>
            <a:r>
              <a:rPr lang="zh-TW" altLang="en-US" sz="2400" dirty="0">
                <a:solidFill>
                  <a:srgbClr val="FFFF00"/>
                </a:solidFill>
                <a:latin typeface="標楷體" panose="03000509000000000000" pitchFamily="65" charset="-120"/>
                <a:ea typeface="標楷體" panose="03000509000000000000" pitchFamily="65" charset="-120"/>
              </a:rPr>
              <a:t>、</a:t>
            </a:r>
            <a:r>
              <a:rPr lang="zh-TW" altLang="en-US" sz="2400" dirty="0" smtClean="0">
                <a:solidFill>
                  <a:srgbClr val="FFFF00"/>
                </a:solidFill>
                <a:latin typeface="標楷體" panose="03000509000000000000" pitchFamily="65" charset="-120"/>
                <a:ea typeface="標楷體" panose="03000509000000000000" pitchFamily="65" charset="-120"/>
              </a:rPr>
              <a:t>持有</a:t>
            </a:r>
            <a:r>
              <a:rPr lang="zh-TW" altLang="en-US" sz="2400" dirty="0">
                <a:solidFill>
                  <a:srgbClr val="FFFF00"/>
                </a:solidFill>
                <a:latin typeface="標楷體" panose="03000509000000000000" pitchFamily="65" charset="-120"/>
                <a:ea typeface="標楷體" panose="03000509000000000000" pitchFamily="65" charset="-120"/>
              </a:rPr>
              <a:t>供</a:t>
            </a:r>
            <a:r>
              <a:rPr lang="zh-TW" altLang="en-US" sz="2400" dirty="0" smtClean="0">
                <a:solidFill>
                  <a:srgbClr val="FFFF00"/>
                </a:solidFill>
                <a:latin typeface="標楷體" panose="03000509000000000000" pitchFamily="65" charset="-120"/>
                <a:ea typeface="標楷體" panose="03000509000000000000" pitchFamily="65" charset="-120"/>
              </a:rPr>
              <a:t>改透過其他之</a:t>
            </a:r>
            <a:r>
              <a:rPr lang="zh-TW" altLang="en-US" sz="2400" dirty="0">
                <a:solidFill>
                  <a:srgbClr val="FFFF00"/>
                </a:solidFill>
                <a:latin typeface="標楷體" panose="03000509000000000000" pitchFamily="65" charset="-120"/>
                <a:ea typeface="標楷體" panose="03000509000000000000" pitchFamily="65" charset="-120"/>
              </a:rPr>
              <a:t>投資重編資負表及綜合損益</a:t>
            </a:r>
            <a:r>
              <a:rPr lang="zh-TW" altLang="en-US" sz="2400" dirty="0" smtClean="0">
                <a:solidFill>
                  <a:srgbClr val="FFFF00"/>
                </a:solidFill>
                <a:latin typeface="標楷體" panose="03000509000000000000" pitchFamily="65" charset="-120"/>
                <a:ea typeface="標楷體" panose="03000509000000000000" pitchFamily="65" charset="-120"/>
              </a:rPr>
              <a:t>表</a:t>
            </a:r>
            <a:r>
              <a:rPr lang="zh-TW" altLang="en-US" sz="2400" dirty="0">
                <a:solidFill>
                  <a:srgbClr val="FFFF00"/>
                </a:solidFill>
                <a:latin typeface="標楷體" panose="03000509000000000000" pitchFamily="65" charset="-120"/>
                <a:ea typeface="標楷體" panose="03000509000000000000" pitchFamily="65" charset="-120"/>
              </a:rPr>
              <a:t>、</a:t>
            </a:r>
            <a:r>
              <a:rPr lang="zh-TW" altLang="en-US" sz="2400" dirty="0" smtClean="0">
                <a:solidFill>
                  <a:srgbClr val="FFFF00"/>
                </a:solidFill>
                <a:latin typeface="標楷體" panose="03000509000000000000" pitchFamily="65" charset="-120"/>
                <a:ea typeface="標楷體" panose="03000509000000000000" pitchFamily="65" charset="-120"/>
              </a:rPr>
              <a:t>財務報表</a:t>
            </a:r>
            <a:r>
              <a:rPr lang="zh-TW" altLang="en-US" sz="2400" dirty="0">
                <a:solidFill>
                  <a:srgbClr val="FFFF00"/>
                </a:solidFill>
                <a:latin typeface="標楷體" panose="03000509000000000000" pitchFamily="65" charset="-120"/>
                <a:ea typeface="標楷體" panose="03000509000000000000" pitchFamily="65" charset="-120"/>
              </a:rPr>
              <a:t>比率及相關</a:t>
            </a:r>
            <a:r>
              <a:rPr lang="zh-TW" altLang="en-US" sz="2400" dirty="0" smtClean="0">
                <a:solidFill>
                  <a:srgbClr val="FFFF00"/>
                </a:solidFill>
                <a:latin typeface="標楷體" panose="03000509000000000000" pitchFamily="65" charset="-120"/>
                <a:ea typeface="標楷體" panose="03000509000000000000" pitchFamily="65" charset="-120"/>
              </a:rPr>
              <a:t>數額</a:t>
            </a:r>
            <a:endParaRPr lang="zh-TW" altLang="en-US" sz="2400" dirty="0">
              <a:solidFill>
                <a:srgbClr val="FFFF00"/>
              </a:solidFill>
              <a:latin typeface="標楷體" panose="03000509000000000000" pitchFamily="65" charset="-120"/>
              <a:ea typeface="標楷體" panose="03000509000000000000" pitchFamily="65" charset="-120"/>
            </a:endParaRPr>
          </a:p>
        </p:txBody>
      </p:sp>
      <p:grpSp>
        <p:nvGrpSpPr>
          <p:cNvPr id="7" name="群組 6">
            <a:extLst>
              <a:ext uri="{FF2B5EF4-FFF2-40B4-BE49-F238E27FC236}">
                <a16:creationId xmlns:a16="http://schemas.microsoft.com/office/drawing/2014/main" id="{CE4B92A7-1C67-4465-9FE9-27BCC1855A0C}"/>
              </a:ext>
            </a:extLst>
          </p:cNvPr>
          <p:cNvGrpSpPr/>
          <p:nvPr/>
        </p:nvGrpSpPr>
        <p:grpSpPr>
          <a:xfrm>
            <a:off x="5953767" y="1558319"/>
            <a:ext cx="6295603" cy="5181694"/>
            <a:chOff x="4518274" y="1931316"/>
            <a:chExt cx="3447414" cy="4926055"/>
          </a:xfrm>
        </p:grpSpPr>
        <p:sp>
          <p:nvSpPr>
            <p:cNvPr id="93" name="矩形 92">
              <a:extLst>
                <a:ext uri="{FF2B5EF4-FFF2-40B4-BE49-F238E27FC236}">
                  <a16:creationId xmlns:a16="http://schemas.microsoft.com/office/drawing/2014/main" id="{6F885C99-576D-4300-81CE-A89888E70D44}"/>
                </a:ext>
              </a:extLst>
            </p:cNvPr>
            <p:cNvSpPr/>
            <p:nvPr/>
          </p:nvSpPr>
          <p:spPr>
            <a:xfrm flipH="1">
              <a:off x="4518274"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95" name="图片 74">
              <a:extLst>
                <a:ext uri="{FF2B5EF4-FFF2-40B4-BE49-F238E27FC236}">
                  <a16:creationId xmlns:a16="http://schemas.microsoft.com/office/drawing/2014/main" id="{95F5E59E-C40D-415F-8005-E84224C8A6AA}"/>
                </a:ext>
              </a:extLst>
            </p:cNvPr>
            <p:cNvPicPr>
              <a:picLocks/>
            </p:cNvPicPr>
            <p:nvPr/>
          </p:nvPicPr>
          <p:blipFill>
            <a:blip r:embed="rId3"/>
            <a:stretch>
              <a:fillRect/>
            </a:stretch>
          </p:blipFill>
          <p:spPr>
            <a:xfrm>
              <a:off x="6251370" y="6677371"/>
              <a:ext cx="1714318" cy="180000"/>
            </a:xfrm>
            <a:prstGeom prst="rect">
              <a:avLst/>
            </a:prstGeom>
          </p:spPr>
        </p:pic>
        <p:pic>
          <p:nvPicPr>
            <p:cNvPr id="96" name="图片 74">
              <a:extLst>
                <a:ext uri="{FF2B5EF4-FFF2-40B4-BE49-F238E27FC236}">
                  <a16:creationId xmlns:a16="http://schemas.microsoft.com/office/drawing/2014/main" id="{0424429C-68E7-486F-BA6D-6BF064E6F475}"/>
                </a:ext>
              </a:extLst>
            </p:cNvPr>
            <p:cNvPicPr>
              <a:picLocks/>
            </p:cNvPicPr>
            <p:nvPr/>
          </p:nvPicPr>
          <p:blipFill>
            <a:blip r:embed="rId3"/>
            <a:stretch>
              <a:fillRect/>
            </a:stretch>
          </p:blipFill>
          <p:spPr>
            <a:xfrm>
              <a:off x="5286581" y="1931316"/>
              <a:ext cx="1714318" cy="180000"/>
            </a:xfrm>
            <a:prstGeom prst="rect">
              <a:avLst/>
            </a:prstGeom>
          </p:spPr>
        </p:pic>
      </p:grpSp>
      <p:grpSp>
        <p:nvGrpSpPr>
          <p:cNvPr id="10" name="群組 9">
            <a:extLst>
              <a:ext uri="{FF2B5EF4-FFF2-40B4-BE49-F238E27FC236}">
                <a16:creationId xmlns:a16="http://schemas.microsoft.com/office/drawing/2014/main" id="{66764955-C316-40F6-92CC-3F782B90F392}"/>
              </a:ext>
            </a:extLst>
          </p:cNvPr>
          <p:cNvGrpSpPr/>
          <p:nvPr/>
        </p:nvGrpSpPr>
        <p:grpSpPr>
          <a:xfrm>
            <a:off x="8149228" y="887200"/>
            <a:ext cx="1847850" cy="1603387"/>
            <a:chOff x="5198539" y="1240776"/>
            <a:chExt cx="1847850" cy="1603387"/>
          </a:xfrm>
        </p:grpSpPr>
        <p:pic>
          <p:nvPicPr>
            <p:cNvPr id="97" name="圖片 96">
              <a:extLst>
                <a:ext uri="{FF2B5EF4-FFF2-40B4-BE49-F238E27FC236}">
                  <a16:creationId xmlns:a16="http://schemas.microsoft.com/office/drawing/2014/main" id="{A18A93CE-4DE0-4ABC-B7AA-7F2E5A3F6DD2}"/>
                </a:ext>
              </a:extLst>
            </p:cNvPr>
            <p:cNvPicPr>
              <a:picLocks noChangeAspect="1"/>
            </p:cNvPicPr>
            <p:nvPr/>
          </p:nvPicPr>
          <p:blipFill>
            <a:blip r:embed="rId4"/>
            <a:stretch>
              <a:fillRect/>
            </a:stretch>
          </p:blipFill>
          <p:spPr>
            <a:xfrm>
              <a:off x="5314674" y="1240776"/>
              <a:ext cx="1615580" cy="1603387"/>
            </a:xfrm>
            <a:prstGeom prst="rect">
              <a:avLst/>
            </a:prstGeom>
          </p:spPr>
        </p:pic>
        <p:sp>
          <p:nvSpPr>
            <p:cNvPr id="98" name="文字方塊 97">
              <a:extLst>
                <a:ext uri="{FF2B5EF4-FFF2-40B4-BE49-F238E27FC236}">
                  <a16:creationId xmlns:a16="http://schemas.microsoft.com/office/drawing/2014/main" id="{B7D60A0D-3F7E-4C98-9A9C-A40824EF6F05}"/>
                </a:ext>
              </a:extLst>
            </p:cNvPr>
            <p:cNvSpPr txBox="1"/>
            <p:nvPr/>
          </p:nvSpPr>
          <p:spPr>
            <a:xfrm>
              <a:off x="5198539" y="1730882"/>
              <a:ext cx="1847850" cy="584775"/>
            </a:xfrm>
            <a:prstGeom prst="rect">
              <a:avLst/>
            </a:prstGeom>
            <a:noFill/>
          </p:spPr>
          <p:txBody>
            <a:bodyPr wrap="square" rtlCol="0">
              <a:spAutoFit/>
            </a:bodyPr>
            <a:lstStyle/>
            <a:p>
              <a:pPr algn="ctr"/>
              <a:r>
                <a:rPr lang="zh-TW" altLang="en-US" sz="3200" dirty="0" smtClean="0">
                  <a:solidFill>
                    <a:schemeClr val="bg1"/>
                  </a:solidFill>
                  <a:latin typeface="標楷體" panose="03000509000000000000" pitchFamily="65" charset="-120"/>
                  <a:ea typeface="標楷體" panose="03000509000000000000" pitchFamily="65" charset="-120"/>
                </a:rPr>
                <a:t>正式題</a:t>
              </a:r>
              <a:endParaRPr lang="zh-TW" altLang="en-US" sz="3200" dirty="0">
                <a:solidFill>
                  <a:schemeClr val="bg1"/>
                </a:solidFill>
                <a:latin typeface="標楷體" panose="03000509000000000000" pitchFamily="65" charset="-120"/>
                <a:ea typeface="標楷體" panose="03000509000000000000" pitchFamily="65" charset="-120"/>
              </a:endParaRPr>
            </a:p>
          </p:txBody>
        </p:sp>
      </p:grpSp>
    </p:spTree>
    <p:extLst>
      <p:ext uri="{BB962C8B-B14F-4D97-AF65-F5344CB8AC3E}">
        <p14:creationId xmlns:p14="http://schemas.microsoft.com/office/powerpoint/2010/main" val="22314951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6" presetClass="entr" presetSubtype="32" fill="hold"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circle(out)">
                                          <p:cBhvr>
                                            <p:cTn id="23" dur="500"/>
                                            <p:tgtEl>
                                              <p:spTgt spid="9"/>
                                            </p:tgtEl>
                                          </p:cBhvr>
                                        </p:animEffect>
                                      </p:childTnLst>
                                    </p:cTn>
                                  </p:par>
                                </p:childTnLst>
                              </p:cTn>
                            </p:par>
                            <p:par>
                              <p:cTn id="24" fill="hold">
                                <p:stCondLst>
                                  <p:cond delay="1750"/>
                                </p:stCondLst>
                                <p:childTnLst>
                                  <p:par>
                                    <p:cTn id="25" presetID="22" presetClass="entr" presetSubtype="1" fill="hold"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wipe(up)">
                                          <p:cBhvr>
                                            <p:cTn id="27" dur="500"/>
                                            <p:tgtEl>
                                              <p:spTgt spid="6"/>
                                            </p:tgtEl>
                                          </p:cBhvr>
                                        </p:animEffect>
                                      </p:childTnLst>
                                    </p:cTn>
                                  </p:par>
                                </p:childTnLst>
                              </p:cTn>
                            </p:par>
                          </p:childTnLst>
                        </p:cTn>
                      </p:par>
                      <p:par>
                        <p:cTn id="28" fill="hold">
                          <p:stCondLst>
                            <p:cond delay="indefinite"/>
                          </p:stCondLst>
                          <p:childTnLst>
                            <p:par>
                              <p:cTn id="29" fill="hold">
                                <p:stCondLst>
                                  <p:cond delay="0"/>
                                </p:stCondLst>
                                <p:childTnLst>
                                  <p:par>
                                    <p:cTn id="30" presetID="6" presetClass="entr" presetSubtype="32" fill="hold" nodeType="click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circle(out)">
                                          <p:cBhvr>
                                            <p:cTn id="32" dur="500"/>
                                            <p:tgtEl>
                                              <p:spTgt spid="10"/>
                                            </p:tgtEl>
                                          </p:cBhvr>
                                        </p:animEffect>
                                      </p:childTnLst>
                                    </p:cTn>
                                  </p:par>
                                </p:childTnLst>
                              </p:cTn>
                            </p:par>
                            <p:par>
                              <p:cTn id="33" fill="hold">
                                <p:stCondLst>
                                  <p:cond delay="500"/>
                                </p:stCondLst>
                                <p:childTnLst>
                                  <p:par>
                                    <p:cTn id="34" presetID="22" presetClass="entr" presetSubtype="1" fill="hold" nodeType="afterEffect">
                                      <p:stCondLst>
                                        <p:cond delay="0"/>
                                      </p:stCondLst>
                                      <p:childTnLst>
                                        <p:set>
                                          <p:cBhvr>
                                            <p:cTn id="35" dur="1" fill="hold">
                                              <p:stCondLst>
                                                <p:cond delay="0"/>
                                              </p:stCondLst>
                                            </p:cTn>
                                            <p:tgtEl>
                                              <p:spTgt spid="7"/>
                                            </p:tgtEl>
                                            <p:attrNameLst>
                                              <p:attrName>style.visibility</p:attrName>
                                            </p:attrNameLst>
                                          </p:cBhvr>
                                          <p:to>
                                            <p:strVal val="visible"/>
                                          </p:to>
                                        </p:set>
                                        <p:animEffect transition="in" filter="wipe(up)">
                                          <p:cBhvr>
                                            <p:cTn id="36" dur="500"/>
                                            <p:tgtEl>
                                              <p:spTgt spid="7"/>
                                            </p:tgtEl>
                                          </p:cBhvr>
                                        </p:animEffect>
                                      </p:childTnLst>
                                    </p:cTn>
                                  </p:par>
                                </p:childTnLst>
                              </p:cTn>
                            </p:par>
                            <p:par>
                              <p:cTn id="37" fill="hold">
                                <p:stCondLst>
                                  <p:cond delay="1000"/>
                                </p:stCondLst>
                                <p:childTnLst>
                                  <p:par>
                                    <p:cTn id="38" presetID="42" presetClass="entr" presetSubtype="0" fill="hold" grpId="0" nodeType="afterEffect">
                                      <p:stCondLst>
                                        <p:cond delay="0"/>
                                      </p:stCondLst>
                                      <p:childTnLst>
                                        <p:set>
                                          <p:cBhvr>
                                            <p:cTn id="39" dur="1" fill="hold">
                                              <p:stCondLst>
                                                <p:cond delay="0"/>
                                              </p:stCondLst>
                                            </p:cTn>
                                            <p:tgtEl>
                                              <p:spTgt spid="94">
                                                <p:txEl>
                                                  <p:pRg st="0" end="0"/>
                                                </p:txEl>
                                              </p:spTgt>
                                            </p:tgtEl>
                                            <p:attrNameLst>
                                              <p:attrName>style.visibility</p:attrName>
                                            </p:attrNameLst>
                                          </p:cBhvr>
                                          <p:to>
                                            <p:strVal val="visible"/>
                                          </p:to>
                                        </p:set>
                                        <p:animEffect transition="in" filter="fade">
                                          <p:cBhvr>
                                            <p:cTn id="40" dur="1000"/>
                                            <p:tgtEl>
                                              <p:spTgt spid="94">
                                                <p:txEl>
                                                  <p:pRg st="0" end="0"/>
                                                </p:txEl>
                                              </p:spTgt>
                                            </p:tgtEl>
                                          </p:cBhvr>
                                        </p:animEffect>
                                        <p:anim calcmode="lin" valueType="num">
                                          <p:cBhvr>
                                            <p:cTn id="41" dur="1000" fill="hold"/>
                                            <p:tgtEl>
                                              <p:spTgt spid="94">
                                                <p:txEl>
                                                  <p:pRg st="0" end="0"/>
                                                </p:txEl>
                                              </p:spTgt>
                                            </p:tgtEl>
                                            <p:attrNameLst>
                                              <p:attrName>ppt_x</p:attrName>
                                            </p:attrNameLst>
                                          </p:cBhvr>
                                          <p:tavLst>
                                            <p:tav tm="0">
                                              <p:val>
                                                <p:strVal val="#ppt_x"/>
                                              </p:val>
                                            </p:tav>
                                            <p:tav tm="100000">
                                              <p:val>
                                                <p:strVal val="#ppt_x"/>
                                              </p:val>
                                            </p:tav>
                                          </p:tavLst>
                                        </p:anim>
                                        <p:anim calcmode="lin" valueType="num">
                                          <p:cBhvr>
                                            <p:cTn id="42" dur="1000" fill="hold"/>
                                            <p:tgtEl>
                                              <p:spTgt spid="9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42" presetClass="entr" presetSubtype="0" fill="hold" grpId="0" nodeType="clickEffect">
                                      <p:stCondLst>
                                        <p:cond delay="0"/>
                                      </p:stCondLst>
                                      <p:childTnLst>
                                        <p:set>
                                          <p:cBhvr>
                                            <p:cTn id="46" dur="1" fill="hold">
                                              <p:stCondLst>
                                                <p:cond delay="0"/>
                                              </p:stCondLst>
                                            </p:cTn>
                                            <p:tgtEl>
                                              <p:spTgt spid="94">
                                                <p:txEl>
                                                  <p:pRg st="1" end="1"/>
                                                </p:txEl>
                                              </p:spTgt>
                                            </p:tgtEl>
                                            <p:attrNameLst>
                                              <p:attrName>style.visibility</p:attrName>
                                            </p:attrNameLst>
                                          </p:cBhvr>
                                          <p:to>
                                            <p:strVal val="visible"/>
                                          </p:to>
                                        </p:set>
                                        <p:animEffect transition="in" filter="fade">
                                          <p:cBhvr>
                                            <p:cTn id="47" dur="1000"/>
                                            <p:tgtEl>
                                              <p:spTgt spid="94">
                                                <p:txEl>
                                                  <p:pRg st="1" end="1"/>
                                                </p:txEl>
                                              </p:spTgt>
                                            </p:tgtEl>
                                          </p:cBhvr>
                                        </p:animEffect>
                                        <p:anim calcmode="lin" valueType="num">
                                          <p:cBhvr>
                                            <p:cTn id="48" dur="1000" fill="hold"/>
                                            <p:tgtEl>
                                              <p:spTgt spid="94">
                                                <p:txEl>
                                                  <p:pRg st="1" end="1"/>
                                                </p:txEl>
                                              </p:spTgt>
                                            </p:tgtEl>
                                            <p:attrNameLst>
                                              <p:attrName>ppt_x</p:attrName>
                                            </p:attrNameLst>
                                          </p:cBhvr>
                                          <p:tavLst>
                                            <p:tav tm="0">
                                              <p:val>
                                                <p:strVal val="#ppt_x"/>
                                              </p:val>
                                            </p:tav>
                                            <p:tav tm="100000">
                                              <p:val>
                                                <p:strVal val="#ppt_x"/>
                                              </p:val>
                                            </p:tav>
                                          </p:tavLst>
                                        </p:anim>
                                        <p:anim calcmode="lin" valueType="num">
                                          <p:cBhvr>
                                            <p:cTn id="49" dur="1000" fill="hold"/>
                                            <p:tgtEl>
                                              <p:spTgt spid="94">
                                                <p:txEl>
                                                  <p:pRg st="1" end="1"/>
                                                </p:txEl>
                                              </p:spTgt>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94">
                                                <p:txEl>
                                                  <p:pRg st="2" end="2"/>
                                                </p:txEl>
                                              </p:spTgt>
                                            </p:tgtEl>
                                            <p:attrNameLst>
                                              <p:attrName>style.visibility</p:attrName>
                                            </p:attrNameLst>
                                          </p:cBhvr>
                                          <p:to>
                                            <p:strVal val="visible"/>
                                          </p:to>
                                        </p:set>
                                        <p:animEffect transition="in" filter="fade">
                                          <p:cBhvr>
                                            <p:cTn id="52" dur="1000"/>
                                            <p:tgtEl>
                                              <p:spTgt spid="94">
                                                <p:txEl>
                                                  <p:pRg st="2" end="2"/>
                                                </p:txEl>
                                              </p:spTgt>
                                            </p:tgtEl>
                                          </p:cBhvr>
                                        </p:animEffect>
                                        <p:anim calcmode="lin" valueType="num">
                                          <p:cBhvr>
                                            <p:cTn id="53" dur="1000" fill="hold"/>
                                            <p:tgtEl>
                                              <p:spTgt spid="94">
                                                <p:txEl>
                                                  <p:pRg st="2" end="2"/>
                                                </p:txEl>
                                              </p:spTgt>
                                            </p:tgtEl>
                                            <p:attrNameLst>
                                              <p:attrName>ppt_x</p:attrName>
                                            </p:attrNameLst>
                                          </p:cBhvr>
                                          <p:tavLst>
                                            <p:tav tm="0">
                                              <p:val>
                                                <p:strVal val="#ppt_x"/>
                                              </p:val>
                                            </p:tav>
                                            <p:tav tm="100000">
                                              <p:val>
                                                <p:strVal val="#ppt_x"/>
                                              </p:val>
                                            </p:tav>
                                          </p:tavLst>
                                        </p:anim>
                                        <p:anim calcmode="lin" valueType="num">
                                          <p:cBhvr>
                                            <p:cTn id="54" dur="1000" fill="hold"/>
                                            <p:tgtEl>
                                              <p:spTgt spid="94">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94" grpId="0" build="p"/>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6" presetClass="entr" presetSubtype="32" fill="hold"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circle(out)">
                                          <p:cBhvr>
                                            <p:cTn id="23" dur="500"/>
                                            <p:tgtEl>
                                              <p:spTgt spid="9"/>
                                            </p:tgtEl>
                                          </p:cBhvr>
                                        </p:animEffect>
                                      </p:childTnLst>
                                    </p:cTn>
                                  </p:par>
                                </p:childTnLst>
                              </p:cTn>
                            </p:par>
                            <p:par>
                              <p:cTn id="24" fill="hold">
                                <p:stCondLst>
                                  <p:cond delay="1750"/>
                                </p:stCondLst>
                                <p:childTnLst>
                                  <p:par>
                                    <p:cTn id="25" presetID="22" presetClass="entr" presetSubtype="1" fill="hold"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wipe(up)">
                                          <p:cBhvr>
                                            <p:cTn id="27" dur="500"/>
                                            <p:tgtEl>
                                              <p:spTgt spid="6"/>
                                            </p:tgtEl>
                                          </p:cBhvr>
                                        </p:animEffect>
                                      </p:childTnLst>
                                    </p:cTn>
                                  </p:par>
                                </p:childTnLst>
                              </p:cTn>
                            </p:par>
                          </p:childTnLst>
                        </p:cTn>
                      </p:par>
                      <p:par>
                        <p:cTn id="28" fill="hold">
                          <p:stCondLst>
                            <p:cond delay="indefinite"/>
                          </p:stCondLst>
                          <p:childTnLst>
                            <p:par>
                              <p:cTn id="29" fill="hold">
                                <p:stCondLst>
                                  <p:cond delay="0"/>
                                </p:stCondLst>
                                <p:childTnLst>
                                  <p:par>
                                    <p:cTn id="30" presetID="6" presetClass="entr" presetSubtype="32" fill="hold" nodeType="click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circle(out)">
                                          <p:cBhvr>
                                            <p:cTn id="32" dur="500"/>
                                            <p:tgtEl>
                                              <p:spTgt spid="10"/>
                                            </p:tgtEl>
                                          </p:cBhvr>
                                        </p:animEffect>
                                      </p:childTnLst>
                                    </p:cTn>
                                  </p:par>
                                </p:childTnLst>
                              </p:cTn>
                            </p:par>
                            <p:par>
                              <p:cTn id="33" fill="hold">
                                <p:stCondLst>
                                  <p:cond delay="500"/>
                                </p:stCondLst>
                                <p:childTnLst>
                                  <p:par>
                                    <p:cTn id="34" presetID="22" presetClass="entr" presetSubtype="1" fill="hold" nodeType="afterEffect">
                                      <p:stCondLst>
                                        <p:cond delay="0"/>
                                      </p:stCondLst>
                                      <p:childTnLst>
                                        <p:set>
                                          <p:cBhvr>
                                            <p:cTn id="35" dur="1" fill="hold">
                                              <p:stCondLst>
                                                <p:cond delay="0"/>
                                              </p:stCondLst>
                                            </p:cTn>
                                            <p:tgtEl>
                                              <p:spTgt spid="7"/>
                                            </p:tgtEl>
                                            <p:attrNameLst>
                                              <p:attrName>style.visibility</p:attrName>
                                            </p:attrNameLst>
                                          </p:cBhvr>
                                          <p:to>
                                            <p:strVal val="visible"/>
                                          </p:to>
                                        </p:set>
                                        <p:animEffect transition="in" filter="wipe(up)">
                                          <p:cBhvr>
                                            <p:cTn id="36" dur="500"/>
                                            <p:tgtEl>
                                              <p:spTgt spid="7"/>
                                            </p:tgtEl>
                                          </p:cBhvr>
                                        </p:animEffect>
                                      </p:childTnLst>
                                    </p:cTn>
                                  </p:par>
                                </p:childTnLst>
                              </p:cTn>
                            </p:par>
                            <p:par>
                              <p:cTn id="37" fill="hold">
                                <p:stCondLst>
                                  <p:cond delay="1000"/>
                                </p:stCondLst>
                                <p:childTnLst>
                                  <p:par>
                                    <p:cTn id="38" presetID="42" presetClass="entr" presetSubtype="0" fill="hold" grpId="0" nodeType="afterEffect">
                                      <p:stCondLst>
                                        <p:cond delay="0"/>
                                      </p:stCondLst>
                                      <p:childTnLst>
                                        <p:set>
                                          <p:cBhvr>
                                            <p:cTn id="39" dur="1" fill="hold">
                                              <p:stCondLst>
                                                <p:cond delay="0"/>
                                              </p:stCondLst>
                                            </p:cTn>
                                            <p:tgtEl>
                                              <p:spTgt spid="94">
                                                <p:txEl>
                                                  <p:pRg st="0" end="0"/>
                                                </p:txEl>
                                              </p:spTgt>
                                            </p:tgtEl>
                                            <p:attrNameLst>
                                              <p:attrName>style.visibility</p:attrName>
                                            </p:attrNameLst>
                                          </p:cBhvr>
                                          <p:to>
                                            <p:strVal val="visible"/>
                                          </p:to>
                                        </p:set>
                                        <p:animEffect transition="in" filter="fade">
                                          <p:cBhvr>
                                            <p:cTn id="40" dur="1000"/>
                                            <p:tgtEl>
                                              <p:spTgt spid="94">
                                                <p:txEl>
                                                  <p:pRg st="0" end="0"/>
                                                </p:txEl>
                                              </p:spTgt>
                                            </p:tgtEl>
                                          </p:cBhvr>
                                        </p:animEffect>
                                        <p:anim calcmode="lin" valueType="num">
                                          <p:cBhvr>
                                            <p:cTn id="41" dur="1000" fill="hold"/>
                                            <p:tgtEl>
                                              <p:spTgt spid="94">
                                                <p:txEl>
                                                  <p:pRg st="0" end="0"/>
                                                </p:txEl>
                                              </p:spTgt>
                                            </p:tgtEl>
                                            <p:attrNameLst>
                                              <p:attrName>ppt_x</p:attrName>
                                            </p:attrNameLst>
                                          </p:cBhvr>
                                          <p:tavLst>
                                            <p:tav tm="0">
                                              <p:val>
                                                <p:strVal val="#ppt_x"/>
                                              </p:val>
                                            </p:tav>
                                            <p:tav tm="100000">
                                              <p:val>
                                                <p:strVal val="#ppt_x"/>
                                              </p:val>
                                            </p:tav>
                                          </p:tavLst>
                                        </p:anim>
                                        <p:anim calcmode="lin" valueType="num">
                                          <p:cBhvr>
                                            <p:cTn id="42" dur="1000" fill="hold"/>
                                            <p:tgtEl>
                                              <p:spTgt spid="9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42" presetClass="entr" presetSubtype="0" fill="hold" grpId="0" nodeType="clickEffect">
                                      <p:stCondLst>
                                        <p:cond delay="0"/>
                                      </p:stCondLst>
                                      <p:childTnLst>
                                        <p:set>
                                          <p:cBhvr>
                                            <p:cTn id="46" dur="1" fill="hold">
                                              <p:stCondLst>
                                                <p:cond delay="0"/>
                                              </p:stCondLst>
                                            </p:cTn>
                                            <p:tgtEl>
                                              <p:spTgt spid="94">
                                                <p:txEl>
                                                  <p:pRg st="1" end="1"/>
                                                </p:txEl>
                                              </p:spTgt>
                                            </p:tgtEl>
                                            <p:attrNameLst>
                                              <p:attrName>style.visibility</p:attrName>
                                            </p:attrNameLst>
                                          </p:cBhvr>
                                          <p:to>
                                            <p:strVal val="visible"/>
                                          </p:to>
                                        </p:set>
                                        <p:animEffect transition="in" filter="fade">
                                          <p:cBhvr>
                                            <p:cTn id="47" dur="1000"/>
                                            <p:tgtEl>
                                              <p:spTgt spid="94">
                                                <p:txEl>
                                                  <p:pRg st="1" end="1"/>
                                                </p:txEl>
                                              </p:spTgt>
                                            </p:tgtEl>
                                          </p:cBhvr>
                                        </p:animEffect>
                                        <p:anim calcmode="lin" valueType="num">
                                          <p:cBhvr>
                                            <p:cTn id="48" dur="1000" fill="hold"/>
                                            <p:tgtEl>
                                              <p:spTgt spid="94">
                                                <p:txEl>
                                                  <p:pRg st="1" end="1"/>
                                                </p:txEl>
                                              </p:spTgt>
                                            </p:tgtEl>
                                            <p:attrNameLst>
                                              <p:attrName>ppt_x</p:attrName>
                                            </p:attrNameLst>
                                          </p:cBhvr>
                                          <p:tavLst>
                                            <p:tav tm="0">
                                              <p:val>
                                                <p:strVal val="#ppt_x"/>
                                              </p:val>
                                            </p:tav>
                                            <p:tav tm="100000">
                                              <p:val>
                                                <p:strVal val="#ppt_x"/>
                                              </p:val>
                                            </p:tav>
                                          </p:tavLst>
                                        </p:anim>
                                        <p:anim calcmode="lin" valueType="num">
                                          <p:cBhvr>
                                            <p:cTn id="49" dur="1000" fill="hold"/>
                                            <p:tgtEl>
                                              <p:spTgt spid="94">
                                                <p:txEl>
                                                  <p:pRg st="1" end="1"/>
                                                </p:txEl>
                                              </p:spTgt>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94">
                                                <p:txEl>
                                                  <p:pRg st="2" end="2"/>
                                                </p:txEl>
                                              </p:spTgt>
                                            </p:tgtEl>
                                            <p:attrNameLst>
                                              <p:attrName>style.visibility</p:attrName>
                                            </p:attrNameLst>
                                          </p:cBhvr>
                                          <p:to>
                                            <p:strVal val="visible"/>
                                          </p:to>
                                        </p:set>
                                        <p:animEffect transition="in" filter="fade">
                                          <p:cBhvr>
                                            <p:cTn id="52" dur="1000"/>
                                            <p:tgtEl>
                                              <p:spTgt spid="94">
                                                <p:txEl>
                                                  <p:pRg st="2" end="2"/>
                                                </p:txEl>
                                              </p:spTgt>
                                            </p:tgtEl>
                                          </p:cBhvr>
                                        </p:animEffect>
                                        <p:anim calcmode="lin" valueType="num">
                                          <p:cBhvr>
                                            <p:cTn id="53" dur="1000" fill="hold"/>
                                            <p:tgtEl>
                                              <p:spTgt spid="94">
                                                <p:txEl>
                                                  <p:pRg st="2" end="2"/>
                                                </p:txEl>
                                              </p:spTgt>
                                            </p:tgtEl>
                                            <p:attrNameLst>
                                              <p:attrName>ppt_x</p:attrName>
                                            </p:attrNameLst>
                                          </p:cBhvr>
                                          <p:tavLst>
                                            <p:tav tm="0">
                                              <p:val>
                                                <p:strVal val="#ppt_x"/>
                                              </p:val>
                                            </p:tav>
                                            <p:tav tm="100000">
                                              <p:val>
                                                <p:strVal val="#ppt_x"/>
                                              </p:val>
                                            </p:tav>
                                          </p:tavLst>
                                        </p:anim>
                                        <p:anim calcmode="lin" valueType="num">
                                          <p:cBhvr>
                                            <p:cTn id="54" dur="1000" fill="hold"/>
                                            <p:tgtEl>
                                              <p:spTgt spid="94">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94" grpId="0" build="p"/>
        </p:bldLst>
      </p:timing>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1248850" y="1103903"/>
            <a:ext cx="10643502" cy="4524315"/>
          </a:xfrm>
          <a:prstGeom prst="rect">
            <a:avLst/>
          </a:prstGeom>
        </p:spPr>
        <p:txBody>
          <a:bodyPr wrap="square">
            <a:spAutoFit/>
          </a:bodyPr>
          <a:lstStyle/>
          <a:p>
            <a:pPr marL="342900" indent="-342900">
              <a:lnSpc>
                <a:spcPct val="150000"/>
              </a:lnSpc>
              <a:buFont typeface="Wingdings" panose="05000000000000000000" pitchFamily="2" charset="2"/>
              <a:buChar char="u"/>
            </a:pPr>
            <a:r>
              <a:rPr lang="zh-TW" altLang="en-US" sz="2400" dirty="0" smtClean="0">
                <a:solidFill>
                  <a:schemeClr val="bg1"/>
                </a:solidFill>
                <a:latin typeface="標楷體" panose="03000509000000000000" pitchFamily="65" charset="-120"/>
                <a:ea typeface="標楷體" panose="03000509000000000000" pitchFamily="65" charset="-120"/>
              </a:rPr>
              <a:t>公司</a:t>
            </a:r>
            <a:r>
              <a:rPr lang="zh-TW" altLang="en-US" sz="2400" dirty="0">
                <a:solidFill>
                  <a:schemeClr val="bg1"/>
                </a:solidFill>
                <a:latin typeface="標楷體" panose="03000509000000000000" pitchFamily="65" charset="-120"/>
                <a:ea typeface="標楷體" panose="03000509000000000000" pitchFamily="65" charset="-120"/>
              </a:rPr>
              <a:t>於</a:t>
            </a:r>
            <a:r>
              <a:rPr lang="en-US" altLang="zh-TW" sz="2400" dirty="0">
                <a:solidFill>
                  <a:schemeClr val="bg1"/>
                </a:solidFill>
                <a:latin typeface="標楷體" panose="03000509000000000000" pitchFamily="65" charset="-120"/>
                <a:ea typeface="標楷體" panose="03000509000000000000" pitchFamily="65" charset="-120"/>
              </a:rPr>
              <a:t>106</a:t>
            </a:r>
            <a:r>
              <a:rPr lang="zh-TW" altLang="en-US" sz="2400" dirty="0">
                <a:solidFill>
                  <a:schemeClr val="bg1"/>
                </a:solidFill>
                <a:latin typeface="標楷體" panose="03000509000000000000" pitchFamily="65" charset="-120"/>
                <a:ea typeface="標楷體" panose="03000509000000000000" pitchFamily="65" charset="-120"/>
              </a:rPr>
              <a:t>年開始提供銷售咖啡機附有</a:t>
            </a:r>
            <a:r>
              <a:rPr lang="en-US" altLang="zh-TW" sz="2400" dirty="0">
                <a:solidFill>
                  <a:srgbClr val="FFFF00"/>
                </a:solidFill>
                <a:latin typeface="標楷體" panose="03000509000000000000" pitchFamily="65" charset="-120"/>
                <a:ea typeface="標楷體" panose="03000509000000000000" pitchFamily="65" charset="-120"/>
              </a:rPr>
              <a:t>2</a:t>
            </a:r>
            <a:r>
              <a:rPr lang="zh-TW" altLang="en-US" sz="2400" dirty="0">
                <a:solidFill>
                  <a:srgbClr val="FFFF00"/>
                </a:solidFill>
                <a:latin typeface="標楷體" panose="03000509000000000000" pitchFamily="65" charset="-120"/>
                <a:ea typeface="標楷體" panose="03000509000000000000" pitchFamily="65" charset="-120"/>
              </a:rPr>
              <a:t>年保固</a:t>
            </a:r>
            <a:r>
              <a:rPr lang="zh-TW" altLang="en-US" sz="2400" dirty="0">
                <a:solidFill>
                  <a:schemeClr val="bg1"/>
                </a:solidFill>
                <a:latin typeface="標楷體" panose="03000509000000000000" pitchFamily="65" charset="-120"/>
                <a:ea typeface="標楷體" panose="03000509000000000000" pitchFamily="65" charset="-120"/>
              </a:rPr>
              <a:t>維修期限之產品售後服務保證，公司預估有</a:t>
            </a:r>
            <a:r>
              <a:rPr lang="en-US" altLang="zh-TW" sz="2400" dirty="0">
                <a:solidFill>
                  <a:srgbClr val="FFFF00"/>
                </a:solidFill>
                <a:latin typeface="標楷體" panose="03000509000000000000" pitchFamily="65" charset="-120"/>
                <a:ea typeface="標楷體" panose="03000509000000000000" pitchFamily="65" charset="-120"/>
              </a:rPr>
              <a:t>2%</a:t>
            </a:r>
            <a:r>
              <a:rPr lang="zh-TW" altLang="en-US" sz="2400" dirty="0">
                <a:solidFill>
                  <a:schemeClr val="bg1"/>
                </a:solidFill>
                <a:latin typeface="標楷體" panose="03000509000000000000" pitchFamily="65" charset="-120"/>
                <a:ea typeface="標楷體" panose="03000509000000000000" pitchFamily="65" charset="-120"/>
              </a:rPr>
              <a:t>之咖啡機會發生小瑕疵，</a:t>
            </a:r>
            <a:r>
              <a:rPr lang="en-US" altLang="zh-TW" sz="2400" dirty="0">
                <a:solidFill>
                  <a:srgbClr val="FFFF00"/>
                </a:solidFill>
                <a:latin typeface="標楷體" panose="03000509000000000000" pitchFamily="65" charset="-120"/>
                <a:ea typeface="標楷體" panose="03000509000000000000" pitchFamily="65" charset="-120"/>
              </a:rPr>
              <a:t>0.5%</a:t>
            </a:r>
            <a:r>
              <a:rPr lang="zh-TW" altLang="en-US" sz="2400" dirty="0">
                <a:solidFill>
                  <a:schemeClr val="bg1"/>
                </a:solidFill>
                <a:latin typeface="標楷體" panose="03000509000000000000" pitchFamily="65" charset="-120"/>
                <a:ea typeface="標楷體" panose="03000509000000000000" pitchFamily="65" charset="-120"/>
              </a:rPr>
              <a:t>之咖啡機則會發生重大瑕疵。每台咖啡機發生小瑕疵與重大瑕疵時的平均維修費用分別為</a:t>
            </a:r>
            <a:r>
              <a:rPr lang="en-US" altLang="zh-TW" sz="2400" dirty="0">
                <a:solidFill>
                  <a:srgbClr val="FFFF00"/>
                </a:solidFill>
                <a:latin typeface="標楷體" panose="03000509000000000000" pitchFamily="65" charset="-120"/>
                <a:ea typeface="標楷體" panose="03000509000000000000" pitchFamily="65" charset="-120"/>
              </a:rPr>
              <a:t>$800</a:t>
            </a:r>
            <a:r>
              <a:rPr lang="zh-TW" altLang="en-US" sz="2400" dirty="0">
                <a:solidFill>
                  <a:schemeClr val="bg1"/>
                </a:solidFill>
                <a:latin typeface="標楷體" panose="03000509000000000000" pitchFamily="65" charset="-120"/>
                <a:ea typeface="標楷體" panose="03000509000000000000" pitchFamily="65" charset="-120"/>
              </a:rPr>
              <a:t>及</a:t>
            </a:r>
            <a:r>
              <a:rPr lang="en-US" altLang="zh-TW" sz="2400" dirty="0">
                <a:solidFill>
                  <a:schemeClr val="bg1"/>
                </a:solidFill>
                <a:latin typeface="標楷體" panose="03000509000000000000" pitchFamily="65" charset="-120"/>
                <a:ea typeface="標楷體" panose="03000509000000000000" pitchFamily="65" charset="-120"/>
              </a:rPr>
              <a:t>$</a:t>
            </a:r>
            <a:r>
              <a:rPr lang="en-US" altLang="zh-TW" sz="2400" dirty="0">
                <a:solidFill>
                  <a:srgbClr val="FFFF00"/>
                </a:solidFill>
                <a:latin typeface="標楷體" panose="03000509000000000000" pitchFamily="65" charset="-120"/>
                <a:ea typeface="標楷體" panose="03000509000000000000" pitchFamily="65" charset="-120"/>
              </a:rPr>
              <a:t>2,500</a:t>
            </a:r>
            <a:r>
              <a:rPr lang="zh-TW" altLang="en-US" sz="2400" dirty="0">
                <a:solidFill>
                  <a:schemeClr val="bg1"/>
                </a:solidFill>
                <a:latin typeface="標楷體" panose="03000509000000000000" pitchFamily="65" charset="-120"/>
                <a:ea typeface="標楷體" panose="03000509000000000000" pitchFamily="65" charset="-120"/>
              </a:rPr>
              <a:t>。</a:t>
            </a:r>
            <a:r>
              <a:rPr lang="en-US" altLang="zh-TW" sz="2400" dirty="0">
                <a:solidFill>
                  <a:schemeClr val="bg1"/>
                </a:solidFill>
                <a:latin typeface="標楷體" panose="03000509000000000000" pitchFamily="65" charset="-120"/>
                <a:ea typeface="標楷體" panose="03000509000000000000" pitchFamily="65" charset="-120"/>
              </a:rPr>
              <a:t>107</a:t>
            </a:r>
            <a:r>
              <a:rPr lang="zh-TW" altLang="en-US" sz="2400" dirty="0">
                <a:solidFill>
                  <a:schemeClr val="bg1"/>
                </a:solidFill>
                <a:latin typeface="標楷體" panose="03000509000000000000" pitchFamily="65" charset="-120"/>
                <a:ea typeface="標楷體" panose="03000509000000000000" pitchFamily="65" charset="-120"/>
              </a:rPr>
              <a:t>年度至</a:t>
            </a:r>
            <a:r>
              <a:rPr lang="en-US" altLang="zh-TW" sz="2400" dirty="0">
                <a:solidFill>
                  <a:schemeClr val="bg1"/>
                </a:solidFill>
                <a:latin typeface="標楷體" panose="03000509000000000000" pitchFamily="65" charset="-120"/>
                <a:ea typeface="標楷體" panose="03000509000000000000" pitchFamily="65" charset="-120"/>
              </a:rPr>
              <a:t>10</a:t>
            </a:r>
            <a:r>
              <a:rPr lang="zh-TW" altLang="en-US" sz="2400" dirty="0">
                <a:solidFill>
                  <a:schemeClr val="bg1"/>
                </a:solidFill>
                <a:latin typeface="標楷體" panose="03000509000000000000" pitchFamily="65" charset="-120"/>
                <a:ea typeface="標楷體" panose="03000509000000000000" pitchFamily="65" charset="-120"/>
              </a:rPr>
              <a:t>月底，共計銷售</a:t>
            </a:r>
            <a:r>
              <a:rPr lang="en-US" altLang="zh-TW" sz="2400" dirty="0">
                <a:solidFill>
                  <a:srgbClr val="FFFF00"/>
                </a:solidFill>
                <a:latin typeface="標楷體" panose="03000509000000000000" pitchFamily="65" charset="-120"/>
                <a:ea typeface="標楷體" panose="03000509000000000000" pitchFamily="65" charset="-120"/>
              </a:rPr>
              <a:t>6,938</a:t>
            </a:r>
            <a:r>
              <a:rPr lang="zh-TW" altLang="en-US" sz="2400" dirty="0">
                <a:solidFill>
                  <a:srgbClr val="FFFF00"/>
                </a:solidFill>
                <a:latin typeface="標楷體" panose="03000509000000000000" pitchFamily="65" charset="-120"/>
                <a:ea typeface="標楷體" panose="03000509000000000000" pitchFamily="65" charset="-120"/>
              </a:rPr>
              <a:t>台</a:t>
            </a:r>
            <a:r>
              <a:rPr lang="zh-TW" altLang="en-US" sz="2400" dirty="0">
                <a:solidFill>
                  <a:schemeClr val="bg1"/>
                </a:solidFill>
                <a:latin typeface="標楷體" panose="03000509000000000000" pitchFamily="65" charset="-120"/>
                <a:ea typeface="標楷體" panose="03000509000000000000" pitchFamily="65" charset="-120"/>
              </a:rPr>
              <a:t>咖啡機。</a:t>
            </a:r>
          </a:p>
          <a:p>
            <a:pPr marL="342900" indent="-342900">
              <a:lnSpc>
                <a:spcPct val="150000"/>
              </a:lnSpc>
              <a:buFont typeface="Wingdings" panose="05000000000000000000" pitchFamily="2" charset="2"/>
              <a:buChar char="u"/>
            </a:pPr>
            <a:r>
              <a:rPr lang="zh-TW" altLang="en-US" sz="2400" dirty="0" smtClean="0">
                <a:solidFill>
                  <a:schemeClr val="bg1"/>
                </a:solidFill>
                <a:latin typeface="標楷體" panose="03000509000000000000" pitchFamily="65" charset="-120"/>
                <a:ea typeface="標楷體" panose="03000509000000000000" pitchFamily="65" charset="-120"/>
              </a:rPr>
              <a:t>普通股</a:t>
            </a:r>
            <a:r>
              <a:rPr lang="zh-TW" altLang="en-US" sz="2400" dirty="0">
                <a:solidFill>
                  <a:schemeClr val="bg1"/>
                </a:solidFill>
                <a:latin typeface="標楷體" panose="03000509000000000000" pitchFamily="65" charset="-120"/>
                <a:ea typeface="標楷體" panose="03000509000000000000" pitchFamily="65" charset="-120"/>
              </a:rPr>
              <a:t>每股面額</a:t>
            </a:r>
            <a:r>
              <a:rPr lang="en-US" altLang="zh-TW" sz="2400" dirty="0">
                <a:solidFill>
                  <a:schemeClr val="bg1"/>
                </a:solidFill>
                <a:latin typeface="標楷體" panose="03000509000000000000" pitchFamily="65" charset="-120"/>
                <a:ea typeface="標楷體" panose="03000509000000000000" pitchFamily="65" charset="-120"/>
              </a:rPr>
              <a:t>$10</a:t>
            </a:r>
            <a:r>
              <a:rPr lang="zh-TW" altLang="en-US" sz="2400" dirty="0">
                <a:solidFill>
                  <a:schemeClr val="bg1"/>
                </a:solidFill>
                <a:latin typeface="標楷體" panose="03000509000000000000" pitchFamily="65" charset="-120"/>
                <a:ea typeface="標楷體" panose="03000509000000000000" pitchFamily="65" charset="-120"/>
              </a:rPr>
              <a:t>，帳上之庫藏股票為</a:t>
            </a:r>
            <a:r>
              <a:rPr lang="en-US" altLang="zh-TW" sz="2400" dirty="0">
                <a:solidFill>
                  <a:schemeClr val="bg1"/>
                </a:solidFill>
                <a:latin typeface="標楷體" panose="03000509000000000000" pitchFamily="65" charset="-120"/>
                <a:ea typeface="標楷體" panose="03000509000000000000" pitchFamily="65" charset="-120"/>
              </a:rPr>
              <a:t>106</a:t>
            </a:r>
            <a:r>
              <a:rPr lang="zh-TW" altLang="en-US" sz="2400" dirty="0">
                <a:solidFill>
                  <a:schemeClr val="bg1"/>
                </a:solidFill>
                <a:latin typeface="標楷體" panose="03000509000000000000" pitchFamily="65" charset="-120"/>
                <a:ea typeface="標楷體" panose="03000509000000000000" pitchFamily="65" charset="-120"/>
              </a:rPr>
              <a:t>年</a:t>
            </a:r>
            <a:r>
              <a:rPr lang="en-US" altLang="zh-TW" sz="2400" dirty="0">
                <a:solidFill>
                  <a:schemeClr val="bg1"/>
                </a:solidFill>
                <a:latin typeface="標楷體" panose="03000509000000000000" pitchFamily="65" charset="-120"/>
                <a:ea typeface="標楷體" panose="03000509000000000000" pitchFamily="65" charset="-120"/>
              </a:rPr>
              <a:t>10</a:t>
            </a:r>
            <a:r>
              <a:rPr lang="zh-TW" altLang="en-US" sz="2400" dirty="0">
                <a:solidFill>
                  <a:schemeClr val="bg1"/>
                </a:solidFill>
                <a:latin typeface="標楷體" panose="03000509000000000000" pitchFamily="65" charset="-120"/>
                <a:ea typeface="標楷體" panose="03000509000000000000" pitchFamily="65" charset="-120"/>
              </a:rPr>
              <a:t>月</a:t>
            </a:r>
            <a:r>
              <a:rPr lang="en-US" altLang="zh-TW" sz="2400" dirty="0">
                <a:solidFill>
                  <a:schemeClr val="bg1"/>
                </a:solidFill>
                <a:latin typeface="標楷體" panose="03000509000000000000" pitchFamily="65" charset="-120"/>
                <a:ea typeface="標楷體" panose="03000509000000000000" pitchFamily="65" charset="-120"/>
              </a:rPr>
              <a:t>1</a:t>
            </a:r>
            <a:r>
              <a:rPr lang="zh-TW" altLang="en-US" sz="2400" dirty="0">
                <a:solidFill>
                  <a:schemeClr val="bg1"/>
                </a:solidFill>
                <a:latin typeface="標楷體" panose="03000509000000000000" pitchFamily="65" charset="-120"/>
                <a:ea typeface="標楷體" panose="03000509000000000000" pitchFamily="65" charset="-120"/>
              </a:rPr>
              <a:t>日以</a:t>
            </a:r>
            <a:r>
              <a:rPr lang="zh-TW" altLang="en-US" sz="2400" dirty="0">
                <a:solidFill>
                  <a:srgbClr val="FFFF00"/>
                </a:solidFill>
                <a:latin typeface="標楷體" panose="03000509000000000000" pitchFamily="65" charset="-120"/>
                <a:ea typeface="標楷體" panose="03000509000000000000" pitchFamily="65" charset="-120"/>
              </a:rPr>
              <a:t>每股成本</a:t>
            </a:r>
            <a:r>
              <a:rPr lang="en-US" altLang="zh-TW" sz="2400" dirty="0">
                <a:solidFill>
                  <a:srgbClr val="FFFF00"/>
                </a:solidFill>
                <a:latin typeface="標楷體" panose="03000509000000000000" pitchFamily="65" charset="-120"/>
                <a:ea typeface="標楷體" panose="03000509000000000000" pitchFamily="65" charset="-120"/>
              </a:rPr>
              <a:t>$18</a:t>
            </a:r>
            <a:r>
              <a:rPr lang="zh-TW" altLang="en-US" sz="2400" dirty="0">
                <a:solidFill>
                  <a:schemeClr val="bg1"/>
                </a:solidFill>
                <a:latin typeface="標楷體" panose="03000509000000000000" pitchFamily="65" charset="-120"/>
                <a:ea typeface="標楷體" panose="03000509000000000000" pitchFamily="65" charset="-120"/>
              </a:rPr>
              <a:t>購回，</a:t>
            </a:r>
            <a:r>
              <a:rPr lang="en-US" altLang="zh-TW" sz="2400" dirty="0">
                <a:solidFill>
                  <a:schemeClr val="bg1"/>
                </a:solidFill>
                <a:latin typeface="標楷體" panose="03000509000000000000" pitchFamily="65" charset="-120"/>
                <a:ea typeface="標楷體" panose="03000509000000000000" pitchFamily="65" charset="-120"/>
              </a:rPr>
              <a:t>106</a:t>
            </a:r>
            <a:r>
              <a:rPr lang="zh-TW" altLang="en-US" sz="2400" dirty="0">
                <a:solidFill>
                  <a:schemeClr val="bg1"/>
                </a:solidFill>
                <a:latin typeface="標楷體" panose="03000509000000000000" pitchFamily="65" charset="-120"/>
                <a:ea typeface="標楷體" panose="03000509000000000000" pitchFamily="65" charset="-120"/>
              </a:rPr>
              <a:t>年</a:t>
            </a:r>
            <a:r>
              <a:rPr lang="en-US" altLang="zh-TW" sz="2400" dirty="0">
                <a:solidFill>
                  <a:schemeClr val="bg1"/>
                </a:solidFill>
                <a:latin typeface="標楷體" panose="03000509000000000000" pitchFamily="65" charset="-120"/>
                <a:ea typeface="標楷體" panose="03000509000000000000" pitchFamily="65" charset="-120"/>
              </a:rPr>
              <a:t>11</a:t>
            </a:r>
            <a:r>
              <a:rPr lang="zh-TW" altLang="en-US" sz="2400" dirty="0">
                <a:solidFill>
                  <a:schemeClr val="bg1"/>
                </a:solidFill>
                <a:latin typeface="標楷體" panose="03000509000000000000" pitchFamily="65" charset="-120"/>
                <a:ea typeface="標楷體" panose="03000509000000000000" pitchFamily="65" charset="-120"/>
              </a:rPr>
              <a:t>月</a:t>
            </a:r>
            <a:r>
              <a:rPr lang="en-US" altLang="zh-TW" sz="2400" dirty="0">
                <a:solidFill>
                  <a:schemeClr val="bg1"/>
                </a:solidFill>
                <a:latin typeface="標楷體" panose="03000509000000000000" pitchFamily="65" charset="-120"/>
                <a:ea typeface="標楷體" panose="03000509000000000000" pitchFamily="65" charset="-120"/>
              </a:rPr>
              <a:t>1</a:t>
            </a:r>
            <a:r>
              <a:rPr lang="zh-TW" altLang="en-US" sz="2400" dirty="0">
                <a:solidFill>
                  <a:schemeClr val="bg1"/>
                </a:solidFill>
                <a:latin typeface="標楷體" panose="03000509000000000000" pitchFamily="65" charset="-120"/>
                <a:ea typeface="標楷體" panose="03000509000000000000" pitchFamily="65" charset="-120"/>
              </a:rPr>
              <a:t>日以</a:t>
            </a:r>
            <a:r>
              <a:rPr lang="zh-TW" altLang="en-US" sz="2400" dirty="0">
                <a:solidFill>
                  <a:srgbClr val="FFFF00"/>
                </a:solidFill>
                <a:latin typeface="標楷體" panose="03000509000000000000" pitchFamily="65" charset="-120"/>
                <a:ea typeface="標楷體" panose="03000509000000000000" pitchFamily="65" charset="-120"/>
              </a:rPr>
              <a:t>每股</a:t>
            </a:r>
            <a:r>
              <a:rPr lang="en-US" altLang="zh-TW" sz="2400" dirty="0">
                <a:solidFill>
                  <a:srgbClr val="FFFF00"/>
                </a:solidFill>
                <a:latin typeface="標楷體" panose="03000509000000000000" pitchFamily="65" charset="-120"/>
                <a:ea typeface="標楷體" panose="03000509000000000000" pitchFamily="65" charset="-120"/>
              </a:rPr>
              <a:t>20</a:t>
            </a:r>
            <a:r>
              <a:rPr lang="zh-TW" altLang="en-US" sz="2400" dirty="0">
                <a:solidFill>
                  <a:srgbClr val="FFFF00"/>
                </a:solidFill>
                <a:latin typeface="標楷體" panose="03000509000000000000" pitchFamily="65" charset="-120"/>
                <a:ea typeface="標楷體" panose="03000509000000000000" pitchFamily="65" charset="-120"/>
              </a:rPr>
              <a:t>元出售</a:t>
            </a:r>
            <a:r>
              <a:rPr lang="en-US" altLang="zh-TW" sz="2400" dirty="0">
                <a:solidFill>
                  <a:srgbClr val="FFFF00"/>
                </a:solidFill>
                <a:latin typeface="標楷體" panose="03000509000000000000" pitchFamily="65" charset="-120"/>
                <a:ea typeface="標楷體" panose="03000509000000000000" pitchFamily="65" charset="-120"/>
              </a:rPr>
              <a:t>1/3</a:t>
            </a:r>
            <a:r>
              <a:rPr lang="zh-TW" altLang="en-US" sz="2400" dirty="0">
                <a:solidFill>
                  <a:srgbClr val="FFFF00"/>
                </a:solidFill>
                <a:latin typeface="標楷體" panose="03000509000000000000" pitchFamily="65" charset="-120"/>
                <a:ea typeface="標楷體" panose="03000509000000000000" pitchFamily="65" charset="-120"/>
              </a:rPr>
              <a:t>庫藏股票</a:t>
            </a:r>
            <a:r>
              <a:rPr lang="zh-TW" altLang="en-US" sz="2400" dirty="0">
                <a:solidFill>
                  <a:schemeClr val="bg1"/>
                </a:solidFill>
                <a:latin typeface="標楷體" panose="03000509000000000000" pitchFamily="65" charset="-120"/>
                <a:ea typeface="標楷體" panose="03000509000000000000" pitchFamily="65" charset="-120"/>
              </a:rPr>
              <a:t>。</a:t>
            </a:r>
          </a:p>
          <a:p>
            <a:pPr marL="342900" indent="-342900">
              <a:lnSpc>
                <a:spcPct val="150000"/>
              </a:lnSpc>
              <a:buFont typeface="Wingdings" panose="05000000000000000000" pitchFamily="2" charset="2"/>
              <a:buChar char="u"/>
            </a:pPr>
            <a:r>
              <a:rPr lang="zh-TW" altLang="en-US" sz="2400" dirty="0" smtClean="0">
                <a:solidFill>
                  <a:schemeClr val="bg1"/>
                </a:solidFill>
                <a:latin typeface="標楷體" panose="03000509000000000000" pitchFamily="65" charset="-120"/>
                <a:ea typeface="標楷體" panose="03000509000000000000" pitchFamily="65" charset="-120"/>
              </a:rPr>
              <a:t>公司</a:t>
            </a:r>
            <a:r>
              <a:rPr lang="zh-TW" altLang="en-US" sz="2400" dirty="0">
                <a:solidFill>
                  <a:schemeClr val="bg1"/>
                </a:solidFill>
                <a:latin typeface="標楷體" panose="03000509000000000000" pitchFamily="65" charset="-120"/>
                <a:ea typeface="標楷體" panose="03000509000000000000" pitchFamily="65" charset="-120"/>
              </a:rPr>
              <a:t>發行之特別股</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rgbClr val="FFFF00"/>
                </a:solidFill>
                <a:latin typeface="標楷體" panose="03000509000000000000" pitchFamily="65" charset="-120"/>
                <a:ea typeface="標楷體" panose="03000509000000000000" pitchFamily="65" charset="-120"/>
              </a:rPr>
              <a:t>股利率為</a:t>
            </a:r>
            <a:r>
              <a:rPr lang="en-US" altLang="zh-TW" sz="2400" dirty="0">
                <a:solidFill>
                  <a:srgbClr val="FFFF00"/>
                </a:solidFill>
                <a:latin typeface="標楷體" panose="03000509000000000000" pitchFamily="65" charset="-120"/>
                <a:ea typeface="標楷體" panose="03000509000000000000" pitchFamily="65" charset="-120"/>
              </a:rPr>
              <a:t>3%</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為累積特別股，</a:t>
            </a:r>
            <a:r>
              <a:rPr lang="en-US" altLang="zh-TW" sz="2400" dirty="0">
                <a:solidFill>
                  <a:srgbClr val="FFFF00"/>
                </a:solidFill>
                <a:latin typeface="標楷體" panose="03000509000000000000" pitchFamily="65" charset="-120"/>
                <a:ea typeface="標楷體" panose="03000509000000000000" pitchFamily="65" charset="-120"/>
              </a:rPr>
              <a:t>106</a:t>
            </a:r>
            <a:r>
              <a:rPr lang="zh-TW" altLang="en-US" sz="2400" dirty="0">
                <a:solidFill>
                  <a:srgbClr val="FFFF00"/>
                </a:solidFill>
                <a:latin typeface="標楷體" panose="03000509000000000000" pitchFamily="65" charset="-120"/>
                <a:ea typeface="標楷體" panose="03000509000000000000" pitchFamily="65" charset="-120"/>
              </a:rPr>
              <a:t>年並未發放</a:t>
            </a:r>
            <a:r>
              <a:rPr lang="zh-TW" altLang="en-US" sz="2400" dirty="0">
                <a:solidFill>
                  <a:schemeClr val="bg1"/>
                </a:solidFill>
                <a:latin typeface="標楷體" panose="03000509000000000000" pitchFamily="65" charset="-120"/>
                <a:ea typeface="標楷體" panose="03000509000000000000" pitchFamily="65" charset="-120"/>
              </a:rPr>
              <a:t>特別股股利。</a:t>
            </a:r>
          </a:p>
          <a:p>
            <a:pPr marL="342900" indent="-342900">
              <a:lnSpc>
                <a:spcPct val="150000"/>
              </a:lnSpc>
              <a:buFont typeface="Wingdings" panose="05000000000000000000" pitchFamily="2" charset="2"/>
              <a:buChar char="u"/>
            </a:pPr>
            <a:r>
              <a:rPr lang="zh-TW" altLang="en-US" sz="2400" dirty="0" smtClean="0">
                <a:solidFill>
                  <a:schemeClr val="bg1"/>
                </a:solidFill>
                <a:latin typeface="標楷體" panose="03000509000000000000" pitchFamily="65" charset="-120"/>
                <a:ea typeface="標楷體" panose="03000509000000000000" pitchFamily="65" charset="-120"/>
              </a:rPr>
              <a:t>會計</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製表人</a:t>
            </a:r>
            <a:r>
              <a:rPr lang="en-US" altLang="zh-TW" sz="2400" dirty="0">
                <a:solidFill>
                  <a:schemeClr val="bg1"/>
                </a:solidFill>
                <a:latin typeface="標楷體" panose="03000509000000000000" pitchFamily="65" charset="-120"/>
                <a:ea typeface="標楷體" panose="03000509000000000000" pitchFamily="65" charset="-120"/>
              </a:rPr>
              <a:t>)</a:t>
            </a:r>
            <a:r>
              <a:rPr lang="zh-TW" altLang="en-US" sz="2400" dirty="0">
                <a:solidFill>
                  <a:schemeClr val="bg1"/>
                </a:solidFill>
                <a:latin typeface="標楷體" panose="03000509000000000000" pitchFamily="65" charset="-120"/>
                <a:ea typeface="標楷體" panose="03000509000000000000" pitchFamily="65" charset="-120"/>
              </a:rPr>
              <a:t>：</a:t>
            </a:r>
            <a:r>
              <a:rPr lang="en-US" altLang="zh-TW" sz="2400" dirty="0">
                <a:solidFill>
                  <a:srgbClr val="FFFF00"/>
                </a:solidFill>
                <a:latin typeface="標楷體" panose="03000509000000000000" pitchFamily="65" charset="-120"/>
                <a:ea typeface="標楷體" panose="03000509000000000000" pitchFamily="65" charset="-120"/>
              </a:rPr>
              <a:t>accountant</a:t>
            </a:r>
            <a:r>
              <a:rPr lang="zh-TW" altLang="en-US" sz="2400" dirty="0">
                <a:solidFill>
                  <a:schemeClr val="bg1"/>
                </a:solidFill>
                <a:latin typeface="標楷體" panose="03000509000000000000" pitchFamily="65" charset="-120"/>
                <a:ea typeface="標楷體" panose="03000509000000000000" pitchFamily="65" charset="-120"/>
              </a:rPr>
              <a:t>。</a:t>
            </a: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33013" y="831877"/>
            <a:ext cx="11429512" cy="5930754"/>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138709" y="632863"/>
            <a:ext cx="1629171" cy="6020542"/>
            <a:chOff x="976242" y="935100"/>
            <a:chExt cx="1629171" cy="1632496"/>
          </a:xfrm>
        </p:grpSpPr>
        <p:pic>
          <p:nvPicPr>
            <p:cNvPr id="43" name="图片 69"/>
            <p:cNvPicPr>
              <a:picLocks noChangeAspect="1"/>
            </p:cNvPicPr>
            <p:nvPr/>
          </p:nvPicPr>
          <p:blipFill>
            <a:blip r:embed="rId2"/>
            <a:srcRect/>
            <a:stretch>
              <a:fillRect/>
            </a:stretch>
          </p:blipFill>
          <p:spPr>
            <a:xfrm>
              <a:off x="976242" y="935100"/>
              <a:ext cx="1629171" cy="163249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1473021" y="1343099"/>
              <a:ext cx="802922" cy="826204"/>
            </a:xfrm>
            <a:prstGeom prst="rect">
              <a:avLst/>
            </a:prstGeom>
            <a:noFill/>
          </p:spPr>
          <p:txBody>
            <a:bodyPr wrap="square" rtlCol="0">
              <a:spAutoFit/>
            </a:bodyPr>
            <a:lstStyle/>
            <a:p>
              <a:r>
                <a:rPr lang="zh-TW" altLang="en-US" sz="3200" dirty="0">
                  <a:solidFill>
                    <a:srgbClr val="00EFF1"/>
                  </a:solidFill>
                  <a:latin typeface="標楷體" panose="03000509000000000000" pitchFamily="65" charset="-120"/>
                  <a:ea typeface="標楷體" panose="03000509000000000000" pitchFamily="65" charset="-120"/>
                </a:rPr>
                <a:t>基本資料</a:t>
              </a:r>
              <a:r>
                <a:rPr lang="zh-TW" altLang="en-US" sz="3200" dirty="0" smtClean="0">
                  <a:solidFill>
                    <a:srgbClr val="00EFF1"/>
                  </a:solidFill>
                  <a:latin typeface="標楷體" panose="03000509000000000000" pitchFamily="65" charset="-120"/>
                  <a:ea typeface="標楷體" panose="03000509000000000000" pitchFamily="65" charset="-120"/>
                </a:rPr>
                <a:t>說明</a:t>
              </a:r>
              <a:endParaRPr lang="zh-TW" altLang="en-US" sz="3200" dirty="0">
                <a:solidFill>
                  <a:srgbClr val="00EFF1"/>
                </a:solidFill>
                <a:latin typeface="標楷體" panose="03000509000000000000" pitchFamily="65" charset="-120"/>
                <a:ea typeface="標楷體" panose="03000509000000000000" pitchFamily="65" charset="-120"/>
              </a:endParaRPr>
            </a:p>
          </p:txBody>
        </p:sp>
      </p:grpSp>
      <p:sp>
        <p:nvSpPr>
          <p:cNvPr id="2" name="圓角矩形圖說文字 1"/>
          <p:cNvSpPr/>
          <p:nvPr/>
        </p:nvSpPr>
        <p:spPr>
          <a:xfrm>
            <a:off x="6944508" y="4881495"/>
            <a:ext cx="4831080" cy="1660017"/>
          </a:xfrm>
          <a:prstGeom prst="wedgeRoundRectCallout">
            <a:avLst>
              <a:gd name="adj1" fmla="val -85186"/>
              <a:gd name="adj2" fmla="val -17635"/>
              <a:gd name="adj3" fmla="val 16667"/>
            </a:avLst>
          </a:prstGeom>
          <a:solidFill>
            <a:srgbClr val="CCECFF">
              <a:alpha val="89804"/>
            </a:srgbClr>
          </a:solidFill>
        </p:spPr>
        <p:style>
          <a:lnRef idx="1">
            <a:schemeClr val="accent1"/>
          </a:lnRef>
          <a:fillRef idx="2">
            <a:schemeClr val="accent1"/>
          </a:fillRef>
          <a:effectRef idx="1">
            <a:schemeClr val="accent1"/>
          </a:effectRef>
          <a:fontRef idx="minor">
            <a:schemeClr val="dk1"/>
          </a:fontRef>
        </p:style>
        <p:txBody>
          <a:bodyPr rtlCol="0" anchor="ctr"/>
          <a:lstStyle/>
          <a:p>
            <a:pPr algn="ctr"/>
            <a:r>
              <a:rPr lang="zh-TW" altLang="en-US" sz="3200" b="1" u="sng" dirty="0" smtClean="0">
                <a:solidFill>
                  <a:schemeClr val="accent5">
                    <a:lumMod val="50000"/>
                  </a:schemeClr>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會計：</a:t>
            </a:r>
            <a:r>
              <a:rPr lang="en-US" altLang="zh-TW" sz="3200" b="1" u="sng" dirty="0" smtClean="0">
                <a:solidFill>
                  <a:schemeClr val="accent5">
                    <a:lumMod val="50000"/>
                  </a:schemeClr>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accountant</a:t>
            </a:r>
          </a:p>
          <a:p>
            <a:pPr algn="ctr"/>
            <a:r>
              <a:rPr lang="zh-TW" altLang="en-US" sz="3200" dirty="0">
                <a:solidFill>
                  <a:srgbClr val="FF0000"/>
                </a:solidFill>
                <a:latin typeface="標楷體" panose="03000509000000000000" pitchFamily="65" charset="-120"/>
                <a:ea typeface="標楷體" panose="03000509000000000000" pitchFamily="65" charset="-120"/>
              </a:rPr>
              <a:t>或</a:t>
            </a:r>
            <a:endParaRPr lang="en-US" altLang="zh-TW" sz="3200" dirty="0" smtClean="0">
              <a:solidFill>
                <a:srgbClr val="FF0000"/>
              </a:solidFill>
              <a:latin typeface="標楷體" panose="03000509000000000000" pitchFamily="65" charset="-120"/>
              <a:ea typeface="標楷體" panose="03000509000000000000" pitchFamily="65" charset="-120"/>
            </a:endParaRPr>
          </a:p>
          <a:p>
            <a:pPr algn="ctr"/>
            <a:r>
              <a:rPr lang="zh-TW" altLang="en-US" sz="3200" b="1" u="sng" dirty="0" smtClean="0">
                <a:solidFill>
                  <a:schemeClr val="accent5">
                    <a:lumMod val="50000"/>
                  </a:schemeClr>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製</a:t>
            </a:r>
            <a:r>
              <a:rPr lang="zh-TW" altLang="en-US" sz="3200" b="1" u="sng" dirty="0">
                <a:solidFill>
                  <a:schemeClr val="accent5">
                    <a:lumMod val="50000"/>
                  </a:schemeClr>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表</a:t>
            </a:r>
            <a:r>
              <a:rPr lang="zh-TW" altLang="en-US" sz="3200" b="1" u="sng" dirty="0" smtClean="0">
                <a:solidFill>
                  <a:schemeClr val="accent5">
                    <a:lumMod val="50000"/>
                  </a:schemeClr>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人：</a:t>
            </a:r>
            <a:r>
              <a:rPr lang="en-US" altLang="zh-TW" sz="3200" b="1" u="sng" dirty="0">
                <a:solidFill>
                  <a:schemeClr val="accent5">
                    <a:lumMod val="50000"/>
                  </a:schemeClr>
                </a:solidFill>
                <a:effectLst>
                  <a:outerShdw blurRad="38100" dist="38100" dir="2700000" algn="tl">
                    <a:srgbClr val="000000">
                      <a:alpha val="43137"/>
                    </a:srgbClr>
                  </a:outerShdw>
                </a:effectLst>
                <a:latin typeface="標楷體" panose="03000509000000000000" pitchFamily="65" charset="-120"/>
                <a:ea typeface="標楷體" panose="03000509000000000000" pitchFamily="65" charset="-120"/>
              </a:rPr>
              <a:t>accountant</a:t>
            </a:r>
            <a:endParaRPr lang="zh-TW" altLang="en-US" sz="3200" b="1" u="sng" dirty="0">
              <a:solidFill>
                <a:schemeClr val="accent5">
                  <a:lumMod val="50000"/>
                </a:schemeClr>
              </a:solidFill>
              <a:effectLst>
                <a:outerShdw blurRad="38100" dist="38100" dir="2700000" algn="tl">
                  <a:srgbClr val="000000">
                    <a:alpha val="43137"/>
                  </a:srgbClr>
                </a:outerShdw>
              </a:effectLst>
            </a:endParaRPr>
          </a:p>
        </p:txBody>
      </p:sp>
      <p:sp>
        <p:nvSpPr>
          <p:cNvPr id="35" name="圓角矩形 34">
            <a:hlinkClick r:id="" action="ppaction://hlinkshowjump?jump=lastslideviewed"/>
          </p:cNvPr>
          <p:cNvSpPr/>
          <p:nvPr/>
        </p:nvSpPr>
        <p:spPr>
          <a:xfrm>
            <a:off x="86206" y="6445466"/>
            <a:ext cx="206928" cy="412534"/>
          </a:xfrm>
          <a:prstGeom prst="roundRect">
            <a:avLst/>
          </a:prstGeom>
          <a:solidFill>
            <a:srgbClr val="6699FF">
              <a:alpha val="16863"/>
            </a:srgb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Tree>
    <p:extLst>
      <p:ext uri="{BB962C8B-B14F-4D97-AF65-F5344CB8AC3E}">
        <p14:creationId xmlns:p14="http://schemas.microsoft.com/office/powerpoint/2010/main" val="17146173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par>
                              <p:cTn id="30" fill="hold">
                                <p:stCondLst>
                                  <p:cond delay="2750"/>
                                </p:stCondLst>
                                <p:childTnLst>
                                  <p:par>
                                    <p:cTn id="31" presetID="42" presetClass="entr" presetSubtype="0" fill="hold" grpId="0" nodeType="afterEffect">
                                      <p:stCondLst>
                                        <p:cond delay="0"/>
                                      </p:stCondLst>
                                      <p:childTnLst>
                                        <p:set>
                                          <p:cBhvr>
                                            <p:cTn id="32" dur="1" fill="hold">
                                              <p:stCondLst>
                                                <p:cond delay="0"/>
                                              </p:stCondLst>
                                            </p:cTn>
                                            <p:tgtEl>
                                              <p:spTgt spid="37">
                                                <p:txEl>
                                                  <p:pRg st="0" end="0"/>
                                                </p:txEl>
                                              </p:spTgt>
                                            </p:tgtEl>
                                            <p:attrNameLst>
                                              <p:attrName>style.visibility</p:attrName>
                                            </p:attrNameLst>
                                          </p:cBhvr>
                                          <p:to>
                                            <p:strVal val="visible"/>
                                          </p:to>
                                        </p:set>
                                        <p:animEffect transition="in" filter="fade">
                                          <p:cBhvr>
                                            <p:cTn id="33" dur="1000"/>
                                            <p:tgtEl>
                                              <p:spTgt spid="37">
                                                <p:txEl>
                                                  <p:pRg st="0" end="0"/>
                                                </p:txEl>
                                              </p:spTgt>
                                            </p:tgtEl>
                                          </p:cBhvr>
                                        </p:animEffect>
                                        <p:anim calcmode="lin" valueType="num">
                                          <p:cBhvr>
                                            <p:cTn id="34"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35"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36" fill="hold">
                                <p:stCondLst>
                                  <p:cond delay="3750"/>
                                </p:stCondLst>
                                <p:childTnLst>
                                  <p:par>
                                    <p:cTn id="37" presetID="42" presetClass="entr" presetSubtype="0" fill="hold" grpId="0" nodeType="afterEffect">
                                      <p:stCondLst>
                                        <p:cond delay="0"/>
                                      </p:stCondLst>
                                      <p:childTnLst>
                                        <p:set>
                                          <p:cBhvr>
                                            <p:cTn id="38" dur="1" fill="hold">
                                              <p:stCondLst>
                                                <p:cond delay="0"/>
                                              </p:stCondLst>
                                            </p:cTn>
                                            <p:tgtEl>
                                              <p:spTgt spid="37">
                                                <p:txEl>
                                                  <p:pRg st="1" end="1"/>
                                                </p:txEl>
                                              </p:spTgt>
                                            </p:tgtEl>
                                            <p:attrNameLst>
                                              <p:attrName>style.visibility</p:attrName>
                                            </p:attrNameLst>
                                          </p:cBhvr>
                                          <p:to>
                                            <p:strVal val="visible"/>
                                          </p:to>
                                        </p:set>
                                        <p:animEffect transition="in" filter="fade">
                                          <p:cBhvr>
                                            <p:cTn id="39" dur="1000"/>
                                            <p:tgtEl>
                                              <p:spTgt spid="37">
                                                <p:txEl>
                                                  <p:pRg st="1" end="1"/>
                                                </p:txEl>
                                              </p:spTgt>
                                            </p:tgtEl>
                                          </p:cBhvr>
                                        </p:animEffect>
                                        <p:anim calcmode="lin" valueType="num">
                                          <p:cBhvr>
                                            <p:cTn id="40" dur="1000" fill="hold"/>
                                            <p:tgtEl>
                                              <p:spTgt spid="37">
                                                <p:txEl>
                                                  <p:pRg st="1" end="1"/>
                                                </p:txEl>
                                              </p:spTgt>
                                            </p:tgtEl>
                                            <p:attrNameLst>
                                              <p:attrName>ppt_x</p:attrName>
                                            </p:attrNameLst>
                                          </p:cBhvr>
                                          <p:tavLst>
                                            <p:tav tm="0">
                                              <p:val>
                                                <p:strVal val="#ppt_x"/>
                                              </p:val>
                                            </p:tav>
                                            <p:tav tm="100000">
                                              <p:val>
                                                <p:strVal val="#ppt_x"/>
                                              </p:val>
                                            </p:tav>
                                          </p:tavLst>
                                        </p:anim>
                                        <p:anim calcmode="lin" valueType="num">
                                          <p:cBhvr>
                                            <p:cTn id="41" dur="1000" fill="hold"/>
                                            <p:tgtEl>
                                              <p:spTgt spid="37">
                                                <p:txEl>
                                                  <p:pRg st="1" end="1"/>
                                                </p:txEl>
                                              </p:spTgt>
                                            </p:tgtEl>
                                            <p:attrNameLst>
                                              <p:attrName>ppt_y</p:attrName>
                                            </p:attrNameLst>
                                          </p:cBhvr>
                                          <p:tavLst>
                                            <p:tav tm="0">
                                              <p:val>
                                                <p:strVal val="#ppt_y+.1"/>
                                              </p:val>
                                            </p:tav>
                                            <p:tav tm="100000">
                                              <p:val>
                                                <p:strVal val="#ppt_y"/>
                                              </p:val>
                                            </p:tav>
                                          </p:tavLst>
                                        </p:anim>
                                      </p:childTnLst>
                                    </p:cTn>
                                  </p:par>
                                </p:childTnLst>
                              </p:cTn>
                            </p:par>
                            <p:par>
                              <p:cTn id="42" fill="hold">
                                <p:stCondLst>
                                  <p:cond delay="4750"/>
                                </p:stCondLst>
                                <p:childTnLst>
                                  <p:par>
                                    <p:cTn id="43" presetID="42" presetClass="entr" presetSubtype="0" fill="hold" grpId="0" nodeType="afterEffect">
                                      <p:stCondLst>
                                        <p:cond delay="0"/>
                                      </p:stCondLst>
                                      <p:childTnLst>
                                        <p:set>
                                          <p:cBhvr>
                                            <p:cTn id="44" dur="1" fill="hold">
                                              <p:stCondLst>
                                                <p:cond delay="0"/>
                                              </p:stCondLst>
                                            </p:cTn>
                                            <p:tgtEl>
                                              <p:spTgt spid="37">
                                                <p:txEl>
                                                  <p:pRg st="2" end="2"/>
                                                </p:txEl>
                                              </p:spTgt>
                                            </p:tgtEl>
                                            <p:attrNameLst>
                                              <p:attrName>style.visibility</p:attrName>
                                            </p:attrNameLst>
                                          </p:cBhvr>
                                          <p:to>
                                            <p:strVal val="visible"/>
                                          </p:to>
                                        </p:set>
                                        <p:animEffect transition="in" filter="fade">
                                          <p:cBhvr>
                                            <p:cTn id="45" dur="1000"/>
                                            <p:tgtEl>
                                              <p:spTgt spid="37">
                                                <p:txEl>
                                                  <p:pRg st="2" end="2"/>
                                                </p:txEl>
                                              </p:spTgt>
                                            </p:tgtEl>
                                          </p:cBhvr>
                                        </p:animEffect>
                                        <p:anim calcmode="lin" valueType="num">
                                          <p:cBhvr>
                                            <p:cTn id="46"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47"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48" fill="hold">
                                <p:stCondLst>
                                  <p:cond delay="5750"/>
                                </p:stCondLst>
                                <p:childTnLst>
                                  <p:par>
                                    <p:cTn id="49" presetID="42" presetClass="entr" presetSubtype="0" fill="hold" grpId="0" nodeType="afterEffect">
                                      <p:stCondLst>
                                        <p:cond delay="0"/>
                                      </p:stCondLst>
                                      <p:childTnLst>
                                        <p:set>
                                          <p:cBhvr>
                                            <p:cTn id="50" dur="1" fill="hold">
                                              <p:stCondLst>
                                                <p:cond delay="0"/>
                                              </p:stCondLst>
                                            </p:cTn>
                                            <p:tgtEl>
                                              <p:spTgt spid="37">
                                                <p:txEl>
                                                  <p:pRg st="3" end="3"/>
                                                </p:txEl>
                                              </p:spTgt>
                                            </p:tgtEl>
                                            <p:attrNameLst>
                                              <p:attrName>style.visibility</p:attrName>
                                            </p:attrNameLst>
                                          </p:cBhvr>
                                          <p:to>
                                            <p:strVal val="visible"/>
                                          </p:to>
                                        </p:set>
                                        <p:animEffect transition="in" filter="fade">
                                          <p:cBhvr>
                                            <p:cTn id="51" dur="1000"/>
                                            <p:tgtEl>
                                              <p:spTgt spid="37">
                                                <p:txEl>
                                                  <p:pRg st="3" end="3"/>
                                                </p:txEl>
                                              </p:spTgt>
                                            </p:tgtEl>
                                          </p:cBhvr>
                                        </p:animEffect>
                                        <p:anim calcmode="lin" valueType="num">
                                          <p:cBhvr>
                                            <p:cTn id="52" dur="1000" fill="hold"/>
                                            <p:tgtEl>
                                              <p:spTgt spid="37">
                                                <p:txEl>
                                                  <p:pRg st="3" end="3"/>
                                                </p:txEl>
                                              </p:spTgt>
                                            </p:tgtEl>
                                            <p:attrNameLst>
                                              <p:attrName>ppt_x</p:attrName>
                                            </p:attrNameLst>
                                          </p:cBhvr>
                                          <p:tavLst>
                                            <p:tav tm="0">
                                              <p:val>
                                                <p:strVal val="#ppt_x"/>
                                              </p:val>
                                            </p:tav>
                                            <p:tav tm="100000">
                                              <p:val>
                                                <p:strVal val="#ppt_x"/>
                                              </p:val>
                                            </p:tav>
                                          </p:tavLst>
                                        </p:anim>
                                        <p:anim calcmode="lin" valueType="num">
                                          <p:cBhvr>
                                            <p:cTn id="53" dur="1000" fill="hold"/>
                                            <p:tgtEl>
                                              <p:spTgt spid="37">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54" fill="hold">
                          <p:stCondLst>
                            <p:cond delay="indefinite"/>
                          </p:stCondLst>
                          <p:childTnLst>
                            <p:par>
                              <p:cTn id="55" fill="hold">
                                <p:stCondLst>
                                  <p:cond delay="0"/>
                                </p:stCondLst>
                                <p:childTnLst>
                                  <p:par>
                                    <p:cTn id="56" presetID="18" presetClass="entr" presetSubtype="3" fill="hold" grpId="0" nodeType="clickEffect">
                                      <p:stCondLst>
                                        <p:cond delay="0"/>
                                      </p:stCondLst>
                                      <p:childTnLst>
                                        <p:set>
                                          <p:cBhvr>
                                            <p:cTn id="57" dur="1" fill="hold">
                                              <p:stCondLst>
                                                <p:cond delay="0"/>
                                              </p:stCondLst>
                                            </p:cTn>
                                            <p:tgtEl>
                                              <p:spTgt spid="2">
                                                <p:bg/>
                                              </p:spTgt>
                                            </p:tgtEl>
                                            <p:attrNameLst>
                                              <p:attrName>style.visibility</p:attrName>
                                            </p:attrNameLst>
                                          </p:cBhvr>
                                          <p:to>
                                            <p:strVal val="visible"/>
                                          </p:to>
                                        </p:set>
                                        <p:animEffect transition="in" filter="strips(upRight)">
                                          <p:cBhvr>
                                            <p:cTn id="58" dur="500"/>
                                            <p:tgtEl>
                                              <p:spTgt spid="2">
                                                <p:bg/>
                                              </p:spTgt>
                                            </p:tgtEl>
                                          </p:cBhvr>
                                        </p:animEffect>
                                      </p:childTnLst>
                                    </p:cTn>
                                  </p:par>
                                </p:childTnLst>
                              </p:cTn>
                            </p:par>
                          </p:childTnLst>
                        </p:cTn>
                      </p:par>
                      <p:par>
                        <p:cTn id="59" fill="hold">
                          <p:stCondLst>
                            <p:cond delay="indefinite"/>
                          </p:stCondLst>
                          <p:childTnLst>
                            <p:par>
                              <p:cTn id="60" fill="hold">
                                <p:stCondLst>
                                  <p:cond delay="0"/>
                                </p:stCondLst>
                                <p:childTnLst>
                                  <p:par>
                                    <p:cTn id="61" presetID="18" presetClass="entr" presetSubtype="3" fill="hold" grpId="0" nodeType="clickEffect">
                                      <p:stCondLst>
                                        <p:cond delay="0"/>
                                      </p:stCondLst>
                                      <p:childTnLst>
                                        <p:set>
                                          <p:cBhvr>
                                            <p:cTn id="62" dur="1" fill="hold">
                                              <p:stCondLst>
                                                <p:cond delay="0"/>
                                              </p:stCondLst>
                                            </p:cTn>
                                            <p:tgtEl>
                                              <p:spTgt spid="2">
                                                <p:txEl>
                                                  <p:pRg st="0" end="0"/>
                                                </p:txEl>
                                              </p:spTgt>
                                            </p:tgtEl>
                                            <p:attrNameLst>
                                              <p:attrName>style.visibility</p:attrName>
                                            </p:attrNameLst>
                                          </p:cBhvr>
                                          <p:to>
                                            <p:strVal val="visible"/>
                                          </p:to>
                                        </p:set>
                                        <p:animEffect transition="in" filter="strips(upRight)">
                                          <p:cBhvr>
                                            <p:cTn id="63" dur="500"/>
                                            <p:tgtEl>
                                              <p:spTgt spid="2">
                                                <p:txEl>
                                                  <p:pRg st="0" end="0"/>
                                                </p:txEl>
                                              </p:spTgt>
                                            </p:tgtEl>
                                          </p:cBhvr>
                                        </p:animEffect>
                                      </p:childTnLst>
                                    </p:cTn>
                                  </p:par>
                                </p:childTnLst>
                              </p:cTn>
                            </p:par>
                          </p:childTnLst>
                        </p:cTn>
                      </p:par>
                      <p:par>
                        <p:cTn id="64" fill="hold">
                          <p:stCondLst>
                            <p:cond delay="indefinite"/>
                          </p:stCondLst>
                          <p:childTnLst>
                            <p:par>
                              <p:cTn id="65" fill="hold">
                                <p:stCondLst>
                                  <p:cond delay="0"/>
                                </p:stCondLst>
                                <p:childTnLst>
                                  <p:par>
                                    <p:cTn id="66" presetID="18" presetClass="entr" presetSubtype="3" fill="hold" grpId="0" nodeType="clickEffect">
                                      <p:stCondLst>
                                        <p:cond delay="0"/>
                                      </p:stCondLst>
                                      <p:childTnLst>
                                        <p:set>
                                          <p:cBhvr>
                                            <p:cTn id="67" dur="1" fill="hold">
                                              <p:stCondLst>
                                                <p:cond delay="0"/>
                                              </p:stCondLst>
                                            </p:cTn>
                                            <p:tgtEl>
                                              <p:spTgt spid="2">
                                                <p:txEl>
                                                  <p:pRg st="1" end="1"/>
                                                </p:txEl>
                                              </p:spTgt>
                                            </p:tgtEl>
                                            <p:attrNameLst>
                                              <p:attrName>style.visibility</p:attrName>
                                            </p:attrNameLst>
                                          </p:cBhvr>
                                          <p:to>
                                            <p:strVal val="visible"/>
                                          </p:to>
                                        </p:set>
                                        <p:animEffect transition="in" filter="strips(upRight)">
                                          <p:cBhvr>
                                            <p:cTn id="68" dur="500"/>
                                            <p:tgtEl>
                                              <p:spTgt spid="2">
                                                <p:txEl>
                                                  <p:pRg st="1" end="1"/>
                                                </p:txEl>
                                              </p:spTgt>
                                            </p:tgtEl>
                                          </p:cBhvr>
                                        </p:animEffect>
                                      </p:childTnLst>
                                    </p:cTn>
                                  </p:par>
                                </p:childTnLst>
                              </p:cTn>
                            </p:par>
                          </p:childTnLst>
                        </p:cTn>
                      </p:par>
                      <p:par>
                        <p:cTn id="69" fill="hold">
                          <p:stCondLst>
                            <p:cond delay="indefinite"/>
                          </p:stCondLst>
                          <p:childTnLst>
                            <p:par>
                              <p:cTn id="70" fill="hold">
                                <p:stCondLst>
                                  <p:cond delay="0"/>
                                </p:stCondLst>
                                <p:childTnLst>
                                  <p:par>
                                    <p:cTn id="71" presetID="18" presetClass="entr" presetSubtype="3" fill="hold" grpId="0" nodeType="clickEffect">
                                      <p:stCondLst>
                                        <p:cond delay="0"/>
                                      </p:stCondLst>
                                      <p:childTnLst>
                                        <p:set>
                                          <p:cBhvr>
                                            <p:cTn id="72" dur="1" fill="hold">
                                              <p:stCondLst>
                                                <p:cond delay="0"/>
                                              </p:stCondLst>
                                            </p:cTn>
                                            <p:tgtEl>
                                              <p:spTgt spid="2">
                                                <p:txEl>
                                                  <p:pRg st="2" end="2"/>
                                                </p:txEl>
                                              </p:spTgt>
                                            </p:tgtEl>
                                            <p:attrNameLst>
                                              <p:attrName>style.visibility</p:attrName>
                                            </p:attrNameLst>
                                          </p:cBhvr>
                                          <p:to>
                                            <p:strVal val="visible"/>
                                          </p:to>
                                        </p:set>
                                        <p:animEffect transition="in" filter="strips(upRight)">
                                          <p:cBhvr>
                                            <p:cTn id="73" dur="500"/>
                                            <p:tgtEl>
                                              <p:spTgt spid="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bldP spid="79" grpId="0"/>
          <p:bldP spid="2" grpId="0" build="p"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par>
                              <p:cTn id="30" fill="hold">
                                <p:stCondLst>
                                  <p:cond delay="2750"/>
                                </p:stCondLst>
                                <p:childTnLst>
                                  <p:par>
                                    <p:cTn id="31" presetID="42" presetClass="entr" presetSubtype="0" fill="hold" grpId="0" nodeType="afterEffect">
                                      <p:stCondLst>
                                        <p:cond delay="0"/>
                                      </p:stCondLst>
                                      <p:childTnLst>
                                        <p:set>
                                          <p:cBhvr>
                                            <p:cTn id="32" dur="1" fill="hold">
                                              <p:stCondLst>
                                                <p:cond delay="0"/>
                                              </p:stCondLst>
                                            </p:cTn>
                                            <p:tgtEl>
                                              <p:spTgt spid="37">
                                                <p:txEl>
                                                  <p:pRg st="0" end="0"/>
                                                </p:txEl>
                                              </p:spTgt>
                                            </p:tgtEl>
                                            <p:attrNameLst>
                                              <p:attrName>style.visibility</p:attrName>
                                            </p:attrNameLst>
                                          </p:cBhvr>
                                          <p:to>
                                            <p:strVal val="visible"/>
                                          </p:to>
                                        </p:set>
                                        <p:animEffect transition="in" filter="fade">
                                          <p:cBhvr>
                                            <p:cTn id="33" dur="1000"/>
                                            <p:tgtEl>
                                              <p:spTgt spid="37">
                                                <p:txEl>
                                                  <p:pRg st="0" end="0"/>
                                                </p:txEl>
                                              </p:spTgt>
                                            </p:tgtEl>
                                          </p:cBhvr>
                                        </p:animEffect>
                                        <p:anim calcmode="lin" valueType="num">
                                          <p:cBhvr>
                                            <p:cTn id="34"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35"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36" fill="hold">
                                <p:stCondLst>
                                  <p:cond delay="3750"/>
                                </p:stCondLst>
                                <p:childTnLst>
                                  <p:par>
                                    <p:cTn id="37" presetID="42" presetClass="entr" presetSubtype="0" fill="hold" grpId="0" nodeType="afterEffect">
                                      <p:stCondLst>
                                        <p:cond delay="0"/>
                                      </p:stCondLst>
                                      <p:childTnLst>
                                        <p:set>
                                          <p:cBhvr>
                                            <p:cTn id="38" dur="1" fill="hold">
                                              <p:stCondLst>
                                                <p:cond delay="0"/>
                                              </p:stCondLst>
                                            </p:cTn>
                                            <p:tgtEl>
                                              <p:spTgt spid="37">
                                                <p:txEl>
                                                  <p:pRg st="1" end="1"/>
                                                </p:txEl>
                                              </p:spTgt>
                                            </p:tgtEl>
                                            <p:attrNameLst>
                                              <p:attrName>style.visibility</p:attrName>
                                            </p:attrNameLst>
                                          </p:cBhvr>
                                          <p:to>
                                            <p:strVal val="visible"/>
                                          </p:to>
                                        </p:set>
                                        <p:animEffect transition="in" filter="fade">
                                          <p:cBhvr>
                                            <p:cTn id="39" dur="1000"/>
                                            <p:tgtEl>
                                              <p:spTgt spid="37">
                                                <p:txEl>
                                                  <p:pRg st="1" end="1"/>
                                                </p:txEl>
                                              </p:spTgt>
                                            </p:tgtEl>
                                          </p:cBhvr>
                                        </p:animEffect>
                                        <p:anim calcmode="lin" valueType="num">
                                          <p:cBhvr>
                                            <p:cTn id="40" dur="1000" fill="hold"/>
                                            <p:tgtEl>
                                              <p:spTgt spid="37">
                                                <p:txEl>
                                                  <p:pRg st="1" end="1"/>
                                                </p:txEl>
                                              </p:spTgt>
                                            </p:tgtEl>
                                            <p:attrNameLst>
                                              <p:attrName>ppt_x</p:attrName>
                                            </p:attrNameLst>
                                          </p:cBhvr>
                                          <p:tavLst>
                                            <p:tav tm="0">
                                              <p:val>
                                                <p:strVal val="#ppt_x"/>
                                              </p:val>
                                            </p:tav>
                                            <p:tav tm="100000">
                                              <p:val>
                                                <p:strVal val="#ppt_x"/>
                                              </p:val>
                                            </p:tav>
                                          </p:tavLst>
                                        </p:anim>
                                        <p:anim calcmode="lin" valueType="num">
                                          <p:cBhvr>
                                            <p:cTn id="41" dur="1000" fill="hold"/>
                                            <p:tgtEl>
                                              <p:spTgt spid="37">
                                                <p:txEl>
                                                  <p:pRg st="1" end="1"/>
                                                </p:txEl>
                                              </p:spTgt>
                                            </p:tgtEl>
                                            <p:attrNameLst>
                                              <p:attrName>ppt_y</p:attrName>
                                            </p:attrNameLst>
                                          </p:cBhvr>
                                          <p:tavLst>
                                            <p:tav tm="0">
                                              <p:val>
                                                <p:strVal val="#ppt_y+.1"/>
                                              </p:val>
                                            </p:tav>
                                            <p:tav tm="100000">
                                              <p:val>
                                                <p:strVal val="#ppt_y"/>
                                              </p:val>
                                            </p:tav>
                                          </p:tavLst>
                                        </p:anim>
                                      </p:childTnLst>
                                    </p:cTn>
                                  </p:par>
                                </p:childTnLst>
                              </p:cTn>
                            </p:par>
                            <p:par>
                              <p:cTn id="42" fill="hold">
                                <p:stCondLst>
                                  <p:cond delay="4750"/>
                                </p:stCondLst>
                                <p:childTnLst>
                                  <p:par>
                                    <p:cTn id="43" presetID="42" presetClass="entr" presetSubtype="0" fill="hold" grpId="0" nodeType="afterEffect">
                                      <p:stCondLst>
                                        <p:cond delay="0"/>
                                      </p:stCondLst>
                                      <p:childTnLst>
                                        <p:set>
                                          <p:cBhvr>
                                            <p:cTn id="44" dur="1" fill="hold">
                                              <p:stCondLst>
                                                <p:cond delay="0"/>
                                              </p:stCondLst>
                                            </p:cTn>
                                            <p:tgtEl>
                                              <p:spTgt spid="37">
                                                <p:txEl>
                                                  <p:pRg st="2" end="2"/>
                                                </p:txEl>
                                              </p:spTgt>
                                            </p:tgtEl>
                                            <p:attrNameLst>
                                              <p:attrName>style.visibility</p:attrName>
                                            </p:attrNameLst>
                                          </p:cBhvr>
                                          <p:to>
                                            <p:strVal val="visible"/>
                                          </p:to>
                                        </p:set>
                                        <p:animEffect transition="in" filter="fade">
                                          <p:cBhvr>
                                            <p:cTn id="45" dur="1000"/>
                                            <p:tgtEl>
                                              <p:spTgt spid="37">
                                                <p:txEl>
                                                  <p:pRg st="2" end="2"/>
                                                </p:txEl>
                                              </p:spTgt>
                                            </p:tgtEl>
                                          </p:cBhvr>
                                        </p:animEffect>
                                        <p:anim calcmode="lin" valueType="num">
                                          <p:cBhvr>
                                            <p:cTn id="46"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47"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48" fill="hold">
                                <p:stCondLst>
                                  <p:cond delay="5750"/>
                                </p:stCondLst>
                                <p:childTnLst>
                                  <p:par>
                                    <p:cTn id="49" presetID="42" presetClass="entr" presetSubtype="0" fill="hold" grpId="0" nodeType="afterEffect">
                                      <p:stCondLst>
                                        <p:cond delay="0"/>
                                      </p:stCondLst>
                                      <p:childTnLst>
                                        <p:set>
                                          <p:cBhvr>
                                            <p:cTn id="50" dur="1" fill="hold">
                                              <p:stCondLst>
                                                <p:cond delay="0"/>
                                              </p:stCondLst>
                                            </p:cTn>
                                            <p:tgtEl>
                                              <p:spTgt spid="37">
                                                <p:txEl>
                                                  <p:pRg st="3" end="3"/>
                                                </p:txEl>
                                              </p:spTgt>
                                            </p:tgtEl>
                                            <p:attrNameLst>
                                              <p:attrName>style.visibility</p:attrName>
                                            </p:attrNameLst>
                                          </p:cBhvr>
                                          <p:to>
                                            <p:strVal val="visible"/>
                                          </p:to>
                                        </p:set>
                                        <p:animEffect transition="in" filter="fade">
                                          <p:cBhvr>
                                            <p:cTn id="51" dur="1000"/>
                                            <p:tgtEl>
                                              <p:spTgt spid="37">
                                                <p:txEl>
                                                  <p:pRg st="3" end="3"/>
                                                </p:txEl>
                                              </p:spTgt>
                                            </p:tgtEl>
                                          </p:cBhvr>
                                        </p:animEffect>
                                        <p:anim calcmode="lin" valueType="num">
                                          <p:cBhvr>
                                            <p:cTn id="52" dur="1000" fill="hold"/>
                                            <p:tgtEl>
                                              <p:spTgt spid="37">
                                                <p:txEl>
                                                  <p:pRg st="3" end="3"/>
                                                </p:txEl>
                                              </p:spTgt>
                                            </p:tgtEl>
                                            <p:attrNameLst>
                                              <p:attrName>ppt_x</p:attrName>
                                            </p:attrNameLst>
                                          </p:cBhvr>
                                          <p:tavLst>
                                            <p:tav tm="0">
                                              <p:val>
                                                <p:strVal val="#ppt_x"/>
                                              </p:val>
                                            </p:tav>
                                            <p:tav tm="100000">
                                              <p:val>
                                                <p:strVal val="#ppt_x"/>
                                              </p:val>
                                            </p:tav>
                                          </p:tavLst>
                                        </p:anim>
                                        <p:anim calcmode="lin" valueType="num">
                                          <p:cBhvr>
                                            <p:cTn id="53" dur="1000" fill="hold"/>
                                            <p:tgtEl>
                                              <p:spTgt spid="37">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54" fill="hold">
                          <p:stCondLst>
                            <p:cond delay="indefinite"/>
                          </p:stCondLst>
                          <p:childTnLst>
                            <p:par>
                              <p:cTn id="55" fill="hold">
                                <p:stCondLst>
                                  <p:cond delay="0"/>
                                </p:stCondLst>
                                <p:childTnLst>
                                  <p:par>
                                    <p:cTn id="56" presetID="18" presetClass="entr" presetSubtype="3" fill="hold" grpId="0" nodeType="clickEffect">
                                      <p:stCondLst>
                                        <p:cond delay="0"/>
                                      </p:stCondLst>
                                      <p:childTnLst>
                                        <p:set>
                                          <p:cBhvr>
                                            <p:cTn id="57" dur="1" fill="hold">
                                              <p:stCondLst>
                                                <p:cond delay="0"/>
                                              </p:stCondLst>
                                            </p:cTn>
                                            <p:tgtEl>
                                              <p:spTgt spid="2">
                                                <p:bg/>
                                              </p:spTgt>
                                            </p:tgtEl>
                                            <p:attrNameLst>
                                              <p:attrName>style.visibility</p:attrName>
                                            </p:attrNameLst>
                                          </p:cBhvr>
                                          <p:to>
                                            <p:strVal val="visible"/>
                                          </p:to>
                                        </p:set>
                                        <p:animEffect transition="in" filter="strips(upRight)">
                                          <p:cBhvr>
                                            <p:cTn id="58" dur="500"/>
                                            <p:tgtEl>
                                              <p:spTgt spid="2">
                                                <p:bg/>
                                              </p:spTgt>
                                            </p:tgtEl>
                                          </p:cBhvr>
                                        </p:animEffect>
                                      </p:childTnLst>
                                    </p:cTn>
                                  </p:par>
                                </p:childTnLst>
                              </p:cTn>
                            </p:par>
                          </p:childTnLst>
                        </p:cTn>
                      </p:par>
                      <p:par>
                        <p:cTn id="59" fill="hold">
                          <p:stCondLst>
                            <p:cond delay="indefinite"/>
                          </p:stCondLst>
                          <p:childTnLst>
                            <p:par>
                              <p:cTn id="60" fill="hold">
                                <p:stCondLst>
                                  <p:cond delay="0"/>
                                </p:stCondLst>
                                <p:childTnLst>
                                  <p:par>
                                    <p:cTn id="61" presetID="18" presetClass="entr" presetSubtype="3" fill="hold" grpId="0" nodeType="clickEffect">
                                      <p:stCondLst>
                                        <p:cond delay="0"/>
                                      </p:stCondLst>
                                      <p:childTnLst>
                                        <p:set>
                                          <p:cBhvr>
                                            <p:cTn id="62" dur="1" fill="hold">
                                              <p:stCondLst>
                                                <p:cond delay="0"/>
                                              </p:stCondLst>
                                            </p:cTn>
                                            <p:tgtEl>
                                              <p:spTgt spid="2">
                                                <p:txEl>
                                                  <p:pRg st="0" end="0"/>
                                                </p:txEl>
                                              </p:spTgt>
                                            </p:tgtEl>
                                            <p:attrNameLst>
                                              <p:attrName>style.visibility</p:attrName>
                                            </p:attrNameLst>
                                          </p:cBhvr>
                                          <p:to>
                                            <p:strVal val="visible"/>
                                          </p:to>
                                        </p:set>
                                        <p:animEffect transition="in" filter="strips(upRight)">
                                          <p:cBhvr>
                                            <p:cTn id="63" dur="500"/>
                                            <p:tgtEl>
                                              <p:spTgt spid="2">
                                                <p:txEl>
                                                  <p:pRg st="0" end="0"/>
                                                </p:txEl>
                                              </p:spTgt>
                                            </p:tgtEl>
                                          </p:cBhvr>
                                        </p:animEffect>
                                      </p:childTnLst>
                                    </p:cTn>
                                  </p:par>
                                </p:childTnLst>
                              </p:cTn>
                            </p:par>
                          </p:childTnLst>
                        </p:cTn>
                      </p:par>
                      <p:par>
                        <p:cTn id="64" fill="hold">
                          <p:stCondLst>
                            <p:cond delay="indefinite"/>
                          </p:stCondLst>
                          <p:childTnLst>
                            <p:par>
                              <p:cTn id="65" fill="hold">
                                <p:stCondLst>
                                  <p:cond delay="0"/>
                                </p:stCondLst>
                                <p:childTnLst>
                                  <p:par>
                                    <p:cTn id="66" presetID="18" presetClass="entr" presetSubtype="3" fill="hold" grpId="0" nodeType="clickEffect">
                                      <p:stCondLst>
                                        <p:cond delay="0"/>
                                      </p:stCondLst>
                                      <p:childTnLst>
                                        <p:set>
                                          <p:cBhvr>
                                            <p:cTn id="67" dur="1" fill="hold">
                                              <p:stCondLst>
                                                <p:cond delay="0"/>
                                              </p:stCondLst>
                                            </p:cTn>
                                            <p:tgtEl>
                                              <p:spTgt spid="2">
                                                <p:txEl>
                                                  <p:pRg st="1" end="1"/>
                                                </p:txEl>
                                              </p:spTgt>
                                            </p:tgtEl>
                                            <p:attrNameLst>
                                              <p:attrName>style.visibility</p:attrName>
                                            </p:attrNameLst>
                                          </p:cBhvr>
                                          <p:to>
                                            <p:strVal val="visible"/>
                                          </p:to>
                                        </p:set>
                                        <p:animEffect transition="in" filter="strips(upRight)">
                                          <p:cBhvr>
                                            <p:cTn id="68" dur="500"/>
                                            <p:tgtEl>
                                              <p:spTgt spid="2">
                                                <p:txEl>
                                                  <p:pRg st="1" end="1"/>
                                                </p:txEl>
                                              </p:spTgt>
                                            </p:tgtEl>
                                          </p:cBhvr>
                                        </p:animEffect>
                                      </p:childTnLst>
                                    </p:cTn>
                                  </p:par>
                                </p:childTnLst>
                              </p:cTn>
                            </p:par>
                          </p:childTnLst>
                        </p:cTn>
                      </p:par>
                      <p:par>
                        <p:cTn id="69" fill="hold">
                          <p:stCondLst>
                            <p:cond delay="indefinite"/>
                          </p:stCondLst>
                          <p:childTnLst>
                            <p:par>
                              <p:cTn id="70" fill="hold">
                                <p:stCondLst>
                                  <p:cond delay="0"/>
                                </p:stCondLst>
                                <p:childTnLst>
                                  <p:par>
                                    <p:cTn id="71" presetID="18" presetClass="entr" presetSubtype="3" fill="hold" grpId="0" nodeType="clickEffect">
                                      <p:stCondLst>
                                        <p:cond delay="0"/>
                                      </p:stCondLst>
                                      <p:childTnLst>
                                        <p:set>
                                          <p:cBhvr>
                                            <p:cTn id="72" dur="1" fill="hold">
                                              <p:stCondLst>
                                                <p:cond delay="0"/>
                                              </p:stCondLst>
                                            </p:cTn>
                                            <p:tgtEl>
                                              <p:spTgt spid="2">
                                                <p:txEl>
                                                  <p:pRg st="2" end="2"/>
                                                </p:txEl>
                                              </p:spTgt>
                                            </p:tgtEl>
                                            <p:attrNameLst>
                                              <p:attrName>style.visibility</p:attrName>
                                            </p:attrNameLst>
                                          </p:cBhvr>
                                          <p:to>
                                            <p:strVal val="visible"/>
                                          </p:to>
                                        </p:set>
                                        <p:animEffect transition="in" filter="strips(upRight)">
                                          <p:cBhvr>
                                            <p:cTn id="73" dur="500"/>
                                            <p:tgtEl>
                                              <p:spTgt spid="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bldP spid="79" grpId="0"/>
          <p:bldP spid="2" grpId="0" build="p" animBg="1"/>
        </p:bldLst>
      </p:timing>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254956" y="2458915"/>
            <a:ext cx="5422861" cy="2746906"/>
          </a:xfrm>
          <a:prstGeom prst="rect">
            <a:avLst/>
          </a:prstGeom>
        </p:spPr>
        <p:txBody>
          <a:bodyPr wrap="square">
            <a:spAutoFit/>
          </a:bodyPr>
          <a:lstStyle/>
          <a:p>
            <a:pPr marL="342900" indent="-342900">
              <a:lnSpc>
                <a:spcPts val="2300"/>
              </a:lnSpc>
              <a:buFont typeface="Wingdings" panose="05000000000000000000" pitchFamily="2" charset="2"/>
              <a:buChar char="u"/>
            </a:pPr>
            <a:r>
              <a:rPr lang="zh-TW" altLang="en-US" sz="2200" dirty="0" smtClean="0">
                <a:solidFill>
                  <a:srgbClr val="00EFF1"/>
                </a:solidFill>
                <a:latin typeface="標楷體" panose="03000509000000000000" pitchFamily="65" charset="-120"/>
                <a:ea typeface="標楷體" panose="03000509000000000000" pitchFamily="65" charset="-120"/>
              </a:rPr>
              <a:t>考慮營業稅、先實後</a:t>
            </a:r>
            <a:r>
              <a:rPr lang="zh-TW" altLang="en-US" sz="2200" dirty="0">
                <a:solidFill>
                  <a:srgbClr val="00EFF1"/>
                </a:solidFill>
                <a:latin typeface="標楷體" panose="03000509000000000000" pitchFamily="65" charset="-120"/>
                <a:ea typeface="標楷體" panose="03000509000000000000" pitchFamily="65" charset="-120"/>
              </a:rPr>
              <a:t>虛</a:t>
            </a:r>
            <a:r>
              <a:rPr lang="zh-TW" altLang="en-US" sz="2200" dirty="0" smtClean="0">
                <a:solidFill>
                  <a:srgbClr val="00EFF1"/>
                </a:solidFill>
                <a:latin typeface="標楷體" panose="03000509000000000000" pitchFamily="65" charset="-120"/>
                <a:ea typeface="標楷體" panose="03000509000000000000" pitchFamily="65" charset="-120"/>
              </a:rPr>
              <a:t>法、期初不作轉回分錄</a:t>
            </a:r>
            <a:endParaRPr lang="en-US" altLang="zh-TW" sz="2200" dirty="0" smtClean="0">
              <a:solidFill>
                <a:srgbClr val="00EFF1"/>
              </a:solidFill>
              <a:latin typeface="標楷體" panose="03000509000000000000" pitchFamily="65" charset="-120"/>
              <a:ea typeface="標楷體" panose="03000509000000000000" pitchFamily="65" charset="-120"/>
            </a:endParaRPr>
          </a:p>
          <a:p>
            <a:pPr marL="342900" indent="-342900">
              <a:lnSpc>
                <a:spcPts val="2300"/>
              </a:lnSpc>
              <a:buFont typeface="Wingdings" panose="05000000000000000000" pitchFamily="2" charset="2"/>
              <a:buChar char="u"/>
            </a:pPr>
            <a:r>
              <a:rPr lang="zh-TW" altLang="en-US" sz="2200" dirty="0" smtClean="0">
                <a:solidFill>
                  <a:srgbClr val="00EFF1"/>
                </a:solidFill>
                <a:latin typeface="標楷體" panose="03000509000000000000" pitchFamily="65" charset="-120"/>
                <a:ea typeface="標楷體" panose="03000509000000000000" pitchFamily="65" charset="-120"/>
              </a:rPr>
              <a:t>平時</a:t>
            </a:r>
            <a:r>
              <a:rPr lang="en-US" altLang="zh-TW" sz="2200" dirty="0" smtClean="0">
                <a:solidFill>
                  <a:srgbClr val="00EFF1"/>
                </a:solidFill>
                <a:latin typeface="標楷體" panose="03000509000000000000" pitchFamily="65" charset="-120"/>
                <a:ea typeface="標楷體" panose="03000509000000000000" pitchFamily="65" charset="-120"/>
              </a:rPr>
              <a:t>(32)</a:t>
            </a:r>
          </a:p>
          <a:p>
            <a:pPr marL="696913" lvl="1" indent="-342900">
              <a:lnSpc>
                <a:spcPts val="2300"/>
              </a:lnSpc>
              <a:buFont typeface="Wingdings" panose="05000000000000000000" pitchFamily="2" charset="2"/>
              <a:buChar char="ü"/>
            </a:pPr>
            <a:r>
              <a:rPr lang="zh-TW" altLang="en-US" sz="2200" dirty="0">
                <a:solidFill>
                  <a:srgbClr val="00EFF1"/>
                </a:solidFill>
                <a:latin typeface="標楷體" panose="03000509000000000000" pitchFamily="65" charset="-120"/>
                <a:ea typeface="標楷體" panose="03000509000000000000" pitchFamily="65" charset="-120"/>
              </a:rPr>
              <a:t>投資</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出售、</a:t>
            </a:r>
            <a:r>
              <a:rPr lang="zh-TW" altLang="en-US" sz="2200" dirty="0">
                <a:solidFill>
                  <a:srgbClr val="00EFF1"/>
                </a:solidFill>
                <a:latin typeface="標楷體" panose="03000509000000000000" pitchFamily="65" charset="-120"/>
                <a:ea typeface="標楷體" panose="03000509000000000000" pitchFamily="65" charset="-120"/>
              </a:rPr>
              <a:t>股利</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權益</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銀行</a:t>
            </a:r>
            <a:r>
              <a:rPr lang="zh-TW" altLang="en-US" sz="2200" dirty="0">
                <a:solidFill>
                  <a:srgbClr val="00EFF1"/>
                </a:solidFill>
                <a:latin typeface="標楷體" panose="03000509000000000000" pitchFamily="65" charset="-120"/>
                <a:ea typeface="標楷體" panose="03000509000000000000" pitchFamily="65" charset="-120"/>
              </a:rPr>
              <a:t>調節、</a:t>
            </a:r>
            <a:r>
              <a:rPr lang="zh-TW" altLang="en-US" sz="2200" dirty="0" smtClean="0">
                <a:solidFill>
                  <a:srgbClr val="00EFF1"/>
                </a:solidFill>
                <a:latin typeface="標楷體" panose="03000509000000000000" pitchFamily="65" charset="-120"/>
                <a:ea typeface="標楷體" panose="03000509000000000000" pitchFamily="65" charset="-120"/>
              </a:rPr>
              <a:t>營業稅</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結算繳納</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、投資</a:t>
            </a:r>
            <a:r>
              <a:rPr lang="en-US" altLang="zh-TW" sz="2200" dirty="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出售</a:t>
            </a:r>
            <a:r>
              <a:rPr lang="en-US" altLang="zh-TW" sz="2200" dirty="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持有</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貼現</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拒付</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庫藏股票</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再</a:t>
            </a:r>
            <a:r>
              <a:rPr lang="zh-TW" altLang="en-US" sz="2200" dirty="0" smtClean="0">
                <a:solidFill>
                  <a:srgbClr val="00EFF1"/>
                </a:solidFill>
                <a:latin typeface="標楷體" panose="03000509000000000000" pitchFamily="65" charset="-120"/>
                <a:ea typeface="標楷體" panose="03000509000000000000" pitchFamily="65" charset="-120"/>
              </a:rPr>
              <a:t>發</a:t>
            </a:r>
            <a:r>
              <a:rPr lang="zh-TW" altLang="en-US" sz="2200" dirty="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註銷</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發行公司債</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分期</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、薪資</a:t>
            </a:r>
            <a:r>
              <a:rPr lang="en-US" altLang="zh-TW" sz="2200" dirty="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含雇主負擔</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、確定</a:t>
            </a:r>
            <a:r>
              <a:rPr lang="zh-TW" altLang="en-US" sz="2200" dirty="0">
                <a:solidFill>
                  <a:srgbClr val="00EFF1"/>
                </a:solidFill>
                <a:latin typeface="標楷體" panose="03000509000000000000" pitchFamily="65" charset="-120"/>
                <a:ea typeface="標楷體" panose="03000509000000000000" pitchFamily="65" charset="-120"/>
              </a:rPr>
              <a:t>應收帳款無法</a:t>
            </a:r>
            <a:r>
              <a:rPr lang="zh-TW" altLang="en-US" sz="2200" dirty="0" smtClean="0">
                <a:solidFill>
                  <a:srgbClr val="00EFF1"/>
                </a:solidFill>
                <a:latin typeface="標楷體" panose="03000509000000000000" pitchFamily="65" charset="-120"/>
                <a:ea typeface="標楷體" panose="03000509000000000000" pitchFamily="65" charset="-120"/>
              </a:rPr>
              <a:t>收回</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含收回</a:t>
            </a:r>
            <a:r>
              <a:rPr lang="en-US" altLang="zh-TW" sz="2200" dirty="0" smtClean="0">
                <a:solidFill>
                  <a:srgbClr val="00EFF1"/>
                </a:solidFill>
                <a:latin typeface="標楷體" panose="03000509000000000000" pitchFamily="65" charset="-120"/>
                <a:ea typeface="標楷體" panose="03000509000000000000" pitchFamily="65" charset="-120"/>
              </a:rPr>
              <a:t>)</a:t>
            </a: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339650" cy="646331"/>
          </a:xfrm>
          <a:prstGeom prst="rect">
            <a:avLst/>
          </a:prstGeom>
        </p:spPr>
        <p:txBody>
          <a:bodyPr wrap="none">
            <a:spAutoFit/>
          </a:bodyPr>
          <a:lstStyle/>
          <a:p>
            <a:r>
              <a:rPr lang="zh-TW" altLang="en-US" sz="3600" b="1" dirty="0">
                <a:solidFill>
                  <a:schemeClr val="bg1"/>
                </a:solidFill>
                <a:latin typeface="標楷體" panose="03000509000000000000" pitchFamily="65" charset="-120"/>
                <a:ea typeface="標楷體" panose="03000509000000000000" pitchFamily="65" charset="-120"/>
              </a:rPr>
              <a:t>歷屆試題</a:t>
            </a:r>
            <a:r>
              <a:rPr lang="zh-TW" altLang="en-US" sz="3600" b="1" dirty="0" smtClean="0">
                <a:solidFill>
                  <a:schemeClr val="bg1"/>
                </a:solidFill>
                <a:latin typeface="標楷體" panose="03000509000000000000" pitchFamily="65" charset="-120"/>
                <a:ea typeface="標楷體" panose="03000509000000000000" pitchFamily="65" charset="-120"/>
              </a:rPr>
              <a:t>分析</a:t>
            </a:r>
            <a:r>
              <a:rPr lang="en-US" altLang="zh-TW" sz="3600" b="1" dirty="0" smtClean="0">
                <a:solidFill>
                  <a:schemeClr val="bg1"/>
                </a:solidFill>
                <a:latin typeface="標楷體" panose="03000509000000000000" pitchFamily="65" charset="-120"/>
                <a:ea typeface="標楷體" panose="03000509000000000000" pitchFamily="65" charset="-120"/>
              </a:rPr>
              <a:t>-</a:t>
            </a:r>
            <a:r>
              <a:rPr lang="en-US" altLang="zh-TW" sz="3600" b="1" dirty="0" smtClean="0">
                <a:solidFill>
                  <a:srgbClr val="00EFF1"/>
                </a:solidFill>
                <a:latin typeface="標楷體" panose="03000509000000000000" pitchFamily="65" charset="-120"/>
                <a:ea typeface="標楷體" panose="03000509000000000000" pitchFamily="65" charset="-120"/>
              </a:rPr>
              <a:t>106</a:t>
            </a:r>
            <a:r>
              <a:rPr lang="zh-TW" altLang="en-US" sz="3600" b="1" dirty="0" smtClean="0">
                <a:solidFill>
                  <a:srgbClr val="00EFF1"/>
                </a:solidFill>
                <a:latin typeface="標楷體" panose="03000509000000000000" pitchFamily="65" charset="-120"/>
                <a:ea typeface="標楷體" panose="03000509000000000000" pitchFamily="65" charset="-120"/>
              </a:rPr>
              <a:t>年</a:t>
            </a:r>
            <a:endParaRPr lang="zh-TW" altLang="en-US" sz="36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293134" y="1617645"/>
            <a:ext cx="5851165" cy="5122368"/>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9" name="群組 8">
            <a:extLst>
              <a:ext uri="{FF2B5EF4-FFF2-40B4-BE49-F238E27FC236}">
                <a16:creationId xmlns:a16="http://schemas.microsoft.com/office/drawing/2014/main" id="{2FECE5B1-E716-44B3-BCA8-EFD0567F881C}"/>
              </a:ext>
            </a:extLst>
          </p:cNvPr>
          <p:cNvGrpSpPr/>
          <p:nvPr/>
        </p:nvGrpSpPr>
        <p:grpSpPr>
          <a:xfrm>
            <a:off x="2076757" y="869949"/>
            <a:ext cx="1847850" cy="1603387"/>
            <a:chOff x="1552254" y="1240776"/>
            <a:chExt cx="1847850" cy="1603387"/>
          </a:xfrm>
        </p:grpSpPr>
        <p:pic>
          <p:nvPicPr>
            <p:cNvPr id="4" name="圖片 3">
              <a:extLst>
                <a:ext uri="{FF2B5EF4-FFF2-40B4-BE49-F238E27FC236}">
                  <a16:creationId xmlns:a16="http://schemas.microsoft.com/office/drawing/2014/main" id="{B2323400-6E4D-44BE-8AD6-8965FCB03FBB}"/>
                </a:ext>
              </a:extLst>
            </p:cNvPr>
            <p:cNvPicPr>
              <a:picLocks noChangeAspect="1"/>
            </p:cNvPicPr>
            <p:nvPr/>
          </p:nvPicPr>
          <p:blipFill>
            <a:blip r:embed="rId4"/>
            <a:stretch>
              <a:fillRect/>
            </a:stretch>
          </p:blipFill>
          <p:spPr>
            <a:xfrm>
              <a:off x="1704807" y="1240776"/>
              <a:ext cx="1615580" cy="1603387"/>
            </a:xfrm>
            <a:prstGeom prst="rect">
              <a:avLst/>
            </a:prstGeom>
          </p:spPr>
        </p:pic>
        <p:sp>
          <p:nvSpPr>
            <p:cNvPr id="5" name="文字方塊 4">
              <a:extLst>
                <a:ext uri="{FF2B5EF4-FFF2-40B4-BE49-F238E27FC236}">
                  <a16:creationId xmlns:a16="http://schemas.microsoft.com/office/drawing/2014/main" id="{274FDA40-955A-4375-A45A-5C3F888E0DDF}"/>
                </a:ext>
              </a:extLst>
            </p:cNvPr>
            <p:cNvSpPr txBox="1"/>
            <p:nvPr/>
          </p:nvSpPr>
          <p:spPr>
            <a:xfrm>
              <a:off x="1552254" y="1728928"/>
              <a:ext cx="1847850" cy="584775"/>
            </a:xfrm>
            <a:prstGeom prst="rect">
              <a:avLst/>
            </a:prstGeom>
            <a:noFill/>
          </p:spPr>
          <p:txBody>
            <a:bodyPr wrap="square" rtlCol="0">
              <a:spAutoFit/>
            </a:bodyPr>
            <a:lstStyle/>
            <a:p>
              <a:pPr algn="ctr"/>
              <a:r>
                <a:rPr lang="zh-TW" altLang="en-US" sz="3200" dirty="0">
                  <a:solidFill>
                    <a:schemeClr val="bg1"/>
                  </a:solidFill>
                  <a:latin typeface="標楷體" panose="03000509000000000000" pitchFamily="65" charset="-120"/>
                  <a:ea typeface="標楷體" panose="03000509000000000000" pitchFamily="65" charset="-120"/>
                </a:rPr>
                <a:t>模擬題</a:t>
              </a:r>
            </a:p>
          </p:txBody>
        </p:sp>
      </p:grpSp>
      <p:sp>
        <p:nvSpPr>
          <p:cNvPr id="94" name="矩形 93">
            <a:extLst>
              <a:ext uri="{FF2B5EF4-FFF2-40B4-BE49-F238E27FC236}">
                <a16:creationId xmlns:a16="http://schemas.microsoft.com/office/drawing/2014/main" id="{0FFBB90C-5965-4130-85DE-B5E57223117A}"/>
              </a:ext>
            </a:extLst>
          </p:cNvPr>
          <p:cNvSpPr/>
          <p:nvPr/>
        </p:nvSpPr>
        <p:spPr>
          <a:xfrm>
            <a:off x="5965081" y="2510326"/>
            <a:ext cx="5755367" cy="4221669"/>
          </a:xfrm>
          <a:prstGeom prst="rect">
            <a:avLst/>
          </a:prstGeom>
        </p:spPr>
        <p:txBody>
          <a:bodyPr wrap="square">
            <a:spAutoFit/>
          </a:bodyPr>
          <a:lstStyle/>
          <a:p>
            <a:pPr marL="342900" indent="-342900">
              <a:lnSpc>
                <a:spcPts val="2300"/>
              </a:lnSpc>
              <a:buFont typeface="Wingdings" panose="05000000000000000000" pitchFamily="2" charset="2"/>
              <a:buChar char="n"/>
            </a:pPr>
            <a:r>
              <a:rPr lang="zh-TW" altLang="en-US" sz="2200" dirty="0" smtClean="0">
                <a:solidFill>
                  <a:srgbClr val="FFFF00"/>
                </a:solidFill>
                <a:latin typeface="標楷體" panose="03000509000000000000" pitchFamily="65" charset="-120"/>
                <a:ea typeface="標楷體" panose="03000509000000000000" pitchFamily="65" charset="-120"/>
              </a:rPr>
              <a:t>不考慮</a:t>
            </a:r>
            <a:r>
              <a:rPr lang="zh-TW" altLang="en-US" sz="2200" dirty="0">
                <a:solidFill>
                  <a:srgbClr val="FFFF00"/>
                </a:solidFill>
                <a:latin typeface="標楷體" panose="03000509000000000000" pitchFamily="65" charset="-120"/>
                <a:ea typeface="標楷體" panose="03000509000000000000" pitchFamily="65" charset="-120"/>
              </a:rPr>
              <a:t>營業稅、</a:t>
            </a:r>
            <a:r>
              <a:rPr lang="zh-TW" altLang="en-US" sz="2200" dirty="0" smtClean="0">
                <a:solidFill>
                  <a:srgbClr val="FFFF00"/>
                </a:solidFill>
                <a:latin typeface="標楷體" panose="03000509000000000000" pitchFamily="65" charset="-120"/>
                <a:ea typeface="標楷體" panose="03000509000000000000" pitchFamily="65" charset="-120"/>
              </a:rPr>
              <a:t>先實後</a:t>
            </a:r>
            <a:r>
              <a:rPr lang="zh-TW" altLang="en-US" sz="2200" dirty="0">
                <a:solidFill>
                  <a:srgbClr val="FFFF00"/>
                </a:solidFill>
                <a:latin typeface="標楷體" panose="03000509000000000000" pitchFamily="65" charset="-120"/>
                <a:ea typeface="標楷體" panose="03000509000000000000" pitchFamily="65" charset="-120"/>
              </a:rPr>
              <a:t>虛</a:t>
            </a:r>
            <a:r>
              <a:rPr lang="zh-TW" altLang="en-US" sz="2200" dirty="0" smtClean="0">
                <a:solidFill>
                  <a:srgbClr val="FFFF00"/>
                </a:solidFill>
                <a:latin typeface="標楷體" panose="03000509000000000000" pitchFamily="65" charset="-120"/>
                <a:ea typeface="標楷體" panose="03000509000000000000" pitchFamily="65" charset="-120"/>
              </a:rPr>
              <a:t>法</a:t>
            </a:r>
            <a:r>
              <a:rPr lang="zh-TW" altLang="en-US" sz="2200" dirty="0">
                <a:solidFill>
                  <a:srgbClr val="FFFF00"/>
                </a:solidFill>
                <a:latin typeface="標楷體" panose="03000509000000000000" pitchFamily="65" charset="-120"/>
                <a:ea typeface="標楷體" panose="03000509000000000000" pitchFamily="65" charset="-120"/>
              </a:rPr>
              <a:t>、期初不作轉</a:t>
            </a:r>
            <a:r>
              <a:rPr lang="zh-TW" altLang="en-US" sz="2200" dirty="0" smtClean="0">
                <a:solidFill>
                  <a:srgbClr val="FFFF00"/>
                </a:solidFill>
                <a:latin typeface="標楷體" panose="03000509000000000000" pitchFamily="65" charset="-120"/>
                <a:ea typeface="標楷體" panose="03000509000000000000" pitchFamily="65" charset="-120"/>
              </a:rPr>
              <a:t>回、</a:t>
            </a:r>
            <a:r>
              <a:rPr lang="zh-TW" altLang="en-US" sz="2200" dirty="0" smtClean="0">
                <a:solidFill>
                  <a:schemeClr val="accent2">
                    <a:lumMod val="60000"/>
                    <a:lumOff val="40000"/>
                  </a:schemeClr>
                </a:solidFill>
                <a:latin typeface="標楷體" panose="03000509000000000000" pitchFamily="65" charset="-120"/>
                <a:ea typeface="標楷體" panose="03000509000000000000" pitchFamily="65" charset="-120"/>
              </a:rPr>
              <a:t>存貨定期盤存制</a:t>
            </a:r>
            <a:r>
              <a:rPr lang="en-US" altLang="zh-TW" sz="2200" dirty="0" smtClean="0">
                <a:solidFill>
                  <a:schemeClr val="accent2">
                    <a:lumMod val="60000"/>
                    <a:lumOff val="40000"/>
                  </a:schemeClr>
                </a:solidFill>
                <a:latin typeface="標楷體" panose="03000509000000000000" pitchFamily="65" charset="-120"/>
                <a:ea typeface="標楷體" panose="03000509000000000000" pitchFamily="65" charset="-120"/>
              </a:rPr>
              <a:t>(</a:t>
            </a:r>
            <a:r>
              <a:rPr lang="zh-TW" altLang="en-US" sz="2200" dirty="0" smtClean="0">
                <a:solidFill>
                  <a:schemeClr val="accent2">
                    <a:lumMod val="60000"/>
                    <a:lumOff val="40000"/>
                  </a:schemeClr>
                </a:solidFill>
                <a:latin typeface="標楷體" panose="03000509000000000000" pitchFamily="65" charset="-120"/>
                <a:ea typeface="標楷體" panose="03000509000000000000" pitchFamily="65" charset="-120"/>
              </a:rPr>
              <a:t>先進先出法</a:t>
            </a:r>
            <a:r>
              <a:rPr lang="en-US" altLang="zh-TW" sz="2200" dirty="0" smtClean="0">
                <a:solidFill>
                  <a:schemeClr val="accent2">
                    <a:lumMod val="60000"/>
                    <a:lumOff val="40000"/>
                  </a:schemeClr>
                </a:solidFill>
                <a:latin typeface="標楷體" panose="03000509000000000000" pitchFamily="65" charset="-120"/>
                <a:ea typeface="標楷體" panose="03000509000000000000" pitchFamily="65" charset="-120"/>
              </a:rPr>
              <a:t>)</a:t>
            </a:r>
            <a:r>
              <a:rPr lang="zh-TW" altLang="en-US" sz="2200" dirty="0" smtClean="0">
                <a:solidFill>
                  <a:schemeClr val="accent2">
                    <a:lumMod val="60000"/>
                    <a:lumOff val="40000"/>
                  </a:schemeClr>
                </a:solidFill>
                <a:latin typeface="標楷體" panose="03000509000000000000" pitchFamily="65" charset="-120"/>
                <a:ea typeface="標楷體" panose="03000509000000000000" pitchFamily="65" charset="-120"/>
              </a:rPr>
              <a:t>改採永續盤存制</a:t>
            </a:r>
            <a:r>
              <a:rPr lang="en-US" altLang="zh-TW" sz="2200" dirty="0" smtClean="0">
                <a:solidFill>
                  <a:schemeClr val="accent2">
                    <a:lumMod val="60000"/>
                    <a:lumOff val="40000"/>
                  </a:schemeClr>
                </a:solidFill>
                <a:latin typeface="標楷體" panose="03000509000000000000" pitchFamily="65" charset="-120"/>
                <a:ea typeface="標楷體" panose="03000509000000000000" pitchFamily="65" charset="-120"/>
              </a:rPr>
              <a:t>(</a:t>
            </a:r>
            <a:r>
              <a:rPr lang="zh-TW" altLang="en-US" sz="2200" dirty="0" smtClean="0">
                <a:solidFill>
                  <a:schemeClr val="accent2">
                    <a:lumMod val="60000"/>
                    <a:lumOff val="40000"/>
                  </a:schemeClr>
                </a:solidFill>
                <a:latin typeface="標楷體" panose="03000509000000000000" pitchFamily="65" charset="-120"/>
                <a:ea typeface="標楷體" panose="03000509000000000000" pitchFamily="65" charset="-120"/>
              </a:rPr>
              <a:t>移動加權平均法</a:t>
            </a:r>
            <a:r>
              <a:rPr lang="en-US" altLang="zh-TW" sz="2200" dirty="0" smtClean="0">
                <a:solidFill>
                  <a:schemeClr val="accent2">
                    <a:lumMod val="60000"/>
                    <a:lumOff val="40000"/>
                  </a:schemeClr>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、更正後再</a:t>
            </a:r>
            <a:r>
              <a:rPr lang="zh-TW" altLang="en-US" sz="2200" dirty="0">
                <a:solidFill>
                  <a:srgbClr val="FFFF00"/>
                </a:solidFill>
                <a:latin typeface="標楷體" panose="03000509000000000000" pitchFamily="65" charset="-120"/>
                <a:ea typeface="標楷體" panose="03000509000000000000" pitchFamily="65" charset="-120"/>
              </a:rPr>
              <a:t>開</a:t>
            </a:r>
            <a:r>
              <a:rPr lang="zh-TW" altLang="en-US" sz="2200" dirty="0" smtClean="0">
                <a:solidFill>
                  <a:srgbClr val="FFFF00"/>
                </a:solidFill>
                <a:latin typeface="標楷體" panose="03000509000000000000" pitchFamily="65" charset="-120"/>
                <a:ea typeface="標楷體" panose="03000509000000000000" pitchFamily="65" charset="-120"/>
              </a:rPr>
              <a:t>帳</a:t>
            </a:r>
            <a:r>
              <a:rPr lang="zh-TW" altLang="en-US" sz="2200" dirty="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其他</a:t>
            </a:r>
            <a:r>
              <a:rPr lang="zh-TW" altLang="en-US" sz="2200" dirty="0">
                <a:solidFill>
                  <a:srgbClr val="FFFF00"/>
                </a:solidFill>
                <a:latin typeface="標楷體" panose="03000509000000000000" pitchFamily="65" charset="-120"/>
                <a:ea typeface="標楷體" panose="03000509000000000000" pitchFamily="65" charset="-120"/>
              </a:rPr>
              <a:t>綜合損益</a:t>
            </a:r>
            <a:r>
              <a:rPr lang="zh-TW" altLang="en-US" sz="2200" dirty="0" smtClean="0">
                <a:solidFill>
                  <a:srgbClr val="FFFF00"/>
                </a:solidFill>
                <a:latin typeface="標楷體" panose="03000509000000000000" pitchFamily="65" charset="-120"/>
                <a:ea typeface="標楷體" panose="03000509000000000000" pitchFamily="65" charset="-120"/>
              </a:rPr>
              <a:t>（一律</a:t>
            </a:r>
            <a:r>
              <a:rPr lang="zh-TW" altLang="en-US" sz="2200" dirty="0">
                <a:solidFill>
                  <a:srgbClr val="FFFF00"/>
                </a:solidFill>
                <a:latin typeface="標楷體" panose="03000509000000000000" pitchFamily="65" charset="-120"/>
                <a:ea typeface="標楷體" panose="03000509000000000000" pitchFamily="65" charset="-120"/>
              </a:rPr>
              <a:t>於結帳時再結轉至其他權益）</a:t>
            </a:r>
            <a:endParaRPr lang="en-US" altLang="zh-TW" sz="2200" dirty="0" smtClean="0">
              <a:solidFill>
                <a:srgbClr val="FFFF00"/>
              </a:solidFill>
              <a:latin typeface="標楷體" panose="03000509000000000000" pitchFamily="65" charset="-120"/>
              <a:ea typeface="標楷體" panose="03000509000000000000" pitchFamily="65" charset="-120"/>
            </a:endParaRPr>
          </a:p>
          <a:p>
            <a:pPr marL="342900" indent="-342900">
              <a:lnSpc>
                <a:spcPts val="2300"/>
              </a:lnSpc>
              <a:buFont typeface="Wingdings" panose="05000000000000000000" pitchFamily="2" charset="2"/>
              <a:buChar char="n"/>
            </a:pPr>
            <a:r>
              <a:rPr lang="zh-TW" altLang="en-US" sz="2200" dirty="0" smtClean="0">
                <a:solidFill>
                  <a:srgbClr val="FFFF00"/>
                </a:solidFill>
                <a:latin typeface="標楷體" panose="03000509000000000000" pitchFamily="65" charset="-120"/>
                <a:ea typeface="標楷體" panose="03000509000000000000" pitchFamily="65" charset="-120"/>
              </a:rPr>
              <a:t>平時</a:t>
            </a:r>
            <a:r>
              <a:rPr lang="en-US" altLang="zh-TW" sz="2200" dirty="0" smtClean="0">
                <a:solidFill>
                  <a:srgbClr val="FFFF00"/>
                </a:solidFill>
                <a:latin typeface="標楷體" panose="03000509000000000000" pitchFamily="65" charset="-120"/>
                <a:ea typeface="標楷體" panose="03000509000000000000" pitchFamily="65" charset="-120"/>
              </a:rPr>
              <a:t>(38)</a:t>
            </a:r>
            <a:endParaRPr lang="en-US" altLang="zh-TW" sz="2200" dirty="0">
              <a:solidFill>
                <a:srgbClr val="FFFF00"/>
              </a:solidFill>
              <a:latin typeface="標楷體" panose="03000509000000000000" pitchFamily="65" charset="-120"/>
              <a:ea typeface="標楷體" panose="03000509000000000000" pitchFamily="65" charset="-120"/>
            </a:endParaRPr>
          </a:p>
          <a:p>
            <a:pPr marL="696913" lvl="1" indent="-342900">
              <a:lnSpc>
                <a:spcPts val="2300"/>
              </a:lnSpc>
              <a:buFont typeface="Wingdings" panose="05000000000000000000" pitchFamily="2" charset="2"/>
              <a:buChar char="ü"/>
            </a:pPr>
            <a:r>
              <a:rPr lang="zh-TW" altLang="en-US" sz="2200" dirty="0">
                <a:solidFill>
                  <a:srgbClr val="FFFF00"/>
                </a:solidFill>
                <a:latin typeface="標楷體" panose="03000509000000000000" pitchFamily="65" charset="-120"/>
                <a:ea typeface="標楷體" panose="03000509000000000000" pitchFamily="65" charset="-120"/>
              </a:rPr>
              <a:t>庫藏股票</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含再發、換資產</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銀行</a:t>
            </a:r>
            <a:r>
              <a:rPr lang="zh-TW" altLang="en-US" sz="2200" dirty="0" smtClean="0">
                <a:solidFill>
                  <a:srgbClr val="FFFF00"/>
                </a:solidFill>
                <a:latin typeface="標楷體" panose="03000509000000000000" pitchFamily="65" charset="-120"/>
                <a:ea typeface="標楷體" panose="03000509000000000000" pitchFamily="65" charset="-120"/>
              </a:rPr>
              <a:t>調節</a:t>
            </a:r>
            <a:r>
              <a:rPr lang="zh-TW" altLang="en-US" sz="2200" dirty="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貼現</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更正</a:t>
            </a:r>
            <a:r>
              <a:rPr lang="zh-TW" altLang="en-US" sz="2200" dirty="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如期支付</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投資</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現金及股票股</a:t>
            </a:r>
            <a:r>
              <a:rPr lang="zh-TW" altLang="en-US" sz="2200" dirty="0" smtClean="0">
                <a:solidFill>
                  <a:srgbClr val="FFFF00"/>
                </a:solidFill>
                <a:latin typeface="標楷體" panose="03000509000000000000" pitchFamily="65" charset="-120"/>
                <a:ea typeface="標楷體" panose="03000509000000000000" pitchFamily="65" charset="-120"/>
              </a:rPr>
              <a:t>利</a:t>
            </a:r>
            <a:r>
              <a:rPr lang="zh-TW" altLang="en-US" sz="2200" dirty="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出售</a:t>
            </a:r>
            <a:r>
              <a:rPr lang="en-US" altLang="zh-TW" sz="2200" dirty="0" smtClean="0">
                <a:solidFill>
                  <a:srgbClr val="FFFF00"/>
                </a:solidFill>
                <a:latin typeface="標楷體" panose="03000509000000000000" pitchFamily="65" charset="-120"/>
                <a:ea typeface="標楷體" panose="03000509000000000000" pitchFamily="65" charset="-120"/>
              </a:rPr>
              <a:t>-</a:t>
            </a:r>
            <a:r>
              <a:rPr lang="en-US" altLang="zh-TW" sz="2200" dirty="0" err="1" smtClean="0">
                <a:solidFill>
                  <a:srgbClr val="FFFF00"/>
                </a:solidFill>
                <a:latin typeface="標楷體" panose="03000509000000000000" pitchFamily="65" charset="-120"/>
                <a:ea typeface="標楷體" panose="03000509000000000000" pitchFamily="65" charset="-120"/>
              </a:rPr>
              <a:t>OCI</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投資</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現金及股票股利</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權益</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投資</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出售</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持有</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、薪資</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含雇主負擔</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、發放</a:t>
            </a:r>
            <a:r>
              <a:rPr lang="zh-TW" altLang="en-US" sz="2200" dirty="0">
                <a:solidFill>
                  <a:srgbClr val="FFFF00"/>
                </a:solidFill>
                <a:latin typeface="標楷體" panose="03000509000000000000" pitchFamily="65" charset="-120"/>
                <a:ea typeface="標楷體" panose="03000509000000000000" pitchFamily="65" charset="-120"/>
              </a:rPr>
              <a:t>股利、</a:t>
            </a:r>
            <a:r>
              <a:rPr lang="zh-TW" altLang="en-US" sz="2200" dirty="0" smtClean="0">
                <a:solidFill>
                  <a:srgbClr val="FFFF00"/>
                </a:solidFill>
                <a:latin typeface="標楷體" panose="03000509000000000000" pitchFamily="65" charset="-120"/>
                <a:ea typeface="標楷體" panose="03000509000000000000" pitchFamily="65" charset="-120"/>
              </a:rPr>
              <a:t>專利權</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出售</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、發行</a:t>
            </a:r>
            <a:r>
              <a:rPr lang="zh-TW" altLang="en-US" sz="2200" dirty="0">
                <a:solidFill>
                  <a:srgbClr val="FFFF00"/>
                </a:solidFill>
                <a:latin typeface="標楷體" panose="03000509000000000000" pitchFamily="65" charset="-120"/>
                <a:ea typeface="標楷體" panose="03000509000000000000" pitchFamily="65" charset="-120"/>
              </a:rPr>
              <a:t>公司債</a:t>
            </a:r>
            <a:r>
              <a:rPr lang="zh-TW" altLang="en-US" sz="2200" dirty="0" smtClean="0">
                <a:solidFill>
                  <a:srgbClr val="FFFF00"/>
                </a:solidFill>
                <a:latin typeface="標楷體" panose="03000509000000000000" pitchFamily="65" charset="-120"/>
                <a:ea typeface="標楷體" panose="03000509000000000000" pitchFamily="65" charset="-120"/>
              </a:rPr>
              <a:t>、資產</a:t>
            </a:r>
            <a:r>
              <a:rPr lang="zh-TW" altLang="en-US" sz="2200" dirty="0">
                <a:solidFill>
                  <a:srgbClr val="FFFF00"/>
                </a:solidFill>
                <a:latin typeface="標楷體" panose="03000509000000000000" pitchFamily="65" charset="-120"/>
                <a:ea typeface="標楷體" panose="03000509000000000000" pitchFamily="65" charset="-120"/>
              </a:rPr>
              <a:t>交換、復原成本</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長負準備</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、確定</a:t>
            </a:r>
            <a:r>
              <a:rPr lang="zh-TW" altLang="en-US" sz="2200" dirty="0">
                <a:solidFill>
                  <a:srgbClr val="FFFF00"/>
                </a:solidFill>
                <a:latin typeface="標楷體" panose="03000509000000000000" pitchFamily="65" charset="-120"/>
                <a:ea typeface="標楷體" panose="03000509000000000000" pitchFamily="65" charset="-120"/>
              </a:rPr>
              <a:t>應收帳款無法收回、</a:t>
            </a:r>
            <a:r>
              <a:rPr lang="zh-TW" altLang="en-US" sz="2200" dirty="0" smtClean="0">
                <a:solidFill>
                  <a:srgbClr val="FFFF00"/>
                </a:solidFill>
                <a:latin typeface="標楷體" panose="03000509000000000000" pitchFamily="65" charset="-120"/>
                <a:ea typeface="標楷體" panose="03000509000000000000" pitchFamily="65" charset="-120"/>
              </a:rPr>
              <a:t>提撥償債</a:t>
            </a:r>
            <a:r>
              <a:rPr lang="zh-TW" altLang="en-US" sz="2200" dirty="0">
                <a:solidFill>
                  <a:srgbClr val="FFFF00"/>
                </a:solidFill>
                <a:latin typeface="標楷體" panose="03000509000000000000" pitchFamily="65" charset="-120"/>
                <a:ea typeface="標楷體" panose="03000509000000000000" pitchFamily="65" charset="-120"/>
              </a:rPr>
              <a:t>基金</a:t>
            </a:r>
            <a:r>
              <a:rPr lang="zh-TW" altLang="en-US" sz="2200" dirty="0" smtClean="0">
                <a:solidFill>
                  <a:srgbClr val="FFFF00"/>
                </a:solidFill>
                <a:latin typeface="標楷體" panose="03000509000000000000" pitchFamily="65" charset="-120"/>
                <a:ea typeface="標楷體" panose="03000509000000000000" pitchFamily="65" charset="-120"/>
              </a:rPr>
              <a:t>準備</a:t>
            </a:r>
            <a:endParaRPr lang="en-US" altLang="zh-TW" sz="2200" dirty="0" smtClean="0">
              <a:solidFill>
                <a:srgbClr val="FFFF00"/>
              </a:solidFill>
              <a:latin typeface="標楷體" panose="03000509000000000000" pitchFamily="65" charset="-120"/>
              <a:ea typeface="標楷體" panose="03000509000000000000" pitchFamily="65" charset="-120"/>
            </a:endParaRPr>
          </a:p>
        </p:txBody>
      </p:sp>
      <p:grpSp>
        <p:nvGrpSpPr>
          <p:cNvPr id="7" name="群組 6">
            <a:extLst>
              <a:ext uri="{FF2B5EF4-FFF2-40B4-BE49-F238E27FC236}">
                <a16:creationId xmlns:a16="http://schemas.microsoft.com/office/drawing/2014/main" id="{CE4B92A7-1C67-4465-9FE9-27BCC1855A0C}"/>
              </a:ext>
            </a:extLst>
          </p:cNvPr>
          <p:cNvGrpSpPr/>
          <p:nvPr/>
        </p:nvGrpSpPr>
        <p:grpSpPr>
          <a:xfrm>
            <a:off x="5953767" y="1558319"/>
            <a:ext cx="6295603" cy="5181694"/>
            <a:chOff x="4518274" y="1931316"/>
            <a:chExt cx="3447414" cy="4926055"/>
          </a:xfrm>
        </p:grpSpPr>
        <p:sp>
          <p:nvSpPr>
            <p:cNvPr id="93" name="矩形 92">
              <a:extLst>
                <a:ext uri="{FF2B5EF4-FFF2-40B4-BE49-F238E27FC236}">
                  <a16:creationId xmlns:a16="http://schemas.microsoft.com/office/drawing/2014/main" id="{6F885C99-576D-4300-81CE-A89888E70D44}"/>
                </a:ext>
              </a:extLst>
            </p:cNvPr>
            <p:cNvSpPr/>
            <p:nvPr/>
          </p:nvSpPr>
          <p:spPr>
            <a:xfrm flipH="1">
              <a:off x="4518274"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95" name="图片 74">
              <a:extLst>
                <a:ext uri="{FF2B5EF4-FFF2-40B4-BE49-F238E27FC236}">
                  <a16:creationId xmlns:a16="http://schemas.microsoft.com/office/drawing/2014/main" id="{95F5E59E-C40D-415F-8005-E84224C8A6AA}"/>
                </a:ext>
              </a:extLst>
            </p:cNvPr>
            <p:cNvPicPr>
              <a:picLocks/>
            </p:cNvPicPr>
            <p:nvPr/>
          </p:nvPicPr>
          <p:blipFill>
            <a:blip r:embed="rId3"/>
            <a:stretch>
              <a:fillRect/>
            </a:stretch>
          </p:blipFill>
          <p:spPr>
            <a:xfrm>
              <a:off x="6251370" y="6677371"/>
              <a:ext cx="1714318" cy="180000"/>
            </a:xfrm>
            <a:prstGeom prst="rect">
              <a:avLst/>
            </a:prstGeom>
          </p:spPr>
        </p:pic>
        <p:pic>
          <p:nvPicPr>
            <p:cNvPr id="96" name="图片 74">
              <a:extLst>
                <a:ext uri="{FF2B5EF4-FFF2-40B4-BE49-F238E27FC236}">
                  <a16:creationId xmlns:a16="http://schemas.microsoft.com/office/drawing/2014/main" id="{0424429C-68E7-486F-BA6D-6BF064E6F475}"/>
                </a:ext>
              </a:extLst>
            </p:cNvPr>
            <p:cNvPicPr>
              <a:picLocks/>
            </p:cNvPicPr>
            <p:nvPr/>
          </p:nvPicPr>
          <p:blipFill>
            <a:blip r:embed="rId3"/>
            <a:stretch>
              <a:fillRect/>
            </a:stretch>
          </p:blipFill>
          <p:spPr>
            <a:xfrm>
              <a:off x="5286581" y="1931316"/>
              <a:ext cx="1714318" cy="180000"/>
            </a:xfrm>
            <a:prstGeom prst="rect">
              <a:avLst/>
            </a:prstGeom>
          </p:spPr>
        </p:pic>
      </p:grpSp>
      <p:grpSp>
        <p:nvGrpSpPr>
          <p:cNvPr id="10" name="群組 9">
            <a:extLst>
              <a:ext uri="{FF2B5EF4-FFF2-40B4-BE49-F238E27FC236}">
                <a16:creationId xmlns:a16="http://schemas.microsoft.com/office/drawing/2014/main" id="{66764955-C316-40F6-92CC-3F782B90F392}"/>
              </a:ext>
            </a:extLst>
          </p:cNvPr>
          <p:cNvGrpSpPr/>
          <p:nvPr/>
        </p:nvGrpSpPr>
        <p:grpSpPr>
          <a:xfrm>
            <a:off x="8149228" y="887200"/>
            <a:ext cx="1847850" cy="1603387"/>
            <a:chOff x="5198539" y="1240776"/>
            <a:chExt cx="1847850" cy="1603387"/>
          </a:xfrm>
        </p:grpSpPr>
        <p:pic>
          <p:nvPicPr>
            <p:cNvPr id="97" name="圖片 96">
              <a:extLst>
                <a:ext uri="{FF2B5EF4-FFF2-40B4-BE49-F238E27FC236}">
                  <a16:creationId xmlns:a16="http://schemas.microsoft.com/office/drawing/2014/main" id="{A18A93CE-4DE0-4ABC-B7AA-7F2E5A3F6DD2}"/>
                </a:ext>
              </a:extLst>
            </p:cNvPr>
            <p:cNvPicPr>
              <a:picLocks noChangeAspect="1"/>
            </p:cNvPicPr>
            <p:nvPr/>
          </p:nvPicPr>
          <p:blipFill>
            <a:blip r:embed="rId4"/>
            <a:stretch>
              <a:fillRect/>
            </a:stretch>
          </p:blipFill>
          <p:spPr>
            <a:xfrm>
              <a:off x="5314674" y="1240776"/>
              <a:ext cx="1615580" cy="1603387"/>
            </a:xfrm>
            <a:prstGeom prst="rect">
              <a:avLst/>
            </a:prstGeom>
          </p:spPr>
        </p:pic>
        <p:sp>
          <p:nvSpPr>
            <p:cNvPr id="98" name="文字方塊 97">
              <a:extLst>
                <a:ext uri="{FF2B5EF4-FFF2-40B4-BE49-F238E27FC236}">
                  <a16:creationId xmlns:a16="http://schemas.microsoft.com/office/drawing/2014/main" id="{B7D60A0D-3F7E-4C98-9A9C-A40824EF6F05}"/>
                </a:ext>
              </a:extLst>
            </p:cNvPr>
            <p:cNvSpPr txBox="1"/>
            <p:nvPr/>
          </p:nvSpPr>
          <p:spPr>
            <a:xfrm>
              <a:off x="5198539" y="1730882"/>
              <a:ext cx="1847850" cy="584775"/>
            </a:xfrm>
            <a:prstGeom prst="rect">
              <a:avLst/>
            </a:prstGeom>
            <a:noFill/>
          </p:spPr>
          <p:txBody>
            <a:bodyPr wrap="square" rtlCol="0">
              <a:spAutoFit/>
            </a:bodyPr>
            <a:lstStyle/>
            <a:p>
              <a:pPr algn="ctr"/>
              <a:r>
                <a:rPr lang="zh-TW" altLang="en-US" sz="3200" dirty="0" smtClean="0">
                  <a:solidFill>
                    <a:schemeClr val="bg1"/>
                  </a:solidFill>
                  <a:latin typeface="標楷體" panose="03000509000000000000" pitchFamily="65" charset="-120"/>
                  <a:ea typeface="標楷體" panose="03000509000000000000" pitchFamily="65" charset="-120"/>
                </a:rPr>
                <a:t>正式題</a:t>
              </a:r>
              <a:endParaRPr lang="zh-TW" altLang="en-US" sz="3200" dirty="0">
                <a:solidFill>
                  <a:schemeClr val="bg1"/>
                </a:solidFill>
                <a:latin typeface="標楷體" panose="03000509000000000000" pitchFamily="65" charset="-120"/>
                <a:ea typeface="標楷體" panose="03000509000000000000" pitchFamily="65" charset="-120"/>
              </a:endParaRPr>
            </a:p>
          </p:txBody>
        </p:sp>
      </p:grpSp>
    </p:spTree>
    <p:extLst>
      <p:ext uri="{BB962C8B-B14F-4D97-AF65-F5344CB8AC3E}">
        <p14:creationId xmlns:p14="http://schemas.microsoft.com/office/powerpoint/2010/main" val="5447714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6" presetClass="entr" presetSubtype="32" fill="hold"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circle(out)">
                                          <p:cBhvr>
                                            <p:cTn id="23" dur="500"/>
                                            <p:tgtEl>
                                              <p:spTgt spid="9"/>
                                            </p:tgtEl>
                                          </p:cBhvr>
                                        </p:animEffect>
                                      </p:childTnLst>
                                    </p:cTn>
                                  </p:par>
                                </p:childTnLst>
                              </p:cTn>
                            </p:par>
                            <p:par>
                              <p:cTn id="24" fill="hold">
                                <p:stCondLst>
                                  <p:cond delay="1750"/>
                                </p:stCondLst>
                                <p:childTnLst>
                                  <p:par>
                                    <p:cTn id="25" presetID="22" presetClass="entr" presetSubtype="1" fill="hold"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wipe(up)">
                                          <p:cBhvr>
                                            <p:cTn id="27" dur="500"/>
                                            <p:tgtEl>
                                              <p:spTgt spid="6"/>
                                            </p:tgtEl>
                                          </p:cBhvr>
                                        </p:animEffect>
                                      </p:childTnLst>
                                    </p:cTn>
                                  </p:par>
                                </p:childTnLst>
                              </p:cTn>
                            </p:par>
                          </p:childTnLst>
                        </p:cTn>
                      </p:par>
                      <p:par>
                        <p:cTn id="28" fill="hold">
                          <p:stCondLst>
                            <p:cond delay="indefinite"/>
                          </p:stCondLst>
                          <p:childTnLst>
                            <p:par>
                              <p:cTn id="29" fill="hold">
                                <p:stCondLst>
                                  <p:cond delay="0"/>
                                </p:stCondLst>
                                <p:childTnLst>
                                  <p:par>
                                    <p:cTn id="30" presetID="6" presetClass="entr" presetSubtype="32" fill="hold" nodeType="click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circle(out)">
                                          <p:cBhvr>
                                            <p:cTn id="32" dur="500"/>
                                            <p:tgtEl>
                                              <p:spTgt spid="10"/>
                                            </p:tgtEl>
                                          </p:cBhvr>
                                        </p:animEffect>
                                      </p:childTnLst>
                                    </p:cTn>
                                  </p:par>
                                </p:childTnLst>
                              </p:cTn>
                            </p:par>
                            <p:par>
                              <p:cTn id="33" fill="hold">
                                <p:stCondLst>
                                  <p:cond delay="500"/>
                                </p:stCondLst>
                                <p:childTnLst>
                                  <p:par>
                                    <p:cTn id="34" presetID="22" presetClass="entr" presetSubtype="1" fill="hold" nodeType="afterEffect">
                                      <p:stCondLst>
                                        <p:cond delay="0"/>
                                      </p:stCondLst>
                                      <p:childTnLst>
                                        <p:set>
                                          <p:cBhvr>
                                            <p:cTn id="35" dur="1" fill="hold">
                                              <p:stCondLst>
                                                <p:cond delay="0"/>
                                              </p:stCondLst>
                                            </p:cTn>
                                            <p:tgtEl>
                                              <p:spTgt spid="7"/>
                                            </p:tgtEl>
                                            <p:attrNameLst>
                                              <p:attrName>style.visibility</p:attrName>
                                            </p:attrNameLst>
                                          </p:cBhvr>
                                          <p:to>
                                            <p:strVal val="visible"/>
                                          </p:to>
                                        </p:set>
                                        <p:animEffect transition="in" filter="wipe(up)">
                                          <p:cBhvr>
                                            <p:cTn id="36" dur="500"/>
                                            <p:tgtEl>
                                              <p:spTgt spid="7"/>
                                            </p:tgtEl>
                                          </p:cBhvr>
                                        </p:animEffect>
                                      </p:childTnLst>
                                    </p:cTn>
                                  </p:par>
                                </p:childTnLst>
                              </p:cTn>
                            </p:par>
                            <p:par>
                              <p:cTn id="37" fill="hold">
                                <p:stCondLst>
                                  <p:cond delay="1000"/>
                                </p:stCondLst>
                                <p:childTnLst>
                                  <p:par>
                                    <p:cTn id="38" presetID="42" presetClass="entr" presetSubtype="0" fill="hold" grpId="0" nodeType="afterEffect">
                                      <p:stCondLst>
                                        <p:cond delay="0"/>
                                      </p:stCondLst>
                                      <p:childTnLst>
                                        <p:set>
                                          <p:cBhvr>
                                            <p:cTn id="39" dur="1" fill="hold">
                                              <p:stCondLst>
                                                <p:cond delay="0"/>
                                              </p:stCondLst>
                                            </p:cTn>
                                            <p:tgtEl>
                                              <p:spTgt spid="94">
                                                <p:txEl>
                                                  <p:pRg st="0" end="0"/>
                                                </p:txEl>
                                              </p:spTgt>
                                            </p:tgtEl>
                                            <p:attrNameLst>
                                              <p:attrName>style.visibility</p:attrName>
                                            </p:attrNameLst>
                                          </p:cBhvr>
                                          <p:to>
                                            <p:strVal val="visible"/>
                                          </p:to>
                                        </p:set>
                                        <p:animEffect transition="in" filter="fade">
                                          <p:cBhvr>
                                            <p:cTn id="40" dur="1000"/>
                                            <p:tgtEl>
                                              <p:spTgt spid="94">
                                                <p:txEl>
                                                  <p:pRg st="0" end="0"/>
                                                </p:txEl>
                                              </p:spTgt>
                                            </p:tgtEl>
                                          </p:cBhvr>
                                        </p:animEffect>
                                        <p:anim calcmode="lin" valueType="num">
                                          <p:cBhvr>
                                            <p:cTn id="41" dur="1000" fill="hold"/>
                                            <p:tgtEl>
                                              <p:spTgt spid="94">
                                                <p:txEl>
                                                  <p:pRg st="0" end="0"/>
                                                </p:txEl>
                                              </p:spTgt>
                                            </p:tgtEl>
                                            <p:attrNameLst>
                                              <p:attrName>ppt_x</p:attrName>
                                            </p:attrNameLst>
                                          </p:cBhvr>
                                          <p:tavLst>
                                            <p:tav tm="0">
                                              <p:val>
                                                <p:strVal val="#ppt_x"/>
                                              </p:val>
                                            </p:tav>
                                            <p:tav tm="100000">
                                              <p:val>
                                                <p:strVal val="#ppt_x"/>
                                              </p:val>
                                            </p:tav>
                                          </p:tavLst>
                                        </p:anim>
                                        <p:anim calcmode="lin" valueType="num">
                                          <p:cBhvr>
                                            <p:cTn id="42" dur="1000" fill="hold"/>
                                            <p:tgtEl>
                                              <p:spTgt spid="94">
                                                <p:txEl>
                                                  <p:pRg st="0" end="0"/>
                                                </p:txEl>
                                              </p:spTgt>
                                            </p:tgtEl>
                                            <p:attrNameLst>
                                              <p:attrName>ppt_y</p:attrName>
                                            </p:attrNameLst>
                                          </p:cBhvr>
                                          <p:tavLst>
                                            <p:tav tm="0">
                                              <p:val>
                                                <p:strVal val="#ppt_y+.1"/>
                                              </p:val>
                                            </p:tav>
                                            <p:tav tm="100000">
                                              <p:val>
                                                <p:strVal val="#ppt_y"/>
                                              </p:val>
                                            </p:tav>
                                          </p:tavLst>
                                        </p:anim>
                                      </p:childTnLst>
                                    </p:cTn>
                                  </p:par>
                                </p:childTnLst>
                              </p:cTn>
                            </p:par>
                            <p:par>
                              <p:cTn id="43" fill="hold">
                                <p:stCondLst>
                                  <p:cond delay="2000"/>
                                </p:stCondLst>
                                <p:childTnLst>
                                  <p:par>
                                    <p:cTn id="44" presetID="42" presetClass="entr" presetSubtype="0" fill="hold" grpId="0" nodeType="afterEffect">
                                      <p:stCondLst>
                                        <p:cond delay="0"/>
                                      </p:stCondLst>
                                      <p:childTnLst>
                                        <p:set>
                                          <p:cBhvr>
                                            <p:cTn id="45" dur="1" fill="hold">
                                              <p:stCondLst>
                                                <p:cond delay="0"/>
                                              </p:stCondLst>
                                            </p:cTn>
                                            <p:tgtEl>
                                              <p:spTgt spid="94">
                                                <p:txEl>
                                                  <p:pRg st="1" end="1"/>
                                                </p:txEl>
                                              </p:spTgt>
                                            </p:tgtEl>
                                            <p:attrNameLst>
                                              <p:attrName>style.visibility</p:attrName>
                                            </p:attrNameLst>
                                          </p:cBhvr>
                                          <p:to>
                                            <p:strVal val="visible"/>
                                          </p:to>
                                        </p:set>
                                        <p:animEffect transition="in" filter="fade">
                                          <p:cBhvr>
                                            <p:cTn id="46" dur="1000"/>
                                            <p:tgtEl>
                                              <p:spTgt spid="94">
                                                <p:txEl>
                                                  <p:pRg st="1" end="1"/>
                                                </p:txEl>
                                              </p:spTgt>
                                            </p:tgtEl>
                                          </p:cBhvr>
                                        </p:animEffect>
                                        <p:anim calcmode="lin" valueType="num">
                                          <p:cBhvr>
                                            <p:cTn id="47" dur="1000" fill="hold"/>
                                            <p:tgtEl>
                                              <p:spTgt spid="94">
                                                <p:txEl>
                                                  <p:pRg st="1" end="1"/>
                                                </p:txEl>
                                              </p:spTgt>
                                            </p:tgtEl>
                                            <p:attrNameLst>
                                              <p:attrName>ppt_x</p:attrName>
                                            </p:attrNameLst>
                                          </p:cBhvr>
                                          <p:tavLst>
                                            <p:tav tm="0">
                                              <p:val>
                                                <p:strVal val="#ppt_x"/>
                                              </p:val>
                                            </p:tav>
                                            <p:tav tm="100000">
                                              <p:val>
                                                <p:strVal val="#ppt_x"/>
                                              </p:val>
                                            </p:tav>
                                          </p:tavLst>
                                        </p:anim>
                                        <p:anim calcmode="lin" valueType="num">
                                          <p:cBhvr>
                                            <p:cTn id="48" dur="1000" fill="hold"/>
                                            <p:tgtEl>
                                              <p:spTgt spid="94">
                                                <p:txEl>
                                                  <p:pRg st="1" end="1"/>
                                                </p:txEl>
                                              </p:spTgt>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0"/>
                                      </p:stCondLst>
                                      <p:childTnLst>
                                        <p:set>
                                          <p:cBhvr>
                                            <p:cTn id="50" dur="1" fill="hold">
                                              <p:stCondLst>
                                                <p:cond delay="0"/>
                                              </p:stCondLst>
                                            </p:cTn>
                                            <p:tgtEl>
                                              <p:spTgt spid="94">
                                                <p:txEl>
                                                  <p:pRg st="2" end="2"/>
                                                </p:txEl>
                                              </p:spTgt>
                                            </p:tgtEl>
                                            <p:attrNameLst>
                                              <p:attrName>style.visibility</p:attrName>
                                            </p:attrNameLst>
                                          </p:cBhvr>
                                          <p:to>
                                            <p:strVal val="visible"/>
                                          </p:to>
                                        </p:set>
                                        <p:animEffect transition="in" filter="fade">
                                          <p:cBhvr>
                                            <p:cTn id="51" dur="1000"/>
                                            <p:tgtEl>
                                              <p:spTgt spid="94">
                                                <p:txEl>
                                                  <p:pRg st="2" end="2"/>
                                                </p:txEl>
                                              </p:spTgt>
                                            </p:tgtEl>
                                          </p:cBhvr>
                                        </p:animEffect>
                                        <p:anim calcmode="lin" valueType="num">
                                          <p:cBhvr>
                                            <p:cTn id="52" dur="1000" fill="hold"/>
                                            <p:tgtEl>
                                              <p:spTgt spid="94">
                                                <p:txEl>
                                                  <p:pRg st="2" end="2"/>
                                                </p:txEl>
                                              </p:spTgt>
                                            </p:tgtEl>
                                            <p:attrNameLst>
                                              <p:attrName>ppt_x</p:attrName>
                                            </p:attrNameLst>
                                          </p:cBhvr>
                                          <p:tavLst>
                                            <p:tav tm="0">
                                              <p:val>
                                                <p:strVal val="#ppt_x"/>
                                              </p:val>
                                            </p:tav>
                                            <p:tav tm="100000">
                                              <p:val>
                                                <p:strVal val="#ppt_x"/>
                                              </p:val>
                                            </p:tav>
                                          </p:tavLst>
                                        </p:anim>
                                        <p:anim calcmode="lin" valueType="num">
                                          <p:cBhvr>
                                            <p:cTn id="53" dur="1000" fill="hold"/>
                                            <p:tgtEl>
                                              <p:spTgt spid="94">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94" grpId="0" build="p"/>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6" presetClass="entr" presetSubtype="32" fill="hold"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circle(out)">
                                          <p:cBhvr>
                                            <p:cTn id="23" dur="500"/>
                                            <p:tgtEl>
                                              <p:spTgt spid="9"/>
                                            </p:tgtEl>
                                          </p:cBhvr>
                                        </p:animEffect>
                                      </p:childTnLst>
                                    </p:cTn>
                                  </p:par>
                                </p:childTnLst>
                              </p:cTn>
                            </p:par>
                            <p:par>
                              <p:cTn id="24" fill="hold">
                                <p:stCondLst>
                                  <p:cond delay="1750"/>
                                </p:stCondLst>
                                <p:childTnLst>
                                  <p:par>
                                    <p:cTn id="25" presetID="22" presetClass="entr" presetSubtype="1" fill="hold"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wipe(up)">
                                          <p:cBhvr>
                                            <p:cTn id="27" dur="500"/>
                                            <p:tgtEl>
                                              <p:spTgt spid="6"/>
                                            </p:tgtEl>
                                          </p:cBhvr>
                                        </p:animEffect>
                                      </p:childTnLst>
                                    </p:cTn>
                                  </p:par>
                                </p:childTnLst>
                              </p:cTn>
                            </p:par>
                          </p:childTnLst>
                        </p:cTn>
                      </p:par>
                      <p:par>
                        <p:cTn id="28" fill="hold">
                          <p:stCondLst>
                            <p:cond delay="indefinite"/>
                          </p:stCondLst>
                          <p:childTnLst>
                            <p:par>
                              <p:cTn id="29" fill="hold">
                                <p:stCondLst>
                                  <p:cond delay="0"/>
                                </p:stCondLst>
                                <p:childTnLst>
                                  <p:par>
                                    <p:cTn id="30" presetID="6" presetClass="entr" presetSubtype="32" fill="hold" nodeType="click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circle(out)">
                                          <p:cBhvr>
                                            <p:cTn id="32" dur="500"/>
                                            <p:tgtEl>
                                              <p:spTgt spid="10"/>
                                            </p:tgtEl>
                                          </p:cBhvr>
                                        </p:animEffect>
                                      </p:childTnLst>
                                    </p:cTn>
                                  </p:par>
                                </p:childTnLst>
                              </p:cTn>
                            </p:par>
                            <p:par>
                              <p:cTn id="33" fill="hold">
                                <p:stCondLst>
                                  <p:cond delay="500"/>
                                </p:stCondLst>
                                <p:childTnLst>
                                  <p:par>
                                    <p:cTn id="34" presetID="22" presetClass="entr" presetSubtype="1" fill="hold" nodeType="afterEffect">
                                      <p:stCondLst>
                                        <p:cond delay="0"/>
                                      </p:stCondLst>
                                      <p:childTnLst>
                                        <p:set>
                                          <p:cBhvr>
                                            <p:cTn id="35" dur="1" fill="hold">
                                              <p:stCondLst>
                                                <p:cond delay="0"/>
                                              </p:stCondLst>
                                            </p:cTn>
                                            <p:tgtEl>
                                              <p:spTgt spid="7"/>
                                            </p:tgtEl>
                                            <p:attrNameLst>
                                              <p:attrName>style.visibility</p:attrName>
                                            </p:attrNameLst>
                                          </p:cBhvr>
                                          <p:to>
                                            <p:strVal val="visible"/>
                                          </p:to>
                                        </p:set>
                                        <p:animEffect transition="in" filter="wipe(up)">
                                          <p:cBhvr>
                                            <p:cTn id="36" dur="500"/>
                                            <p:tgtEl>
                                              <p:spTgt spid="7"/>
                                            </p:tgtEl>
                                          </p:cBhvr>
                                        </p:animEffect>
                                      </p:childTnLst>
                                    </p:cTn>
                                  </p:par>
                                </p:childTnLst>
                              </p:cTn>
                            </p:par>
                            <p:par>
                              <p:cTn id="37" fill="hold">
                                <p:stCondLst>
                                  <p:cond delay="1000"/>
                                </p:stCondLst>
                                <p:childTnLst>
                                  <p:par>
                                    <p:cTn id="38" presetID="42" presetClass="entr" presetSubtype="0" fill="hold" grpId="0" nodeType="afterEffect">
                                      <p:stCondLst>
                                        <p:cond delay="0"/>
                                      </p:stCondLst>
                                      <p:childTnLst>
                                        <p:set>
                                          <p:cBhvr>
                                            <p:cTn id="39" dur="1" fill="hold">
                                              <p:stCondLst>
                                                <p:cond delay="0"/>
                                              </p:stCondLst>
                                            </p:cTn>
                                            <p:tgtEl>
                                              <p:spTgt spid="94">
                                                <p:txEl>
                                                  <p:pRg st="0" end="0"/>
                                                </p:txEl>
                                              </p:spTgt>
                                            </p:tgtEl>
                                            <p:attrNameLst>
                                              <p:attrName>style.visibility</p:attrName>
                                            </p:attrNameLst>
                                          </p:cBhvr>
                                          <p:to>
                                            <p:strVal val="visible"/>
                                          </p:to>
                                        </p:set>
                                        <p:animEffect transition="in" filter="fade">
                                          <p:cBhvr>
                                            <p:cTn id="40" dur="1000"/>
                                            <p:tgtEl>
                                              <p:spTgt spid="94">
                                                <p:txEl>
                                                  <p:pRg st="0" end="0"/>
                                                </p:txEl>
                                              </p:spTgt>
                                            </p:tgtEl>
                                          </p:cBhvr>
                                        </p:animEffect>
                                        <p:anim calcmode="lin" valueType="num">
                                          <p:cBhvr>
                                            <p:cTn id="41" dur="1000" fill="hold"/>
                                            <p:tgtEl>
                                              <p:spTgt spid="94">
                                                <p:txEl>
                                                  <p:pRg st="0" end="0"/>
                                                </p:txEl>
                                              </p:spTgt>
                                            </p:tgtEl>
                                            <p:attrNameLst>
                                              <p:attrName>ppt_x</p:attrName>
                                            </p:attrNameLst>
                                          </p:cBhvr>
                                          <p:tavLst>
                                            <p:tav tm="0">
                                              <p:val>
                                                <p:strVal val="#ppt_x"/>
                                              </p:val>
                                            </p:tav>
                                            <p:tav tm="100000">
                                              <p:val>
                                                <p:strVal val="#ppt_x"/>
                                              </p:val>
                                            </p:tav>
                                          </p:tavLst>
                                        </p:anim>
                                        <p:anim calcmode="lin" valueType="num">
                                          <p:cBhvr>
                                            <p:cTn id="42" dur="1000" fill="hold"/>
                                            <p:tgtEl>
                                              <p:spTgt spid="94">
                                                <p:txEl>
                                                  <p:pRg st="0" end="0"/>
                                                </p:txEl>
                                              </p:spTgt>
                                            </p:tgtEl>
                                            <p:attrNameLst>
                                              <p:attrName>ppt_y</p:attrName>
                                            </p:attrNameLst>
                                          </p:cBhvr>
                                          <p:tavLst>
                                            <p:tav tm="0">
                                              <p:val>
                                                <p:strVal val="#ppt_y+.1"/>
                                              </p:val>
                                            </p:tav>
                                            <p:tav tm="100000">
                                              <p:val>
                                                <p:strVal val="#ppt_y"/>
                                              </p:val>
                                            </p:tav>
                                          </p:tavLst>
                                        </p:anim>
                                      </p:childTnLst>
                                    </p:cTn>
                                  </p:par>
                                </p:childTnLst>
                              </p:cTn>
                            </p:par>
                            <p:par>
                              <p:cTn id="43" fill="hold">
                                <p:stCondLst>
                                  <p:cond delay="2000"/>
                                </p:stCondLst>
                                <p:childTnLst>
                                  <p:par>
                                    <p:cTn id="44" presetID="42" presetClass="entr" presetSubtype="0" fill="hold" grpId="0" nodeType="afterEffect">
                                      <p:stCondLst>
                                        <p:cond delay="0"/>
                                      </p:stCondLst>
                                      <p:childTnLst>
                                        <p:set>
                                          <p:cBhvr>
                                            <p:cTn id="45" dur="1" fill="hold">
                                              <p:stCondLst>
                                                <p:cond delay="0"/>
                                              </p:stCondLst>
                                            </p:cTn>
                                            <p:tgtEl>
                                              <p:spTgt spid="94">
                                                <p:txEl>
                                                  <p:pRg st="1" end="1"/>
                                                </p:txEl>
                                              </p:spTgt>
                                            </p:tgtEl>
                                            <p:attrNameLst>
                                              <p:attrName>style.visibility</p:attrName>
                                            </p:attrNameLst>
                                          </p:cBhvr>
                                          <p:to>
                                            <p:strVal val="visible"/>
                                          </p:to>
                                        </p:set>
                                        <p:animEffect transition="in" filter="fade">
                                          <p:cBhvr>
                                            <p:cTn id="46" dur="1000"/>
                                            <p:tgtEl>
                                              <p:spTgt spid="94">
                                                <p:txEl>
                                                  <p:pRg st="1" end="1"/>
                                                </p:txEl>
                                              </p:spTgt>
                                            </p:tgtEl>
                                          </p:cBhvr>
                                        </p:animEffect>
                                        <p:anim calcmode="lin" valueType="num">
                                          <p:cBhvr>
                                            <p:cTn id="47" dur="1000" fill="hold"/>
                                            <p:tgtEl>
                                              <p:spTgt spid="94">
                                                <p:txEl>
                                                  <p:pRg st="1" end="1"/>
                                                </p:txEl>
                                              </p:spTgt>
                                            </p:tgtEl>
                                            <p:attrNameLst>
                                              <p:attrName>ppt_x</p:attrName>
                                            </p:attrNameLst>
                                          </p:cBhvr>
                                          <p:tavLst>
                                            <p:tav tm="0">
                                              <p:val>
                                                <p:strVal val="#ppt_x"/>
                                              </p:val>
                                            </p:tav>
                                            <p:tav tm="100000">
                                              <p:val>
                                                <p:strVal val="#ppt_x"/>
                                              </p:val>
                                            </p:tav>
                                          </p:tavLst>
                                        </p:anim>
                                        <p:anim calcmode="lin" valueType="num">
                                          <p:cBhvr>
                                            <p:cTn id="48" dur="1000" fill="hold"/>
                                            <p:tgtEl>
                                              <p:spTgt spid="94">
                                                <p:txEl>
                                                  <p:pRg st="1" end="1"/>
                                                </p:txEl>
                                              </p:spTgt>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0"/>
                                      </p:stCondLst>
                                      <p:childTnLst>
                                        <p:set>
                                          <p:cBhvr>
                                            <p:cTn id="50" dur="1" fill="hold">
                                              <p:stCondLst>
                                                <p:cond delay="0"/>
                                              </p:stCondLst>
                                            </p:cTn>
                                            <p:tgtEl>
                                              <p:spTgt spid="94">
                                                <p:txEl>
                                                  <p:pRg st="2" end="2"/>
                                                </p:txEl>
                                              </p:spTgt>
                                            </p:tgtEl>
                                            <p:attrNameLst>
                                              <p:attrName>style.visibility</p:attrName>
                                            </p:attrNameLst>
                                          </p:cBhvr>
                                          <p:to>
                                            <p:strVal val="visible"/>
                                          </p:to>
                                        </p:set>
                                        <p:animEffect transition="in" filter="fade">
                                          <p:cBhvr>
                                            <p:cTn id="51" dur="1000"/>
                                            <p:tgtEl>
                                              <p:spTgt spid="94">
                                                <p:txEl>
                                                  <p:pRg st="2" end="2"/>
                                                </p:txEl>
                                              </p:spTgt>
                                            </p:tgtEl>
                                          </p:cBhvr>
                                        </p:animEffect>
                                        <p:anim calcmode="lin" valueType="num">
                                          <p:cBhvr>
                                            <p:cTn id="52" dur="1000" fill="hold"/>
                                            <p:tgtEl>
                                              <p:spTgt spid="94">
                                                <p:txEl>
                                                  <p:pRg st="2" end="2"/>
                                                </p:txEl>
                                              </p:spTgt>
                                            </p:tgtEl>
                                            <p:attrNameLst>
                                              <p:attrName>ppt_x</p:attrName>
                                            </p:attrNameLst>
                                          </p:cBhvr>
                                          <p:tavLst>
                                            <p:tav tm="0">
                                              <p:val>
                                                <p:strVal val="#ppt_x"/>
                                              </p:val>
                                            </p:tav>
                                            <p:tav tm="100000">
                                              <p:val>
                                                <p:strVal val="#ppt_x"/>
                                              </p:val>
                                            </p:tav>
                                          </p:tavLst>
                                        </p:anim>
                                        <p:anim calcmode="lin" valueType="num">
                                          <p:cBhvr>
                                            <p:cTn id="53" dur="1000" fill="hold"/>
                                            <p:tgtEl>
                                              <p:spTgt spid="94">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94" grpId="0" build="p"/>
        </p:bldLst>
      </p:timing>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254956" y="2458915"/>
            <a:ext cx="5422861" cy="4058290"/>
          </a:xfrm>
          <a:prstGeom prst="rect">
            <a:avLst/>
          </a:prstGeom>
        </p:spPr>
        <p:txBody>
          <a:bodyPr wrap="square">
            <a:spAutoFit/>
          </a:bodyPr>
          <a:lstStyle/>
          <a:p>
            <a:pPr marL="342900" indent="-342900">
              <a:lnSpc>
                <a:spcPts val="2800"/>
              </a:lnSpc>
              <a:buFont typeface="Wingdings" panose="05000000000000000000" pitchFamily="2" charset="2"/>
              <a:buChar char="u"/>
            </a:pPr>
            <a:r>
              <a:rPr lang="zh-TW" altLang="en-US" sz="2200" dirty="0" smtClean="0">
                <a:solidFill>
                  <a:srgbClr val="00EFF1"/>
                </a:solidFill>
                <a:latin typeface="標楷體" panose="03000509000000000000" pitchFamily="65" charset="-120"/>
                <a:ea typeface="標楷體" panose="03000509000000000000" pitchFamily="65" charset="-120"/>
              </a:rPr>
              <a:t>考慮營業稅、先實後</a:t>
            </a:r>
            <a:r>
              <a:rPr lang="zh-TW" altLang="en-US" sz="2200" dirty="0">
                <a:solidFill>
                  <a:srgbClr val="00EFF1"/>
                </a:solidFill>
                <a:latin typeface="標楷體" panose="03000509000000000000" pitchFamily="65" charset="-120"/>
                <a:ea typeface="標楷體" panose="03000509000000000000" pitchFamily="65" charset="-120"/>
              </a:rPr>
              <a:t>虛</a:t>
            </a:r>
            <a:r>
              <a:rPr lang="zh-TW" altLang="en-US" sz="2200" dirty="0" smtClean="0">
                <a:solidFill>
                  <a:srgbClr val="00EFF1"/>
                </a:solidFill>
                <a:latin typeface="標楷體" panose="03000509000000000000" pitchFamily="65" charset="-120"/>
                <a:ea typeface="標楷體" panose="03000509000000000000" pitchFamily="65" charset="-120"/>
              </a:rPr>
              <a:t>法、期初不作轉回分錄</a:t>
            </a:r>
            <a:endParaRPr lang="en-US" altLang="zh-TW" sz="2200" dirty="0" smtClean="0">
              <a:solidFill>
                <a:srgbClr val="00EFF1"/>
              </a:solidFill>
              <a:latin typeface="標楷體" panose="03000509000000000000" pitchFamily="65" charset="-120"/>
              <a:ea typeface="標楷體" panose="03000509000000000000" pitchFamily="65" charset="-120"/>
            </a:endParaRPr>
          </a:p>
          <a:p>
            <a:pPr marL="354013" lvl="1" indent="-354013">
              <a:lnSpc>
                <a:spcPts val="2300"/>
              </a:lnSpc>
              <a:buFont typeface="Wingdings" panose="05000000000000000000" pitchFamily="2" charset="2"/>
              <a:buChar char="u"/>
            </a:pPr>
            <a:r>
              <a:rPr lang="zh-TW" altLang="en-US" sz="2200" dirty="0">
                <a:solidFill>
                  <a:srgbClr val="00EFF1"/>
                </a:solidFill>
                <a:latin typeface="標楷體" panose="03000509000000000000" pitchFamily="65" charset="-120"/>
                <a:ea typeface="標楷體" panose="03000509000000000000" pitchFamily="65" charset="-120"/>
              </a:rPr>
              <a:t>調整</a:t>
            </a:r>
            <a:r>
              <a:rPr lang="en-US" altLang="zh-TW" sz="2200" dirty="0">
                <a:solidFill>
                  <a:srgbClr val="00EFF1"/>
                </a:solidFill>
                <a:latin typeface="標楷體" panose="03000509000000000000" pitchFamily="65" charset="-120"/>
                <a:ea typeface="標楷體" panose="03000509000000000000" pitchFamily="65" charset="-120"/>
              </a:rPr>
              <a:t>(12)</a:t>
            </a:r>
          </a:p>
          <a:p>
            <a:pPr marL="696913" lvl="1" indent="-342900">
              <a:lnSpc>
                <a:spcPts val="2300"/>
              </a:lnSpc>
              <a:buFont typeface="Wingdings" panose="05000000000000000000" pitchFamily="2" charset="2"/>
              <a:buChar char="ü"/>
            </a:pPr>
            <a:r>
              <a:rPr lang="zh-TW" altLang="en-US" sz="2200" dirty="0">
                <a:solidFill>
                  <a:srgbClr val="00EFF1"/>
                </a:solidFill>
                <a:latin typeface="標楷體" panose="03000509000000000000" pitchFamily="65" charset="-120"/>
                <a:ea typeface="標楷體" panose="03000509000000000000" pitchFamily="65" charset="-120"/>
              </a:rPr>
              <a:t>營業稅結算、薪資</a:t>
            </a:r>
            <a:r>
              <a:rPr lang="en-US" altLang="zh-TW" sz="2200" dirty="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含雇主負擔</a:t>
            </a:r>
            <a:r>
              <a:rPr lang="en-US" altLang="zh-TW" sz="2200" dirty="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、公司債利息、用品盤存、投資</a:t>
            </a:r>
            <a:r>
              <a:rPr lang="en-US" altLang="zh-TW" sz="2200" dirty="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三種</a:t>
            </a:r>
            <a:r>
              <a:rPr lang="en-US" altLang="zh-TW" sz="2200" dirty="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、調節分錄、折舊</a:t>
            </a:r>
            <a:r>
              <a:rPr lang="en-US" altLang="zh-TW" sz="2200" dirty="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直線、年數、定率法、呆帳</a:t>
            </a:r>
            <a:r>
              <a:rPr lang="en-US" altLang="zh-TW" sz="2200" dirty="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二階</a:t>
            </a:r>
            <a:r>
              <a:rPr lang="en-US" altLang="zh-TW" sz="2200" dirty="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、存貨盤點</a:t>
            </a:r>
            <a:r>
              <a:rPr lang="zh-TW" altLang="en-US" sz="2200" dirty="0" smtClean="0">
                <a:solidFill>
                  <a:srgbClr val="00EFF1"/>
                </a:solidFill>
                <a:latin typeface="標楷體" panose="03000509000000000000" pitchFamily="65" charset="-120"/>
                <a:ea typeface="標楷體" panose="03000509000000000000" pitchFamily="65" charset="-120"/>
              </a:rPr>
              <a:t>評價</a:t>
            </a:r>
            <a:endParaRPr lang="en-US" altLang="zh-TW" sz="2200" dirty="0" smtClean="0">
              <a:solidFill>
                <a:srgbClr val="00EFF1"/>
              </a:solidFill>
              <a:latin typeface="標楷體" panose="03000509000000000000" pitchFamily="65" charset="-120"/>
              <a:ea typeface="標楷體" panose="03000509000000000000" pitchFamily="65" charset="-120"/>
            </a:endParaRPr>
          </a:p>
          <a:p>
            <a:pPr marL="239713" indent="-342900">
              <a:lnSpc>
                <a:spcPts val="2800"/>
              </a:lnSpc>
              <a:buFont typeface="Wingdings" panose="05000000000000000000" pitchFamily="2" charset="2"/>
              <a:buChar char="u"/>
            </a:pPr>
            <a:r>
              <a:rPr lang="zh-TW" altLang="en-US" sz="2200" dirty="0" smtClean="0">
                <a:solidFill>
                  <a:srgbClr val="00EFF1"/>
                </a:solidFill>
                <a:latin typeface="標楷體" panose="03000509000000000000" pitchFamily="65" charset="-120"/>
                <a:ea typeface="標楷體" panose="03000509000000000000" pitchFamily="65" charset="-120"/>
              </a:rPr>
              <a:t>指定題</a:t>
            </a:r>
            <a:r>
              <a:rPr lang="en-US" altLang="zh-TW" sz="2200" dirty="0" smtClean="0">
                <a:solidFill>
                  <a:srgbClr val="00EFF1"/>
                </a:solidFill>
                <a:latin typeface="標楷體" panose="03000509000000000000" pitchFamily="65" charset="-120"/>
                <a:ea typeface="標楷體" panose="03000509000000000000" pitchFamily="65" charset="-120"/>
              </a:rPr>
              <a:t>(5)</a:t>
            </a:r>
            <a:endParaRPr lang="zh-TW" altLang="en-US" sz="2200" dirty="0" smtClean="0">
              <a:solidFill>
                <a:srgbClr val="00EFF1"/>
              </a:solidFill>
              <a:latin typeface="標楷體" panose="03000509000000000000" pitchFamily="65" charset="-120"/>
              <a:ea typeface="標楷體" panose="03000509000000000000" pitchFamily="65" charset="-120"/>
            </a:endParaRPr>
          </a:p>
          <a:p>
            <a:pPr marL="722313" indent="-369888">
              <a:lnSpc>
                <a:spcPts val="2800"/>
              </a:lnSpc>
              <a:buFont typeface="Wingdings" panose="05000000000000000000" pitchFamily="2" charset="2"/>
              <a:buChar char="ü"/>
            </a:pPr>
            <a:r>
              <a:rPr lang="zh-TW" altLang="en-US" sz="2200" dirty="0">
                <a:solidFill>
                  <a:srgbClr val="00EFF1"/>
                </a:solidFill>
                <a:latin typeface="標楷體" panose="03000509000000000000" pitchFamily="65" charset="-120"/>
                <a:ea typeface="標楷體" panose="03000509000000000000" pitchFamily="65" charset="-120"/>
              </a:rPr>
              <a:t>銀行存款往來調節表、公司債分攤表</a:t>
            </a:r>
            <a:r>
              <a:rPr lang="zh-TW" altLang="en-US" sz="2200" dirty="0" smtClean="0">
                <a:solidFill>
                  <a:srgbClr val="00EFF1"/>
                </a:solidFill>
                <a:latin typeface="標楷體" panose="03000509000000000000" pitchFamily="65" charset="-120"/>
                <a:ea typeface="標楷體" panose="03000509000000000000" pitchFamily="65" charset="-120"/>
              </a:rPr>
              <a:t>、投資</a:t>
            </a:r>
            <a:r>
              <a:rPr lang="zh-TW" altLang="en-US" sz="2200" dirty="0">
                <a:solidFill>
                  <a:srgbClr val="00EFF1"/>
                </a:solidFill>
                <a:latin typeface="標楷體" panose="03000509000000000000" pitchFamily="65" charset="-120"/>
                <a:ea typeface="標楷體" panose="03000509000000000000" pitchFamily="65" charset="-120"/>
              </a:rPr>
              <a:t>他公司股票明細</a:t>
            </a:r>
            <a:r>
              <a:rPr lang="zh-TW" altLang="en-US" sz="2200" dirty="0" smtClean="0">
                <a:solidFill>
                  <a:srgbClr val="00EFF1"/>
                </a:solidFill>
                <a:latin typeface="標楷體" panose="03000509000000000000" pitchFamily="65" charset="-120"/>
                <a:ea typeface="標楷體" panose="03000509000000000000" pitchFamily="65" charset="-120"/>
              </a:rPr>
              <a:t>表</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三種</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、加權平均股數、</a:t>
            </a:r>
            <a:r>
              <a:rPr lang="en-US" altLang="zh-TW" sz="2200" dirty="0">
                <a:solidFill>
                  <a:srgbClr val="00EFF1"/>
                </a:solidFill>
                <a:latin typeface="標楷體" panose="03000509000000000000" pitchFamily="65" charset="-120"/>
                <a:ea typeface="標楷體" panose="03000509000000000000" pitchFamily="65" charset="-120"/>
              </a:rPr>
              <a:t>EPS</a:t>
            </a:r>
            <a:r>
              <a:rPr lang="zh-TW" altLang="en-US" sz="2200" dirty="0">
                <a:solidFill>
                  <a:srgbClr val="00EFF1"/>
                </a:solidFill>
                <a:latin typeface="標楷體" panose="03000509000000000000" pitchFamily="65" charset="-120"/>
                <a:ea typeface="標楷體" panose="03000509000000000000" pitchFamily="65" charset="-120"/>
              </a:rPr>
              <a:t>及每股</a:t>
            </a:r>
            <a:r>
              <a:rPr lang="zh-TW" altLang="en-US" sz="2200" dirty="0" smtClean="0">
                <a:solidFill>
                  <a:srgbClr val="00EFF1"/>
                </a:solidFill>
                <a:latin typeface="標楷體" panose="03000509000000000000" pitchFamily="65" charset="-120"/>
                <a:ea typeface="標楷體" panose="03000509000000000000" pitchFamily="65" charset="-120"/>
              </a:rPr>
              <a:t>帳面、</a:t>
            </a:r>
            <a:r>
              <a:rPr lang="en-US" altLang="zh-TW" sz="2200" dirty="0" smtClean="0">
                <a:solidFill>
                  <a:srgbClr val="00EFF1"/>
                </a:solidFill>
                <a:latin typeface="標楷體" panose="03000509000000000000" pitchFamily="65" charset="-120"/>
                <a:ea typeface="標楷體" panose="03000509000000000000" pitchFamily="65" charset="-120"/>
              </a:rPr>
              <a:t>401</a:t>
            </a:r>
            <a:r>
              <a:rPr lang="zh-TW" altLang="en-US" sz="2200" dirty="0" smtClean="0">
                <a:solidFill>
                  <a:srgbClr val="00EFF1"/>
                </a:solidFill>
                <a:latin typeface="標楷體" panose="03000509000000000000" pitchFamily="65" charset="-120"/>
                <a:ea typeface="標楷體" panose="03000509000000000000" pitchFamily="65" charset="-120"/>
              </a:rPr>
              <a:t>申報書</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詳表</a:t>
            </a:r>
            <a:r>
              <a:rPr lang="en-US" altLang="zh-TW" sz="2200" dirty="0" smtClean="0">
                <a:solidFill>
                  <a:srgbClr val="00EFF1"/>
                </a:solidFill>
                <a:latin typeface="標楷體" panose="03000509000000000000" pitchFamily="65" charset="-120"/>
                <a:ea typeface="標楷體" panose="03000509000000000000" pitchFamily="65" charset="-120"/>
              </a:rPr>
              <a:t>)</a:t>
            </a:r>
            <a:endParaRPr lang="zh-TW" altLang="en-US" sz="2200" dirty="0">
              <a:solidFill>
                <a:srgbClr val="00EFF1"/>
              </a:solidFill>
              <a:latin typeface="標楷體" panose="03000509000000000000" pitchFamily="65" charset="-120"/>
              <a:ea typeface="標楷體" panose="03000509000000000000" pitchFamily="65" charset="-120"/>
            </a:endParaRP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955203" cy="646331"/>
          </a:xfrm>
          <a:prstGeom prst="rect">
            <a:avLst/>
          </a:prstGeom>
        </p:spPr>
        <p:txBody>
          <a:bodyPr wrap="none">
            <a:spAutoFit/>
          </a:bodyPr>
          <a:lstStyle/>
          <a:p>
            <a:r>
              <a:rPr lang="zh-TW" altLang="en-US" sz="3600" b="1" dirty="0">
                <a:solidFill>
                  <a:schemeClr val="bg1"/>
                </a:solidFill>
                <a:latin typeface="標楷體" panose="03000509000000000000" pitchFamily="65" charset="-120"/>
                <a:ea typeface="標楷體" panose="03000509000000000000" pitchFamily="65" charset="-120"/>
              </a:rPr>
              <a:t>歷屆試題</a:t>
            </a:r>
            <a:r>
              <a:rPr lang="zh-TW" altLang="en-US" sz="3600" b="1" dirty="0" smtClean="0">
                <a:solidFill>
                  <a:schemeClr val="bg1"/>
                </a:solidFill>
                <a:latin typeface="標楷體" panose="03000509000000000000" pitchFamily="65" charset="-120"/>
                <a:ea typeface="標楷體" panose="03000509000000000000" pitchFamily="65" charset="-120"/>
              </a:rPr>
              <a:t>分析</a:t>
            </a:r>
            <a:r>
              <a:rPr lang="en-US" altLang="zh-TW" sz="3600" b="1" dirty="0" smtClean="0">
                <a:solidFill>
                  <a:schemeClr val="bg1"/>
                </a:solidFill>
                <a:latin typeface="標楷體" panose="03000509000000000000" pitchFamily="65" charset="-120"/>
                <a:ea typeface="標楷體" panose="03000509000000000000" pitchFamily="65" charset="-120"/>
              </a:rPr>
              <a:t>-</a:t>
            </a:r>
            <a:r>
              <a:rPr lang="en-US" altLang="zh-TW" sz="3600" b="1" dirty="0" smtClean="0">
                <a:solidFill>
                  <a:srgbClr val="00EFF1"/>
                </a:solidFill>
                <a:latin typeface="標楷體" panose="03000509000000000000" pitchFamily="65" charset="-120"/>
                <a:ea typeface="標楷體" panose="03000509000000000000" pitchFamily="65" charset="-120"/>
              </a:rPr>
              <a:t>106</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en-US" altLang="zh-TW" sz="2400" b="1" i="1" u="sng" dirty="0">
                <a:solidFill>
                  <a:schemeClr val="accent2">
                    <a:lumMod val="60000"/>
                    <a:lumOff val="40000"/>
                  </a:schemeClr>
                </a:solidFill>
                <a:latin typeface="標楷體" panose="03000509000000000000" pitchFamily="65" charset="-120"/>
                <a:ea typeface="標楷體" panose="03000509000000000000" pitchFamily="65" charset="-120"/>
              </a:rPr>
              <a:t>(</a:t>
            </a:r>
            <a:r>
              <a:rPr lang="zh-TW" altLang="en-US" sz="2400" b="1" i="1" u="sng" dirty="0">
                <a:solidFill>
                  <a:schemeClr val="accent2">
                    <a:lumMod val="60000"/>
                    <a:lumOff val="40000"/>
                  </a:schemeClr>
                </a:solidFill>
                <a:latin typeface="標楷體" panose="03000509000000000000" pitchFamily="65" charset="-120"/>
                <a:ea typeface="標楷體" panose="03000509000000000000" pitchFamily="65" charset="-120"/>
              </a:rPr>
              <a:t>續</a:t>
            </a:r>
            <a:r>
              <a:rPr lang="en-US" altLang="zh-TW" sz="2400" b="1" i="1" u="sng" dirty="0" smtClean="0">
                <a:solidFill>
                  <a:schemeClr val="accent2">
                    <a:lumMod val="60000"/>
                    <a:lumOff val="40000"/>
                  </a:schemeClr>
                </a:solidFill>
                <a:latin typeface="標楷體" panose="03000509000000000000" pitchFamily="65" charset="-120"/>
                <a:ea typeface="標楷體" panose="03000509000000000000" pitchFamily="65" charset="-120"/>
              </a:rPr>
              <a:t>)</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293134" y="1617645"/>
            <a:ext cx="5851165" cy="5122368"/>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9" name="群組 8">
            <a:extLst>
              <a:ext uri="{FF2B5EF4-FFF2-40B4-BE49-F238E27FC236}">
                <a16:creationId xmlns:a16="http://schemas.microsoft.com/office/drawing/2014/main" id="{2FECE5B1-E716-44B3-BCA8-EFD0567F881C}"/>
              </a:ext>
            </a:extLst>
          </p:cNvPr>
          <p:cNvGrpSpPr/>
          <p:nvPr/>
        </p:nvGrpSpPr>
        <p:grpSpPr>
          <a:xfrm>
            <a:off x="2076757" y="869949"/>
            <a:ext cx="1847850" cy="1603387"/>
            <a:chOff x="1552254" y="1240776"/>
            <a:chExt cx="1847850" cy="1603387"/>
          </a:xfrm>
        </p:grpSpPr>
        <p:pic>
          <p:nvPicPr>
            <p:cNvPr id="4" name="圖片 3">
              <a:extLst>
                <a:ext uri="{FF2B5EF4-FFF2-40B4-BE49-F238E27FC236}">
                  <a16:creationId xmlns:a16="http://schemas.microsoft.com/office/drawing/2014/main" id="{B2323400-6E4D-44BE-8AD6-8965FCB03FBB}"/>
                </a:ext>
              </a:extLst>
            </p:cNvPr>
            <p:cNvPicPr>
              <a:picLocks noChangeAspect="1"/>
            </p:cNvPicPr>
            <p:nvPr/>
          </p:nvPicPr>
          <p:blipFill>
            <a:blip r:embed="rId4"/>
            <a:stretch>
              <a:fillRect/>
            </a:stretch>
          </p:blipFill>
          <p:spPr>
            <a:xfrm>
              <a:off x="1704807" y="1240776"/>
              <a:ext cx="1615580" cy="1603387"/>
            </a:xfrm>
            <a:prstGeom prst="rect">
              <a:avLst/>
            </a:prstGeom>
          </p:spPr>
        </p:pic>
        <p:sp>
          <p:nvSpPr>
            <p:cNvPr id="5" name="文字方塊 4">
              <a:extLst>
                <a:ext uri="{FF2B5EF4-FFF2-40B4-BE49-F238E27FC236}">
                  <a16:creationId xmlns:a16="http://schemas.microsoft.com/office/drawing/2014/main" id="{274FDA40-955A-4375-A45A-5C3F888E0DDF}"/>
                </a:ext>
              </a:extLst>
            </p:cNvPr>
            <p:cNvSpPr txBox="1"/>
            <p:nvPr/>
          </p:nvSpPr>
          <p:spPr>
            <a:xfrm>
              <a:off x="1552254" y="1728928"/>
              <a:ext cx="1847850" cy="584775"/>
            </a:xfrm>
            <a:prstGeom prst="rect">
              <a:avLst/>
            </a:prstGeom>
            <a:noFill/>
          </p:spPr>
          <p:txBody>
            <a:bodyPr wrap="square" rtlCol="0">
              <a:spAutoFit/>
            </a:bodyPr>
            <a:lstStyle/>
            <a:p>
              <a:pPr algn="ctr"/>
              <a:r>
                <a:rPr lang="zh-TW" altLang="en-US" sz="3200" dirty="0">
                  <a:solidFill>
                    <a:schemeClr val="bg1"/>
                  </a:solidFill>
                  <a:latin typeface="標楷體" panose="03000509000000000000" pitchFamily="65" charset="-120"/>
                  <a:ea typeface="標楷體" panose="03000509000000000000" pitchFamily="65" charset="-120"/>
                </a:rPr>
                <a:t>模擬題</a:t>
              </a:r>
            </a:p>
          </p:txBody>
        </p:sp>
      </p:grpSp>
      <p:sp>
        <p:nvSpPr>
          <p:cNvPr id="94" name="矩形 93">
            <a:extLst>
              <a:ext uri="{FF2B5EF4-FFF2-40B4-BE49-F238E27FC236}">
                <a16:creationId xmlns:a16="http://schemas.microsoft.com/office/drawing/2014/main" id="{0FFBB90C-5965-4130-85DE-B5E57223117A}"/>
              </a:ext>
            </a:extLst>
          </p:cNvPr>
          <p:cNvSpPr/>
          <p:nvPr/>
        </p:nvSpPr>
        <p:spPr>
          <a:xfrm>
            <a:off x="5965081" y="2510326"/>
            <a:ext cx="5755367" cy="3760004"/>
          </a:xfrm>
          <a:prstGeom prst="rect">
            <a:avLst/>
          </a:prstGeom>
        </p:spPr>
        <p:txBody>
          <a:bodyPr wrap="square">
            <a:spAutoFit/>
          </a:bodyPr>
          <a:lstStyle/>
          <a:p>
            <a:pPr marL="342900" indent="-342900">
              <a:lnSpc>
                <a:spcPts val="2600"/>
              </a:lnSpc>
              <a:buFont typeface="Wingdings" panose="05000000000000000000" pitchFamily="2" charset="2"/>
              <a:buChar char="n"/>
            </a:pPr>
            <a:r>
              <a:rPr lang="zh-TW" altLang="en-US" sz="2200" dirty="0" smtClean="0">
                <a:solidFill>
                  <a:srgbClr val="FFFF00"/>
                </a:solidFill>
                <a:latin typeface="標楷體" panose="03000509000000000000" pitchFamily="65" charset="-120"/>
                <a:ea typeface="標楷體" panose="03000509000000000000" pitchFamily="65" charset="-120"/>
              </a:rPr>
              <a:t>不考慮</a:t>
            </a:r>
            <a:r>
              <a:rPr lang="zh-TW" altLang="en-US" sz="2200" dirty="0">
                <a:solidFill>
                  <a:srgbClr val="FFFF00"/>
                </a:solidFill>
                <a:latin typeface="標楷體" panose="03000509000000000000" pitchFamily="65" charset="-120"/>
                <a:ea typeface="標楷體" panose="03000509000000000000" pitchFamily="65" charset="-120"/>
              </a:rPr>
              <a:t>營業稅、先虛後實法、期初不作轉</a:t>
            </a:r>
            <a:r>
              <a:rPr lang="zh-TW" altLang="en-US" sz="2200" dirty="0" smtClean="0">
                <a:solidFill>
                  <a:srgbClr val="FFFF00"/>
                </a:solidFill>
                <a:latin typeface="標楷體" panose="03000509000000000000" pitchFamily="65" charset="-120"/>
                <a:ea typeface="標楷體" panose="03000509000000000000" pitchFamily="65" charset="-120"/>
              </a:rPr>
              <a:t>回</a:t>
            </a:r>
            <a:endParaRPr lang="en-US" altLang="zh-TW" sz="2200" dirty="0" smtClean="0">
              <a:solidFill>
                <a:srgbClr val="FFFF00"/>
              </a:solidFill>
              <a:latin typeface="標楷體" panose="03000509000000000000" pitchFamily="65" charset="-120"/>
              <a:ea typeface="標楷體" panose="03000509000000000000" pitchFamily="65" charset="-120"/>
            </a:endParaRPr>
          </a:p>
          <a:p>
            <a:pPr marL="239713" indent="-342900">
              <a:lnSpc>
                <a:spcPts val="2600"/>
              </a:lnSpc>
              <a:buFont typeface="Wingdings" panose="05000000000000000000" pitchFamily="2" charset="2"/>
              <a:buChar char="n"/>
            </a:pPr>
            <a:r>
              <a:rPr lang="zh-TW" altLang="en-US" sz="2200" dirty="0" smtClean="0">
                <a:solidFill>
                  <a:srgbClr val="FFFF00"/>
                </a:solidFill>
                <a:latin typeface="標楷體" panose="03000509000000000000" pitchFamily="65" charset="-120"/>
                <a:ea typeface="標楷體" panose="03000509000000000000" pitchFamily="65" charset="-120"/>
              </a:rPr>
              <a:t>調整</a:t>
            </a:r>
            <a:r>
              <a:rPr lang="en-US" altLang="zh-TW" sz="2200" dirty="0" smtClean="0">
                <a:solidFill>
                  <a:srgbClr val="FFFF00"/>
                </a:solidFill>
                <a:latin typeface="標楷體" panose="03000509000000000000" pitchFamily="65" charset="-120"/>
                <a:ea typeface="標楷體" panose="03000509000000000000" pitchFamily="65" charset="-120"/>
              </a:rPr>
              <a:t>(14)</a:t>
            </a:r>
            <a:endParaRPr lang="zh-TW" altLang="en-US" sz="2200" dirty="0" smtClean="0">
              <a:solidFill>
                <a:srgbClr val="FFFF00"/>
              </a:solidFill>
              <a:latin typeface="標楷體" panose="03000509000000000000" pitchFamily="65" charset="-120"/>
              <a:ea typeface="標楷體" panose="03000509000000000000" pitchFamily="65" charset="-120"/>
            </a:endParaRPr>
          </a:p>
          <a:p>
            <a:pPr marL="722313" indent="-369888">
              <a:lnSpc>
                <a:spcPts val="2600"/>
              </a:lnSpc>
              <a:buFont typeface="Wingdings" panose="05000000000000000000" pitchFamily="2" charset="2"/>
              <a:buChar char="ü"/>
            </a:pPr>
            <a:r>
              <a:rPr lang="zh-TW" altLang="en-US" sz="2200" dirty="0">
                <a:solidFill>
                  <a:srgbClr val="FFFF00"/>
                </a:solidFill>
                <a:latin typeface="標楷體" panose="03000509000000000000" pitchFamily="65" charset="-120"/>
                <a:ea typeface="標楷體" panose="03000509000000000000" pitchFamily="65" charset="-120"/>
              </a:rPr>
              <a:t>公司債利息、零用金、調節</a:t>
            </a:r>
            <a:r>
              <a:rPr lang="zh-TW" altLang="en-US" sz="2200" dirty="0" smtClean="0">
                <a:solidFill>
                  <a:srgbClr val="FFFF00"/>
                </a:solidFill>
                <a:latin typeface="標楷體" panose="03000509000000000000" pitchFamily="65" charset="-120"/>
                <a:ea typeface="標楷體" panose="03000509000000000000" pitchFamily="65" charset="-120"/>
              </a:rPr>
              <a:t>分錄</a:t>
            </a:r>
            <a:r>
              <a:rPr lang="zh-TW" altLang="en-US" sz="2200" dirty="0">
                <a:solidFill>
                  <a:srgbClr val="FFFF00"/>
                </a:solidFill>
                <a:latin typeface="標楷體" panose="03000509000000000000" pitchFamily="65" charset="-120"/>
                <a:ea typeface="標楷體" panose="03000509000000000000" pitchFamily="65" charset="-120"/>
              </a:rPr>
              <a:t>、用品盤存</a:t>
            </a:r>
            <a:r>
              <a:rPr lang="zh-TW" altLang="en-US" sz="2200" dirty="0" smtClean="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薪資</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獎金</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、投資</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三種</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、折舊</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直線、年數、除役成本</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長負準備</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呆帳</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二階</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、存貨盤點評價</a:t>
            </a:r>
          </a:p>
          <a:p>
            <a:pPr marL="354013" indent="-354013">
              <a:lnSpc>
                <a:spcPts val="2600"/>
              </a:lnSpc>
              <a:buFont typeface="Wingdings" panose="05000000000000000000" pitchFamily="2" charset="2"/>
              <a:buChar char="n"/>
            </a:pPr>
            <a:r>
              <a:rPr lang="zh-TW" altLang="en-US" sz="2200" dirty="0" smtClean="0">
                <a:solidFill>
                  <a:srgbClr val="FFFF00"/>
                </a:solidFill>
                <a:latin typeface="標楷體" panose="03000509000000000000" pitchFamily="65" charset="-120"/>
                <a:ea typeface="標楷體" panose="03000509000000000000" pitchFamily="65" charset="-120"/>
              </a:rPr>
              <a:t>指定</a:t>
            </a:r>
            <a:r>
              <a:rPr lang="zh-TW" altLang="en-US" sz="2200" dirty="0">
                <a:solidFill>
                  <a:srgbClr val="FFFF00"/>
                </a:solidFill>
                <a:latin typeface="標楷體" panose="03000509000000000000" pitchFamily="65" charset="-120"/>
                <a:ea typeface="標楷體" panose="03000509000000000000" pitchFamily="65" charset="-120"/>
              </a:rPr>
              <a:t>題</a:t>
            </a:r>
            <a:r>
              <a:rPr lang="en-US" altLang="zh-TW" sz="2200" dirty="0" smtClean="0">
                <a:solidFill>
                  <a:srgbClr val="FFFF00"/>
                </a:solidFill>
                <a:latin typeface="標楷體" panose="03000509000000000000" pitchFamily="65" charset="-120"/>
                <a:ea typeface="標楷體" panose="03000509000000000000" pitchFamily="65" charset="-120"/>
              </a:rPr>
              <a:t>(4)</a:t>
            </a:r>
          </a:p>
          <a:p>
            <a:pPr marL="722313" lvl="1" indent="-265113">
              <a:lnSpc>
                <a:spcPts val="2600"/>
              </a:lnSpc>
              <a:buFont typeface="Wingdings" panose="05000000000000000000" pitchFamily="2" charset="2"/>
              <a:buChar char="ü"/>
            </a:pPr>
            <a:r>
              <a:rPr lang="zh-TW" altLang="en-US" sz="2200" dirty="0">
                <a:solidFill>
                  <a:srgbClr val="FFFF00"/>
                </a:solidFill>
                <a:latin typeface="標楷體" panose="03000509000000000000" pitchFamily="65" charset="-120"/>
                <a:ea typeface="標楷體" panose="03000509000000000000" pitchFamily="65" charset="-120"/>
              </a:rPr>
              <a:t>銀行存款往來調節表、財產目錄、成本加價率及零售價計算</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開帳前</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存貨</a:t>
            </a:r>
            <a:r>
              <a:rPr lang="zh-TW" altLang="en-US" sz="2200" dirty="0" smtClean="0">
                <a:solidFill>
                  <a:srgbClr val="FFFF00"/>
                </a:solidFill>
                <a:latin typeface="標楷體" panose="03000509000000000000" pitchFamily="65" charset="-120"/>
                <a:ea typeface="標楷體" panose="03000509000000000000" pitchFamily="65" charset="-120"/>
              </a:rPr>
              <a:t>損失</a:t>
            </a:r>
            <a:r>
              <a:rPr lang="zh-TW" altLang="en-US" sz="2200" dirty="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財務報表</a:t>
            </a:r>
            <a:r>
              <a:rPr lang="zh-TW" altLang="en-US" sz="2200" dirty="0">
                <a:solidFill>
                  <a:srgbClr val="FFFF00"/>
                </a:solidFill>
                <a:latin typeface="標楷體" panose="03000509000000000000" pitchFamily="65" charset="-120"/>
                <a:ea typeface="標楷體" panose="03000509000000000000" pitchFamily="65" charset="-120"/>
              </a:rPr>
              <a:t>比率及相關</a:t>
            </a:r>
            <a:r>
              <a:rPr lang="zh-TW" altLang="en-US" sz="2200" dirty="0" smtClean="0">
                <a:solidFill>
                  <a:srgbClr val="FFFF00"/>
                </a:solidFill>
                <a:latin typeface="標楷體" panose="03000509000000000000" pitchFamily="65" charset="-120"/>
                <a:ea typeface="標楷體" panose="03000509000000000000" pitchFamily="65" charset="-120"/>
              </a:rPr>
              <a:t>數額</a:t>
            </a:r>
            <a:endParaRPr lang="zh-TW" altLang="en-US" sz="2200" dirty="0">
              <a:solidFill>
                <a:srgbClr val="FFFF00"/>
              </a:solidFill>
              <a:latin typeface="標楷體" panose="03000509000000000000" pitchFamily="65" charset="-120"/>
              <a:ea typeface="標楷體" panose="03000509000000000000" pitchFamily="65" charset="-120"/>
            </a:endParaRPr>
          </a:p>
        </p:txBody>
      </p:sp>
      <p:grpSp>
        <p:nvGrpSpPr>
          <p:cNvPr id="7" name="群組 6">
            <a:extLst>
              <a:ext uri="{FF2B5EF4-FFF2-40B4-BE49-F238E27FC236}">
                <a16:creationId xmlns:a16="http://schemas.microsoft.com/office/drawing/2014/main" id="{CE4B92A7-1C67-4465-9FE9-27BCC1855A0C}"/>
              </a:ext>
            </a:extLst>
          </p:cNvPr>
          <p:cNvGrpSpPr/>
          <p:nvPr/>
        </p:nvGrpSpPr>
        <p:grpSpPr>
          <a:xfrm>
            <a:off x="5953767" y="1558319"/>
            <a:ext cx="6295603" cy="5181694"/>
            <a:chOff x="4518274" y="1931316"/>
            <a:chExt cx="3447414" cy="4926055"/>
          </a:xfrm>
        </p:grpSpPr>
        <p:sp>
          <p:nvSpPr>
            <p:cNvPr id="93" name="矩形 92">
              <a:extLst>
                <a:ext uri="{FF2B5EF4-FFF2-40B4-BE49-F238E27FC236}">
                  <a16:creationId xmlns:a16="http://schemas.microsoft.com/office/drawing/2014/main" id="{6F885C99-576D-4300-81CE-A89888E70D44}"/>
                </a:ext>
              </a:extLst>
            </p:cNvPr>
            <p:cNvSpPr/>
            <p:nvPr/>
          </p:nvSpPr>
          <p:spPr>
            <a:xfrm flipH="1">
              <a:off x="4518274"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95" name="图片 74">
              <a:extLst>
                <a:ext uri="{FF2B5EF4-FFF2-40B4-BE49-F238E27FC236}">
                  <a16:creationId xmlns:a16="http://schemas.microsoft.com/office/drawing/2014/main" id="{95F5E59E-C40D-415F-8005-E84224C8A6AA}"/>
                </a:ext>
              </a:extLst>
            </p:cNvPr>
            <p:cNvPicPr>
              <a:picLocks/>
            </p:cNvPicPr>
            <p:nvPr/>
          </p:nvPicPr>
          <p:blipFill>
            <a:blip r:embed="rId3"/>
            <a:stretch>
              <a:fillRect/>
            </a:stretch>
          </p:blipFill>
          <p:spPr>
            <a:xfrm>
              <a:off x="6251370" y="6677371"/>
              <a:ext cx="1714318" cy="180000"/>
            </a:xfrm>
            <a:prstGeom prst="rect">
              <a:avLst/>
            </a:prstGeom>
          </p:spPr>
        </p:pic>
        <p:pic>
          <p:nvPicPr>
            <p:cNvPr id="96" name="图片 74">
              <a:extLst>
                <a:ext uri="{FF2B5EF4-FFF2-40B4-BE49-F238E27FC236}">
                  <a16:creationId xmlns:a16="http://schemas.microsoft.com/office/drawing/2014/main" id="{0424429C-68E7-486F-BA6D-6BF064E6F475}"/>
                </a:ext>
              </a:extLst>
            </p:cNvPr>
            <p:cNvPicPr>
              <a:picLocks/>
            </p:cNvPicPr>
            <p:nvPr/>
          </p:nvPicPr>
          <p:blipFill>
            <a:blip r:embed="rId3"/>
            <a:stretch>
              <a:fillRect/>
            </a:stretch>
          </p:blipFill>
          <p:spPr>
            <a:xfrm>
              <a:off x="5286581" y="1931316"/>
              <a:ext cx="1714318" cy="180000"/>
            </a:xfrm>
            <a:prstGeom prst="rect">
              <a:avLst/>
            </a:prstGeom>
          </p:spPr>
        </p:pic>
      </p:grpSp>
      <p:grpSp>
        <p:nvGrpSpPr>
          <p:cNvPr id="10" name="群組 9">
            <a:extLst>
              <a:ext uri="{FF2B5EF4-FFF2-40B4-BE49-F238E27FC236}">
                <a16:creationId xmlns:a16="http://schemas.microsoft.com/office/drawing/2014/main" id="{66764955-C316-40F6-92CC-3F782B90F392}"/>
              </a:ext>
            </a:extLst>
          </p:cNvPr>
          <p:cNvGrpSpPr/>
          <p:nvPr/>
        </p:nvGrpSpPr>
        <p:grpSpPr>
          <a:xfrm>
            <a:off x="8149228" y="887200"/>
            <a:ext cx="1847850" cy="1603387"/>
            <a:chOff x="5198539" y="1240776"/>
            <a:chExt cx="1847850" cy="1603387"/>
          </a:xfrm>
        </p:grpSpPr>
        <p:pic>
          <p:nvPicPr>
            <p:cNvPr id="97" name="圖片 96">
              <a:extLst>
                <a:ext uri="{FF2B5EF4-FFF2-40B4-BE49-F238E27FC236}">
                  <a16:creationId xmlns:a16="http://schemas.microsoft.com/office/drawing/2014/main" id="{A18A93CE-4DE0-4ABC-B7AA-7F2E5A3F6DD2}"/>
                </a:ext>
              </a:extLst>
            </p:cNvPr>
            <p:cNvPicPr>
              <a:picLocks noChangeAspect="1"/>
            </p:cNvPicPr>
            <p:nvPr/>
          </p:nvPicPr>
          <p:blipFill>
            <a:blip r:embed="rId4"/>
            <a:stretch>
              <a:fillRect/>
            </a:stretch>
          </p:blipFill>
          <p:spPr>
            <a:xfrm>
              <a:off x="5314674" y="1240776"/>
              <a:ext cx="1615580" cy="1603387"/>
            </a:xfrm>
            <a:prstGeom prst="rect">
              <a:avLst/>
            </a:prstGeom>
          </p:spPr>
        </p:pic>
        <p:sp>
          <p:nvSpPr>
            <p:cNvPr id="98" name="文字方塊 97">
              <a:extLst>
                <a:ext uri="{FF2B5EF4-FFF2-40B4-BE49-F238E27FC236}">
                  <a16:creationId xmlns:a16="http://schemas.microsoft.com/office/drawing/2014/main" id="{B7D60A0D-3F7E-4C98-9A9C-A40824EF6F05}"/>
                </a:ext>
              </a:extLst>
            </p:cNvPr>
            <p:cNvSpPr txBox="1"/>
            <p:nvPr/>
          </p:nvSpPr>
          <p:spPr>
            <a:xfrm>
              <a:off x="5198539" y="1730882"/>
              <a:ext cx="1847850" cy="584775"/>
            </a:xfrm>
            <a:prstGeom prst="rect">
              <a:avLst/>
            </a:prstGeom>
            <a:noFill/>
          </p:spPr>
          <p:txBody>
            <a:bodyPr wrap="square" rtlCol="0">
              <a:spAutoFit/>
            </a:bodyPr>
            <a:lstStyle/>
            <a:p>
              <a:pPr algn="ctr"/>
              <a:r>
                <a:rPr lang="zh-TW" altLang="en-US" sz="3200" dirty="0" smtClean="0">
                  <a:solidFill>
                    <a:schemeClr val="bg1"/>
                  </a:solidFill>
                  <a:latin typeface="標楷體" panose="03000509000000000000" pitchFamily="65" charset="-120"/>
                  <a:ea typeface="標楷體" panose="03000509000000000000" pitchFamily="65" charset="-120"/>
                </a:rPr>
                <a:t>正式題</a:t>
              </a:r>
              <a:endParaRPr lang="zh-TW" altLang="en-US" sz="3200" dirty="0">
                <a:solidFill>
                  <a:schemeClr val="bg1"/>
                </a:solidFill>
                <a:latin typeface="標楷體" panose="03000509000000000000" pitchFamily="65" charset="-120"/>
                <a:ea typeface="標楷體" panose="03000509000000000000" pitchFamily="65" charset="-120"/>
              </a:endParaRPr>
            </a:p>
          </p:txBody>
        </p:sp>
      </p:grpSp>
    </p:spTree>
    <p:extLst>
      <p:ext uri="{BB962C8B-B14F-4D97-AF65-F5344CB8AC3E}">
        <p14:creationId xmlns:p14="http://schemas.microsoft.com/office/powerpoint/2010/main" val="32545741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6" presetClass="entr" presetSubtype="32" fill="hold"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circle(out)">
                                          <p:cBhvr>
                                            <p:cTn id="23" dur="500"/>
                                            <p:tgtEl>
                                              <p:spTgt spid="9"/>
                                            </p:tgtEl>
                                          </p:cBhvr>
                                        </p:animEffect>
                                      </p:childTnLst>
                                    </p:cTn>
                                  </p:par>
                                </p:childTnLst>
                              </p:cTn>
                            </p:par>
                            <p:par>
                              <p:cTn id="24" fill="hold">
                                <p:stCondLst>
                                  <p:cond delay="1750"/>
                                </p:stCondLst>
                                <p:childTnLst>
                                  <p:par>
                                    <p:cTn id="25" presetID="22" presetClass="entr" presetSubtype="1" fill="hold"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wipe(up)">
                                          <p:cBhvr>
                                            <p:cTn id="27" dur="500"/>
                                            <p:tgtEl>
                                              <p:spTgt spid="6"/>
                                            </p:tgtEl>
                                          </p:cBhvr>
                                        </p:animEffect>
                                      </p:childTnLst>
                                    </p:cTn>
                                  </p:par>
                                </p:childTnLst>
                              </p:cTn>
                            </p:par>
                          </p:childTnLst>
                        </p:cTn>
                      </p:par>
                      <p:par>
                        <p:cTn id="28" fill="hold">
                          <p:stCondLst>
                            <p:cond delay="indefinite"/>
                          </p:stCondLst>
                          <p:childTnLst>
                            <p:par>
                              <p:cTn id="29" fill="hold">
                                <p:stCondLst>
                                  <p:cond delay="0"/>
                                </p:stCondLst>
                                <p:childTnLst>
                                  <p:par>
                                    <p:cTn id="30" presetID="6" presetClass="entr" presetSubtype="32" fill="hold" nodeType="click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circle(out)">
                                          <p:cBhvr>
                                            <p:cTn id="32" dur="500"/>
                                            <p:tgtEl>
                                              <p:spTgt spid="10"/>
                                            </p:tgtEl>
                                          </p:cBhvr>
                                        </p:animEffect>
                                      </p:childTnLst>
                                    </p:cTn>
                                  </p:par>
                                </p:childTnLst>
                              </p:cTn>
                            </p:par>
                            <p:par>
                              <p:cTn id="33" fill="hold">
                                <p:stCondLst>
                                  <p:cond delay="500"/>
                                </p:stCondLst>
                                <p:childTnLst>
                                  <p:par>
                                    <p:cTn id="34" presetID="22" presetClass="entr" presetSubtype="1" fill="hold" nodeType="afterEffect">
                                      <p:stCondLst>
                                        <p:cond delay="0"/>
                                      </p:stCondLst>
                                      <p:childTnLst>
                                        <p:set>
                                          <p:cBhvr>
                                            <p:cTn id="35" dur="1" fill="hold">
                                              <p:stCondLst>
                                                <p:cond delay="0"/>
                                              </p:stCondLst>
                                            </p:cTn>
                                            <p:tgtEl>
                                              <p:spTgt spid="7"/>
                                            </p:tgtEl>
                                            <p:attrNameLst>
                                              <p:attrName>style.visibility</p:attrName>
                                            </p:attrNameLst>
                                          </p:cBhvr>
                                          <p:to>
                                            <p:strVal val="visible"/>
                                          </p:to>
                                        </p:set>
                                        <p:animEffect transition="in" filter="wipe(up)">
                                          <p:cBhvr>
                                            <p:cTn id="36" dur="500"/>
                                            <p:tgtEl>
                                              <p:spTgt spid="7"/>
                                            </p:tgtEl>
                                          </p:cBhvr>
                                        </p:animEffect>
                                      </p:childTnLst>
                                    </p:cTn>
                                  </p:par>
                                </p:childTnLst>
                              </p:cTn>
                            </p:par>
                            <p:par>
                              <p:cTn id="37" fill="hold">
                                <p:stCondLst>
                                  <p:cond delay="1000"/>
                                </p:stCondLst>
                                <p:childTnLst>
                                  <p:par>
                                    <p:cTn id="38" presetID="42" presetClass="entr" presetSubtype="0" fill="hold" grpId="0" nodeType="afterEffect">
                                      <p:stCondLst>
                                        <p:cond delay="0"/>
                                      </p:stCondLst>
                                      <p:childTnLst>
                                        <p:set>
                                          <p:cBhvr>
                                            <p:cTn id="39" dur="1" fill="hold">
                                              <p:stCondLst>
                                                <p:cond delay="0"/>
                                              </p:stCondLst>
                                            </p:cTn>
                                            <p:tgtEl>
                                              <p:spTgt spid="94">
                                                <p:txEl>
                                                  <p:pRg st="0" end="0"/>
                                                </p:txEl>
                                              </p:spTgt>
                                            </p:tgtEl>
                                            <p:attrNameLst>
                                              <p:attrName>style.visibility</p:attrName>
                                            </p:attrNameLst>
                                          </p:cBhvr>
                                          <p:to>
                                            <p:strVal val="visible"/>
                                          </p:to>
                                        </p:set>
                                        <p:animEffect transition="in" filter="fade">
                                          <p:cBhvr>
                                            <p:cTn id="40" dur="1000"/>
                                            <p:tgtEl>
                                              <p:spTgt spid="94">
                                                <p:txEl>
                                                  <p:pRg st="0" end="0"/>
                                                </p:txEl>
                                              </p:spTgt>
                                            </p:tgtEl>
                                          </p:cBhvr>
                                        </p:animEffect>
                                        <p:anim calcmode="lin" valueType="num">
                                          <p:cBhvr>
                                            <p:cTn id="41" dur="1000" fill="hold"/>
                                            <p:tgtEl>
                                              <p:spTgt spid="94">
                                                <p:txEl>
                                                  <p:pRg st="0" end="0"/>
                                                </p:txEl>
                                              </p:spTgt>
                                            </p:tgtEl>
                                            <p:attrNameLst>
                                              <p:attrName>ppt_x</p:attrName>
                                            </p:attrNameLst>
                                          </p:cBhvr>
                                          <p:tavLst>
                                            <p:tav tm="0">
                                              <p:val>
                                                <p:strVal val="#ppt_x"/>
                                              </p:val>
                                            </p:tav>
                                            <p:tav tm="100000">
                                              <p:val>
                                                <p:strVal val="#ppt_x"/>
                                              </p:val>
                                            </p:tav>
                                          </p:tavLst>
                                        </p:anim>
                                        <p:anim calcmode="lin" valueType="num">
                                          <p:cBhvr>
                                            <p:cTn id="42" dur="1000" fill="hold"/>
                                            <p:tgtEl>
                                              <p:spTgt spid="9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42" presetClass="entr" presetSubtype="0" fill="hold" grpId="0" nodeType="clickEffect">
                                      <p:stCondLst>
                                        <p:cond delay="0"/>
                                      </p:stCondLst>
                                      <p:childTnLst>
                                        <p:set>
                                          <p:cBhvr>
                                            <p:cTn id="46" dur="1" fill="hold">
                                              <p:stCondLst>
                                                <p:cond delay="0"/>
                                              </p:stCondLst>
                                            </p:cTn>
                                            <p:tgtEl>
                                              <p:spTgt spid="94">
                                                <p:txEl>
                                                  <p:pRg st="1" end="1"/>
                                                </p:txEl>
                                              </p:spTgt>
                                            </p:tgtEl>
                                            <p:attrNameLst>
                                              <p:attrName>style.visibility</p:attrName>
                                            </p:attrNameLst>
                                          </p:cBhvr>
                                          <p:to>
                                            <p:strVal val="visible"/>
                                          </p:to>
                                        </p:set>
                                        <p:animEffect transition="in" filter="fade">
                                          <p:cBhvr>
                                            <p:cTn id="47" dur="1000"/>
                                            <p:tgtEl>
                                              <p:spTgt spid="94">
                                                <p:txEl>
                                                  <p:pRg st="1" end="1"/>
                                                </p:txEl>
                                              </p:spTgt>
                                            </p:tgtEl>
                                          </p:cBhvr>
                                        </p:animEffect>
                                        <p:anim calcmode="lin" valueType="num">
                                          <p:cBhvr>
                                            <p:cTn id="48" dur="1000" fill="hold"/>
                                            <p:tgtEl>
                                              <p:spTgt spid="94">
                                                <p:txEl>
                                                  <p:pRg st="1" end="1"/>
                                                </p:txEl>
                                              </p:spTgt>
                                            </p:tgtEl>
                                            <p:attrNameLst>
                                              <p:attrName>ppt_x</p:attrName>
                                            </p:attrNameLst>
                                          </p:cBhvr>
                                          <p:tavLst>
                                            <p:tav tm="0">
                                              <p:val>
                                                <p:strVal val="#ppt_x"/>
                                              </p:val>
                                            </p:tav>
                                            <p:tav tm="100000">
                                              <p:val>
                                                <p:strVal val="#ppt_x"/>
                                              </p:val>
                                            </p:tav>
                                          </p:tavLst>
                                        </p:anim>
                                        <p:anim calcmode="lin" valueType="num">
                                          <p:cBhvr>
                                            <p:cTn id="49" dur="1000" fill="hold"/>
                                            <p:tgtEl>
                                              <p:spTgt spid="94">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50" fill="hold">
                          <p:stCondLst>
                            <p:cond delay="indefinite"/>
                          </p:stCondLst>
                          <p:childTnLst>
                            <p:par>
                              <p:cTn id="51" fill="hold">
                                <p:stCondLst>
                                  <p:cond delay="0"/>
                                </p:stCondLst>
                                <p:childTnLst>
                                  <p:par>
                                    <p:cTn id="52" presetID="42" presetClass="entr" presetSubtype="0" fill="hold" grpId="0" nodeType="clickEffect">
                                      <p:stCondLst>
                                        <p:cond delay="0"/>
                                      </p:stCondLst>
                                      <p:childTnLst>
                                        <p:set>
                                          <p:cBhvr>
                                            <p:cTn id="53" dur="1" fill="hold">
                                              <p:stCondLst>
                                                <p:cond delay="0"/>
                                              </p:stCondLst>
                                            </p:cTn>
                                            <p:tgtEl>
                                              <p:spTgt spid="94">
                                                <p:txEl>
                                                  <p:pRg st="2" end="2"/>
                                                </p:txEl>
                                              </p:spTgt>
                                            </p:tgtEl>
                                            <p:attrNameLst>
                                              <p:attrName>style.visibility</p:attrName>
                                            </p:attrNameLst>
                                          </p:cBhvr>
                                          <p:to>
                                            <p:strVal val="visible"/>
                                          </p:to>
                                        </p:set>
                                        <p:animEffect transition="in" filter="fade">
                                          <p:cBhvr>
                                            <p:cTn id="54" dur="1000"/>
                                            <p:tgtEl>
                                              <p:spTgt spid="94">
                                                <p:txEl>
                                                  <p:pRg st="2" end="2"/>
                                                </p:txEl>
                                              </p:spTgt>
                                            </p:tgtEl>
                                          </p:cBhvr>
                                        </p:animEffect>
                                        <p:anim calcmode="lin" valueType="num">
                                          <p:cBhvr>
                                            <p:cTn id="55" dur="1000" fill="hold"/>
                                            <p:tgtEl>
                                              <p:spTgt spid="94">
                                                <p:txEl>
                                                  <p:pRg st="2" end="2"/>
                                                </p:txEl>
                                              </p:spTgt>
                                            </p:tgtEl>
                                            <p:attrNameLst>
                                              <p:attrName>ppt_x</p:attrName>
                                            </p:attrNameLst>
                                          </p:cBhvr>
                                          <p:tavLst>
                                            <p:tav tm="0">
                                              <p:val>
                                                <p:strVal val="#ppt_x"/>
                                              </p:val>
                                            </p:tav>
                                            <p:tav tm="100000">
                                              <p:val>
                                                <p:strVal val="#ppt_x"/>
                                              </p:val>
                                            </p:tav>
                                          </p:tavLst>
                                        </p:anim>
                                        <p:anim calcmode="lin" valueType="num">
                                          <p:cBhvr>
                                            <p:cTn id="56" dur="1000" fill="hold"/>
                                            <p:tgtEl>
                                              <p:spTgt spid="9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42" presetClass="entr" presetSubtype="0" fill="hold" grpId="0" nodeType="clickEffect">
                                      <p:stCondLst>
                                        <p:cond delay="0"/>
                                      </p:stCondLst>
                                      <p:childTnLst>
                                        <p:set>
                                          <p:cBhvr>
                                            <p:cTn id="60" dur="1" fill="hold">
                                              <p:stCondLst>
                                                <p:cond delay="0"/>
                                              </p:stCondLst>
                                            </p:cTn>
                                            <p:tgtEl>
                                              <p:spTgt spid="94">
                                                <p:txEl>
                                                  <p:pRg st="3" end="3"/>
                                                </p:txEl>
                                              </p:spTgt>
                                            </p:tgtEl>
                                            <p:attrNameLst>
                                              <p:attrName>style.visibility</p:attrName>
                                            </p:attrNameLst>
                                          </p:cBhvr>
                                          <p:to>
                                            <p:strVal val="visible"/>
                                          </p:to>
                                        </p:set>
                                        <p:animEffect transition="in" filter="fade">
                                          <p:cBhvr>
                                            <p:cTn id="61" dur="1000"/>
                                            <p:tgtEl>
                                              <p:spTgt spid="94">
                                                <p:txEl>
                                                  <p:pRg st="3" end="3"/>
                                                </p:txEl>
                                              </p:spTgt>
                                            </p:tgtEl>
                                          </p:cBhvr>
                                        </p:animEffect>
                                        <p:anim calcmode="lin" valueType="num">
                                          <p:cBhvr>
                                            <p:cTn id="62" dur="1000" fill="hold"/>
                                            <p:tgtEl>
                                              <p:spTgt spid="94">
                                                <p:txEl>
                                                  <p:pRg st="3" end="3"/>
                                                </p:txEl>
                                              </p:spTgt>
                                            </p:tgtEl>
                                            <p:attrNameLst>
                                              <p:attrName>ppt_x</p:attrName>
                                            </p:attrNameLst>
                                          </p:cBhvr>
                                          <p:tavLst>
                                            <p:tav tm="0">
                                              <p:val>
                                                <p:strVal val="#ppt_x"/>
                                              </p:val>
                                            </p:tav>
                                            <p:tav tm="100000">
                                              <p:val>
                                                <p:strVal val="#ppt_x"/>
                                              </p:val>
                                            </p:tav>
                                          </p:tavLst>
                                        </p:anim>
                                        <p:anim calcmode="lin" valueType="num">
                                          <p:cBhvr>
                                            <p:cTn id="63" dur="1000" fill="hold"/>
                                            <p:tgtEl>
                                              <p:spTgt spid="94">
                                                <p:txEl>
                                                  <p:pRg st="3" end="3"/>
                                                </p:txEl>
                                              </p:spTgt>
                                            </p:tgtEl>
                                            <p:attrNameLst>
                                              <p:attrName>ppt_y</p:attrName>
                                            </p:attrNameLst>
                                          </p:cBhvr>
                                          <p:tavLst>
                                            <p:tav tm="0">
                                              <p:val>
                                                <p:strVal val="#ppt_y+.1"/>
                                              </p:val>
                                            </p:tav>
                                            <p:tav tm="100000">
                                              <p:val>
                                                <p:strVal val="#ppt_y"/>
                                              </p:val>
                                            </p:tav>
                                          </p:tavLst>
                                        </p:anim>
                                      </p:childTnLst>
                                    </p:cTn>
                                  </p:par>
                                  <p:par>
                                    <p:cTn id="64" presetID="42" presetClass="entr" presetSubtype="0" fill="hold" grpId="0" nodeType="withEffect">
                                      <p:stCondLst>
                                        <p:cond delay="0"/>
                                      </p:stCondLst>
                                      <p:childTnLst>
                                        <p:set>
                                          <p:cBhvr>
                                            <p:cTn id="65" dur="1" fill="hold">
                                              <p:stCondLst>
                                                <p:cond delay="0"/>
                                              </p:stCondLst>
                                            </p:cTn>
                                            <p:tgtEl>
                                              <p:spTgt spid="94">
                                                <p:txEl>
                                                  <p:pRg st="4" end="4"/>
                                                </p:txEl>
                                              </p:spTgt>
                                            </p:tgtEl>
                                            <p:attrNameLst>
                                              <p:attrName>style.visibility</p:attrName>
                                            </p:attrNameLst>
                                          </p:cBhvr>
                                          <p:to>
                                            <p:strVal val="visible"/>
                                          </p:to>
                                        </p:set>
                                        <p:animEffect transition="in" filter="fade">
                                          <p:cBhvr>
                                            <p:cTn id="66" dur="1000"/>
                                            <p:tgtEl>
                                              <p:spTgt spid="94">
                                                <p:txEl>
                                                  <p:pRg st="4" end="4"/>
                                                </p:txEl>
                                              </p:spTgt>
                                            </p:tgtEl>
                                          </p:cBhvr>
                                        </p:animEffect>
                                        <p:anim calcmode="lin" valueType="num">
                                          <p:cBhvr>
                                            <p:cTn id="67" dur="1000" fill="hold"/>
                                            <p:tgtEl>
                                              <p:spTgt spid="94">
                                                <p:txEl>
                                                  <p:pRg st="4" end="4"/>
                                                </p:txEl>
                                              </p:spTgt>
                                            </p:tgtEl>
                                            <p:attrNameLst>
                                              <p:attrName>ppt_x</p:attrName>
                                            </p:attrNameLst>
                                          </p:cBhvr>
                                          <p:tavLst>
                                            <p:tav tm="0">
                                              <p:val>
                                                <p:strVal val="#ppt_x"/>
                                              </p:val>
                                            </p:tav>
                                            <p:tav tm="100000">
                                              <p:val>
                                                <p:strVal val="#ppt_x"/>
                                              </p:val>
                                            </p:tav>
                                          </p:tavLst>
                                        </p:anim>
                                        <p:anim calcmode="lin" valueType="num">
                                          <p:cBhvr>
                                            <p:cTn id="68" dur="1000" fill="hold"/>
                                            <p:tgtEl>
                                              <p:spTgt spid="94">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94" grpId="0" build="p"/>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6" presetClass="entr" presetSubtype="32" fill="hold"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circle(out)">
                                          <p:cBhvr>
                                            <p:cTn id="23" dur="500"/>
                                            <p:tgtEl>
                                              <p:spTgt spid="9"/>
                                            </p:tgtEl>
                                          </p:cBhvr>
                                        </p:animEffect>
                                      </p:childTnLst>
                                    </p:cTn>
                                  </p:par>
                                </p:childTnLst>
                              </p:cTn>
                            </p:par>
                            <p:par>
                              <p:cTn id="24" fill="hold">
                                <p:stCondLst>
                                  <p:cond delay="1750"/>
                                </p:stCondLst>
                                <p:childTnLst>
                                  <p:par>
                                    <p:cTn id="25" presetID="22" presetClass="entr" presetSubtype="1" fill="hold"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wipe(up)">
                                          <p:cBhvr>
                                            <p:cTn id="27" dur="500"/>
                                            <p:tgtEl>
                                              <p:spTgt spid="6"/>
                                            </p:tgtEl>
                                          </p:cBhvr>
                                        </p:animEffect>
                                      </p:childTnLst>
                                    </p:cTn>
                                  </p:par>
                                </p:childTnLst>
                              </p:cTn>
                            </p:par>
                          </p:childTnLst>
                        </p:cTn>
                      </p:par>
                      <p:par>
                        <p:cTn id="28" fill="hold">
                          <p:stCondLst>
                            <p:cond delay="indefinite"/>
                          </p:stCondLst>
                          <p:childTnLst>
                            <p:par>
                              <p:cTn id="29" fill="hold">
                                <p:stCondLst>
                                  <p:cond delay="0"/>
                                </p:stCondLst>
                                <p:childTnLst>
                                  <p:par>
                                    <p:cTn id="30" presetID="6" presetClass="entr" presetSubtype="32" fill="hold" nodeType="click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circle(out)">
                                          <p:cBhvr>
                                            <p:cTn id="32" dur="500"/>
                                            <p:tgtEl>
                                              <p:spTgt spid="10"/>
                                            </p:tgtEl>
                                          </p:cBhvr>
                                        </p:animEffect>
                                      </p:childTnLst>
                                    </p:cTn>
                                  </p:par>
                                </p:childTnLst>
                              </p:cTn>
                            </p:par>
                            <p:par>
                              <p:cTn id="33" fill="hold">
                                <p:stCondLst>
                                  <p:cond delay="500"/>
                                </p:stCondLst>
                                <p:childTnLst>
                                  <p:par>
                                    <p:cTn id="34" presetID="22" presetClass="entr" presetSubtype="1" fill="hold" nodeType="afterEffect">
                                      <p:stCondLst>
                                        <p:cond delay="0"/>
                                      </p:stCondLst>
                                      <p:childTnLst>
                                        <p:set>
                                          <p:cBhvr>
                                            <p:cTn id="35" dur="1" fill="hold">
                                              <p:stCondLst>
                                                <p:cond delay="0"/>
                                              </p:stCondLst>
                                            </p:cTn>
                                            <p:tgtEl>
                                              <p:spTgt spid="7"/>
                                            </p:tgtEl>
                                            <p:attrNameLst>
                                              <p:attrName>style.visibility</p:attrName>
                                            </p:attrNameLst>
                                          </p:cBhvr>
                                          <p:to>
                                            <p:strVal val="visible"/>
                                          </p:to>
                                        </p:set>
                                        <p:animEffect transition="in" filter="wipe(up)">
                                          <p:cBhvr>
                                            <p:cTn id="36" dur="500"/>
                                            <p:tgtEl>
                                              <p:spTgt spid="7"/>
                                            </p:tgtEl>
                                          </p:cBhvr>
                                        </p:animEffect>
                                      </p:childTnLst>
                                    </p:cTn>
                                  </p:par>
                                </p:childTnLst>
                              </p:cTn>
                            </p:par>
                            <p:par>
                              <p:cTn id="37" fill="hold">
                                <p:stCondLst>
                                  <p:cond delay="1000"/>
                                </p:stCondLst>
                                <p:childTnLst>
                                  <p:par>
                                    <p:cTn id="38" presetID="42" presetClass="entr" presetSubtype="0" fill="hold" grpId="0" nodeType="afterEffect">
                                      <p:stCondLst>
                                        <p:cond delay="0"/>
                                      </p:stCondLst>
                                      <p:childTnLst>
                                        <p:set>
                                          <p:cBhvr>
                                            <p:cTn id="39" dur="1" fill="hold">
                                              <p:stCondLst>
                                                <p:cond delay="0"/>
                                              </p:stCondLst>
                                            </p:cTn>
                                            <p:tgtEl>
                                              <p:spTgt spid="94">
                                                <p:txEl>
                                                  <p:pRg st="0" end="0"/>
                                                </p:txEl>
                                              </p:spTgt>
                                            </p:tgtEl>
                                            <p:attrNameLst>
                                              <p:attrName>style.visibility</p:attrName>
                                            </p:attrNameLst>
                                          </p:cBhvr>
                                          <p:to>
                                            <p:strVal val="visible"/>
                                          </p:to>
                                        </p:set>
                                        <p:animEffect transition="in" filter="fade">
                                          <p:cBhvr>
                                            <p:cTn id="40" dur="1000"/>
                                            <p:tgtEl>
                                              <p:spTgt spid="94">
                                                <p:txEl>
                                                  <p:pRg st="0" end="0"/>
                                                </p:txEl>
                                              </p:spTgt>
                                            </p:tgtEl>
                                          </p:cBhvr>
                                        </p:animEffect>
                                        <p:anim calcmode="lin" valueType="num">
                                          <p:cBhvr>
                                            <p:cTn id="41" dur="1000" fill="hold"/>
                                            <p:tgtEl>
                                              <p:spTgt spid="94">
                                                <p:txEl>
                                                  <p:pRg st="0" end="0"/>
                                                </p:txEl>
                                              </p:spTgt>
                                            </p:tgtEl>
                                            <p:attrNameLst>
                                              <p:attrName>ppt_x</p:attrName>
                                            </p:attrNameLst>
                                          </p:cBhvr>
                                          <p:tavLst>
                                            <p:tav tm="0">
                                              <p:val>
                                                <p:strVal val="#ppt_x"/>
                                              </p:val>
                                            </p:tav>
                                            <p:tav tm="100000">
                                              <p:val>
                                                <p:strVal val="#ppt_x"/>
                                              </p:val>
                                            </p:tav>
                                          </p:tavLst>
                                        </p:anim>
                                        <p:anim calcmode="lin" valueType="num">
                                          <p:cBhvr>
                                            <p:cTn id="42" dur="1000" fill="hold"/>
                                            <p:tgtEl>
                                              <p:spTgt spid="94">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42" presetClass="entr" presetSubtype="0" fill="hold" grpId="0" nodeType="clickEffect">
                                      <p:stCondLst>
                                        <p:cond delay="0"/>
                                      </p:stCondLst>
                                      <p:childTnLst>
                                        <p:set>
                                          <p:cBhvr>
                                            <p:cTn id="46" dur="1" fill="hold">
                                              <p:stCondLst>
                                                <p:cond delay="0"/>
                                              </p:stCondLst>
                                            </p:cTn>
                                            <p:tgtEl>
                                              <p:spTgt spid="94">
                                                <p:txEl>
                                                  <p:pRg st="1" end="1"/>
                                                </p:txEl>
                                              </p:spTgt>
                                            </p:tgtEl>
                                            <p:attrNameLst>
                                              <p:attrName>style.visibility</p:attrName>
                                            </p:attrNameLst>
                                          </p:cBhvr>
                                          <p:to>
                                            <p:strVal val="visible"/>
                                          </p:to>
                                        </p:set>
                                        <p:animEffect transition="in" filter="fade">
                                          <p:cBhvr>
                                            <p:cTn id="47" dur="1000"/>
                                            <p:tgtEl>
                                              <p:spTgt spid="94">
                                                <p:txEl>
                                                  <p:pRg st="1" end="1"/>
                                                </p:txEl>
                                              </p:spTgt>
                                            </p:tgtEl>
                                          </p:cBhvr>
                                        </p:animEffect>
                                        <p:anim calcmode="lin" valueType="num">
                                          <p:cBhvr>
                                            <p:cTn id="48" dur="1000" fill="hold"/>
                                            <p:tgtEl>
                                              <p:spTgt spid="94">
                                                <p:txEl>
                                                  <p:pRg st="1" end="1"/>
                                                </p:txEl>
                                              </p:spTgt>
                                            </p:tgtEl>
                                            <p:attrNameLst>
                                              <p:attrName>ppt_x</p:attrName>
                                            </p:attrNameLst>
                                          </p:cBhvr>
                                          <p:tavLst>
                                            <p:tav tm="0">
                                              <p:val>
                                                <p:strVal val="#ppt_x"/>
                                              </p:val>
                                            </p:tav>
                                            <p:tav tm="100000">
                                              <p:val>
                                                <p:strVal val="#ppt_x"/>
                                              </p:val>
                                            </p:tav>
                                          </p:tavLst>
                                        </p:anim>
                                        <p:anim calcmode="lin" valueType="num">
                                          <p:cBhvr>
                                            <p:cTn id="49" dur="1000" fill="hold"/>
                                            <p:tgtEl>
                                              <p:spTgt spid="94">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50" fill="hold">
                          <p:stCondLst>
                            <p:cond delay="indefinite"/>
                          </p:stCondLst>
                          <p:childTnLst>
                            <p:par>
                              <p:cTn id="51" fill="hold">
                                <p:stCondLst>
                                  <p:cond delay="0"/>
                                </p:stCondLst>
                                <p:childTnLst>
                                  <p:par>
                                    <p:cTn id="52" presetID="42" presetClass="entr" presetSubtype="0" fill="hold" grpId="0" nodeType="clickEffect">
                                      <p:stCondLst>
                                        <p:cond delay="0"/>
                                      </p:stCondLst>
                                      <p:childTnLst>
                                        <p:set>
                                          <p:cBhvr>
                                            <p:cTn id="53" dur="1" fill="hold">
                                              <p:stCondLst>
                                                <p:cond delay="0"/>
                                              </p:stCondLst>
                                            </p:cTn>
                                            <p:tgtEl>
                                              <p:spTgt spid="94">
                                                <p:txEl>
                                                  <p:pRg st="2" end="2"/>
                                                </p:txEl>
                                              </p:spTgt>
                                            </p:tgtEl>
                                            <p:attrNameLst>
                                              <p:attrName>style.visibility</p:attrName>
                                            </p:attrNameLst>
                                          </p:cBhvr>
                                          <p:to>
                                            <p:strVal val="visible"/>
                                          </p:to>
                                        </p:set>
                                        <p:animEffect transition="in" filter="fade">
                                          <p:cBhvr>
                                            <p:cTn id="54" dur="1000"/>
                                            <p:tgtEl>
                                              <p:spTgt spid="94">
                                                <p:txEl>
                                                  <p:pRg st="2" end="2"/>
                                                </p:txEl>
                                              </p:spTgt>
                                            </p:tgtEl>
                                          </p:cBhvr>
                                        </p:animEffect>
                                        <p:anim calcmode="lin" valueType="num">
                                          <p:cBhvr>
                                            <p:cTn id="55" dur="1000" fill="hold"/>
                                            <p:tgtEl>
                                              <p:spTgt spid="94">
                                                <p:txEl>
                                                  <p:pRg st="2" end="2"/>
                                                </p:txEl>
                                              </p:spTgt>
                                            </p:tgtEl>
                                            <p:attrNameLst>
                                              <p:attrName>ppt_x</p:attrName>
                                            </p:attrNameLst>
                                          </p:cBhvr>
                                          <p:tavLst>
                                            <p:tav tm="0">
                                              <p:val>
                                                <p:strVal val="#ppt_x"/>
                                              </p:val>
                                            </p:tav>
                                            <p:tav tm="100000">
                                              <p:val>
                                                <p:strVal val="#ppt_x"/>
                                              </p:val>
                                            </p:tav>
                                          </p:tavLst>
                                        </p:anim>
                                        <p:anim calcmode="lin" valueType="num">
                                          <p:cBhvr>
                                            <p:cTn id="56" dur="1000" fill="hold"/>
                                            <p:tgtEl>
                                              <p:spTgt spid="9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42" presetClass="entr" presetSubtype="0" fill="hold" grpId="0" nodeType="clickEffect">
                                      <p:stCondLst>
                                        <p:cond delay="0"/>
                                      </p:stCondLst>
                                      <p:childTnLst>
                                        <p:set>
                                          <p:cBhvr>
                                            <p:cTn id="60" dur="1" fill="hold">
                                              <p:stCondLst>
                                                <p:cond delay="0"/>
                                              </p:stCondLst>
                                            </p:cTn>
                                            <p:tgtEl>
                                              <p:spTgt spid="94">
                                                <p:txEl>
                                                  <p:pRg st="3" end="3"/>
                                                </p:txEl>
                                              </p:spTgt>
                                            </p:tgtEl>
                                            <p:attrNameLst>
                                              <p:attrName>style.visibility</p:attrName>
                                            </p:attrNameLst>
                                          </p:cBhvr>
                                          <p:to>
                                            <p:strVal val="visible"/>
                                          </p:to>
                                        </p:set>
                                        <p:animEffect transition="in" filter="fade">
                                          <p:cBhvr>
                                            <p:cTn id="61" dur="1000"/>
                                            <p:tgtEl>
                                              <p:spTgt spid="94">
                                                <p:txEl>
                                                  <p:pRg st="3" end="3"/>
                                                </p:txEl>
                                              </p:spTgt>
                                            </p:tgtEl>
                                          </p:cBhvr>
                                        </p:animEffect>
                                        <p:anim calcmode="lin" valueType="num">
                                          <p:cBhvr>
                                            <p:cTn id="62" dur="1000" fill="hold"/>
                                            <p:tgtEl>
                                              <p:spTgt spid="94">
                                                <p:txEl>
                                                  <p:pRg st="3" end="3"/>
                                                </p:txEl>
                                              </p:spTgt>
                                            </p:tgtEl>
                                            <p:attrNameLst>
                                              <p:attrName>ppt_x</p:attrName>
                                            </p:attrNameLst>
                                          </p:cBhvr>
                                          <p:tavLst>
                                            <p:tav tm="0">
                                              <p:val>
                                                <p:strVal val="#ppt_x"/>
                                              </p:val>
                                            </p:tav>
                                            <p:tav tm="100000">
                                              <p:val>
                                                <p:strVal val="#ppt_x"/>
                                              </p:val>
                                            </p:tav>
                                          </p:tavLst>
                                        </p:anim>
                                        <p:anim calcmode="lin" valueType="num">
                                          <p:cBhvr>
                                            <p:cTn id="63" dur="1000" fill="hold"/>
                                            <p:tgtEl>
                                              <p:spTgt spid="94">
                                                <p:txEl>
                                                  <p:pRg st="3" end="3"/>
                                                </p:txEl>
                                              </p:spTgt>
                                            </p:tgtEl>
                                            <p:attrNameLst>
                                              <p:attrName>ppt_y</p:attrName>
                                            </p:attrNameLst>
                                          </p:cBhvr>
                                          <p:tavLst>
                                            <p:tav tm="0">
                                              <p:val>
                                                <p:strVal val="#ppt_y+.1"/>
                                              </p:val>
                                            </p:tav>
                                            <p:tav tm="100000">
                                              <p:val>
                                                <p:strVal val="#ppt_y"/>
                                              </p:val>
                                            </p:tav>
                                          </p:tavLst>
                                        </p:anim>
                                      </p:childTnLst>
                                    </p:cTn>
                                  </p:par>
                                  <p:par>
                                    <p:cTn id="64" presetID="42" presetClass="entr" presetSubtype="0" fill="hold" grpId="0" nodeType="withEffect">
                                      <p:stCondLst>
                                        <p:cond delay="0"/>
                                      </p:stCondLst>
                                      <p:childTnLst>
                                        <p:set>
                                          <p:cBhvr>
                                            <p:cTn id="65" dur="1" fill="hold">
                                              <p:stCondLst>
                                                <p:cond delay="0"/>
                                              </p:stCondLst>
                                            </p:cTn>
                                            <p:tgtEl>
                                              <p:spTgt spid="94">
                                                <p:txEl>
                                                  <p:pRg st="4" end="4"/>
                                                </p:txEl>
                                              </p:spTgt>
                                            </p:tgtEl>
                                            <p:attrNameLst>
                                              <p:attrName>style.visibility</p:attrName>
                                            </p:attrNameLst>
                                          </p:cBhvr>
                                          <p:to>
                                            <p:strVal val="visible"/>
                                          </p:to>
                                        </p:set>
                                        <p:animEffect transition="in" filter="fade">
                                          <p:cBhvr>
                                            <p:cTn id="66" dur="1000"/>
                                            <p:tgtEl>
                                              <p:spTgt spid="94">
                                                <p:txEl>
                                                  <p:pRg st="4" end="4"/>
                                                </p:txEl>
                                              </p:spTgt>
                                            </p:tgtEl>
                                          </p:cBhvr>
                                        </p:animEffect>
                                        <p:anim calcmode="lin" valueType="num">
                                          <p:cBhvr>
                                            <p:cTn id="67" dur="1000" fill="hold"/>
                                            <p:tgtEl>
                                              <p:spTgt spid="94">
                                                <p:txEl>
                                                  <p:pRg st="4" end="4"/>
                                                </p:txEl>
                                              </p:spTgt>
                                            </p:tgtEl>
                                            <p:attrNameLst>
                                              <p:attrName>ppt_x</p:attrName>
                                            </p:attrNameLst>
                                          </p:cBhvr>
                                          <p:tavLst>
                                            <p:tav tm="0">
                                              <p:val>
                                                <p:strVal val="#ppt_x"/>
                                              </p:val>
                                            </p:tav>
                                            <p:tav tm="100000">
                                              <p:val>
                                                <p:strVal val="#ppt_x"/>
                                              </p:val>
                                            </p:tav>
                                          </p:tavLst>
                                        </p:anim>
                                        <p:anim calcmode="lin" valueType="num">
                                          <p:cBhvr>
                                            <p:cTn id="68" dur="1000" fill="hold"/>
                                            <p:tgtEl>
                                              <p:spTgt spid="94">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94" grpId="0" build="p"/>
        </p:bldLst>
      </p:timing>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254956" y="2458915"/>
            <a:ext cx="5422861" cy="2451953"/>
          </a:xfrm>
          <a:prstGeom prst="rect">
            <a:avLst/>
          </a:prstGeom>
        </p:spPr>
        <p:txBody>
          <a:bodyPr wrap="square">
            <a:spAutoFit/>
          </a:bodyPr>
          <a:lstStyle/>
          <a:p>
            <a:pPr marL="342900" indent="-342900">
              <a:lnSpc>
                <a:spcPts val="2300"/>
              </a:lnSpc>
              <a:buFont typeface="Wingdings" panose="05000000000000000000" pitchFamily="2" charset="2"/>
              <a:buChar char="u"/>
            </a:pPr>
            <a:r>
              <a:rPr lang="zh-TW" altLang="en-US" sz="2200" dirty="0" smtClean="0">
                <a:solidFill>
                  <a:srgbClr val="00EFF1"/>
                </a:solidFill>
                <a:latin typeface="標楷體" panose="03000509000000000000" pitchFamily="65" charset="-120"/>
                <a:ea typeface="標楷體" panose="03000509000000000000" pitchFamily="65" charset="-120"/>
              </a:rPr>
              <a:t>不考慮營業稅、先實後</a:t>
            </a:r>
            <a:r>
              <a:rPr lang="zh-TW" altLang="en-US" sz="2200" dirty="0">
                <a:solidFill>
                  <a:srgbClr val="00EFF1"/>
                </a:solidFill>
                <a:latin typeface="標楷體" panose="03000509000000000000" pitchFamily="65" charset="-120"/>
                <a:ea typeface="標楷體" panose="03000509000000000000" pitchFamily="65" charset="-120"/>
              </a:rPr>
              <a:t>虛</a:t>
            </a:r>
            <a:r>
              <a:rPr lang="zh-TW" altLang="en-US" sz="2200" dirty="0" smtClean="0">
                <a:solidFill>
                  <a:srgbClr val="00EFF1"/>
                </a:solidFill>
                <a:latin typeface="標楷體" panose="03000509000000000000" pitchFamily="65" charset="-120"/>
                <a:ea typeface="標楷體" panose="03000509000000000000" pitchFamily="65" charset="-120"/>
              </a:rPr>
              <a:t>法、期初不作轉回分錄</a:t>
            </a:r>
            <a:endParaRPr lang="en-US" altLang="zh-TW" sz="2200" dirty="0" smtClean="0">
              <a:solidFill>
                <a:srgbClr val="00EFF1"/>
              </a:solidFill>
              <a:latin typeface="標楷體" panose="03000509000000000000" pitchFamily="65" charset="-120"/>
              <a:ea typeface="標楷體" panose="03000509000000000000" pitchFamily="65" charset="-120"/>
            </a:endParaRPr>
          </a:p>
          <a:p>
            <a:pPr marL="342900" indent="-342900">
              <a:lnSpc>
                <a:spcPts val="2300"/>
              </a:lnSpc>
              <a:buFont typeface="Wingdings" panose="05000000000000000000" pitchFamily="2" charset="2"/>
              <a:buChar char="u"/>
            </a:pPr>
            <a:r>
              <a:rPr lang="zh-TW" altLang="en-US" sz="2200" dirty="0" smtClean="0">
                <a:solidFill>
                  <a:srgbClr val="00EFF1"/>
                </a:solidFill>
                <a:latin typeface="標楷體" panose="03000509000000000000" pitchFamily="65" charset="-120"/>
                <a:ea typeface="標楷體" panose="03000509000000000000" pitchFamily="65" charset="-120"/>
              </a:rPr>
              <a:t>平時</a:t>
            </a:r>
            <a:r>
              <a:rPr lang="en-US" altLang="zh-TW" sz="2200" dirty="0" smtClean="0">
                <a:solidFill>
                  <a:srgbClr val="00EFF1"/>
                </a:solidFill>
                <a:latin typeface="標楷體" panose="03000509000000000000" pitchFamily="65" charset="-120"/>
                <a:ea typeface="標楷體" panose="03000509000000000000" pitchFamily="65" charset="-120"/>
              </a:rPr>
              <a:t>(32)</a:t>
            </a:r>
          </a:p>
          <a:p>
            <a:pPr marL="696913" lvl="1" indent="-342900">
              <a:lnSpc>
                <a:spcPts val="2300"/>
              </a:lnSpc>
              <a:buFont typeface="Wingdings" panose="05000000000000000000" pitchFamily="2" charset="2"/>
              <a:buChar char="ü"/>
            </a:pPr>
            <a:r>
              <a:rPr lang="zh-TW" altLang="en-US" sz="2200" dirty="0" smtClean="0">
                <a:solidFill>
                  <a:srgbClr val="00EFF1"/>
                </a:solidFill>
                <a:latin typeface="標楷體" panose="03000509000000000000" pitchFamily="65" charset="-120"/>
                <a:ea typeface="標楷體" panose="03000509000000000000" pitchFamily="65" charset="-120"/>
              </a:rPr>
              <a:t>附</a:t>
            </a:r>
            <a:r>
              <a:rPr lang="zh-TW" altLang="en-US" sz="2200" dirty="0">
                <a:solidFill>
                  <a:srgbClr val="00EFF1"/>
                </a:solidFill>
                <a:latin typeface="標楷體" panose="03000509000000000000" pitchFamily="65" charset="-120"/>
                <a:ea typeface="標楷體" panose="03000509000000000000" pitchFamily="65" charset="-120"/>
              </a:rPr>
              <a:t>息</a:t>
            </a:r>
            <a:r>
              <a:rPr lang="zh-TW" altLang="en-US" sz="2200" dirty="0" smtClean="0">
                <a:solidFill>
                  <a:srgbClr val="00EFF1"/>
                </a:solidFill>
                <a:latin typeface="標楷體" panose="03000509000000000000" pitchFamily="65" charset="-120"/>
                <a:ea typeface="標楷體" panose="03000509000000000000" pitchFamily="65" charset="-120"/>
              </a:rPr>
              <a:t>票據</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買不動產</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 、薪資</a:t>
            </a:r>
            <a:r>
              <a:rPr lang="en-US" altLang="zh-TW" sz="2200" dirty="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含雇主負擔</a:t>
            </a:r>
            <a:r>
              <a:rPr lang="en-US" altLang="zh-TW" sz="2200" dirty="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、設置零用</a:t>
            </a:r>
            <a:r>
              <a:rPr lang="zh-TW" altLang="en-US" sz="2200" dirty="0" smtClean="0">
                <a:solidFill>
                  <a:srgbClr val="00EFF1"/>
                </a:solidFill>
                <a:latin typeface="標楷體" panose="03000509000000000000" pitchFamily="65" charset="-120"/>
                <a:ea typeface="標楷體" panose="03000509000000000000" pitchFamily="65" charset="-120"/>
              </a:rPr>
              <a:t>金、庫藏</a:t>
            </a:r>
            <a:r>
              <a:rPr lang="zh-TW" altLang="en-US" sz="2200" dirty="0">
                <a:solidFill>
                  <a:srgbClr val="00EFF1"/>
                </a:solidFill>
                <a:latin typeface="標楷體" panose="03000509000000000000" pitchFamily="65" charset="-120"/>
                <a:ea typeface="標楷體" panose="03000509000000000000" pitchFamily="65" charset="-120"/>
              </a:rPr>
              <a:t>股票</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含再</a:t>
            </a:r>
            <a:r>
              <a:rPr lang="zh-TW" altLang="en-US" sz="2200" dirty="0">
                <a:solidFill>
                  <a:srgbClr val="00EFF1"/>
                </a:solidFill>
                <a:latin typeface="標楷體" panose="03000509000000000000" pitchFamily="65" charset="-120"/>
                <a:ea typeface="標楷體" panose="03000509000000000000" pitchFamily="65" charset="-120"/>
              </a:rPr>
              <a:t>發、註銷</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支付保費文具及廣告、</a:t>
            </a:r>
            <a:r>
              <a:rPr lang="zh-TW" altLang="en-US" sz="2200" dirty="0" smtClean="0">
                <a:solidFill>
                  <a:srgbClr val="00EFF1"/>
                </a:solidFill>
                <a:latin typeface="標楷體" panose="03000509000000000000" pitchFamily="65" charset="-120"/>
                <a:ea typeface="標楷體" panose="03000509000000000000" pitchFamily="65" charset="-120"/>
              </a:rPr>
              <a:t>投資</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出售</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透過損益</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水電費銀行代扣、不動產出售</a:t>
            </a:r>
            <a:endParaRPr lang="en-US" altLang="zh-TW" sz="2200" dirty="0" smtClean="0">
              <a:solidFill>
                <a:srgbClr val="00EFF1"/>
              </a:solidFill>
              <a:latin typeface="標楷體" panose="03000509000000000000" pitchFamily="65" charset="-120"/>
              <a:ea typeface="標楷體" panose="03000509000000000000" pitchFamily="65" charset="-120"/>
            </a:endParaRP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339650" cy="646331"/>
          </a:xfrm>
          <a:prstGeom prst="rect">
            <a:avLst/>
          </a:prstGeom>
        </p:spPr>
        <p:txBody>
          <a:bodyPr wrap="none">
            <a:spAutoFit/>
          </a:bodyPr>
          <a:lstStyle/>
          <a:p>
            <a:r>
              <a:rPr lang="zh-TW" altLang="en-US" sz="3600" b="1" dirty="0">
                <a:solidFill>
                  <a:schemeClr val="bg1"/>
                </a:solidFill>
                <a:latin typeface="標楷體" panose="03000509000000000000" pitchFamily="65" charset="-120"/>
                <a:ea typeface="標楷體" panose="03000509000000000000" pitchFamily="65" charset="-120"/>
              </a:rPr>
              <a:t>歷屆試題</a:t>
            </a:r>
            <a:r>
              <a:rPr lang="zh-TW" altLang="en-US" sz="3600" b="1" dirty="0" smtClean="0">
                <a:solidFill>
                  <a:schemeClr val="bg1"/>
                </a:solidFill>
                <a:latin typeface="標楷體" panose="03000509000000000000" pitchFamily="65" charset="-120"/>
                <a:ea typeface="標楷體" panose="03000509000000000000" pitchFamily="65" charset="-120"/>
              </a:rPr>
              <a:t>分析</a:t>
            </a:r>
            <a:r>
              <a:rPr lang="en-US" altLang="zh-TW" sz="3600" b="1" dirty="0" smtClean="0">
                <a:solidFill>
                  <a:schemeClr val="bg1"/>
                </a:solidFill>
                <a:latin typeface="標楷體" panose="03000509000000000000" pitchFamily="65" charset="-120"/>
                <a:ea typeface="標楷體" panose="03000509000000000000" pitchFamily="65" charset="-120"/>
              </a:rPr>
              <a:t>-</a:t>
            </a:r>
            <a:r>
              <a:rPr lang="en-US" altLang="zh-TW" sz="3600" b="1" dirty="0" smtClean="0">
                <a:solidFill>
                  <a:srgbClr val="00EFF1"/>
                </a:solidFill>
                <a:latin typeface="標楷體" panose="03000509000000000000" pitchFamily="65" charset="-120"/>
                <a:ea typeface="標楷體" panose="03000509000000000000" pitchFamily="65" charset="-120"/>
              </a:rPr>
              <a:t>107</a:t>
            </a:r>
            <a:r>
              <a:rPr lang="zh-TW" altLang="en-US" sz="3600" b="1" dirty="0" smtClean="0">
                <a:solidFill>
                  <a:srgbClr val="00EFF1"/>
                </a:solidFill>
                <a:latin typeface="標楷體" panose="03000509000000000000" pitchFamily="65" charset="-120"/>
                <a:ea typeface="標楷體" panose="03000509000000000000" pitchFamily="65" charset="-120"/>
              </a:rPr>
              <a:t>年</a:t>
            </a:r>
            <a:endParaRPr lang="zh-TW" altLang="en-US" sz="36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293134" y="1617645"/>
            <a:ext cx="5851165" cy="5122368"/>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9" name="群組 8">
            <a:extLst>
              <a:ext uri="{FF2B5EF4-FFF2-40B4-BE49-F238E27FC236}">
                <a16:creationId xmlns:a16="http://schemas.microsoft.com/office/drawing/2014/main" id="{2FECE5B1-E716-44B3-BCA8-EFD0567F881C}"/>
              </a:ext>
            </a:extLst>
          </p:cNvPr>
          <p:cNvGrpSpPr/>
          <p:nvPr/>
        </p:nvGrpSpPr>
        <p:grpSpPr>
          <a:xfrm>
            <a:off x="2076757" y="869949"/>
            <a:ext cx="1847850" cy="1603387"/>
            <a:chOff x="1552254" y="1240776"/>
            <a:chExt cx="1847850" cy="1603387"/>
          </a:xfrm>
        </p:grpSpPr>
        <p:pic>
          <p:nvPicPr>
            <p:cNvPr id="4" name="圖片 3">
              <a:extLst>
                <a:ext uri="{FF2B5EF4-FFF2-40B4-BE49-F238E27FC236}">
                  <a16:creationId xmlns:a16="http://schemas.microsoft.com/office/drawing/2014/main" id="{B2323400-6E4D-44BE-8AD6-8965FCB03FBB}"/>
                </a:ext>
              </a:extLst>
            </p:cNvPr>
            <p:cNvPicPr>
              <a:picLocks noChangeAspect="1"/>
            </p:cNvPicPr>
            <p:nvPr/>
          </p:nvPicPr>
          <p:blipFill>
            <a:blip r:embed="rId4"/>
            <a:stretch>
              <a:fillRect/>
            </a:stretch>
          </p:blipFill>
          <p:spPr>
            <a:xfrm>
              <a:off x="1704807" y="1240776"/>
              <a:ext cx="1615580" cy="1603387"/>
            </a:xfrm>
            <a:prstGeom prst="rect">
              <a:avLst/>
            </a:prstGeom>
          </p:spPr>
        </p:pic>
        <p:sp>
          <p:nvSpPr>
            <p:cNvPr id="5" name="文字方塊 4">
              <a:extLst>
                <a:ext uri="{FF2B5EF4-FFF2-40B4-BE49-F238E27FC236}">
                  <a16:creationId xmlns:a16="http://schemas.microsoft.com/office/drawing/2014/main" id="{274FDA40-955A-4375-A45A-5C3F888E0DDF}"/>
                </a:ext>
              </a:extLst>
            </p:cNvPr>
            <p:cNvSpPr txBox="1"/>
            <p:nvPr/>
          </p:nvSpPr>
          <p:spPr>
            <a:xfrm>
              <a:off x="1552254" y="1728928"/>
              <a:ext cx="1847850" cy="584775"/>
            </a:xfrm>
            <a:prstGeom prst="rect">
              <a:avLst/>
            </a:prstGeom>
            <a:noFill/>
          </p:spPr>
          <p:txBody>
            <a:bodyPr wrap="square" rtlCol="0">
              <a:spAutoFit/>
            </a:bodyPr>
            <a:lstStyle/>
            <a:p>
              <a:pPr algn="ctr"/>
              <a:r>
                <a:rPr lang="zh-TW" altLang="en-US" sz="3200" dirty="0">
                  <a:solidFill>
                    <a:schemeClr val="bg1"/>
                  </a:solidFill>
                  <a:latin typeface="標楷體" panose="03000509000000000000" pitchFamily="65" charset="-120"/>
                  <a:ea typeface="標楷體" panose="03000509000000000000" pitchFamily="65" charset="-120"/>
                </a:rPr>
                <a:t>模擬題</a:t>
              </a:r>
            </a:p>
          </p:txBody>
        </p:sp>
      </p:grpSp>
      <p:sp>
        <p:nvSpPr>
          <p:cNvPr id="94" name="矩形 93">
            <a:extLst>
              <a:ext uri="{FF2B5EF4-FFF2-40B4-BE49-F238E27FC236}">
                <a16:creationId xmlns:a16="http://schemas.microsoft.com/office/drawing/2014/main" id="{0FFBB90C-5965-4130-85DE-B5E57223117A}"/>
              </a:ext>
            </a:extLst>
          </p:cNvPr>
          <p:cNvSpPr/>
          <p:nvPr/>
        </p:nvSpPr>
        <p:spPr>
          <a:xfrm>
            <a:off x="5965081" y="2510326"/>
            <a:ext cx="5755367" cy="3041858"/>
          </a:xfrm>
          <a:prstGeom prst="rect">
            <a:avLst/>
          </a:prstGeom>
        </p:spPr>
        <p:txBody>
          <a:bodyPr wrap="square">
            <a:spAutoFit/>
          </a:bodyPr>
          <a:lstStyle/>
          <a:p>
            <a:pPr marL="342900" indent="-342900">
              <a:lnSpc>
                <a:spcPts val="2300"/>
              </a:lnSpc>
              <a:buFont typeface="Wingdings" panose="05000000000000000000" pitchFamily="2" charset="2"/>
              <a:buChar char="n"/>
            </a:pPr>
            <a:r>
              <a:rPr lang="zh-TW" altLang="en-US" sz="2200" dirty="0" smtClean="0">
                <a:solidFill>
                  <a:srgbClr val="FFFF00"/>
                </a:solidFill>
                <a:latin typeface="標楷體" panose="03000509000000000000" pitchFamily="65" charset="-120"/>
                <a:ea typeface="標楷體" panose="03000509000000000000" pitchFamily="65" charset="-120"/>
              </a:rPr>
              <a:t>不考慮</a:t>
            </a:r>
            <a:r>
              <a:rPr lang="zh-TW" altLang="en-US" sz="2200" dirty="0">
                <a:solidFill>
                  <a:srgbClr val="FFFF00"/>
                </a:solidFill>
                <a:latin typeface="標楷體" panose="03000509000000000000" pitchFamily="65" charset="-120"/>
                <a:ea typeface="標楷體" panose="03000509000000000000" pitchFamily="65" charset="-120"/>
              </a:rPr>
              <a:t>營業稅、</a:t>
            </a:r>
            <a:r>
              <a:rPr lang="zh-TW" altLang="en-US" sz="2200" dirty="0" smtClean="0">
                <a:solidFill>
                  <a:srgbClr val="FFFF00"/>
                </a:solidFill>
                <a:latin typeface="標楷體" panose="03000509000000000000" pitchFamily="65" charset="-120"/>
                <a:ea typeface="標楷體" panose="03000509000000000000" pitchFamily="65" charset="-120"/>
              </a:rPr>
              <a:t>先實後</a:t>
            </a:r>
            <a:r>
              <a:rPr lang="zh-TW" altLang="en-US" sz="2200" dirty="0">
                <a:solidFill>
                  <a:srgbClr val="FFFF00"/>
                </a:solidFill>
                <a:latin typeface="標楷體" panose="03000509000000000000" pitchFamily="65" charset="-120"/>
                <a:ea typeface="標楷體" panose="03000509000000000000" pitchFamily="65" charset="-120"/>
              </a:rPr>
              <a:t>虛</a:t>
            </a:r>
            <a:r>
              <a:rPr lang="zh-TW" altLang="en-US" sz="2200" dirty="0" smtClean="0">
                <a:solidFill>
                  <a:srgbClr val="FFFF00"/>
                </a:solidFill>
                <a:latin typeface="標楷體" panose="03000509000000000000" pitchFamily="65" charset="-120"/>
                <a:ea typeface="標楷體" panose="03000509000000000000" pitchFamily="65" charset="-120"/>
              </a:rPr>
              <a:t>法</a:t>
            </a:r>
            <a:r>
              <a:rPr lang="zh-TW" altLang="en-US" sz="2200" dirty="0">
                <a:solidFill>
                  <a:srgbClr val="FFFF00"/>
                </a:solidFill>
                <a:latin typeface="標楷體" panose="03000509000000000000" pitchFamily="65" charset="-120"/>
                <a:ea typeface="標楷體" panose="03000509000000000000" pitchFamily="65" charset="-120"/>
              </a:rPr>
              <a:t>、期初不作轉</a:t>
            </a:r>
            <a:r>
              <a:rPr lang="zh-TW" altLang="en-US" sz="2200" dirty="0" smtClean="0">
                <a:solidFill>
                  <a:srgbClr val="FFFF00"/>
                </a:solidFill>
                <a:latin typeface="標楷體" panose="03000509000000000000" pitchFamily="65" charset="-120"/>
                <a:ea typeface="標楷體" panose="03000509000000000000" pitchFamily="65" charset="-120"/>
              </a:rPr>
              <a:t>回</a:t>
            </a:r>
            <a:endParaRPr lang="en-US" altLang="zh-TW" sz="2200" dirty="0" smtClean="0">
              <a:solidFill>
                <a:srgbClr val="FFFF00"/>
              </a:solidFill>
              <a:latin typeface="標楷體" panose="03000509000000000000" pitchFamily="65" charset="-120"/>
              <a:ea typeface="標楷體" panose="03000509000000000000" pitchFamily="65" charset="-120"/>
            </a:endParaRPr>
          </a:p>
          <a:p>
            <a:pPr marL="342900" indent="-342900">
              <a:lnSpc>
                <a:spcPts val="2300"/>
              </a:lnSpc>
              <a:buFont typeface="Wingdings" panose="05000000000000000000" pitchFamily="2" charset="2"/>
              <a:buChar char="n"/>
            </a:pPr>
            <a:r>
              <a:rPr lang="zh-TW" altLang="en-US" sz="2200" dirty="0" smtClean="0">
                <a:solidFill>
                  <a:srgbClr val="FFFF00"/>
                </a:solidFill>
                <a:latin typeface="標楷體" panose="03000509000000000000" pitchFamily="65" charset="-120"/>
                <a:ea typeface="標楷體" panose="03000509000000000000" pitchFamily="65" charset="-120"/>
              </a:rPr>
              <a:t>平時</a:t>
            </a:r>
            <a:r>
              <a:rPr lang="en-US" altLang="zh-TW" sz="2200" dirty="0" smtClean="0">
                <a:solidFill>
                  <a:srgbClr val="FFFF00"/>
                </a:solidFill>
                <a:latin typeface="標楷體" panose="03000509000000000000" pitchFamily="65" charset="-120"/>
                <a:ea typeface="標楷體" panose="03000509000000000000" pitchFamily="65" charset="-120"/>
              </a:rPr>
              <a:t>(38)</a:t>
            </a:r>
            <a:endParaRPr lang="en-US" altLang="zh-TW" sz="2200" dirty="0">
              <a:solidFill>
                <a:srgbClr val="FFFF00"/>
              </a:solidFill>
              <a:latin typeface="標楷體" panose="03000509000000000000" pitchFamily="65" charset="-120"/>
              <a:ea typeface="標楷體" panose="03000509000000000000" pitchFamily="65" charset="-120"/>
            </a:endParaRPr>
          </a:p>
          <a:p>
            <a:pPr marL="696913" lvl="1" indent="-342900">
              <a:lnSpc>
                <a:spcPts val="2300"/>
              </a:lnSpc>
              <a:buFont typeface="Wingdings" panose="05000000000000000000" pitchFamily="2" charset="2"/>
              <a:buChar char="ü"/>
            </a:pPr>
            <a:r>
              <a:rPr lang="zh-TW" altLang="en-US" sz="2200" dirty="0">
                <a:solidFill>
                  <a:srgbClr val="FFFF00"/>
                </a:solidFill>
                <a:latin typeface="標楷體" panose="03000509000000000000" pitchFamily="65" charset="-120"/>
                <a:ea typeface="標楷體" panose="03000509000000000000" pitchFamily="65" charset="-120"/>
              </a:rPr>
              <a:t>貼現、</a:t>
            </a:r>
            <a:r>
              <a:rPr lang="zh-TW" altLang="en-US" sz="2200" dirty="0" smtClean="0">
                <a:solidFill>
                  <a:srgbClr val="FFFF00"/>
                </a:solidFill>
                <a:latin typeface="標楷體" panose="03000509000000000000" pitchFamily="65" charset="-120"/>
                <a:ea typeface="標楷體" panose="03000509000000000000" pitchFamily="65" charset="-120"/>
              </a:rPr>
              <a:t>購買貨車</a:t>
            </a:r>
            <a:r>
              <a:rPr lang="zh-TW" altLang="en-US" sz="2200" dirty="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庫藏</a:t>
            </a:r>
            <a:r>
              <a:rPr lang="zh-TW" altLang="en-US" sz="2200" dirty="0">
                <a:solidFill>
                  <a:srgbClr val="FFFF00"/>
                </a:solidFill>
                <a:latin typeface="標楷體" panose="03000509000000000000" pitchFamily="65" charset="-120"/>
                <a:ea typeface="標楷體" panose="03000509000000000000" pitchFamily="65" charset="-120"/>
              </a:rPr>
              <a:t>股票</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再</a:t>
            </a:r>
            <a:r>
              <a:rPr lang="zh-TW" altLang="en-US" sz="2200" dirty="0">
                <a:solidFill>
                  <a:srgbClr val="FFFF00"/>
                </a:solidFill>
                <a:latin typeface="標楷體" panose="03000509000000000000" pitchFamily="65" charset="-120"/>
                <a:ea typeface="標楷體" panose="03000509000000000000" pitchFamily="65" charset="-120"/>
              </a:rPr>
              <a:t>發、換資產</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銀行</a:t>
            </a:r>
            <a:r>
              <a:rPr lang="zh-TW" altLang="en-US" sz="2200" dirty="0" smtClean="0">
                <a:solidFill>
                  <a:srgbClr val="FFFF00"/>
                </a:solidFill>
                <a:latin typeface="標楷體" panose="03000509000000000000" pitchFamily="65" charset="-120"/>
                <a:ea typeface="標楷體" panose="03000509000000000000" pitchFamily="65" charset="-120"/>
              </a:rPr>
              <a:t>調節</a:t>
            </a:r>
            <a:r>
              <a:rPr lang="zh-TW" altLang="en-US" sz="2200" dirty="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貼現</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更正</a:t>
            </a:r>
            <a:r>
              <a:rPr lang="zh-TW" altLang="en-US" sz="2200" dirty="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如期支付</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、透過其他綜合損益</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現金及股票股</a:t>
            </a:r>
            <a:r>
              <a:rPr lang="zh-TW" altLang="en-US" sz="2200" dirty="0" smtClean="0">
                <a:solidFill>
                  <a:srgbClr val="FFFF00"/>
                </a:solidFill>
                <a:latin typeface="標楷體" panose="03000509000000000000" pitchFamily="65" charset="-120"/>
                <a:ea typeface="標楷體" panose="03000509000000000000" pitchFamily="65" charset="-120"/>
              </a:rPr>
              <a:t>利</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、權益投資</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現金及股票股</a:t>
            </a:r>
            <a:r>
              <a:rPr lang="zh-TW" altLang="en-US" sz="2200" dirty="0" smtClean="0">
                <a:solidFill>
                  <a:srgbClr val="FFFF00"/>
                </a:solidFill>
                <a:latin typeface="標楷體" panose="03000509000000000000" pitchFamily="65" charset="-120"/>
                <a:ea typeface="標楷體" panose="03000509000000000000" pitchFamily="65" charset="-120"/>
              </a:rPr>
              <a:t>利</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、發放股利、強制透過</a:t>
            </a:r>
            <a:r>
              <a:rPr lang="zh-TW" altLang="en-US" sz="2200" dirty="0" smtClean="0">
                <a:solidFill>
                  <a:srgbClr val="FFFF00"/>
                </a:solidFill>
                <a:latin typeface="標楷體" panose="03000509000000000000" pitchFamily="65" charset="-120"/>
                <a:ea typeface="標楷體" panose="03000509000000000000" pitchFamily="65" charset="-120"/>
              </a:rPr>
              <a:t>損益</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出售</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薪資</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含雇主負擔</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確定應收帳款無法收回</a:t>
            </a:r>
            <a:r>
              <a:rPr lang="zh-TW" altLang="en-US" sz="2200" dirty="0" smtClean="0">
                <a:solidFill>
                  <a:srgbClr val="FFFF00"/>
                </a:solidFill>
                <a:latin typeface="標楷體" panose="03000509000000000000" pitchFamily="65" charset="-120"/>
                <a:ea typeface="標楷體" panose="03000509000000000000" pitchFamily="65" charset="-120"/>
              </a:rPr>
              <a:t>、發放</a:t>
            </a:r>
            <a:r>
              <a:rPr lang="zh-TW" altLang="en-US" sz="2200" dirty="0">
                <a:solidFill>
                  <a:srgbClr val="FFFF00"/>
                </a:solidFill>
                <a:latin typeface="標楷體" panose="03000509000000000000" pitchFamily="65" charset="-120"/>
                <a:ea typeface="標楷體" panose="03000509000000000000" pitchFamily="65" charset="-120"/>
              </a:rPr>
              <a:t>股利、資產交換</a:t>
            </a:r>
            <a:r>
              <a:rPr lang="zh-TW" altLang="en-US" sz="2200" dirty="0" smtClean="0">
                <a:solidFill>
                  <a:srgbClr val="FFFF00"/>
                </a:solidFill>
                <a:latin typeface="標楷體" panose="03000509000000000000" pitchFamily="65" charset="-120"/>
                <a:ea typeface="標楷體" panose="03000509000000000000" pitchFamily="65" charset="-120"/>
              </a:rPr>
              <a:t>、公司債利息</a:t>
            </a:r>
            <a:endParaRPr lang="en-US" altLang="zh-TW" sz="2200" dirty="0" smtClean="0">
              <a:solidFill>
                <a:srgbClr val="FFFF00"/>
              </a:solidFill>
              <a:latin typeface="標楷體" panose="03000509000000000000" pitchFamily="65" charset="-120"/>
              <a:ea typeface="標楷體" panose="03000509000000000000" pitchFamily="65" charset="-120"/>
            </a:endParaRPr>
          </a:p>
        </p:txBody>
      </p:sp>
      <p:grpSp>
        <p:nvGrpSpPr>
          <p:cNvPr id="7" name="群組 6">
            <a:extLst>
              <a:ext uri="{FF2B5EF4-FFF2-40B4-BE49-F238E27FC236}">
                <a16:creationId xmlns:a16="http://schemas.microsoft.com/office/drawing/2014/main" id="{CE4B92A7-1C67-4465-9FE9-27BCC1855A0C}"/>
              </a:ext>
            </a:extLst>
          </p:cNvPr>
          <p:cNvGrpSpPr/>
          <p:nvPr/>
        </p:nvGrpSpPr>
        <p:grpSpPr>
          <a:xfrm>
            <a:off x="5953767" y="1558319"/>
            <a:ext cx="6295603" cy="5181694"/>
            <a:chOff x="4518274" y="1931316"/>
            <a:chExt cx="3447414" cy="4926055"/>
          </a:xfrm>
        </p:grpSpPr>
        <p:sp>
          <p:nvSpPr>
            <p:cNvPr id="93" name="矩形 92">
              <a:extLst>
                <a:ext uri="{FF2B5EF4-FFF2-40B4-BE49-F238E27FC236}">
                  <a16:creationId xmlns:a16="http://schemas.microsoft.com/office/drawing/2014/main" id="{6F885C99-576D-4300-81CE-A89888E70D44}"/>
                </a:ext>
              </a:extLst>
            </p:cNvPr>
            <p:cNvSpPr/>
            <p:nvPr/>
          </p:nvSpPr>
          <p:spPr>
            <a:xfrm flipH="1">
              <a:off x="4518274"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95" name="图片 74">
              <a:extLst>
                <a:ext uri="{FF2B5EF4-FFF2-40B4-BE49-F238E27FC236}">
                  <a16:creationId xmlns:a16="http://schemas.microsoft.com/office/drawing/2014/main" id="{95F5E59E-C40D-415F-8005-E84224C8A6AA}"/>
                </a:ext>
              </a:extLst>
            </p:cNvPr>
            <p:cNvPicPr>
              <a:picLocks/>
            </p:cNvPicPr>
            <p:nvPr/>
          </p:nvPicPr>
          <p:blipFill>
            <a:blip r:embed="rId3"/>
            <a:stretch>
              <a:fillRect/>
            </a:stretch>
          </p:blipFill>
          <p:spPr>
            <a:xfrm>
              <a:off x="6251370" y="6677371"/>
              <a:ext cx="1714318" cy="180000"/>
            </a:xfrm>
            <a:prstGeom prst="rect">
              <a:avLst/>
            </a:prstGeom>
          </p:spPr>
        </p:pic>
        <p:pic>
          <p:nvPicPr>
            <p:cNvPr id="96" name="图片 74">
              <a:extLst>
                <a:ext uri="{FF2B5EF4-FFF2-40B4-BE49-F238E27FC236}">
                  <a16:creationId xmlns:a16="http://schemas.microsoft.com/office/drawing/2014/main" id="{0424429C-68E7-486F-BA6D-6BF064E6F475}"/>
                </a:ext>
              </a:extLst>
            </p:cNvPr>
            <p:cNvPicPr>
              <a:picLocks/>
            </p:cNvPicPr>
            <p:nvPr/>
          </p:nvPicPr>
          <p:blipFill>
            <a:blip r:embed="rId3"/>
            <a:stretch>
              <a:fillRect/>
            </a:stretch>
          </p:blipFill>
          <p:spPr>
            <a:xfrm>
              <a:off x="5286581" y="1931316"/>
              <a:ext cx="1714318" cy="180000"/>
            </a:xfrm>
            <a:prstGeom prst="rect">
              <a:avLst/>
            </a:prstGeom>
          </p:spPr>
        </p:pic>
      </p:grpSp>
      <p:grpSp>
        <p:nvGrpSpPr>
          <p:cNvPr id="10" name="群組 9">
            <a:extLst>
              <a:ext uri="{FF2B5EF4-FFF2-40B4-BE49-F238E27FC236}">
                <a16:creationId xmlns:a16="http://schemas.microsoft.com/office/drawing/2014/main" id="{66764955-C316-40F6-92CC-3F782B90F392}"/>
              </a:ext>
            </a:extLst>
          </p:cNvPr>
          <p:cNvGrpSpPr/>
          <p:nvPr/>
        </p:nvGrpSpPr>
        <p:grpSpPr>
          <a:xfrm>
            <a:off x="8149228" y="887200"/>
            <a:ext cx="1847850" cy="1603387"/>
            <a:chOff x="5198539" y="1240776"/>
            <a:chExt cx="1847850" cy="1603387"/>
          </a:xfrm>
        </p:grpSpPr>
        <p:pic>
          <p:nvPicPr>
            <p:cNvPr id="97" name="圖片 96">
              <a:extLst>
                <a:ext uri="{FF2B5EF4-FFF2-40B4-BE49-F238E27FC236}">
                  <a16:creationId xmlns:a16="http://schemas.microsoft.com/office/drawing/2014/main" id="{A18A93CE-4DE0-4ABC-B7AA-7F2E5A3F6DD2}"/>
                </a:ext>
              </a:extLst>
            </p:cNvPr>
            <p:cNvPicPr>
              <a:picLocks noChangeAspect="1"/>
            </p:cNvPicPr>
            <p:nvPr/>
          </p:nvPicPr>
          <p:blipFill>
            <a:blip r:embed="rId4"/>
            <a:stretch>
              <a:fillRect/>
            </a:stretch>
          </p:blipFill>
          <p:spPr>
            <a:xfrm>
              <a:off x="5314674" y="1240776"/>
              <a:ext cx="1615580" cy="1603387"/>
            </a:xfrm>
            <a:prstGeom prst="rect">
              <a:avLst/>
            </a:prstGeom>
          </p:spPr>
        </p:pic>
        <p:sp>
          <p:nvSpPr>
            <p:cNvPr id="98" name="文字方塊 97">
              <a:extLst>
                <a:ext uri="{FF2B5EF4-FFF2-40B4-BE49-F238E27FC236}">
                  <a16:creationId xmlns:a16="http://schemas.microsoft.com/office/drawing/2014/main" id="{B7D60A0D-3F7E-4C98-9A9C-A40824EF6F05}"/>
                </a:ext>
              </a:extLst>
            </p:cNvPr>
            <p:cNvSpPr txBox="1"/>
            <p:nvPr/>
          </p:nvSpPr>
          <p:spPr>
            <a:xfrm>
              <a:off x="5198539" y="1730882"/>
              <a:ext cx="1847850" cy="584775"/>
            </a:xfrm>
            <a:prstGeom prst="rect">
              <a:avLst/>
            </a:prstGeom>
            <a:noFill/>
          </p:spPr>
          <p:txBody>
            <a:bodyPr wrap="square" rtlCol="0">
              <a:spAutoFit/>
            </a:bodyPr>
            <a:lstStyle/>
            <a:p>
              <a:pPr algn="ctr"/>
              <a:r>
                <a:rPr lang="zh-TW" altLang="en-US" sz="3200" dirty="0" smtClean="0">
                  <a:solidFill>
                    <a:schemeClr val="bg1"/>
                  </a:solidFill>
                  <a:latin typeface="標楷體" panose="03000509000000000000" pitchFamily="65" charset="-120"/>
                  <a:ea typeface="標楷體" panose="03000509000000000000" pitchFamily="65" charset="-120"/>
                </a:rPr>
                <a:t>正式題</a:t>
              </a:r>
              <a:endParaRPr lang="zh-TW" altLang="en-US" sz="3200" dirty="0">
                <a:solidFill>
                  <a:schemeClr val="bg1"/>
                </a:solidFill>
                <a:latin typeface="標楷體" panose="03000509000000000000" pitchFamily="65" charset="-120"/>
                <a:ea typeface="標楷體" panose="03000509000000000000" pitchFamily="65" charset="-120"/>
              </a:endParaRPr>
            </a:p>
          </p:txBody>
        </p:sp>
      </p:grpSp>
    </p:spTree>
    <p:extLst>
      <p:ext uri="{BB962C8B-B14F-4D97-AF65-F5344CB8AC3E}">
        <p14:creationId xmlns:p14="http://schemas.microsoft.com/office/powerpoint/2010/main" val="10774509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6" presetClass="entr" presetSubtype="32" fill="hold"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circle(out)">
                                          <p:cBhvr>
                                            <p:cTn id="23" dur="500"/>
                                            <p:tgtEl>
                                              <p:spTgt spid="9"/>
                                            </p:tgtEl>
                                          </p:cBhvr>
                                        </p:animEffect>
                                      </p:childTnLst>
                                    </p:cTn>
                                  </p:par>
                                </p:childTnLst>
                              </p:cTn>
                            </p:par>
                            <p:par>
                              <p:cTn id="24" fill="hold">
                                <p:stCondLst>
                                  <p:cond delay="1750"/>
                                </p:stCondLst>
                                <p:childTnLst>
                                  <p:par>
                                    <p:cTn id="25" presetID="22" presetClass="entr" presetSubtype="1" fill="hold"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wipe(up)">
                                          <p:cBhvr>
                                            <p:cTn id="27" dur="500"/>
                                            <p:tgtEl>
                                              <p:spTgt spid="6"/>
                                            </p:tgtEl>
                                          </p:cBhvr>
                                        </p:animEffect>
                                      </p:childTnLst>
                                    </p:cTn>
                                  </p:par>
                                </p:childTnLst>
                              </p:cTn>
                            </p:par>
                          </p:childTnLst>
                        </p:cTn>
                      </p:par>
                      <p:par>
                        <p:cTn id="28" fill="hold">
                          <p:stCondLst>
                            <p:cond delay="indefinite"/>
                          </p:stCondLst>
                          <p:childTnLst>
                            <p:par>
                              <p:cTn id="29" fill="hold">
                                <p:stCondLst>
                                  <p:cond delay="0"/>
                                </p:stCondLst>
                                <p:childTnLst>
                                  <p:par>
                                    <p:cTn id="30" presetID="6" presetClass="entr" presetSubtype="32" fill="hold" nodeType="click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circle(out)">
                                          <p:cBhvr>
                                            <p:cTn id="32" dur="500"/>
                                            <p:tgtEl>
                                              <p:spTgt spid="10"/>
                                            </p:tgtEl>
                                          </p:cBhvr>
                                        </p:animEffect>
                                      </p:childTnLst>
                                    </p:cTn>
                                  </p:par>
                                </p:childTnLst>
                              </p:cTn>
                            </p:par>
                            <p:par>
                              <p:cTn id="33" fill="hold">
                                <p:stCondLst>
                                  <p:cond delay="500"/>
                                </p:stCondLst>
                                <p:childTnLst>
                                  <p:par>
                                    <p:cTn id="34" presetID="22" presetClass="entr" presetSubtype="1" fill="hold" nodeType="afterEffect">
                                      <p:stCondLst>
                                        <p:cond delay="0"/>
                                      </p:stCondLst>
                                      <p:childTnLst>
                                        <p:set>
                                          <p:cBhvr>
                                            <p:cTn id="35" dur="1" fill="hold">
                                              <p:stCondLst>
                                                <p:cond delay="0"/>
                                              </p:stCondLst>
                                            </p:cTn>
                                            <p:tgtEl>
                                              <p:spTgt spid="7"/>
                                            </p:tgtEl>
                                            <p:attrNameLst>
                                              <p:attrName>style.visibility</p:attrName>
                                            </p:attrNameLst>
                                          </p:cBhvr>
                                          <p:to>
                                            <p:strVal val="visible"/>
                                          </p:to>
                                        </p:set>
                                        <p:animEffect transition="in" filter="wipe(up)">
                                          <p:cBhvr>
                                            <p:cTn id="36" dur="500"/>
                                            <p:tgtEl>
                                              <p:spTgt spid="7"/>
                                            </p:tgtEl>
                                          </p:cBhvr>
                                        </p:animEffect>
                                      </p:childTnLst>
                                    </p:cTn>
                                  </p:par>
                                </p:childTnLst>
                              </p:cTn>
                            </p:par>
                            <p:par>
                              <p:cTn id="37" fill="hold">
                                <p:stCondLst>
                                  <p:cond delay="1000"/>
                                </p:stCondLst>
                                <p:childTnLst>
                                  <p:par>
                                    <p:cTn id="38" presetID="42" presetClass="entr" presetSubtype="0" fill="hold" grpId="0" nodeType="afterEffect">
                                      <p:stCondLst>
                                        <p:cond delay="0"/>
                                      </p:stCondLst>
                                      <p:childTnLst>
                                        <p:set>
                                          <p:cBhvr>
                                            <p:cTn id="39" dur="1" fill="hold">
                                              <p:stCondLst>
                                                <p:cond delay="0"/>
                                              </p:stCondLst>
                                            </p:cTn>
                                            <p:tgtEl>
                                              <p:spTgt spid="94">
                                                <p:txEl>
                                                  <p:pRg st="0" end="0"/>
                                                </p:txEl>
                                              </p:spTgt>
                                            </p:tgtEl>
                                            <p:attrNameLst>
                                              <p:attrName>style.visibility</p:attrName>
                                            </p:attrNameLst>
                                          </p:cBhvr>
                                          <p:to>
                                            <p:strVal val="visible"/>
                                          </p:to>
                                        </p:set>
                                        <p:animEffect transition="in" filter="fade">
                                          <p:cBhvr>
                                            <p:cTn id="40" dur="1000"/>
                                            <p:tgtEl>
                                              <p:spTgt spid="94">
                                                <p:txEl>
                                                  <p:pRg st="0" end="0"/>
                                                </p:txEl>
                                              </p:spTgt>
                                            </p:tgtEl>
                                          </p:cBhvr>
                                        </p:animEffect>
                                        <p:anim calcmode="lin" valueType="num">
                                          <p:cBhvr>
                                            <p:cTn id="41" dur="1000" fill="hold"/>
                                            <p:tgtEl>
                                              <p:spTgt spid="94">
                                                <p:txEl>
                                                  <p:pRg st="0" end="0"/>
                                                </p:txEl>
                                              </p:spTgt>
                                            </p:tgtEl>
                                            <p:attrNameLst>
                                              <p:attrName>ppt_x</p:attrName>
                                            </p:attrNameLst>
                                          </p:cBhvr>
                                          <p:tavLst>
                                            <p:tav tm="0">
                                              <p:val>
                                                <p:strVal val="#ppt_x"/>
                                              </p:val>
                                            </p:tav>
                                            <p:tav tm="100000">
                                              <p:val>
                                                <p:strVal val="#ppt_x"/>
                                              </p:val>
                                            </p:tav>
                                          </p:tavLst>
                                        </p:anim>
                                        <p:anim calcmode="lin" valueType="num">
                                          <p:cBhvr>
                                            <p:cTn id="42" dur="1000" fill="hold"/>
                                            <p:tgtEl>
                                              <p:spTgt spid="94">
                                                <p:txEl>
                                                  <p:pRg st="0" end="0"/>
                                                </p:txEl>
                                              </p:spTgt>
                                            </p:tgtEl>
                                            <p:attrNameLst>
                                              <p:attrName>ppt_y</p:attrName>
                                            </p:attrNameLst>
                                          </p:cBhvr>
                                          <p:tavLst>
                                            <p:tav tm="0">
                                              <p:val>
                                                <p:strVal val="#ppt_y+.1"/>
                                              </p:val>
                                            </p:tav>
                                            <p:tav tm="100000">
                                              <p:val>
                                                <p:strVal val="#ppt_y"/>
                                              </p:val>
                                            </p:tav>
                                          </p:tavLst>
                                        </p:anim>
                                      </p:childTnLst>
                                    </p:cTn>
                                  </p:par>
                                </p:childTnLst>
                              </p:cTn>
                            </p:par>
                            <p:par>
                              <p:cTn id="43" fill="hold">
                                <p:stCondLst>
                                  <p:cond delay="2000"/>
                                </p:stCondLst>
                                <p:childTnLst>
                                  <p:par>
                                    <p:cTn id="44" presetID="42" presetClass="entr" presetSubtype="0" fill="hold" grpId="0" nodeType="afterEffect">
                                      <p:stCondLst>
                                        <p:cond delay="0"/>
                                      </p:stCondLst>
                                      <p:childTnLst>
                                        <p:set>
                                          <p:cBhvr>
                                            <p:cTn id="45" dur="1" fill="hold">
                                              <p:stCondLst>
                                                <p:cond delay="0"/>
                                              </p:stCondLst>
                                            </p:cTn>
                                            <p:tgtEl>
                                              <p:spTgt spid="94">
                                                <p:txEl>
                                                  <p:pRg st="1" end="1"/>
                                                </p:txEl>
                                              </p:spTgt>
                                            </p:tgtEl>
                                            <p:attrNameLst>
                                              <p:attrName>style.visibility</p:attrName>
                                            </p:attrNameLst>
                                          </p:cBhvr>
                                          <p:to>
                                            <p:strVal val="visible"/>
                                          </p:to>
                                        </p:set>
                                        <p:animEffect transition="in" filter="fade">
                                          <p:cBhvr>
                                            <p:cTn id="46" dur="1000"/>
                                            <p:tgtEl>
                                              <p:spTgt spid="94">
                                                <p:txEl>
                                                  <p:pRg st="1" end="1"/>
                                                </p:txEl>
                                              </p:spTgt>
                                            </p:tgtEl>
                                          </p:cBhvr>
                                        </p:animEffect>
                                        <p:anim calcmode="lin" valueType="num">
                                          <p:cBhvr>
                                            <p:cTn id="47" dur="1000" fill="hold"/>
                                            <p:tgtEl>
                                              <p:spTgt spid="94">
                                                <p:txEl>
                                                  <p:pRg st="1" end="1"/>
                                                </p:txEl>
                                              </p:spTgt>
                                            </p:tgtEl>
                                            <p:attrNameLst>
                                              <p:attrName>ppt_x</p:attrName>
                                            </p:attrNameLst>
                                          </p:cBhvr>
                                          <p:tavLst>
                                            <p:tav tm="0">
                                              <p:val>
                                                <p:strVal val="#ppt_x"/>
                                              </p:val>
                                            </p:tav>
                                            <p:tav tm="100000">
                                              <p:val>
                                                <p:strVal val="#ppt_x"/>
                                              </p:val>
                                            </p:tav>
                                          </p:tavLst>
                                        </p:anim>
                                        <p:anim calcmode="lin" valueType="num">
                                          <p:cBhvr>
                                            <p:cTn id="48" dur="1000" fill="hold"/>
                                            <p:tgtEl>
                                              <p:spTgt spid="94">
                                                <p:txEl>
                                                  <p:pRg st="1" end="1"/>
                                                </p:txEl>
                                              </p:spTgt>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0"/>
                                      </p:stCondLst>
                                      <p:childTnLst>
                                        <p:set>
                                          <p:cBhvr>
                                            <p:cTn id="50" dur="1" fill="hold">
                                              <p:stCondLst>
                                                <p:cond delay="0"/>
                                              </p:stCondLst>
                                            </p:cTn>
                                            <p:tgtEl>
                                              <p:spTgt spid="94">
                                                <p:txEl>
                                                  <p:pRg st="2" end="2"/>
                                                </p:txEl>
                                              </p:spTgt>
                                            </p:tgtEl>
                                            <p:attrNameLst>
                                              <p:attrName>style.visibility</p:attrName>
                                            </p:attrNameLst>
                                          </p:cBhvr>
                                          <p:to>
                                            <p:strVal val="visible"/>
                                          </p:to>
                                        </p:set>
                                        <p:animEffect transition="in" filter="fade">
                                          <p:cBhvr>
                                            <p:cTn id="51" dur="1000"/>
                                            <p:tgtEl>
                                              <p:spTgt spid="94">
                                                <p:txEl>
                                                  <p:pRg st="2" end="2"/>
                                                </p:txEl>
                                              </p:spTgt>
                                            </p:tgtEl>
                                          </p:cBhvr>
                                        </p:animEffect>
                                        <p:anim calcmode="lin" valueType="num">
                                          <p:cBhvr>
                                            <p:cTn id="52" dur="1000" fill="hold"/>
                                            <p:tgtEl>
                                              <p:spTgt spid="94">
                                                <p:txEl>
                                                  <p:pRg st="2" end="2"/>
                                                </p:txEl>
                                              </p:spTgt>
                                            </p:tgtEl>
                                            <p:attrNameLst>
                                              <p:attrName>ppt_x</p:attrName>
                                            </p:attrNameLst>
                                          </p:cBhvr>
                                          <p:tavLst>
                                            <p:tav tm="0">
                                              <p:val>
                                                <p:strVal val="#ppt_x"/>
                                              </p:val>
                                            </p:tav>
                                            <p:tav tm="100000">
                                              <p:val>
                                                <p:strVal val="#ppt_x"/>
                                              </p:val>
                                            </p:tav>
                                          </p:tavLst>
                                        </p:anim>
                                        <p:anim calcmode="lin" valueType="num">
                                          <p:cBhvr>
                                            <p:cTn id="53" dur="1000" fill="hold"/>
                                            <p:tgtEl>
                                              <p:spTgt spid="94">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94" grpId="0" build="p"/>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6" presetClass="entr" presetSubtype="32" fill="hold"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circle(out)">
                                          <p:cBhvr>
                                            <p:cTn id="23" dur="500"/>
                                            <p:tgtEl>
                                              <p:spTgt spid="9"/>
                                            </p:tgtEl>
                                          </p:cBhvr>
                                        </p:animEffect>
                                      </p:childTnLst>
                                    </p:cTn>
                                  </p:par>
                                </p:childTnLst>
                              </p:cTn>
                            </p:par>
                            <p:par>
                              <p:cTn id="24" fill="hold">
                                <p:stCondLst>
                                  <p:cond delay="1750"/>
                                </p:stCondLst>
                                <p:childTnLst>
                                  <p:par>
                                    <p:cTn id="25" presetID="22" presetClass="entr" presetSubtype="1" fill="hold"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wipe(up)">
                                          <p:cBhvr>
                                            <p:cTn id="27" dur="500"/>
                                            <p:tgtEl>
                                              <p:spTgt spid="6"/>
                                            </p:tgtEl>
                                          </p:cBhvr>
                                        </p:animEffect>
                                      </p:childTnLst>
                                    </p:cTn>
                                  </p:par>
                                </p:childTnLst>
                              </p:cTn>
                            </p:par>
                          </p:childTnLst>
                        </p:cTn>
                      </p:par>
                      <p:par>
                        <p:cTn id="28" fill="hold">
                          <p:stCondLst>
                            <p:cond delay="indefinite"/>
                          </p:stCondLst>
                          <p:childTnLst>
                            <p:par>
                              <p:cTn id="29" fill="hold">
                                <p:stCondLst>
                                  <p:cond delay="0"/>
                                </p:stCondLst>
                                <p:childTnLst>
                                  <p:par>
                                    <p:cTn id="30" presetID="6" presetClass="entr" presetSubtype="32" fill="hold" nodeType="click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circle(out)">
                                          <p:cBhvr>
                                            <p:cTn id="32" dur="500"/>
                                            <p:tgtEl>
                                              <p:spTgt spid="10"/>
                                            </p:tgtEl>
                                          </p:cBhvr>
                                        </p:animEffect>
                                      </p:childTnLst>
                                    </p:cTn>
                                  </p:par>
                                </p:childTnLst>
                              </p:cTn>
                            </p:par>
                            <p:par>
                              <p:cTn id="33" fill="hold">
                                <p:stCondLst>
                                  <p:cond delay="500"/>
                                </p:stCondLst>
                                <p:childTnLst>
                                  <p:par>
                                    <p:cTn id="34" presetID="22" presetClass="entr" presetSubtype="1" fill="hold" nodeType="afterEffect">
                                      <p:stCondLst>
                                        <p:cond delay="0"/>
                                      </p:stCondLst>
                                      <p:childTnLst>
                                        <p:set>
                                          <p:cBhvr>
                                            <p:cTn id="35" dur="1" fill="hold">
                                              <p:stCondLst>
                                                <p:cond delay="0"/>
                                              </p:stCondLst>
                                            </p:cTn>
                                            <p:tgtEl>
                                              <p:spTgt spid="7"/>
                                            </p:tgtEl>
                                            <p:attrNameLst>
                                              <p:attrName>style.visibility</p:attrName>
                                            </p:attrNameLst>
                                          </p:cBhvr>
                                          <p:to>
                                            <p:strVal val="visible"/>
                                          </p:to>
                                        </p:set>
                                        <p:animEffect transition="in" filter="wipe(up)">
                                          <p:cBhvr>
                                            <p:cTn id="36" dur="500"/>
                                            <p:tgtEl>
                                              <p:spTgt spid="7"/>
                                            </p:tgtEl>
                                          </p:cBhvr>
                                        </p:animEffect>
                                      </p:childTnLst>
                                    </p:cTn>
                                  </p:par>
                                </p:childTnLst>
                              </p:cTn>
                            </p:par>
                            <p:par>
                              <p:cTn id="37" fill="hold">
                                <p:stCondLst>
                                  <p:cond delay="1000"/>
                                </p:stCondLst>
                                <p:childTnLst>
                                  <p:par>
                                    <p:cTn id="38" presetID="42" presetClass="entr" presetSubtype="0" fill="hold" grpId="0" nodeType="afterEffect">
                                      <p:stCondLst>
                                        <p:cond delay="0"/>
                                      </p:stCondLst>
                                      <p:childTnLst>
                                        <p:set>
                                          <p:cBhvr>
                                            <p:cTn id="39" dur="1" fill="hold">
                                              <p:stCondLst>
                                                <p:cond delay="0"/>
                                              </p:stCondLst>
                                            </p:cTn>
                                            <p:tgtEl>
                                              <p:spTgt spid="94">
                                                <p:txEl>
                                                  <p:pRg st="0" end="0"/>
                                                </p:txEl>
                                              </p:spTgt>
                                            </p:tgtEl>
                                            <p:attrNameLst>
                                              <p:attrName>style.visibility</p:attrName>
                                            </p:attrNameLst>
                                          </p:cBhvr>
                                          <p:to>
                                            <p:strVal val="visible"/>
                                          </p:to>
                                        </p:set>
                                        <p:animEffect transition="in" filter="fade">
                                          <p:cBhvr>
                                            <p:cTn id="40" dur="1000"/>
                                            <p:tgtEl>
                                              <p:spTgt spid="94">
                                                <p:txEl>
                                                  <p:pRg st="0" end="0"/>
                                                </p:txEl>
                                              </p:spTgt>
                                            </p:tgtEl>
                                          </p:cBhvr>
                                        </p:animEffect>
                                        <p:anim calcmode="lin" valueType="num">
                                          <p:cBhvr>
                                            <p:cTn id="41" dur="1000" fill="hold"/>
                                            <p:tgtEl>
                                              <p:spTgt spid="94">
                                                <p:txEl>
                                                  <p:pRg st="0" end="0"/>
                                                </p:txEl>
                                              </p:spTgt>
                                            </p:tgtEl>
                                            <p:attrNameLst>
                                              <p:attrName>ppt_x</p:attrName>
                                            </p:attrNameLst>
                                          </p:cBhvr>
                                          <p:tavLst>
                                            <p:tav tm="0">
                                              <p:val>
                                                <p:strVal val="#ppt_x"/>
                                              </p:val>
                                            </p:tav>
                                            <p:tav tm="100000">
                                              <p:val>
                                                <p:strVal val="#ppt_x"/>
                                              </p:val>
                                            </p:tav>
                                          </p:tavLst>
                                        </p:anim>
                                        <p:anim calcmode="lin" valueType="num">
                                          <p:cBhvr>
                                            <p:cTn id="42" dur="1000" fill="hold"/>
                                            <p:tgtEl>
                                              <p:spTgt spid="94">
                                                <p:txEl>
                                                  <p:pRg st="0" end="0"/>
                                                </p:txEl>
                                              </p:spTgt>
                                            </p:tgtEl>
                                            <p:attrNameLst>
                                              <p:attrName>ppt_y</p:attrName>
                                            </p:attrNameLst>
                                          </p:cBhvr>
                                          <p:tavLst>
                                            <p:tav tm="0">
                                              <p:val>
                                                <p:strVal val="#ppt_y+.1"/>
                                              </p:val>
                                            </p:tav>
                                            <p:tav tm="100000">
                                              <p:val>
                                                <p:strVal val="#ppt_y"/>
                                              </p:val>
                                            </p:tav>
                                          </p:tavLst>
                                        </p:anim>
                                      </p:childTnLst>
                                    </p:cTn>
                                  </p:par>
                                </p:childTnLst>
                              </p:cTn>
                            </p:par>
                            <p:par>
                              <p:cTn id="43" fill="hold">
                                <p:stCondLst>
                                  <p:cond delay="2000"/>
                                </p:stCondLst>
                                <p:childTnLst>
                                  <p:par>
                                    <p:cTn id="44" presetID="42" presetClass="entr" presetSubtype="0" fill="hold" grpId="0" nodeType="afterEffect">
                                      <p:stCondLst>
                                        <p:cond delay="0"/>
                                      </p:stCondLst>
                                      <p:childTnLst>
                                        <p:set>
                                          <p:cBhvr>
                                            <p:cTn id="45" dur="1" fill="hold">
                                              <p:stCondLst>
                                                <p:cond delay="0"/>
                                              </p:stCondLst>
                                            </p:cTn>
                                            <p:tgtEl>
                                              <p:spTgt spid="94">
                                                <p:txEl>
                                                  <p:pRg st="1" end="1"/>
                                                </p:txEl>
                                              </p:spTgt>
                                            </p:tgtEl>
                                            <p:attrNameLst>
                                              <p:attrName>style.visibility</p:attrName>
                                            </p:attrNameLst>
                                          </p:cBhvr>
                                          <p:to>
                                            <p:strVal val="visible"/>
                                          </p:to>
                                        </p:set>
                                        <p:animEffect transition="in" filter="fade">
                                          <p:cBhvr>
                                            <p:cTn id="46" dur="1000"/>
                                            <p:tgtEl>
                                              <p:spTgt spid="94">
                                                <p:txEl>
                                                  <p:pRg st="1" end="1"/>
                                                </p:txEl>
                                              </p:spTgt>
                                            </p:tgtEl>
                                          </p:cBhvr>
                                        </p:animEffect>
                                        <p:anim calcmode="lin" valueType="num">
                                          <p:cBhvr>
                                            <p:cTn id="47" dur="1000" fill="hold"/>
                                            <p:tgtEl>
                                              <p:spTgt spid="94">
                                                <p:txEl>
                                                  <p:pRg st="1" end="1"/>
                                                </p:txEl>
                                              </p:spTgt>
                                            </p:tgtEl>
                                            <p:attrNameLst>
                                              <p:attrName>ppt_x</p:attrName>
                                            </p:attrNameLst>
                                          </p:cBhvr>
                                          <p:tavLst>
                                            <p:tav tm="0">
                                              <p:val>
                                                <p:strVal val="#ppt_x"/>
                                              </p:val>
                                            </p:tav>
                                            <p:tav tm="100000">
                                              <p:val>
                                                <p:strVal val="#ppt_x"/>
                                              </p:val>
                                            </p:tav>
                                          </p:tavLst>
                                        </p:anim>
                                        <p:anim calcmode="lin" valueType="num">
                                          <p:cBhvr>
                                            <p:cTn id="48" dur="1000" fill="hold"/>
                                            <p:tgtEl>
                                              <p:spTgt spid="94">
                                                <p:txEl>
                                                  <p:pRg st="1" end="1"/>
                                                </p:txEl>
                                              </p:spTgt>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0"/>
                                      </p:stCondLst>
                                      <p:childTnLst>
                                        <p:set>
                                          <p:cBhvr>
                                            <p:cTn id="50" dur="1" fill="hold">
                                              <p:stCondLst>
                                                <p:cond delay="0"/>
                                              </p:stCondLst>
                                            </p:cTn>
                                            <p:tgtEl>
                                              <p:spTgt spid="94">
                                                <p:txEl>
                                                  <p:pRg st="2" end="2"/>
                                                </p:txEl>
                                              </p:spTgt>
                                            </p:tgtEl>
                                            <p:attrNameLst>
                                              <p:attrName>style.visibility</p:attrName>
                                            </p:attrNameLst>
                                          </p:cBhvr>
                                          <p:to>
                                            <p:strVal val="visible"/>
                                          </p:to>
                                        </p:set>
                                        <p:animEffect transition="in" filter="fade">
                                          <p:cBhvr>
                                            <p:cTn id="51" dur="1000"/>
                                            <p:tgtEl>
                                              <p:spTgt spid="94">
                                                <p:txEl>
                                                  <p:pRg st="2" end="2"/>
                                                </p:txEl>
                                              </p:spTgt>
                                            </p:tgtEl>
                                          </p:cBhvr>
                                        </p:animEffect>
                                        <p:anim calcmode="lin" valueType="num">
                                          <p:cBhvr>
                                            <p:cTn id="52" dur="1000" fill="hold"/>
                                            <p:tgtEl>
                                              <p:spTgt spid="94">
                                                <p:txEl>
                                                  <p:pRg st="2" end="2"/>
                                                </p:txEl>
                                              </p:spTgt>
                                            </p:tgtEl>
                                            <p:attrNameLst>
                                              <p:attrName>ppt_x</p:attrName>
                                            </p:attrNameLst>
                                          </p:cBhvr>
                                          <p:tavLst>
                                            <p:tav tm="0">
                                              <p:val>
                                                <p:strVal val="#ppt_x"/>
                                              </p:val>
                                            </p:tav>
                                            <p:tav tm="100000">
                                              <p:val>
                                                <p:strVal val="#ppt_x"/>
                                              </p:val>
                                            </p:tav>
                                          </p:tavLst>
                                        </p:anim>
                                        <p:anim calcmode="lin" valueType="num">
                                          <p:cBhvr>
                                            <p:cTn id="53" dur="1000" fill="hold"/>
                                            <p:tgtEl>
                                              <p:spTgt spid="94">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94" grpId="0" build="p"/>
        </p:bldLst>
      </p:timing>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254956" y="2458915"/>
            <a:ext cx="5422861" cy="4247317"/>
          </a:xfrm>
          <a:prstGeom prst="rect">
            <a:avLst/>
          </a:prstGeom>
        </p:spPr>
        <p:txBody>
          <a:bodyPr wrap="square">
            <a:spAutoFit/>
          </a:bodyPr>
          <a:lstStyle/>
          <a:p>
            <a:pPr marL="342900" indent="-342900">
              <a:lnSpc>
                <a:spcPts val="2300"/>
              </a:lnSpc>
              <a:buFont typeface="Wingdings" panose="05000000000000000000" pitchFamily="2" charset="2"/>
              <a:buChar char="u"/>
            </a:pPr>
            <a:r>
              <a:rPr lang="zh-TW" altLang="en-US" sz="2200" dirty="0" smtClean="0">
                <a:solidFill>
                  <a:srgbClr val="00EFF1"/>
                </a:solidFill>
                <a:latin typeface="標楷體" panose="03000509000000000000" pitchFamily="65" charset="-120"/>
                <a:ea typeface="標楷體" panose="03000509000000000000" pitchFamily="65" charset="-120"/>
              </a:rPr>
              <a:t>不考慮營業稅、先實後</a:t>
            </a:r>
            <a:r>
              <a:rPr lang="zh-TW" altLang="en-US" sz="2200" dirty="0">
                <a:solidFill>
                  <a:srgbClr val="00EFF1"/>
                </a:solidFill>
                <a:latin typeface="標楷體" panose="03000509000000000000" pitchFamily="65" charset="-120"/>
                <a:ea typeface="標楷體" panose="03000509000000000000" pitchFamily="65" charset="-120"/>
              </a:rPr>
              <a:t>虛</a:t>
            </a:r>
            <a:r>
              <a:rPr lang="zh-TW" altLang="en-US" sz="2200" dirty="0" smtClean="0">
                <a:solidFill>
                  <a:srgbClr val="00EFF1"/>
                </a:solidFill>
                <a:latin typeface="標楷體" panose="03000509000000000000" pitchFamily="65" charset="-120"/>
                <a:ea typeface="標楷體" panose="03000509000000000000" pitchFamily="65" charset="-120"/>
              </a:rPr>
              <a:t>法、期初不作轉回分錄</a:t>
            </a:r>
            <a:endParaRPr lang="en-US" altLang="zh-TW" sz="2200" dirty="0" smtClean="0">
              <a:solidFill>
                <a:srgbClr val="00EFF1"/>
              </a:solidFill>
              <a:latin typeface="標楷體" panose="03000509000000000000" pitchFamily="65" charset="-120"/>
              <a:ea typeface="標楷體" panose="03000509000000000000" pitchFamily="65" charset="-120"/>
            </a:endParaRPr>
          </a:p>
          <a:p>
            <a:pPr marL="354013" lvl="1" indent="-354013">
              <a:lnSpc>
                <a:spcPts val="2300"/>
              </a:lnSpc>
              <a:buFont typeface="Wingdings" panose="05000000000000000000" pitchFamily="2" charset="2"/>
              <a:buChar char="u"/>
            </a:pPr>
            <a:r>
              <a:rPr lang="zh-TW" altLang="en-US" sz="2200" dirty="0">
                <a:solidFill>
                  <a:srgbClr val="00EFF1"/>
                </a:solidFill>
                <a:latin typeface="標楷體" panose="03000509000000000000" pitchFamily="65" charset="-120"/>
                <a:ea typeface="標楷體" panose="03000509000000000000" pitchFamily="65" charset="-120"/>
              </a:rPr>
              <a:t>調整</a:t>
            </a:r>
            <a:r>
              <a:rPr lang="en-US" altLang="zh-TW" sz="2200" dirty="0">
                <a:solidFill>
                  <a:srgbClr val="00EFF1"/>
                </a:solidFill>
                <a:latin typeface="標楷體" panose="03000509000000000000" pitchFamily="65" charset="-120"/>
                <a:ea typeface="標楷體" panose="03000509000000000000" pitchFamily="65" charset="-120"/>
              </a:rPr>
              <a:t>(12)</a:t>
            </a:r>
          </a:p>
          <a:p>
            <a:pPr marL="696913" lvl="1" indent="-342900">
              <a:lnSpc>
                <a:spcPts val="2300"/>
              </a:lnSpc>
              <a:buFont typeface="Wingdings" panose="05000000000000000000" pitchFamily="2" charset="2"/>
              <a:buChar char="ü"/>
            </a:pPr>
            <a:r>
              <a:rPr lang="zh-TW" altLang="en-US" sz="2200" dirty="0">
                <a:solidFill>
                  <a:srgbClr val="00EFF1"/>
                </a:solidFill>
                <a:latin typeface="標楷體" panose="03000509000000000000" pitchFamily="65" charset="-120"/>
                <a:ea typeface="標楷體" panose="03000509000000000000" pitchFamily="65" charset="-120"/>
              </a:rPr>
              <a:t>用品盤存、零用金</a:t>
            </a:r>
            <a:r>
              <a:rPr lang="zh-TW" altLang="en-US" sz="2200" dirty="0" smtClean="0">
                <a:solidFill>
                  <a:srgbClr val="00EFF1"/>
                </a:solidFill>
                <a:latin typeface="標楷體" panose="03000509000000000000" pitchFamily="65" charset="-120"/>
                <a:ea typeface="標楷體" panose="03000509000000000000" pitchFamily="65" charset="-120"/>
              </a:rPr>
              <a:t>、預付費用、</a:t>
            </a:r>
            <a:r>
              <a:rPr lang="zh-TW" altLang="en-US" sz="2200" dirty="0">
                <a:solidFill>
                  <a:srgbClr val="00EFF1"/>
                </a:solidFill>
                <a:latin typeface="標楷體" panose="03000509000000000000" pitchFamily="65" charset="-120"/>
                <a:ea typeface="標楷體" panose="03000509000000000000" pitchFamily="65" charset="-120"/>
              </a:rPr>
              <a:t>薪資</a:t>
            </a:r>
            <a:r>
              <a:rPr lang="en-US" altLang="zh-TW" sz="2200" dirty="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含雇主負擔</a:t>
            </a:r>
            <a:r>
              <a:rPr lang="en-US" altLang="zh-TW" sz="2200" dirty="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、公司債利息</a:t>
            </a:r>
            <a:r>
              <a:rPr lang="zh-TW" altLang="en-US" sz="2200" dirty="0" smtClean="0">
                <a:solidFill>
                  <a:srgbClr val="00EFF1"/>
                </a:solidFill>
                <a:latin typeface="標楷體" panose="03000509000000000000" pitchFamily="65" charset="-120"/>
                <a:ea typeface="標楷體" panose="03000509000000000000" pitchFamily="65" charset="-120"/>
              </a:rPr>
              <a:t>、投資</a:t>
            </a:r>
            <a:r>
              <a:rPr lang="en-US" altLang="zh-TW" sz="2200" dirty="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三種</a:t>
            </a:r>
            <a:r>
              <a:rPr lang="en-US" altLang="zh-TW" sz="2200" dirty="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、調節分錄、折舊</a:t>
            </a:r>
            <a:r>
              <a:rPr lang="en-US" altLang="zh-TW" sz="2200" dirty="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直線、年數、定率法、呆帳</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準備矩陣</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、存貨盤點評價</a:t>
            </a:r>
            <a:endParaRPr lang="en-US" altLang="zh-TW" sz="2200" dirty="0">
              <a:solidFill>
                <a:srgbClr val="00EFF1"/>
              </a:solidFill>
              <a:latin typeface="標楷體" panose="03000509000000000000" pitchFamily="65" charset="-120"/>
              <a:ea typeface="標楷體" panose="03000509000000000000" pitchFamily="65" charset="-120"/>
            </a:endParaRPr>
          </a:p>
          <a:p>
            <a:pPr marL="239713" indent="-342900">
              <a:lnSpc>
                <a:spcPts val="2800"/>
              </a:lnSpc>
              <a:buFont typeface="Wingdings" panose="05000000000000000000" pitchFamily="2" charset="2"/>
              <a:buChar char="u"/>
            </a:pPr>
            <a:r>
              <a:rPr lang="zh-TW" altLang="en-US" sz="2200" dirty="0">
                <a:solidFill>
                  <a:srgbClr val="00EFF1"/>
                </a:solidFill>
                <a:latin typeface="標楷體" panose="03000509000000000000" pitchFamily="65" charset="-120"/>
                <a:ea typeface="標楷體" panose="03000509000000000000" pitchFamily="65" charset="-120"/>
              </a:rPr>
              <a:t>指定題</a:t>
            </a:r>
            <a:r>
              <a:rPr lang="en-US" altLang="zh-TW" sz="2200" dirty="0">
                <a:solidFill>
                  <a:srgbClr val="00EFF1"/>
                </a:solidFill>
                <a:latin typeface="標楷體" panose="03000509000000000000" pitchFamily="65" charset="-120"/>
                <a:ea typeface="標楷體" panose="03000509000000000000" pitchFamily="65" charset="-120"/>
              </a:rPr>
              <a:t>(5)</a:t>
            </a:r>
            <a:endParaRPr lang="zh-TW" altLang="en-US" sz="2200" dirty="0">
              <a:solidFill>
                <a:srgbClr val="00EFF1"/>
              </a:solidFill>
              <a:latin typeface="標楷體" panose="03000509000000000000" pitchFamily="65" charset="-120"/>
              <a:ea typeface="標楷體" panose="03000509000000000000" pitchFamily="65" charset="-120"/>
            </a:endParaRPr>
          </a:p>
          <a:p>
            <a:pPr marL="722313" indent="-369888">
              <a:lnSpc>
                <a:spcPts val="2800"/>
              </a:lnSpc>
              <a:buFont typeface="Wingdings" panose="05000000000000000000" pitchFamily="2" charset="2"/>
              <a:buChar char="ü"/>
            </a:pPr>
            <a:r>
              <a:rPr lang="zh-TW" altLang="en-US" sz="2200" dirty="0">
                <a:solidFill>
                  <a:srgbClr val="00EFF1"/>
                </a:solidFill>
                <a:latin typeface="標楷體" panose="03000509000000000000" pitchFamily="65" charset="-120"/>
                <a:ea typeface="標楷體" panose="03000509000000000000" pitchFamily="65" charset="-120"/>
              </a:rPr>
              <a:t>淨額</a:t>
            </a:r>
            <a:r>
              <a:rPr lang="zh-TW" altLang="en-US" sz="2200" dirty="0" smtClean="0">
                <a:solidFill>
                  <a:srgbClr val="00EFF1"/>
                </a:solidFill>
                <a:latin typeface="標楷體" panose="03000509000000000000" pitchFamily="65" charset="-120"/>
                <a:ea typeface="標楷體" panose="03000509000000000000" pitchFamily="65" charset="-120"/>
              </a:rPr>
              <a:t>法</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期末</a:t>
            </a:r>
            <a:r>
              <a:rPr lang="zh-TW" altLang="en-US" sz="2200" dirty="0">
                <a:solidFill>
                  <a:srgbClr val="00EFF1"/>
                </a:solidFill>
                <a:latin typeface="標楷體" panose="03000509000000000000" pitchFamily="65" charset="-120"/>
                <a:ea typeface="標楷體" panose="03000509000000000000" pitchFamily="65" charset="-120"/>
              </a:rPr>
              <a:t>應</a:t>
            </a:r>
            <a:r>
              <a:rPr lang="zh-TW" altLang="en-US" sz="2200" dirty="0" smtClean="0">
                <a:solidFill>
                  <a:srgbClr val="00EFF1"/>
                </a:solidFill>
                <a:latin typeface="標楷體" panose="03000509000000000000" pitchFamily="65" charset="-120"/>
                <a:ea typeface="標楷體" panose="03000509000000000000" pitchFamily="65" charset="-120"/>
              </a:rPr>
              <a:t>收及未</a:t>
            </a:r>
            <a:r>
              <a:rPr lang="zh-TW" altLang="en-US" sz="2200" dirty="0">
                <a:solidFill>
                  <a:srgbClr val="00EFF1"/>
                </a:solidFill>
                <a:latin typeface="標楷體" panose="03000509000000000000" pitchFamily="65" charset="-120"/>
                <a:ea typeface="標楷體" panose="03000509000000000000" pitchFamily="65" charset="-120"/>
              </a:rPr>
              <a:t>享折扣</a:t>
            </a:r>
            <a:r>
              <a:rPr lang="zh-TW" altLang="en-US" sz="2200" dirty="0" smtClean="0">
                <a:solidFill>
                  <a:srgbClr val="00EFF1"/>
                </a:solidFill>
                <a:latin typeface="標楷體" panose="03000509000000000000" pitchFamily="65" charset="-120"/>
                <a:ea typeface="標楷體" panose="03000509000000000000" pitchFamily="65" charset="-120"/>
              </a:rPr>
              <a:t>餘額</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、改採</a:t>
            </a:r>
            <a:r>
              <a:rPr lang="zh-TW" altLang="en-US" sz="2200" dirty="0">
                <a:solidFill>
                  <a:srgbClr val="00EFF1"/>
                </a:solidFill>
                <a:latin typeface="標楷體" panose="03000509000000000000" pitchFamily="65" charset="-120"/>
                <a:ea typeface="標楷體" panose="03000509000000000000" pitchFamily="65" charset="-120"/>
              </a:rPr>
              <a:t>先進先</a:t>
            </a:r>
            <a:r>
              <a:rPr lang="zh-TW" altLang="en-US" sz="2200" dirty="0" smtClean="0">
                <a:solidFill>
                  <a:srgbClr val="00EFF1"/>
                </a:solidFill>
                <a:latin typeface="標楷體" panose="03000509000000000000" pitchFamily="65" charset="-120"/>
                <a:ea typeface="標楷體" panose="03000509000000000000" pitchFamily="65" charset="-120"/>
              </a:rPr>
              <a:t>出</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期末</a:t>
            </a:r>
            <a:r>
              <a:rPr lang="zh-TW" altLang="en-US" sz="2200" dirty="0">
                <a:solidFill>
                  <a:srgbClr val="00EFF1"/>
                </a:solidFill>
                <a:latin typeface="標楷體" panose="03000509000000000000" pitchFamily="65" charset="-120"/>
                <a:ea typeface="標楷體" panose="03000509000000000000" pitchFamily="65" charset="-120"/>
              </a:rPr>
              <a:t>存貨、銷貨</a:t>
            </a:r>
            <a:r>
              <a:rPr lang="zh-TW" altLang="en-US" sz="2200" dirty="0" smtClean="0">
                <a:solidFill>
                  <a:srgbClr val="00EFF1"/>
                </a:solidFill>
                <a:latin typeface="標楷體" panose="03000509000000000000" pitchFamily="65" charset="-120"/>
                <a:ea typeface="標楷體" panose="03000509000000000000" pitchFamily="65" charset="-120"/>
              </a:rPr>
              <a:t>成本</a:t>
            </a:r>
            <a:r>
              <a:rPr lang="en-US" altLang="zh-TW" sz="2200" dirty="0" smtClean="0">
                <a:solidFill>
                  <a:srgbClr val="00EFF1"/>
                </a:solidFill>
                <a:latin typeface="標楷體" panose="03000509000000000000" pitchFamily="65" charset="-120"/>
                <a:ea typeface="標楷體" panose="03000509000000000000" pitchFamily="65" charset="-120"/>
              </a:rPr>
              <a:t>)</a:t>
            </a:r>
            <a:r>
              <a:rPr lang="zh-TW" altLang="en-US" sz="2200" dirty="0" smtClean="0">
                <a:solidFill>
                  <a:srgbClr val="00EFF1"/>
                </a:solidFill>
                <a:latin typeface="標楷體" panose="03000509000000000000" pitchFamily="65" charset="-120"/>
                <a:ea typeface="標楷體" panose="03000509000000000000" pitchFamily="65" charset="-120"/>
              </a:rPr>
              <a:t>「</a:t>
            </a:r>
            <a:r>
              <a:rPr lang="zh-TW" altLang="en-US" sz="2200" dirty="0">
                <a:solidFill>
                  <a:srgbClr val="00EFF1"/>
                </a:solidFill>
                <a:latin typeface="標楷體" panose="03000509000000000000" pitchFamily="65" charset="-120"/>
                <a:ea typeface="標楷體" panose="03000509000000000000" pitchFamily="65" charset="-120"/>
              </a:rPr>
              <a:t>強制透過</a:t>
            </a:r>
            <a:r>
              <a:rPr lang="zh-TW" altLang="en-US" sz="2200" dirty="0" smtClean="0">
                <a:solidFill>
                  <a:srgbClr val="00EFF1"/>
                </a:solidFill>
                <a:latin typeface="標楷體" panose="03000509000000000000" pitchFamily="65" charset="-120"/>
                <a:ea typeface="標楷體" panose="03000509000000000000" pitchFamily="65" charset="-120"/>
              </a:rPr>
              <a:t>損益」改為</a:t>
            </a:r>
            <a:r>
              <a:rPr lang="zh-TW" altLang="en-US" sz="2200" dirty="0">
                <a:solidFill>
                  <a:srgbClr val="00EFF1"/>
                </a:solidFill>
                <a:latin typeface="標楷體" panose="03000509000000000000" pitchFamily="65" charset="-120"/>
                <a:ea typeface="標楷體" panose="03000509000000000000" pitchFamily="65" charset="-120"/>
              </a:rPr>
              <a:t>「透過其他綜合</a:t>
            </a:r>
            <a:r>
              <a:rPr lang="zh-TW" altLang="en-US" sz="2200" dirty="0" smtClean="0">
                <a:solidFill>
                  <a:srgbClr val="00EFF1"/>
                </a:solidFill>
                <a:latin typeface="標楷體" panose="03000509000000000000" pitchFamily="65" charset="-120"/>
                <a:ea typeface="標楷體" panose="03000509000000000000" pitchFamily="65" charset="-120"/>
              </a:rPr>
              <a:t>損益」、</a:t>
            </a:r>
            <a:r>
              <a:rPr lang="zh-TW" altLang="en-US" sz="2200" dirty="0">
                <a:solidFill>
                  <a:srgbClr val="00EFF1"/>
                </a:solidFill>
                <a:latin typeface="標楷體" panose="03000509000000000000" pitchFamily="65" charset="-120"/>
                <a:ea typeface="標楷體" panose="03000509000000000000" pitchFamily="65" charset="-120"/>
              </a:rPr>
              <a:t>公司債分攤</a:t>
            </a:r>
            <a:r>
              <a:rPr lang="zh-TW" altLang="en-US" sz="2200" dirty="0" smtClean="0">
                <a:solidFill>
                  <a:srgbClr val="00EFF1"/>
                </a:solidFill>
                <a:latin typeface="標楷體" panose="03000509000000000000" pitchFamily="65" charset="-120"/>
                <a:ea typeface="標楷體" panose="03000509000000000000" pitchFamily="65" charset="-120"/>
              </a:rPr>
              <a:t>表</a:t>
            </a:r>
            <a:endParaRPr lang="zh-TW" altLang="en-US" sz="2200" dirty="0">
              <a:solidFill>
                <a:srgbClr val="00EFF1"/>
              </a:solidFill>
              <a:latin typeface="標楷體" panose="03000509000000000000" pitchFamily="65" charset="-120"/>
              <a:ea typeface="標楷體" panose="03000509000000000000" pitchFamily="65" charset="-120"/>
            </a:endParaRP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339650" cy="646331"/>
          </a:xfrm>
          <a:prstGeom prst="rect">
            <a:avLst/>
          </a:prstGeom>
        </p:spPr>
        <p:txBody>
          <a:bodyPr wrap="none">
            <a:spAutoFit/>
          </a:bodyPr>
          <a:lstStyle/>
          <a:p>
            <a:r>
              <a:rPr lang="zh-TW" altLang="en-US" sz="3600" b="1" dirty="0">
                <a:solidFill>
                  <a:schemeClr val="bg1"/>
                </a:solidFill>
                <a:latin typeface="標楷體" panose="03000509000000000000" pitchFamily="65" charset="-120"/>
                <a:ea typeface="標楷體" panose="03000509000000000000" pitchFamily="65" charset="-120"/>
              </a:rPr>
              <a:t>歷屆試題</a:t>
            </a:r>
            <a:r>
              <a:rPr lang="zh-TW" altLang="en-US" sz="3600" b="1" dirty="0" smtClean="0">
                <a:solidFill>
                  <a:schemeClr val="bg1"/>
                </a:solidFill>
                <a:latin typeface="標楷體" panose="03000509000000000000" pitchFamily="65" charset="-120"/>
                <a:ea typeface="標楷體" panose="03000509000000000000" pitchFamily="65" charset="-120"/>
              </a:rPr>
              <a:t>分析</a:t>
            </a:r>
            <a:r>
              <a:rPr lang="en-US" altLang="zh-TW" sz="3600" b="1" dirty="0" smtClean="0">
                <a:solidFill>
                  <a:schemeClr val="bg1"/>
                </a:solidFill>
                <a:latin typeface="標楷體" panose="03000509000000000000" pitchFamily="65" charset="-120"/>
                <a:ea typeface="標楷體" panose="03000509000000000000" pitchFamily="65" charset="-120"/>
              </a:rPr>
              <a:t>-</a:t>
            </a:r>
            <a:r>
              <a:rPr lang="en-US" altLang="zh-TW" sz="3600" b="1" dirty="0" smtClean="0">
                <a:solidFill>
                  <a:srgbClr val="00EFF1"/>
                </a:solidFill>
                <a:latin typeface="標楷體" panose="03000509000000000000" pitchFamily="65" charset="-120"/>
                <a:ea typeface="標楷體" panose="03000509000000000000" pitchFamily="65" charset="-120"/>
              </a:rPr>
              <a:t>107</a:t>
            </a:r>
            <a:r>
              <a:rPr lang="zh-TW" altLang="en-US" sz="3600" b="1" dirty="0" smtClean="0">
                <a:solidFill>
                  <a:srgbClr val="00EFF1"/>
                </a:solidFill>
                <a:latin typeface="標楷體" panose="03000509000000000000" pitchFamily="65" charset="-120"/>
                <a:ea typeface="標楷體" panose="03000509000000000000" pitchFamily="65" charset="-120"/>
              </a:rPr>
              <a:t>年</a:t>
            </a:r>
            <a:endParaRPr lang="zh-TW" altLang="en-US" sz="36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293134" y="1617645"/>
            <a:ext cx="5851165" cy="5122368"/>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9" name="群組 8">
            <a:extLst>
              <a:ext uri="{FF2B5EF4-FFF2-40B4-BE49-F238E27FC236}">
                <a16:creationId xmlns:a16="http://schemas.microsoft.com/office/drawing/2014/main" id="{2FECE5B1-E716-44B3-BCA8-EFD0567F881C}"/>
              </a:ext>
            </a:extLst>
          </p:cNvPr>
          <p:cNvGrpSpPr/>
          <p:nvPr/>
        </p:nvGrpSpPr>
        <p:grpSpPr>
          <a:xfrm>
            <a:off x="2076757" y="869949"/>
            <a:ext cx="1847850" cy="1603387"/>
            <a:chOff x="1552254" y="1240776"/>
            <a:chExt cx="1847850" cy="1603387"/>
          </a:xfrm>
        </p:grpSpPr>
        <p:pic>
          <p:nvPicPr>
            <p:cNvPr id="4" name="圖片 3">
              <a:extLst>
                <a:ext uri="{FF2B5EF4-FFF2-40B4-BE49-F238E27FC236}">
                  <a16:creationId xmlns:a16="http://schemas.microsoft.com/office/drawing/2014/main" id="{B2323400-6E4D-44BE-8AD6-8965FCB03FBB}"/>
                </a:ext>
              </a:extLst>
            </p:cNvPr>
            <p:cNvPicPr>
              <a:picLocks noChangeAspect="1"/>
            </p:cNvPicPr>
            <p:nvPr/>
          </p:nvPicPr>
          <p:blipFill>
            <a:blip r:embed="rId4"/>
            <a:stretch>
              <a:fillRect/>
            </a:stretch>
          </p:blipFill>
          <p:spPr>
            <a:xfrm>
              <a:off x="1704807" y="1240776"/>
              <a:ext cx="1615580" cy="1603387"/>
            </a:xfrm>
            <a:prstGeom prst="rect">
              <a:avLst/>
            </a:prstGeom>
          </p:spPr>
        </p:pic>
        <p:sp>
          <p:nvSpPr>
            <p:cNvPr id="5" name="文字方塊 4">
              <a:extLst>
                <a:ext uri="{FF2B5EF4-FFF2-40B4-BE49-F238E27FC236}">
                  <a16:creationId xmlns:a16="http://schemas.microsoft.com/office/drawing/2014/main" id="{274FDA40-955A-4375-A45A-5C3F888E0DDF}"/>
                </a:ext>
              </a:extLst>
            </p:cNvPr>
            <p:cNvSpPr txBox="1"/>
            <p:nvPr/>
          </p:nvSpPr>
          <p:spPr>
            <a:xfrm>
              <a:off x="1552254" y="1728928"/>
              <a:ext cx="1847850" cy="584775"/>
            </a:xfrm>
            <a:prstGeom prst="rect">
              <a:avLst/>
            </a:prstGeom>
            <a:noFill/>
          </p:spPr>
          <p:txBody>
            <a:bodyPr wrap="square" rtlCol="0">
              <a:spAutoFit/>
            </a:bodyPr>
            <a:lstStyle/>
            <a:p>
              <a:pPr algn="ctr"/>
              <a:r>
                <a:rPr lang="zh-TW" altLang="en-US" sz="3200" dirty="0">
                  <a:solidFill>
                    <a:schemeClr val="bg1"/>
                  </a:solidFill>
                  <a:latin typeface="標楷體" panose="03000509000000000000" pitchFamily="65" charset="-120"/>
                  <a:ea typeface="標楷體" panose="03000509000000000000" pitchFamily="65" charset="-120"/>
                </a:rPr>
                <a:t>模擬題</a:t>
              </a:r>
            </a:p>
          </p:txBody>
        </p:sp>
      </p:grpSp>
      <p:sp>
        <p:nvSpPr>
          <p:cNvPr id="94" name="矩形 93">
            <a:extLst>
              <a:ext uri="{FF2B5EF4-FFF2-40B4-BE49-F238E27FC236}">
                <a16:creationId xmlns:a16="http://schemas.microsoft.com/office/drawing/2014/main" id="{0FFBB90C-5965-4130-85DE-B5E57223117A}"/>
              </a:ext>
            </a:extLst>
          </p:cNvPr>
          <p:cNvSpPr/>
          <p:nvPr/>
        </p:nvSpPr>
        <p:spPr>
          <a:xfrm>
            <a:off x="5965081" y="2510326"/>
            <a:ext cx="5755367" cy="4054956"/>
          </a:xfrm>
          <a:prstGeom prst="rect">
            <a:avLst/>
          </a:prstGeom>
        </p:spPr>
        <p:txBody>
          <a:bodyPr wrap="square">
            <a:spAutoFit/>
          </a:bodyPr>
          <a:lstStyle/>
          <a:p>
            <a:pPr marL="342900" indent="-342900">
              <a:lnSpc>
                <a:spcPts val="2300"/>
              </a:lnSpc>
              <a:buFont typeface="Wingdings" panose="05000000000000000000" pitchFamily="2" charset="2"/>
              <a:buChar char="n"/>
            </a:pPr>
            <a:r>
              <a:rPr lang="zh-TW" altLang="en-US" sz="2200" dirty="0" smtClean="0">
                <a:solidFill>
                  <a:srgbClr val="FFFF00"/>
                </a:solidFill>
                <a:latin typeface="標楷體" panose="03000509000000000000" pitchFamily="65" charset="-120"/>
                <a:ea typeface="標楷體" panose="03000509000000000000" pitchFamily="65" charset="-120"/>
              </a:rPr>
              <a:t>不考慮</a:t>
            </a:r>
            <a:r>
              <a:rPr lang="zh-TW" altLang="en-US" sz="2200" dirty="0">
                <a:solidFill>
                  <a:srgbClr val="FFFF00"/>
                </a:solidFill>
                <a:latin typeface="標楷體" panose="03000509000000000000" pitchFamily="65" charset="-120"/>
                <a:ea typeface="標楷體" panose="03000509000000000000" pitchFamily="65" charset="-120"/>
              </a:rPr>
              <a:t>營業稅、</a:t>
            </a:r>
            <a:r>
              <a:rPr lang="zh-TW" altLang="en-US" sz="2200" dirty="0" smtClean="0">
                <a:solidFill>
                  <a:srgbClr val="FFFF00"/>
                </a:solidFill>
                <a:latin typeface="標楷體" panose="03000509000000000000" pitchFamily="65" charset="-120"/>
                <a:ea typeface="標楷體" panose="03000509000000000000" pitchFamily="65" charset="-120"/>
              </a:rPr>
              <a:t>先實後虛、</a:t>
            </a:r>
            <a:r>
              <a:rPr lang="zh-TW" altLang="en-US" sz="2200" dirty="0">
                <a:solidFill>
                  <a:srgbClr val="FFFF00"/>
                </a:solidFill>
                <a:latin typeface="標楷體" panose="03000509000000000000" pitchFamily="65" charset="-120"/>
                <a:ea typeface="標楷體" panose="03000509000000000000" pitchFamily="65" charset="-120"/>
              </a:rPr>
              <a:t>期初不作轉</a:t>
            </a:r>
            <a:r>
              <a:rPr lang="zh-TW" altLang="en-US" sz="2200" dirty="0" smtClean="0">
                <a:solidFill>
                  <a:srgbClr val="FFFF00"/>
                </a:solidFill>
                <a:latin typeface="標楷體" panose="03000509000000000000" pitchFamily="65" charset="-120"/>
                <a:ea typeface="標楷體" panose="03000509000000000000" pitchFamily="65" charset="-120"/>
              </a:rPr>
              <a:t>回</a:t>
            </a:r>
            <a:endParaRPr lang="en-US" altLang="zh-TW" sz="2200" dirty="0" smtClean="0">
              <a:solidFill>
                <a:srgbClr val="FFFF00"/>
              </a:solidFill>
              <a:latin typeface="標楷體" panose="03000509000000000000" pitchFamily="65" charset="-120"/>
              <a:ea typeface="標楷體" panose="03000509000000000000" pitchFamily="65" charset="-120"/>
            </a:endParaRPr>
          </a:p>
          <a:p>
            <a:pPr marL="239713" indent="-342900">
              <a:lnSpc>
                <a:spcPts val="2600"/>
              </a:lnSpc>
              <a:buFont typeface="Wingdings" panose="05000000000000000000" pitchFamily="2" charset="2"/>
              <a:buChar char="n"/>
            </a:pPr>
            <a:r>
              <a:rPr lang="zh-TW" altLang="en-US" sz="2200" dirty="0">
                <a:solidFill>
                  <a:srgbClr val="FFFF00"/>
                </a:solidFill>
                <a:latin typeface="標楷體" panose="03000509000000000000" pitchFamily="65" charset="-120"/>
                <a:ea typeface="標楷體" panose="03000509000000000000" pitchFamily="65" charset="-120"/>
              </a:rPr>
              <a:t>調整</a:t>
            </a:r>
            <a:r>
              <a:rPr lang="en-US" altLang="zh-TW" sz="2200" dirty="0">
                <a:solidFill>
                  <a:srgbClr val="FFFF00"/>
                </a:solidFill>
                <a:latin typeface="標楷體" panose="03000509000000000000" pitchFamily="65" charset="-120"/>
                <a:ea typeface="標楷體" panose="03000509000000000000" pitchFamily="65" charset="-120"/>
              </a:rPr>
              <a:t>(14)</a:t>
            </a:r>
            <a:endParaRPr lang="zh-TW" altLang="en-US" sz="2200" dirty="0">
              <a:solidFill>
                <a:srgbClr val="FFFF00"/>
              </a:solidFill>
              <a:latin typeface="標楷體" panose="03000509000000000000" pitchFamily="65" charset="-120"/>
              <a:ea typeface="標楷體" panose="03000509000000000000" pitchFamily="65" charset="-120"/>
            </a:endParaRPr>
          </a:p>
          <a:p>
            <a:pPr marL="722313" indent="-369888">
              <a:lnSpc>
                <a:spcPts val="2600"/>
              </a:lnSpc>
              <a:buFont typeface="Wingdings" panose="05000000000000000000" pitchFamily="2" charset="2"/>
              <a:buChar char="ü"/>
            </a:pPr>
            <a:r>
              <a:rPr lang="zh-TW" altLang="en-US" sz="2200" dirty="0">
                <a:solidFill>
                  <a:srgbClr val="FFFF00"/>
                </a:solidFill>
                <a:latin typeface="標楷體" panose="03000509000000000000" pitchFamily="65" charset="-120"/>
                <a:ea typeface="標楷體" panose="03000509000000000000" pitchFamily="65" charset="-120"/>
              </a:rPr>
              <a:t>公司債利息、零用</a:t>
            </a:r>
            <a:r>
              <a:rPr lang="zh-TW" altLang="en-US" sz="2200" dirty="0" smtClean="0">
                <a:solidFill>
                  <a:srgbClr val="FFFF00"/>
                </a:solidFill>
                <a:latin typeface="標楷體" panose="03000509000000000000" pitchFamily="65" charset="-120"/>
                <a:ea typeface="標楷體" panose="03000509000000000000" pitchFamily="65" charset="-120"/>
              </a:rPr>
              <a:t>金</a:t>
            </a:r>
            <a:r>
              <a:rPr lang="zh-TW" altLang="en-US" sz="2200" dirty="0">
                <a:solidFill>
                  <a:srgbClr val="FFFF00"/>
                </a:solidFill>
                <a:latin typeface="標楷體" panose="03000509000000000000" pitchFamily="65" charset="-120"/>
                <a:ea typeface="標楷體" panose="03000509000000000000" pitchFamily="65" charset="-120"/>
              </a:rPr>
              <a:t>、用品盤存</a:t>
            </a:r>
            <a:r>
              <a:rPr lang="zh-TW" altLang="en-US" sz="2200" dirty="0" smtClean="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調節</a:t>
            </a:r>
            <a:r>
              <a:rPr lang="zh-TW" altLang="en-US" sz="2200" dirty="0" smtClean="0">
                <a:solidFill>
                  <a:srgbClr val="FFFF00"/>
                </a:solidFill>
                <a:latin typeface="標楷體" panose="03000509000000000000" pitchFamily="65" charset="-120"/>
                <a:ea typeface="標楷體" panose="03000509000000000000" pitchFamily="65" charset="-120"/>
              </a:rPr>
              <a:t>分錄、</a:t>
            </a:r>
            <a:r>
              <a:rPr lang="zh-TW" altLang="en-US" sz="2200" dirty="0">
                <a:solidFill>
                  <a:srgbClr val="FFFF00"/>
                </a:solidFill>
                <a:latin typeface="標楷體" panose="03000509000000000000" pitchFamily="65" charset="-120"/>
                <a:ea typeface="標楷體" panose="03000509000000000000" pitchFamily="65" charset="-120"/>
              </a:rPr>
              <a:t>薪資</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獎金</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、投資</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三種</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、折舊</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直線、年數、</a:t>
            </a:r>
            <a:r>
              <a:rPr lang="zh-TW" altLang="en-US" sz="2200" dirty="0" smtClean="0">
                <a:solidFill>
                  <a:srgbClr val="FFFF00"/>
                </a:solidFill>
                <a:latin typeface="標楷體" panose="03000509000000000000" pitchFamily="65" charset="-120"/>
                <a:ea typeface="標楷體" panose="03000509000000000000" pitchFamily="65" charset="-120"/>
              </a:rPr>
              <a:t>倍數法、呆帳</a:t>
            </a:r>
            <a:r>
              <a:rPr lang="en-US" altLang="zh-TW" sz="2200" dirty="0" smtClean="0">
                <a:solidFill>
                  <a:srgbClr val="FFFF00"/>
                </a:solidFill>
                <a:latin typeface="標楷體" panose="03000509000000000000" pitchFamily="65" charset="-120"/>
                <a:ea typeface="標楷體" panose="03000509000000000000" pitchFamily="65" charset="-120"/>
              </a:rPr>
              <a:t>(</a:t>
            </a:r>
            <a:r>
              <a:rPr lang="zh-TW" altLang="en-US" sz="2200" dirty="0" smtClean="0">
                <a:solidFill>
                  <a:srgbClr val="FFFF00"/>
                </a:solidFill>
                <a:latin typeface="標楷體" panose="03000509000000000000" pitchFamily="65" charset="-120"/>
                <a:ea typeface="標楷體" panose="03000509000000000000" pitchFamily="65" charset="-120"/>
              </a:rPr>
              <a:t>修二</a:t>
            </a:r>
            <a:r>
              <a:rPr lang="zh-TW" altLang="en-US" sz="2200" dirty="0">
                <a:solidFill>
                  <a:srgbClr val="FFFF00"/>
                </a:solidFill>
                <a:latin typeface="標楷體" panose="03000509000000000000" pitchFamily="65" charset="-120"/>
                <a:ea typeface="標楷體" panose="03000509000000000000" pitchFamily="65" charset="-120"/>
              </a:rPr>
              <a:t>階</a:t>
            </a:r>
            <a:r>
              <a:rPr lang="en-US" altLang="zh-TW" sz="2200" dirty="0">
                <a:solidFill>
                  <a:srgbClr val="FFFF00"/>
                </a:solidFill>
                <a:latin typeface="標楷體" panose="03000509000000000000" pitchFamily="65" charset="-120"/>
                <a:ea typeface="標楷體" panose="03000509000000000000" pitchFamily="65" charset="-120"/>
              </a:rPr>
              <a:t>)</a:t>
            </a:r>
            <a:r>
              <a:rPr lang="zh-TW" altLang="en-US" sz="2200" dirty="0">
                <a:solidFill>
                  <a:srgbClr val="FFFF00"/>
                </a:solidFill>
                <a:latin typeface="標楷體" panose="03000509000000000000" pitchFamily="65" charset="-120"/>
                <a:ea typeface="標楷體" panose="03000509000000000000" pitchFamily="65" charset="-120"/>
              </a:rPr>
              <a:t>、存貨盤點評價</a:t>
            </a:r>
          </a:p>
          <a:p>
            <a:pPr marL="354013" indent="-354013">
              <a:lnSpc>
                <a:spcPts val="2600"/>
              </a:lnSpc>
              <a:buFont typeface="Wingdings" panose="05000000000000000000" pitchFamily="2" charset="2"/>
              <a:buChar char="n"/>
            </a:pPr>
            <a:r>
              <a:rPr lang="zh-TW" altLang="en-US" sz="2200" dirty="0">
                <a:solidFill>
                  <a:srgbClr val="FFFF00"/>
                </a:solidFill>
                <a:latin typeface="標楷體" panose="03000509000000000000" pitchFamily="65" charset="-120"/>
                <a:ea typeface="標楷體" panose="03000509000000000000" pitchFamily="65" charset="-120"/>
              </a:rPr>
              <a:t>指定題</a:t>
            </a:r>
            <a:r>
              <a:rPr lang="en-US" altLang="zh-TW" sz="2200" dirty="0">
                <a:solidFill>
                  <a:srgbClr val="FFFF00"/>
                </a:solidFill>
                <a:latin typeface="標楷體" panose="03000509000000000000" pitchFamily="65" charset="-120"/>
                <a:ea typeface="標楷體" panose="03000509000000000000" pitchFamily="65" charset="-120"/>
              </a:rPr>
              <a:t>(4)</a:t>
            </a:r>
          </a:p>
          <a:p>
            <a:pPr marL="722313" lvl="1" indent="-265113">
              <a:lnSpc>
                <a:spcPts val="2600"/>
              </a:lnSpc>
              <a:buFont typeface="Wingdings" panose="05000000000000000000" pitchFamily="2" charset="2"/>
              <a:buChar char="ü"/>
            </a:pPr>
            <a:r>
              <a:rPr lang="zh-TW" altLang="en-US" sz="2200" dirty="0">
                <a:solidFill>
                  <a:srgbClr val="FFFF00"/>
                </a:solidFill>
                <a:latin typeface="標楷體" panose="03000509000000000000" pitchFamily="65" charset="-120"/>
                <a:ea typeface="標楷體" panose="03000509000000000000" pitchFamily="65" charset="-120"/>
              </a:rPr>
              <a:t>銀行存款往來調節表、財產目錄、應付公司債折溢價攤銷</a:t>
            </a:r>
            <a:r>
              <a:rPr lang="zh-TW" altLang="en-US" sz="2200" dirty="0" smtClean="0">
                <a:solidFill>
                  <a:srgbClr val="FFFF00"/>
                </a:solidFill>
                <a:latin typeface="標楷體" panose="03000509000000000000" pitchFamily="65" charset="-120"/>
                <a:ea typeface="標楷體" panose="03000509000000000000" pitchFamily="65" charset="-120"/>
              </a:rPr>
              <a:t>表、</a:t>
            </a:r>
            <a:r>
              <a:rPr lang="zh-TW" altLang="en-US" sz="2200" dirty="0">
                <a:solidFill>
                  <a:srgbClr val="FFFF00"/>
                </a:solidFill>
                <a:latin typeface="標楷體" panose="03000509000000000000" pitchFamily="65" charset="-120"/>
                <a:ea typeface="標楷體" panose="03000509000000000000" pitchFamily="65" charset="-120"/>
              </a:rPr>
              <a:t>財務報表比率及相關數額</a:t>
            </a:r>
            <a:r>
              <a:rPr lang="zh-TW" altLang="en-US" sz="2200" dirty="0" smtClean="0">
                <a:solidFill>
                  <a:srgbClr val="FFFF00"/>
                </a:solidFill>
                <a:latin typeface="標楷體" panose="03000509000000000000" pitchFamily="65" charset="-120"/>
                <a:ea typeface="標楷體" panose="03000509000000000000" pitchFamily="65" charset="-120"/>
              </a:rPr>
              <a:t>、「透過</a:t>
            </a:r>
            <a:r>
              <a:rPr lang="zh-TW" altLang="en-US" sz="2200" dirty="0">
                <a:solidFill>
                  <a:srgbClr val="FFFF00"/>
                </a:solidFill>
                <a:latin typeface="標楷體" panose="03000509000000000000" pitchFamily="65" charset="-120"/>
                <a:ea typeface="標楷體" panose="03000509000000000000" pitchFamily="65" charset="-120"/>
              </a:rPr>
              <a:t>其他</a:t>
            </a:r>
            <a:r>
              <a:rPr lang="zh-TW" altLang="en-US" sz="2200" dirty="0" smtClean="0">
                <a:solidFill>
                  <a:srgbClr val="FFFF00"/>
                </a:solidFill>
                <a:latin typeface="標楷體" panose="03000509000000000000" pitchFamily="65" charset="-120"/>
                <a:ea typeface="標楷體" panose="03000509000000000000" pitchFamily="65" charset="-120"/>
              </a:rPr>
              <a:t>綜合」改為</a:t>
            </a:r>
            <a:r>
              <a:rPr lang="zh-TW" altLang="en-US" sz="2200" dirty="0">
                <a:solidFill>
                  <a:srgbClr val="FFFF00"/>
                </a:solidFill>
                <a:latin typeface="標楷體" panose="03000509000000000000" pitchFamily="65" charset="-120"/>
                <a:ea typeface="標楷體" panose="03000509000000000000" pitchFamily="65" charset="-120"/>
              </a:rPr>
              <a:t>「強</a:t>
            </a:r>
          </a:p>
          <a:p>
            <a:pPr marL="722313" lvl="1" indent="-265113">
              <a:lnSpc>
                <a:spcPts val="2600"/>
              </a:lnSpc>
              <a:buFont typeface="Wingdings" panose="05000000000000000000" pitchFamily="2" charset="2"/>
              <a:buChar char="ü"/>
            </a:pPr>
            <a:r>
              <a:rPr lang="zh-TW" altLang="en-US" sz="2200" dirty="0">
                <a:solidFill>
                  <a:srgbClr val="FFFF00"/>
                </a:solidFill>
                <a:latin typeface="標楷體" panose="03000509000000000000" pitchFamily="65" charset="-120"/>
                <a:ea typeface="標楷體" panose="03000509000000000000" pitchFamily="65" charset="-120"/>
              </a:rPr>
              <a:t>制透過</a:t>
            </a:r>
            <a:r>
              <a:rPr lang="zh-TW" altLang="en-US" sz="2200" dirty="0" smtClean="0">
                <a:solidFill>
                  <a:srgbClr val="FFFF00"/>
                </a:solidFill>
                <a:latin typeface="標楷體" panose="03000509000000000000" pitchFamily="65" charset="-120"/>
                <a:ea typeface="標楷體" panose="03000509000000000000" pitchFamily="65" charset="-120"/>
              </a:rPr>
              <a:t>損益</a:t>
            </a:r>
            <a:r>
              <a:rPr lang="zh-TW" altLang="en-US" sz="2200" dirty="0">
                <a:solidFill>
                  <a:srgbClr val="FFFF00"/>
                </a:solidFill>
                <a:latin typeface="標楷體" panose="03000509000000000000" pitchFamily="65" charset="-120"/>
                <a:ea typeface="標楷體" panose="03000509000000000000" pitchFamily="65" charset="-120"/>
              </a:rPr>
              <a:t>」，綜合損益表及</a:t>
            </a:r>
            <a:r>
              <a:rPr lang="en-US" altLang="zh-TW" sz="2200" dirty="0">
                <a:solidFill>
                  <a:srgbClr val="FFFF00"/>
                </a:solidFill>
                <a:latin typeface="標楷體" panose="03000509000000000000" pitchFamily="65" charset="-120"/>
                <a:ea typeface="標楷體" panose="03000509000000000000" pitchFamily="65" charset="-120"/>
              </a:rPr>
              <a:t>106 </a:t>
            </a:r>
            <a:r>
              <a:rPr lang="zh-TW" altLang="en-US" sz="2200" dirty="0">
                <a:solidFill>
                  <a:srgbClr val="FFFF00"/>
                </a:solidFill>
                <a:latin typeface="標楷體" panose="03000509000000000000" pitchFamily="65" charset="-120"/>
                <a:ea typeface="標楷體" panose="03000509000000000000" pitchFamily="65" charset="-120"/>
              </a:rPr>
              <a:t>年底資產負債表之會計項目 增（減）金額。</a:t>
            </a:r>
          </a:p>
        </p:txBody>
      </p:sp>
      <p:grpSp>
        <p:nvGrpSpPr>
          <p:cNvPr id="7" name="群組 6">
            <a:extLst>
              <a:ext uri="{FF2B5EF4-FFF2-40B4-BE49-F238E27FC236}">
                <a16:creationId xmlns:a16="http://schemas.microsoft.com/office/drawing/2014/main" id="{CE4B92A7-1C67-4465-9FE9-27BCC1855A0C}"/>
              </a:ext>
            </a:extLst>
          </p:cNvPr>
          <p:cNvGrpSpPr/>
          <p:nvPr/>
        </p:nvGrpSpPr>
        <p:grpSpPr>
          <a:xfrm>
            <a:off x="5953767" y="1558319"/>
            <a:ext cx="6295603" cy="5181694"/>
            <a:chOff x="4518274" y="1931316"/>
            <a:chExt cx="3447414" cy="4926055"/>
          </a:xfrm>
        </p:grpSpPr>
        <p:sp>
          <p:nvSpPr>
            <p:cNvPr id="93" name="矩形 92">
              <a:extLst>
                <a:ext uri="{FF2B5EF4-FFF2-40B4-BE49-F238E27FC236}">
                  <a16:creationId xmlns:a16="http://schemas.microsoft.com/office/drawing/2014/main" id="{6F885C99-576D-4300-81CE-A89888E70D44}"/>
                </a:ext>
              </a:extLst>
            </p:cNvPr>
            <p:cNvSpPr/>
            <p:nvPr/>
          </p:nvSpPr>
          <p:spPr>
            <a:xfrm flipH="1">
              <a:off x="4518274"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95" name="图片 74">
              <a:extLst>
                <a:ext uri="{FF2B5EF4-FFF2-40B4-BE49-F238E27FC236}">
                  <a16:creationId xmlns:a16="http://schemas.microsoft.com/office/drawing/2014/main" id="{95F5E59E-C40D-415F-8005-E84224C8A6AA}"/>
                </a:ext>
              </a:extLst>
            </p:cNvPr>
            <p:cNvPicPr>
              <a:picLocks/>
            </p:cNvPicPr>
            <p:nvPr/>
          </p:nvPicPr>
          <p:blipFill>
            <a:blip r:embed="rId3"/>
            <a:stretch>
              <a:fillRect/>
            </a:stretch>
          </p:blipFill>
          <p:spPr>
            <a:xfrm>
              <a:off x="6251370" y="6677371"/>
              <a:ext cx="1714318" cy="180000"/>
            </a:xfrm>
            <a:prstGeom prst="rect">
              <a:avLst/>
            </a:prstGeom>
          </p:spPr>
        </p:pic>
        <p:pic>
          <p:nvPicPr>
            <p:cNvPr id="96" name="图片 74">
              <a:extLst>
                <a:ext uri="{FF2B5EF4-FFF2-40B4-BE49-F238E27FC236}">
                  <a16:creationId xmlns:a16="http://schemas.microsoft.com/office/drawing/2014/main" id="{0424429C-68E7-486F-BA6D-6BF064E6F475}"/>
                </a:ext>
              </a:extLst>
            </p:cNvPr>
            <p:cNvPicPr>
              <a:picLocks/>
            </p:cNvPicPr>
            <p:nvPr/>
          </p:nvPicPr>
          <p:blipFill>
            <a:blip r:embed="rId3"/>
            <a:stretch>
              <a:fillRect/>
            </a:stretch>
          </p:blipFill>
          <p:spPr>
            <a:xfrm>
              <a:off x="5286581" y="1931316"/>
              <a:ext cx="1714318" cy="180000"/>
            </a:xfrm>
            <a:prstGeom prst="rect">
              <a:avLst/>
            </a:prstGeom>
          </p:spPr>
        </p:pic>
      </p:grpSp>
      <p:grpSp>
        <p:nvGrpSpPr>
          <p:cNvPr id="10" name="群組 9">
            <a:extLst>
              <a:ext uri="{FF2B5EF4-FFF2-40B4-BE49-F238E27FC236}">
                <a16:creationId xmlns:a16="http://schemas.microsoft.com/office/drawing/2014/main" id="{66764955-C316-40F6-92CC-3F782B90F392}"/>
              </a:ext>
            </a:extLst>
          </p:cNvPr>
          <p:cNvGrpSpPr/>
          <p:nvPr/>
        </p:nvGrpSpPr>
        <p:grpSpPr>
          <a:xfrm>
            <a:off x="8149228" y="887200"/>
            <a:ext cx="1847850" cy="1603387"/>
            <a:chOff x="5198539" y="1240776"/>
            <a:chExt cx="1847850" cy="1603387"/>
          </a:xfrm>
        </p:grpSpPr>
        <p:pic>
          <p:nvPicPr>
            <p:cNvPr id="97" name="圖片 96">
              <a:extLst>
                <a:ext uri="{FF2B5EF4-FFF2-40B4-BE49-F238E27FC236}">
                  <a16:creationId xmlns:a16="http://schemas.microsoft.com/office/drawing/2014/main" id="{A18A93CE-4DE0-4ABC-B7AA-7F2E5A3F6DD2}"/>
                </a:ext>
              </a:extLst>
            </p:cNvPr>
            <p:cNvPicPr>
              <a:picLocks noChangeAspect="1"/>
            </p:cNvPicPr>
            <p:nvPr/>
          </p:nvPicPr>
          <p:blipFill>
            <a:blip r:embed="rId4"/>
            <a:stretch>
              <a:fillRect/>
            </a:stretch>
          </p:blipFill>
          <p:spPr>
            <a:xfrm>
              <a:off x="5314674" y="1240776"/>
              <a:ext cx="1615580" cy="1603387"/>
            </a:xfrm>
            <a:prstGeom prst="rect">
              <a:avLst/>
            </a:prstGeom>
          </p:spPr>
        </p:pic>
        <p:sp>
          <p:nvSpPr>
            <p:cNvPr id="98" name="文字方塊 97">
              <a:extLst>
                <a:ext uri="{FF2B5EF4-FFF2-40B4-BE49-F238E27FC236}">
                  <a16:creationId xmlns:a16="http://schemas.microsoft.com/office/drawing/2014/main" id="{B7D60A0D-3F7E-4C98-9A9C-A40824EF6F05}"/>
                </a:ext>
              </a:extLst>
            </p:cNvPr>
            <p:cNvSpPr txBox="1"/>
            <p:nvPr/>
          </p:nvSpPr>
          <p:spPr>
            <a:xfrm>
              <a:off x="5198539" y="1730882"/>
              <a:ext cx="1847850" cy="584775"/>
            </a:xfrm>
            <a:prstGeom prst="rect">
              <a:avLst/>
            </a:prstGeom>
            <a:noFill/>
          </p:spPr>
          <p:txBody>
            <a:bodyPr wrap="square" rtlCol="0">
              <a:spAutoFit/>
            </a:bodyPr>
            <a:lstStyle/>
            <a:p>
              <a:pPr algn="ctr"/>
              <a:r>
                <a:rPr lang="zh-TW" altLang="en-US" sz="3200" dirty="0" smtClean="0">
                  <a:solidFill>
                    <a:schemeClr val="bg1"/>
                  </a:solidFill>
                  <a:latin typeface="標楷體" panose="03000509000000000000" pitchFamily="65" charset="-120"/>
                  <a:ea typeface="標楷體" panose="03000509000000000000" pitchFamily="65" charset="-120"/>
                </a:rPr>
                <a:t>正式題</a:t>
              </a:r>
              <a:endParaRPr lang="zh-TW" altLang="en-US" sz="3200" dirty="0">
                <a:solidFill>
                  <a:schemeClr val="bg1"/>
                </a:solidFill>
                <a:latin typeface="標楷體" panose="03000509000000000000" pitchFamily="65" charset="-120"/>
                <a:ea typeface="標楷體" panose="03000509000000000000" pitchFamily="65" charset="-120"/>
              </a:endParaRPr>
            </a:p>
          </p:txBody>
        </p:sp>
      </p:grpSp>
    </p:spTree>
    <p:extLst>
      <p:ext uri="{BB962C8B-B14F-4D97-AF65-F5344CB8AC3E}">
        <p14:creationId xmlns:p14="http://schemas.microsoft.com/office/powerpoint/2010/main" val="1539125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6" presetClass="entr" presetSubtype="32" fill="hold"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circle(out)">
                                          <p:cBhvr>
                                            <p:cTn id="23" dur="500"/>
                                            <p:tgtEl>
                                              <p:spTgt spid="9"/>
                                            </p:tgtEl>
                                          </p:cBhvr>
                                        </p:animEffect>
                                      </p:childTnLst>
                                    </p:cTn>
                                  </p:par>
                                </p:childTnLst>
                              </p:cTn>
                            </p:par>
                            <p:par>
                              <p:cTn id="24" fill="hold">
                                <p:stCondLst>
                                  <p:cond delay="1750"/>
                                </p:stCondLst>
                                <p:childTnLst>
                                  <p:par>
                                    <p:cTn id="25" presetID="22" presetClass="entr" presetSubtype="1" fill="hold"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wipe(up)">
                                          <p:cBhvr>
                                            <p:cTn id="27" dur="500"/>
                                            <p:tgtEl>
                                              <p:spTgt spid="6"/>
                                            </p:tgtEl>
                                          </p:cBhvr>
                                        </p:animEffect>
                                      </p:childTnLst>
                                    </p:cTn>
                                  </p:par>
                                </p:childTnLst>
                              </p:cTn>
                            </p:par>
                          </p:childTnLst>
                        </p:cTn>
                      </p:par>
                      <p:par>
                        <p:cTn id="28" fill="hold">
                          <p:stCondLst>
                            <p:cond delay="indefinite"/>
                          </p:stCondLst>
                          <p:childTnLst>
                            <p:par>
                              <p:cTn id="29" fill="hold">
                                <p:stCondLst>
                                  <p:cond delay="0"/>
                                </p:stCondLst>
                                <p:childTnLst>
                                  <p:par>
                                    <p:cTn id="30" presetID="6" presetClass="entr" presetSubtype="32" fill="hold" nodeType="click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circle(out)">
                                          <p:cBhvr>
                                            <p:cTn id="32" dur="500"/>
                                            <p:tgtEl>
                                              <p:spTgt spid="10"/>
                                            </p:tgtEl>
                                          </p:cBhvr>
                                        </p:animEffect>
                                      </p:childTnLst>
                                    </p:cTn>
                                  </p:par>
                                </p:childTnLst>
                              </p:cTn>
                            </p:par>
                            <p:par>
                              <p:cTn id="33" fill="hold">
                                <p:stCondLst>
                                  <p:cond delay="500"/>
                                </p:stCondLst>
                                <p:childTnLst>
                                  <p:par>
                                    <p:cTn id="34" presetID="22" presetClass="entr" presetSubtype="1" fill="hold" nodeType="afterEffect">
                                      <p:stCondLst>
                                        <p:cond delay="0"/>
                                      </p:stCondLst>
                                      <p:childTnLst>
                                        <p:set>
                                          <p:cBhvr>
                                            <p:cTn id="35" dur="1" fill="hold">
                                              <p:stCondLst>
                                                <p:cond delay="0"/>
                                              </p:stCondLst>
                                            </p:cTn>
                                            <p:tgtEl>
                                              <p:spTgt spid="7"/>
                                            </p:tgtEl>
                                            <p:attrNameLst>
                                              <p:attrName>style.visibility</p:attrName>
                                            </p:attrNameLst>
                                          </p:cBhvr>
                                          <p:to>
                                            <p:strVal val="visible"/>
                                          </p:to>
                                        </p:set>
                                        <p:animEffect transition="in" filter="wipe(up)">
                                          <p:cBhvr>
                                            <p:cTn id="36" dur="500"/>
                                            <p:tgtEl>
                                              <p:spTgt spid="7"/>
                                            </p:tgtEl>
                                          </p:cBhvr>
                                        </p:animEffect>
                                      </p:childTnLst>
                                    </p:cTn>
                                  </p:par>
                                </p:childTnLst>
                              </p:cTn>
                            </p:par>
                            <p:par>
                              <p:cTn id="37" fill="hold">
                                <p:stCondLst>
                                  <p:cond delay="1000"/>
                                </p:stCondLst>
                                <p:childTnLst>
                                  <p:par>
                                    <p:cTn id="38" presetID="42" presetClass="entr" presetSubtype="0" fill="hold" grpId="0" nodeType="afterEffect">
                                      <p:stCondLst>
                                        <p:cond delay="0"/>
                                      </p:stCondLst>
                                      <p:childTnLst>
                                        <p:set>
                                          <p:cBhvr>
                                            <p:cTn id="39" dur="1" fill="hold">
                                              <p:stCondLst>
                                                <p:cond delay="0"/>
                                              </p:stCondLst>
                                            </p:cTn>
                                            <p:tgtEl>
                                              <p:spTgt spid="94">
                                                <p:txEl>
                                                  <p:pRg st="0" end="0"/>
                                                </p:txEl>
                                              </p:spTgt>
                                            </p:tgtEl>
                                            <p:attrNameLst>
                                              <p:attrName>style.visibility</p:attrName>
                                            </p:attrNameLst>
                                          </p:cBhvr>
                                          <p:to>
                                            <p:strVal val="visible"/>
                                          </p:to>
                                        </p:set>
                                        <p:animEffect transition="in" filter="fade">
                                          <p:cBhvr>
                                            <p:cTn id="40" dur="1000"/>
                                            <p:tgtEl>
                                              <p:spTgt spid="94">
                                                <p:txEl>
                                                  <p:pRg st="0" end="0"/>
                                                </p:txEl>
                                              </p:spTgt>
                                            </p:tgtEl>
                                          </p:cBhvr>
                                        </p:animEffect>
                                        <p:anim calcmode="lin" valueType="num">
                                          <p:cBhvr>
                                            <p:cTn id="41" dur="1000" fill="hold"/>
                                            <p:tgtEl>
                                              <p:spTgt spid="94">
                                                <p:txEl>
                                                  <p:pRg st="0" end="0"/>
                                                </p:txEl>
                                              </p:spTgt>
                                            </p:tgtEl>
                                            <p:attrNameLst>
                                              <p:attrName>ppt_x</p:attrName>
                                            </p:attrNameLst>
                                          </p:cBhvr>
                                          <p:tavLst>
                                            <p:tav tm="0">
                                              <p:val>
                                                <p:strVal val="#ppt_x"/>
                                              </p:val>
                                            </p:tav>
                                            <p:tav tm="100000">
                                              <p:val>
                                                <p:strVal val="#ppt_x"/>
                                              </p:val>
                                            </p:tav>
                                          </p:tavLst>
                                        </p:anim>
                                        <p:anim calcmode="lin" valueType="num">
                                          <p:cBhvr>
                                            <p:cTn id="42" dur="1000" fill="hold"/>
                                            <p:tgtEl>
                                              <p:spTgt spid="94">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94" grpId="0" build="p"/>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70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6" presetClass="entr" presetSubtype="32" fill="hold" nodeType="after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circle(out)">
                                          <p:cBhvr>
                                            <p:cTn id="23" dur="500"/>
                                            <p:tgtEl>
                                              <p:spTgt spid="9"/>
                                            </p:tgtEl>
                                          </p:cBhvr>
                                        </p:animEffect>
                                      </p:childTnLst>
                                    </p:cTn>
                                  </p:par>
                                </p:childTnLst>
                              </p:cTn>
                            </p:par>
                            <p:par>
                              <p:cTn id="24" fill="hold">
                                <p:stCondLst>
                                  <p:cond delay="1750"/>
                                </p:stCondLst>
                                <p:childTnLst>
                                  <p:par>
                                    <p:cTn id="25" presetID="22" presetClass="entr" presetSubtype="1" fill="hold"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wipe(up)">
                                          <p:cBhvr>
                                            <p:cTn id="27" dur="500"/>
                                            <p:tgtEl>
                                              <p:spTgt spid="6"/>
                                            </p:tgtEl>
                                          </p:cBhvr>
                                        </p:animEffect>
                                      </p:childTnLst>
                                    </p:cTn>
                                  </p:par>
                                </p:childTnLst>
                              </p:cTn>
                            </p:par>
                          </p:childTnLst>
                        </p:cTn>
                      </p:par>
                      <p:par>
                        <p:cTn id="28" fill="hold">
                          <p:stCondLst>
                            <p:cond delay="indefinite"/>
                          </p:stCondLst>
                          <p:childTnLst>
                            <p:par>
                              <p:cTn id="29" fill="hold">
                                <p:stCondLst>
                                  <p:cond delay="0"/>
                                </p:stCondLst>
                                <p:childTnLst>
                                  <p:par>
                                    <p:cTn id="30" presetID="6" presetClass="entr" presetSubtype="32" fill="hold" nodeType="click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circle(out)">
                                          <p:cBhvr>
                                            <p:cTn id="32" dur="500"/>
                                            <p:tgtEl>
                                              <p:spTgt spid="10"/>
                                            </p:tgtEl>
                                          </p:cBhvr>
                                        </p:animEffect>
                                      </p:childTnLst>
                                    </p:cTn>
                                  </p:par>
                                </p:childTnLst>
                              </p:cTn>
                            </p:par>
                            <p:par>
                              <p:cTn id="33" fill="hold">
                                <p:stCondLst>
                                  <p:cond delay="500"/>
                                </p:stCondLst>
                                <p:childTnLst>
                                  <p:par>
                                    <p:cTn id="34" presetID="22" presetClass="entr" presetSubtype="1" fill="hold" nodeType="afterEffect">
                                      <p:stCondLst>
                                        <p:cond delay="0"/>
                                      </p:stCondLst>
                                      <p:childTnLst>
                                        <p:set>
                                          <p:cBhvr>
                                            <p:cTn id="35" dur="1" fill="hold">
                                              <p:stCondLst>
                                                <p:cond delay="0"/>
                                              </p:stCondLst>
                                            </p:cTn>
                                            <p:tgtEl>
                                              <p:spTgt spid="7"/>
                                            </p:tgtEl>
                                            <p:attrNameLst>
                                              <p:attrName>style.visibility</p:attrName>
                                            </p:attrNameLst>
                                          </p:cBhvr>
                                          <p:to>
                                            <p:strVal val="visible"/>
                                          </p:to>
                                        </p:set>
                                        <p:animEffect transition="in" filter="wipe(up)">
                                          <p:cBhvr>
                                            <p:cTn id="36" dur="500"/>
                                            <p:tgtEl>
                                              <p:spTgt spid="7"/>
                                            </p:tgtEl>
                                          </p:cBhvr>
                                        </p:animEffect>
                                      </p:childTnLst>
                                    </p:cTn>
                                  </p:par>
                                </p:childTnLst>
                              </p:cTn>
                            </p:par>
                            <p:par>
                              <p:cTn id="37" fill="hold">
                                <p:stCondLst>
                                  <p:cond delay="1000"/>
                                </p:stCondLst>
                                <p:childTnLst>
                                  <p:par>
                                    <p:cTn id="38" presetID="42" presetClass="entr" presetSubtype="0" fill="hold" grpId="0" nodeType="afterEffect">
                                      <p:stCondLst>
                                        <p:cond delay="0"/>
                                      </p:stCondLst>
                                      <p:childTnLst>
                                        <p:set>
                                          <p:cBhvr>
                                            <p:cTn id="39" dur="1" fill="hold">
                                              <p:stCondLst>
                                                <p:cond delay="0"/>
                                              </p:stCondLst>
                                            </p:cTn>
                                            <p:tgtEl>
                                              <p:spTgt spid="94">
                                                <p:txEl>
                                                  <p:pRg st="0" end="0"/>
                                                </p:txEl>
                                              </p:spTgt>
                                            </p:tgtEl>
                                            <p:attrNameLst>
                                              <p:attrName>style.visibility</p:attrName>
                                            </p:attrNameLst>
                                          </p:cBhvr>
                                          <p:to>
                                            <p:strVal val="visible"/>
                                          </p:to>
                                        </p:set>
                                        <p:animEffect transition="in" filter="fade">
                                          <p:cBhvr>
                                            <p:cTn id="40" dur="1000"/>
                                            <p:tgtEl>
                                              <p:spTgt spid="94">
                                                <p:txEl>
                                                  <p:pRg st="0" end="0"/>
                                                </p:txEl>
                                              </p:spTgt>
                                            </p:tgtEl>
                                          </p:cBhvr>
                                        </p:animEffect>
                                        <p:anim calcmode="lin" valueType="num">
                                          <p:cBhvr>
                                            <p:cTn id="41" dur="1000" fill="hold"/>
                                            <p:tgtEl>
                                              <p:spTgt spid="94">
                                                <p:txEl>
                                                  <p:pRg st="0" end="0"/>
                                                </p:txEl>
                                              </p:spTgt>
                                            </p:tgtEl>
                                            <p:attrNameLst>
                                              <p:attrName>ppt_x</p:attrName>
                                            </p:attrNameLst>
                                          </p:cBhvr>
                                          <p:tavLst>
                                            <p:tav tm="0">
                                              <p:val>
                                                <p:strVal val="#ppt_x"/>
                                              </p:val>
                                            </p:tav>
                                            <p:tav tm="100000">
                                              <p:val>
                                                <p:strVal val="#ppt_x"/>
                                              </p:val>
                                            </p:tav>
                                          </p:tavLst>
                                        </p:anim>
                                        <p:anim calcmode="lin" valueType="num">
                                          <p:cBhvr>
                                            <p:cTn id="42" dur="1000" fill="hold"/>
                                            <p:tgtEl>
                                              <p:spTgt spid="94">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94" grpId="0" build="p"/>
        </p:bldLst>
      </p:timing>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7" name="图片 46"/>
          <p:cNvPicPr>
            <a:picLocks noChangeAspect="1"/>
          </p:cNvPicPr>
          <p:nvPr/>
        </p:nvPicPr>
        <p:blipFill>
          <a:blip r:embed="rId2"/>
          <a:srcRect/>
          <a:stretch>
            <a:fillRect/>
          </a:stretch>
        </p:blipFill>
        <p:spPr>
          <a:xfrm>
            <a:off x="7523651" y="-1850138"/>
            <a:ext cx="7169281" cy="7183912"/>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grpSp>
        <p:nvGrpSpPr>
          <p:cNvPr id="48" name="组合 47"/>
          <p:cNvGrpSpPr/>
          <p:nvPr/>
        </p:nvGrpSpPr>
        <p:grpSpPr>
          <a:xfrm>
            <a:off x="8880303" y="-238190"/>
            <a:ext cx="4363709" cy="3840672"/>
            <a:chOff x="5784950" y="1262627"/>
            <a:chExt cx="3847851" cy="3386645"/>
          </a:xfrm>
          <a:solidFill>
            <a:srgbClr val="FFFFFF">
              <a:alpha val="20000"/>
            </a:srgbClr>
          </a:solidFill>
        </p:grpSpPr>
        <p:sp>
          <p:nvSpPr>
            <p:cNvPr id="49" name="Freeform 378"/>
            <p:cNvSpPr>
              <a:spLocks noEditPoints="1"/>
            </p:cNvSpPr>
            <p:nvPr/>
          </p:nvSpPr>
          <p:spPr bwMode="auto">
            <a:xfrm>
              <a:off x="6556214" y="1804095"/>
              <a:ext cx="2305726" cy="2303911"/>
            </a:xfrm>
            <a:custGeom>
              <a:avLst/>
              <a:gdLst>
                <a:gd name="T0" fmla="*/ 4925 w 9679"/>
                <a:gd name="T1" fmla="*/ 9670 h 9672"/>
                <a:gd name="T2" fmla="*/ 5557 w 9679"/>
                <a:gd name="T3" fmla="*/ 9538 h 9672"/>
                <a:gd name="T4" fmla="*/ 5557 w 9679"/>
                <a:gd name="T5" fmla="*/ 9538 h 9672"/>
                <a:gd name="T6" fmla="*/ 4288 w 9679"/>
                <a:gd name="T7" fmla="*/ 9559 h 9672"/>
                <a:gd name="T8" fmla="*/ 5886 w 9679"/>
                <a:gd name="T9" fmla="*/ 9558 h 9672"/>
                <a:gd name="T10" fmla="*/ 3333 w 9679"/>
                <a:gd name="T11" fmla="*/ 9432 h 9672"/>
                <a:gd name="T12" fmla="*/ 6773 w 9679"/>
                <a:gd name="T13" fmla="*/ 9182 h 9672"/>
                <a:gd name="T14" fmla="*/ 6773 w 9679"/>
                <a:gd name="T15" fmla="*/ 9182 h 9672"/>
                <a:gd name="T16" fmla="*/ 3059 w 9679"/>
                <a:gd name="T17" fmla="*/ 9247 h 9672"/>
                <a:gd name="T18" fmla="*/ 7096 w 9679"/>
                <a:gd name="T19" fmla="*/ 9114 h 9672"/>
                <a:gd name="T20" fmla="*/ 2171 w 9679"/>
                <a:gd name="T21" fmla="*/ 8871 h 9672"/>
                <a:gd name="T22" fmla="*/ 7852 w 9679"/>
                <a:gd name="T23" fmla="*/ 8517 h 9672"/>
                <a:gd name="T24" fmla="*/ 7852 w 9679"/>
                <a:gd name="T25" fmla="*/ 8517 h 9672"/>
                <a:gd name="T26" fmla="*/ 1956 w 9679"/>
                <a:gd name="T27" fmla="*/ 8620 h 9672"/>
                <a:gd name="T28" fmla="*/ 8146 w 9679"/>
                <a:gd name="T29" fmla="*/ 8366 h 9672"/>
                <a:gd name="T30" fmla="*/ 1200 w 9679"/>
                <a:gd name="T31" fmla="*/ 8022 h 9672"/>
                <a:gd name="T32" fmla="*/ 8719 w 9679"/>
                <a:gd name="T33" fmla="*/ 7591 h 9672"/>
                <a:gd name="T34" fmla="*/ 8719 w 9679"/>
                <a:gd name="T35" fmla="*/ 7591 h 9672"/>
                <a:gd name="T36" fmla="*/ 1059 w 9679"/>
                <a:gd name="T37" fmla="*/ 7724 h 9672"/>
                <a:gd name="T38" fmla="*/ 8962 w 9679"/>
                <a:gd name="T39" fmla="*/ 7367 h 9672"/>
                <a:gd name="T40" fmla="*/ 486 w 9679"/>
                <a:gd name="T41" fmla="*/ 6949 h 9672"/>
                <a:gd name="T42" fmla="*/ 9310 w 9679"/>
                <a:gd name="T43" fmla="*/ 6469 h 9672"/>
                <a:gd name="T44" fmla="*/ 9310 w 9679"/>
                <a:gd name="T45" fmla="*/ 6469 h 9672"/>
                <a:gd name="T46" fmla="*/ 428 w 9679"/>
                <a:gd name="T47" fmla="*/ 6625 h 9672"/>
                <a:gd name="T48" fmla="*/ 9485 w 9679"/>
                <a:gd name="T49" fmla="*/ 6189 h 9672"/>
                <a:gd name="T50" fmla="*/ 82 w 9679"/>
                <a:gd name="T51" fmla="*/ 5727 h 9672"/>
                <a:gd name="T52" fmla="*/ 9583 w 9679"/>
                <a:gd name="T53" fmla="*/ 5217 h 9672"/>
                <a:gd name="T54" fmla="*/ 9661 w 9679"/>
                <a:gd name="T55" fmla="*/ 5237 h 9672"/>
                <a:gd name="T56" fmla="*/ 6 w 9679"/>
                <a:gd name="T57" fmla="*/ 5086 h 9672"/>
                <a:gd name="T58" fmla="*/ 9672 w 9679"/>
                <a:gd name="T59" fmla="*/ 4577 h 9672"/>
                <a:gd name="T60" fmla="*/ 9678 w 9679"/>
                <a:gd name="T61" fmla="*/ 4901 h 9672"/>
                <a:gd name="T62" fmla="*/ 0 w 9679"/>
                <a:gd name="T63" fmla="*/ 4762 h 9672"/>
                <a:gd name="T64" fmla="*/ 9595 w 9679"/>
                <a:gd name="T65" fmla="*/ 3936 h 9672"/>
                <a:gd name="T66" fmla="*/ 9595 w 9679"/>
                <a:gd name="T67" fmla="*/ 3936 h 9672"/>
                <a:gd name="T68" fmla="*/ 189 w 9679"/>
                <a:gd name="T69" fmla="*/ 3818 h 9672"/>
                <a:gd name="T70" fmla="*/ 9447 w 9679"/>
                <a:gd name="T71" fmla="*/ 3641 h 9672"/>
                <a:gd name="T72" fmla="*/ 191 w 9679"/>
                <a:gd name="T73" fmla="*/ 3488 h 9672"/>
                <a:gd name="T74" fmla="*/ 9188 w 9679"/>
                <a:gd name="T75" fmla="*/ 2715 h 9672"/>
                <a:gd name="T76" fmla="*/ 9188 w 9679"/>
                <a:gd name="T77" fmla="*/ 2715 h 9672"/>
                <a:gd name="T78" fmla="*/ 622 w 9679"/>
                <a:gd name="T79" fmla="*/ 2627 h 9672"/>
                <a:gd name="T80" fmla="*/ 8968 w 9679"/>
                <a:gd name="T81" fmla="*/ 2469 h 9672"/>
                <a:gd name="T82" fmla="*/ 712 w 9679"/>
                <a:gd name="T83" fmla="*/ 2309 h 9672"/>
                <a:gd name="T84" fmla="*/ 8473 w 9679"/>
                <a:gd name="T85" fmla="*/ 1643 h 9672"/>
                <a:gd name="T86" fmla="*/ 8473 w 9679"/>
                <a:gd name="T87" fmla="*/ 1643 h 9672"/>
                <a:gd name="T88" fmla="*/ 1357 w 9679"/>
                <a:gd name="T89" fmla="*/ 1593 h 9672"/>
                <a:gd name="T90" fmla="*/ 8196 w 9679"/>
                <a:gd name="T91" fmla="*/ 1464 h 9672"/>
                <a:gd name="T92" fmla="*/ 1527 w 9679"/>
                <a:gd name="T93" fmla="*/ 1310 h 9672"/>
                <a:gd name="T94" fmla="*/ 7501 w 9679"/>
                <a:gd name="T95" fmla="*/ 795 h 9672"/>
                <a:gd name="T96" fmla="*/ 7501 w 9679"/>
                <a:gd name="T97" fmla="*/ 795 h 9672"/>
                <a:gd name="T98" fmla="*/ 2338 w 9679"/>
                <a:gd name="T99" fmla="*/ 788 h 9672"/>
                <a:gd name="T100" fmla="*/ 7185 w 9679"/>
                <a:gd name="T101" fmla="*/ 696 h 9672"/>
                <a:gd name="T102" fmla="*/ 2575 w 9679"/>
                <a:gd name="T103" fmla="*/ 561 h 9672"/>
                <a:gd name="T104" fmla="*/ 6338 w 9679"/>
                <a:gd name="T105" fmla="*/ 235 h 9672"/>
                <a:gd name="T106" fmla="*/ 6338 w 9679"/>
                <a:gd name="T107" fmla="*/ 235 h 9672"/>
                <a:gd name="T108" fmla="*/ 3494 w 9679"/>
                <a:gd name="T109" fmla="*/ 272 h 9672"/>
                <a:gd name="T110" fmla="*/ 6008 w 9679"/>
                <a:gd name="T111" fmla="*/ 224 h 9672"/>
                <a:gd name="T112" fmla="*/ 3785 w 9679"/>
                <a:gd name="T113" fmla="*/ 114 h 9672"/>
                <a:gd name="T114" fmla="*/ 5070 w 9679"/>
                <a:gd name="T115" fmla="*/ 4 h 9672"/>
                <a:gd name="T116" fmla="*/ 5392 w 9679"/>
                <a:gd name="T117" fmla="*/ 31 h 9672"/>
                <a:gd name="T118" fmla="*/ 4423 w 9679"/>
                <a:gd name="T119" fmla="*/ 17 h 96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679" h="9672">
                  <a:moveTo>
                    <a:pt x="4605" y="9586"/>
                  </a:moveTo>
                  <a:cubicBezTo>
                    <a:pt x="4602" y="9666"/>
                    <a:pt x="4602" y="9666"/>
                    <a:pt x="4602" y="9666"/>
                  </a:cubicBezTo>
                  <a:cubicBezTo>
                    <a:pt x="4682" y="9669"/>
                    <a:pt x="4764" y="9672"/>
                    <a:pt x="4844" y="9672"/>
                  </a:cubicBezTo>
                  <a:cubicBezTo>
                    <a:pt x="4871" y="9672"/>
                    <a:pt x="4898" y="9671"/>
                    <a:pt x="4925" y="9670"/>
                  </a:cubicBezTo>
                  <a:cubicBezTo>
                    <a:pt x="4923" y="9591"/>
                    <a:pt x="4923" y="9591"/>
                    <a:pt x="4923" y="9591"/>
                  </a:cubicBezTo>
                  <a:cubicBezTo>
                    <a:pt x="4899" y="9591"/>
                    <a:pt x="4875" y="9591"/>
                    <a:pt x="4851" y="9591"/>
                  </a:cubicBezTo>
                  <a:cubicBezTo>
                    <a:pt x="4770" y="9591"/>
                    <a:pt x="4688" y="9590"/>
                    <a:pt x="4605" y="9586"/>
                  </a:cubicBezTo>
                  <a:moveTo>
                    <a:pt x="5557" y="9538"/>
                  </a:moveTo>
                  <a:cubicBezTo>
                    <a:pt x="5452" y="9554"/>
                    <a:pt x="5346" y="9567"/>
                    <a:pt x="5241" y="9575"/>
                  </a:cubicBezTo>
                  <a:cubicBezTo>
                    <a:pt x="5247" y="9655"/>
                    <a:pt x="5247" y="9655"/>
                    <a:pt x="5247" y="9655"/>
                  </a:cubicBezTo>
                  <a:cubicBezTo>
                    <a:pt x="5354" y="9646"/>
                    <a:pt x="5462" y="9633"/>
                    <a:pt x="5569" y="9617"/>
                  </a:cubicBezTo>
                  <a:cubicBezTo>
                    <a:pt x="5557" y="9538"/>
                    <a:pt x="5557" y="9538"/>
                    <a:pt x="5557" y="9538"/>
                  </a:cubicBezTo>
                  <a:moveTo>
                    <a:pt x="3974" y="9512"/>
                  </a:moveTo>
                  <a:cubicBezTo>
                    <a:pt x="3960" y="9591"/>
                    <a:pt x="3960" y="9591"/>
                    <a:pt x="3960" y="9591"/>
                  </a:cubicBezTo>
                  <a:cubicBezTo>
                    <a:pt x="4066" y="9610"/>
                    <a:pt x="4173" y="9626"/>
                    <a:pt x="4279" y="9638"/>
                  </a:cubicBezTo>
                  <a:cubicBezTo>
                    <a:pt x="4288" y="9559"/>
                    <a:pt x="4288" y="9559"/>
                    <a:pt x="4288" y="9559"/>
                  </a:cubicBezTo>
                  <a:cubicBezTo>
                    <a:pt x="4184" y="9547"/>
                    <a:pt x="4078" y="9532"/>
                    <a:pt x="3974" y="9512"/>
                  </a:cubicBezTo>
                  <a:moveTo>
                    <a:pt x="6177" y="9401"/>
                  </a:moveTo>
                  <a:cubicBezTo>
                    <a:pt x="6075" y="9431"/>
                    <a:pt x="5972" y="9457"/>
                    <a:pt x="5869" y="9480"/>
                  </a:cubicBezTo>
                  <a:cubicBezTo>
                    <a:pt x="5886" y="9558"/>
                    <a:pt x="5886" y="9558"/>
                    <a:pt x="5886" y="9558"/>
                  </a:cubicBezTo>
                  <a:cubicBezTo>
                    <a:pt x="5991" y="9534"/>
                    <a:pt x="6096" y="9507"/>
                    <a:pt x="6199" y="9477"/>
                  </a:cubicBezTo>
                  <a:cubicBezTo>
                    <a:pt x="6177" y="9401"/>
                    <a:pt x="6177" y="9401"/>
                    <a:pt x="6177" y="9401"/>
                  </a:cubicBezTo>
                  <a:moveTo>
                    <a:pt x="3358" y="9357"/>
                  </a:moveTo>
                  <a:cubicBezTo>
                    <a:pt x="3333" y="9432"/>
                    <a:pt x="3333" y="9432"/>
                    <a:pt x="3333" y="9432"/>
                  </a:cubicBezTo>
                  <a:cubicBezTo>
                    <a:pt x="3435" y="9465"/>
                    <a:pt x="3539" y="9496"/>
                    <a:pt x="3644" y="9522"/>
                  </a:cubicBezTo>
                  <a:cubicBezTo>
                    <a:pt x="3663" y="9445"/>
                    <a:pt x="3663" y="9445"/>
                    <a:pt x="3663" y="9445"/>
                  </a:cubicBezTo>
                  <a:cubicBezTo>
                    <a:pt x="3561" y="9419"/>
                    <a:pt x="3458" y="9389"/>
                    <a:pt x="3358" y="9357"/>
                  </a:cubicBezTo>
                  <a:moveTo>
                    <a:pt x="6773" y="9182"/>
                  </a:moveTo>
                  <a:cubicBezTo>
                    <a:pt x="6677" y="9224"/>
                    <a:pt x="6577" y="9265"/>
                    <a:pt x="6478" y="9301"/>
                  </a:cubicBezTo>
                  <a:cubicBezTo>
                    <a:pt x="6506" y="9376"/>
                    <a:pt x="6506" y="9376"/>
                    <a:pt x="6506" y="9376"/>
                  </a:cubicBezTo>
                  <a:cubicBezTo>
                    <a:pt x="6607" y="9339"/>
                    <a:pt x="6707" y="9298"/>
                    <a:pt x="6805" y="9255"/>
                  </a:cubicBezTo>
                  <a:cubicBezTo>
                    <a:pt x="6773" y="9182"/>
                    <a:pt x="6773" y="9182"/>
                    <a:pt x="6773" y="9182"/>
                  </a:cubicBezTo>
                  <a:moveTo>
                    <a:pt x="2768" y="9119"/>
                  </a:moveTo>
                  <a:cubicBezTo>
                    <a:pt x="2734" y="9191"/>
                    <a:pt x="2734" y="9191"/>
                    <a:pt x="2734" y="9191"/>
                  </a:cubicBezTo>
                  <a:cubicBezTo>
                    <a:pt x="2830" y="9238"/>
                    <a:pt x="2930" y="9281"/>
                    <a:pt x="3029" y="9322"/>
                  </a:cubicBezTo>
                  <a:cubicBezTo>
                    <a:pt x="3059" y="9247"/>
                    <a:pt x="3059" y="9247"/>
                    <a:pt x="3059" y="9247"/>
                  </a:cubicBezTo>
                  <a:cubicBezTo>
                    <a:pt x="2961" y="9209"/>
                    <a:pt x="2863" y="9165"/>
                    <a:pt x="2768" y="9119"/>
                  </a:cubicBezTo>
                  <a:moveTo>
                    <a:pt x="7334" y="8885"/>
                  </a:moveTo>
                  <a:cubicBezTo>
                    <a:pt x="7245" y="8941"/>
                    <a:pt x="7152" y="8994"/>
                    <a:pt x="7058" y="9044"/>
                  </a:cubicBezTo>
                  <a:cubicBezTo>
                    <a:pt x="7096" y="9114"/>
                    <a:pt x="7096" y="9114"/>
                    <a:pt x="7096" y="9114"/>
                  </a:cubicBezTo>
                  <a:cubicBezTo>
                    <a:pt x="7191" y="9063"/>
                    <a:pt x="7285" y="9010"/>
                    <a:pt x="7376" y="8953"/>
                  </a:cubicBezTo>
                  <a:cubicBezTo>
                    <a:pt x="7334" y="8885"/>
                    <a:pt x="7334" y="8885"/>
                    <a:pt x="7334" y="8885"/>
                  </a:cubicBezTo>
                  <a:moveTo>
                    <a:pt x="2215" y="8804"/>
                  </a:moveTo>
                  <a:cubicBezTo>
                    <a:pt x="2171" y="8871"/>
                    <a:pt x="2171" y="8871"/>
                    <a:pt x="2171" y="8871"/>
                  </a:cubicBezTo>
                  <a:cubicBezTo>
                    <a:pt x="2261" y="8929"/>
                    <a:pt x="2353" y="8987"/>
                    <a:pt x="2447" y="9040"/>
                  </a:cubicBezTo>
                  <a:cubicBezTo>
                    <a:pt x="2486" y="8971"/>
                    <a:pt x="2486" y="8971"/>
                    <a:pt x="2486" y="8971"/>
                  </a:cubicBezTo>
                  <a:cubicBezTo>
                    <a:pt x="2394" y="8918"/>
                    <a:pt x="2303" y="8863"/>
                    <a:pt x="2215" y="8804"/>
                  </a:cubicBezTo>
                  <a:moveTo>
                    <a:pt x="7852" y="8517"/>
                  </a:moveTo>
                  <a:cubicBezTo>
                    <a:pt x="7770" y="8583"/>
                    <a:pt x="7685" y="8648"/>
                    <a:pt x="7600" y="8709"/>
                  </a:cubicBezTo>
                  <a:cubicBezTo>
                    <a:pt x="7645" y="8774"/>
                    <a:pt x="7645" y="8774"/>
                    <a:pt x="7645" y="8774"/>
                  </a:cubicBezTo>
                  <a:cubicBezTo>
                    <a:pt x="7733" y="8712"/>
                    <a:pt x="7820" y="8647"/>
                    <a:pt x="7902" y="8578"/>
                  </a:cubicBezTo>
                  <a:cubicBezTo>
                    <a:pt x="7852" y="8517"/>
                    <a:pt x="7852" y="8517"/>
                    <a:pt x="7852" y="8517"/>
                  </a:cubicBezTo>
                  <a:moveTo>
                    <a:pt x="1709" y="8419"/>
                  </a:moveTo>
                  <a:cubicBezTo>
                    <a:pt x="1657" y="8479"/>
                    <a:pt x="1657" y="8479"/>
                    <a:pt x="1657" y="8479"/>
                  </a:cubicBezTo>
                  <a:cubicBezTo>
                    <a:pt x="1738" y="8550"/>
                    <a:pt x="1822" y="8618"/>
                    <a:pt x="1908" y="8683"/>
                  </a:cubicBezTo>
                  <a:cubicBezTo>
                    <a:pt x="1956" y="8620"/>
                    <a:pt x="1956" y="8620"/>
                    <a:pt x="1956" y="8620"/>
                  </a:cubicBezTo>
                  <a:cubicBezTo>
                    <a:pt x="1872" y="8556"/>
                    <a:pt x="1789" y="8488"/>
                    <a:pt x="1709" y="8419"/>
                  </a:cubicBezTo>
                  <a:moveTo>
                    <a:pt x="8316" y="8083"/>
                  </a:moveTo>
                  <a:cubicBezTo>
                    <a:pt x="8244" y="8159"/>
                    <a:pt x="8168" y="8236"/>
                    <a:pt x="8092" y="8307"/>
                  </a:cubicBezTo>
                  <a:cubicBezTo>
                    <a:pt x="8146" y="8366"/>
                    <a:pt x="8146" y="8366"/>
                    <a:pt x="8146" y="8366"/>
                  </a:cubicBezTo>
                  <a:cubicBezTo>
                    <a:pt x="8224" y="8292"/>
                    <a:pt x="8301" y="8216"/>
                    <a:pt x="8375" y="8137"/>
                  </a:cubicBezTo>
                  <a:cubicBezTo>
                    <a:pt x="8316" y="8083"/>
                    <a:pt x="8316" y="8083"/>
                    <a:pt x="8316" y="8083"/>
                  </a:cubicBezTo>
                  <a:moveTo>
                    <a:pt x="1260" y="7970"/>
                  </a:moveTo>
                  <a:cubicBezTo>
                    <a:pt x="1200" y="8022"/>
                    <a:pt x="1200" y="8022"/>
                    <a:pt x="1200" y="8022"/>
                  </a:cubicBezTo>
                  <a:cubicBezTo>
                    <a:pt x="1270" y="8104"/>
                    <a:pt x="1345" y="8183"/>
                    <a:pt x="1421" y="8258"/>
                  </a:cubicBezTo>
                  <a:cubicBezTo>
                    <a:pt x="1477" y="8203"/>
                    <a:pt x="1477" y="8203"/>
                    <a:pt x="1477" y="8203"/>
                  </a:cubicBezTo>
                  <a:cubicBezTo>
                    <a:pt x="1402" y="8128"/>
                    <a:pt x="1329" y="8050"/>
                    <a:pt x="1260" y="7970"/>
                  </a:cubicBezTo>
                  <a:moveTo>
                    <a:pt x="8719" y="7591"/>
                  </a:moveTo>
                  <a:cubicBezTo>
                    <a:pt x="8657" y="7677"/>
                    <a:pt x="8593" y="7763"/>
                    <a:pt x="8526" y="7844"/>
                  </a:cubicBezTo>
                  <a:cubicBezTo>
                    <a:pt x="8587" y="7894"/>
                    <a:pt x="8587" y="7894"/>
                    <a:pt x="8587" y="7894"/>
                  </a:cubicBezTo>
                  <a:cubicBezTo>
                    <a:pt x="8655" y="7811"/>
                    <a:pt x="8721" y="7725"/>
                    <a:pt x="8784" y="7637"/>
                  </a:cubicBezTo>
                  <a:cubicBezTo>
                    <a:pt x="8719" y="7591"/>
                    <a:pt x="8719" y="7591"/>
                    <a:pt x="8719" y="7591"/>
                  </a:cubicBezTo>
                  <a:moveTo>
                    <a:pt x="873" y="7466"/>
                  </a:moveTo>
                  <a:cubicBezTo>
                    <a:pt x="807" y="7509"/>
                    <a:pt x="807" y="7509"/>
                    <a:pt x="807" y="7509"/>
                  </a:cubicBezTo>
                  <a:cubicBezTo>
                    <a:pt x="867" y="7599"/>
                    <a:pt x="930" y="7687"/>
                    <a:pt x="995" y="7773"/>
                  </a:cubicBezTo>
                  <a:cubicBezTo>
                    <a:pt x="1059" y="7724"/>
                    <a:pt x="1059" y="7724"/>
                    <a:pt x="1059" y="7724"/>
                  </a:cubicBezTo>
                  <a:cubicBezTo>
                    <a:pt x="994" y="7640"/>
                    <a:pt x="932" y="7554"/>
                    <a:pt x="873" y="7466"/>
                  </a:cubicBezTo>
                  <a:moveTo>
                    <a:pt x="9052" y="7050"/>
                  </a:moveTo>
                  <a:cubicBezTo>
                    <a:pt x="9003" y="7143"/>
                    <a:pt x="8950" y="7236"/>
                    <a:pt x="8895" y="7325"/>
                  </a:cubicBezTo>
                  <a:cubicBezTo>
                    <a:pt x="8962" y="7367"/>
                    <a:pt x="8962" y="7367"/>
                    <a:pt x="8962" y="7367"/>
                  </a:cubicBezTo>
                  <a:cubicBezTo>
                    <a:pt x="9019" y="7277"/>
                    <a:pt x="9073" y="7182"/>
                    <a:pt x="9123" y="7087"/>
                  </a:cubicBezTo>
                  <a:cubicBezTo>
                    <a:pt x="9052" y="7050"/>
                    <a:pt x="9052" y="7050"/>
                    <a:pt x="9052" y="7050"/>
                  </a:cubicBezTo>
                  <a:moveTo>
                    <a:pt x="558" y="6915"/>
                  </a:moveTo>
                  <a:cubicBezTo>
                    <a:pt x="486" y="6949"/>
                    <a:pt x="486" y="6949"/>
                    <a:pt x="486" y="6949"/>
                  </a:cubicBezTo>
                  <a:cubicBezTo>
                    <a:pt x="533" y="7046"/>
                    <a:pt x="585" y="7143"/>
                    <a:pt x="638" y="7235"/>
                  </a:cubicBezTo>
                  <a:cubicBezTo>
                    <a:pt x="707" y="7195"/>
                    <a:pt x="707" y="7195"/>
                    <a:pt x="707" y="7195"/>
                  </a:cubicBezTo>
                  <a:cubicBezTo>
                    <a:pt x="654" y="7104"/>
                    <a:pt x="604" y="7010"/>
                    <a:pt x="558" y="6915"/>
                  </a:cubicBezTo>
                  <a:moveTo>
                    <a:pt x="9310" y="6469"/>
                  </a:moveTo>
                  <a:cubicBezTo>
                    <a:pt x="9274" y="6568"/>
                    <a:pt x="9234" y="6668"/>
                    <a:pt x="9191" y="6763"/>
                  </a:cubicBezTo>
                  <a:cubicBezTo>
                    <a:pt x="9264" y="6796"/>
                    <a:pt x="9264" y="6796"/>
                    <a:pt x="9264" y="6796"/>
                  </a:cubicBezTo>
                  <a:cubicBezTo>
                    <a:pt x="9307" y="6697"/>
                    <a:pt x="9348" y="6597"/>
                    <a:pt x="9385" y="6496"/>
                  </a:cubicBezTo>
                  <a:cubicBezTo>
                    <a:pt x="9310" y="6469"/>
                    <a:pt x="9310" y="6469"/>
                    <a:pt x="9310" y="6469"/>
                  </a:cubicBezTo>
                  <a:moveTo>
                    <a:pt x="319" y="6327"/>
                  </a:moveTo>
                  <a:cubicBezTo>
                    <a:pt x="243" y="6352"/>
                    <a:pt x="243" y="6352"/>
                    <a:pt x="243" y="6352"/>
                  </a:cubicBezTo>
                  <a:cubicBezTo>
                    <a:pt x="276" y="6454"/>
                    <a:pt x="314" y="6556"/>
                    <a:pt x="355" y="6654"/>
                  </a:cubicBezTo>
                  <a:cubicBezTo>
                    <a:pt x="428" y="6625"/>
                    <a:pt x="428" y="6625"/>
                    <a:pt x="428" y="6625"/>
                  </a:cubicBezTo>
                  <a:cubicBezTo>
                    <a:pt x="388" y="6527"/>
                    <a:pt x="352" y="6427"/>
                    <a:pt x="319" y="6327"/>
                  </a:cubicBezTo>
                  <a:moveTo>
                    <a:pt x="9487" y="5858"/>
                  </a:moveTo>
                  <a:cubicBezTo>
                    <a:pt x="9465" y="5962"/>
                    <a:pt x="9438" y="6065"/>
                    <a:pt x="9409" y="6167"/>
                  </a:cubicBezTo>
                  <a:cubicBezTo>
                    <a:pt x="9485" y="6189"/>
                    <a:pt x="9485" y="6189"/>
                    <a:pt x="9485" y="6189"/>
                  </a:cubicBezTo>
                  <a:cubicBezTo>
                    <a:pt x="9515" y="6086"/>
                    <a:pt x="9542" y="5981"/>
                    <a:pt x="9565" y="5876"/>
                  </a:cubicBezTo>
                  <a:cubicBezTo>
                    <a:pt x="9487" y="5858"/>
                    <a:pt x="9487" y="5858"/>
                    <a:pt x="9487" y="5858"/>
                  </a:cubicBezTo>
                  <a:moveTo>
                    <a:pt x="160" y="5712"/>
                  </a:moveTo>
                  <a:cubicBezTo>
                    <a:pt x="82" y="5727"/>
                    <a:pt x="82" y="5727"/>
                    <a:pt x="82" y="5727"/>
                  </a:cubicBezTo>
                  <a:cubicBezTo>
                    <a:pt x="101" y="5833"/>
                    <a:pt x="125" y="5939"/>
                    <a:pt x="152" y="6043"/>
                  </a:cubicBezTo>
                  <a:cubicBezTo>
                    <a:pt x="229" y="6023"/>
                    <a:pt x="229" y="6023"/>
                    <a:pt x="229" y="6023"/>
                  </a:cubicBezTo>
                  <a:cubicBezTo>
                    <a:pt x="203" y="5920"/>
                    <a:pt x="180" y="5815"/>
                    <a:pt x="160" y="5712"/>
                  </a:cubicBezTo>
                  <a:moveTo>
                    <a:pt x="9583" y="5217"/>
                  </a:moveTo>
                  <a:cubicBezTo>
                    <a:pt x="9581" y="5231"/>
                    <a:pt x="9581" y="5231"/>
                    <a:pt x="9581" y="5231"/>
                  </a:cubicBezTo>
                  <a:cubicBezTo>
                    <a:pt x="9573" y="5336"/>
                    <a:pt x="9560" y="5442"/>
                    <a:pt x="9544" y="5546"/>
                  </a:cubicBezTo>
                  <a:cubicBezTo>
                    <a:pt x="9624" y="5558"/>
                    <a:pt x="9624" y="5558"/>
                    <a:pt x="9624" y="5558"/>
                  </a:cubicBezTo>
                  <a:cubicBezTo>
                    <a:pt x="9639" y="5453"/>
                    <a:pt x="9652" y="5345"/>
                    <a:pt x="9661" y="5237"/>
                  </a:cubicBezTo>
                  <a:cubicBezTo>
                    <a:pt x="9662" y="5223"/>
                    <a:pt x="9662" y="5223"/>
                    <a:pt x="9662" y="5223"/>
                  </a:cubicBezTo>
                  <a:cubicBezTo>
                    <a:pt x="9583" y="5217"/>
                    <a:pt x="9583" y="5217"/>
                    <a:pt x="9583" y="5217"/>
                  </a:cubicBezTo>
                  <a:moveTo>
                    <a:pt x="85" y="5082"/>
                  </a:moveTo>
                  <a:cubicBezTo>
                    <a:pt x="6" y="5086"/>
                    <a:pt x="6" y="5086"/>
                    <a:pt x="6" y="5086"/>
                  </a:cubicBezTo>
                  <a:cubicBezTo>
                    <a:pt x="11" y="5192"/>
                    <a:pt x="20" y="5301"/>
                    <a:pt x="33" y="5408"/>
                  </a:cubicBezTo>
                  <a:cubicBezTo>
                    <a:pt x="112" y="5398"/>
                    <a:pt x="112" y="5398"/>
                    <a:pt x="112" y="5398"/>
                  </a:cubicBezTo>
                  <a:cubicBezTo>
                    <a:pt x="100" y="5294"/>
                    <a:pt x="91" y="5188"/>
                    <a:pt x="85" y="5082"/>
                  </a:cubicBezTo>
                  <a:moveTo>
                    <a:pt x="9672" y="4577"/>
                  </a:moveTo>
                  <a:cubicBezTo>
                    <a:pt x="9592" y="4582"/>
                    <a:pt x="9592" y="4582"/>
                    <a:pt x="9592" y="4582"/>
                  </a:cubicBezTo>
                  <a:cubicBezTo>
                    <a:pt x="9596" y="4664"/>
                    <a:pt x="9598" y="4747"/>
                    <a:pt x="9598" y="4829"/>
                  </a:cubicBezTo>
                  <a:cubicBezTo>
                    <a:pt x="9598" y="4852"/>
                    <a:pt x="9598" y="4876"/>
                    <a:pt x="9598" y="4899"/>
                  </a:cubicBezTo>
                  <a:cubicBezTo>
                    <a:pt x="9678" y="4901"/>
                    <a:pt x="9678" y="4901"/>
                    <a:pt x="9678" y="4901"/>
                  </a:cubicBezTo>
                  <a:cubicBezTo>
                    <a:pt x="9678" y="4878"/>
                    <a:pt x="9679" y="4853"/>
                    <a:pt x="9679" y="4829"/>
                  </a:cubicBezTo>
                  <a:cubicBezTo>
                    <a:pt x="9679" y="4746"/>
                    <a:pt x="9676" y="4661"/>
                    <a:pt x="9672" y="4577"/>
                  </a:cubicBezTo>
                  <a:moveTo>
                    <a:pt x="16" y="4440"/>
                  </a:moveTo>
                  <a:cubicBezTo>
                    <a:pt x="8" y="4547"/>
                    <a:pt x="2" y="4655"/>
                    <a:pt x="0" y="4762"/>
                  </a:cubicBezTo>
                  <a:cubicBezTo>
                    <a:pt x="80" y="4764"/>
                    <a:pt x="80" y="4764"/>
                    <a:pt x="80" y="4764"/>
                  </a:cubicBezTo>
                  <a:cubicBezTo>
                    <a:pt x="82" y="4659"/>
                    <a:pt x="87" y="4552"/>
                    <a:pt x="95" y="4447"/>
                  </a:cubicBezTo>
                  <a:cubicBezTo>
                    <a:pt x="16" y="4440"/>
                    <a:pt x="16" y="4440"/>
                    <a:pt x="16" y="4440"/>
                  </a:cubicBezTo>
                  <a:moveTo>
                    <a:pt x="9595" y="3936"/>
                  </a:moveTo>
                  <a:cubicBezTo>
                    <a:pt x="9516" y="3951"/>
                    <a:pt x="9516" y="3951"/>
                    <a:pt x="9516" y="3951"/>
                  </a:cubicBezTo>
                  <a:cubicBezTo>
                    <a:pt x="9535" y="4055"/>
                    <a:pt x="9552" y="4161"/>
                    <a:pt x="9564" y="4265"/>
                  </a:cubicBezTo>
                  <a:cubicBezTo>
                    <a:pt x="9644" y="4255"/>
                    <a:pt x="9644" y="4255"/>
                    <a:pt x="9644" y="4255"/>
                  </a:cubicBezTo>
                  <a:cubicBezTo>
                    <a:pt x="9631" y="4150"/>
                    <a:pt x="9614" y="4042"/>
                    <a:pt x="9595" y="3936"/>
                  </a:cubicBezTo>
                  <a:moveTo>
                    <a:pt x="111" y="3802"/>
                  </a:moveTo>
                  <a:cubicBezTo>
                    <a:pt x="88" y="3906"/>
                    <a:pt x="69" y="4012"/>
                    <a:pt x="53" y="4119"/>
                  </a:cubicBezTo>
                  <a:cubicBezTo>
                    <a:pt x="132" y="4131"/>
                    <a:pt x="132" y="4131"/>
                    <a:pt x="132" y="4131"/>
                  </a:cubicBezTo>
                  <a:cubicBezTo>
                    <a:pt x="148" y="4027"/>
                    <a:pt x="167" y="3921"/>
                    <a:pt x="189" y="3818"/>
                  </a:cubicBezTo>
                  <a:cubicBezTo>
                    <a:pt x="111" y="3802"/>
                    <a:pt x="111" y="3802"/>
                    <a:pt x="111" y="3802"/>
                  </a:cubicBezTo>
                  <a:moveTo>
                    <a:pt x="9433" y="3312"/>
                  </a:moveTo>
                  <a:cubicBezTo>
                    <a:pt x="9357" y="3337"/>
                    <a:pt x="9357" y="3337"/>
                    <a:pt x="9357" y="3337"/>
                  </a:cubicBezTo>
                  <a:cubicBezTo>
                    <a:pt x="9390" y="3436"/>
                    <a:pt x="9421" y="3539"/>
                    <a:pt x="9447" y="3641"/>
                  </a:cubicBezTo>
                  <a:cubicBezTo>
                    <a:pt x="9524" y="3621"/>
                    <a:pt x="9524" y="3621"/>
                    <a:pt x="9524" y="3621"/>
                  </a:cubicBezTo>
                  <a:cubicBezTo>
                    <a:pt x="9497" y="3517"/>
                    <a:pt x="9467" y="3413"/>
                    <a:pt x="9433" y="3312"/>
                  </a:cubicBezTo>
                  <a:moveTo>
                    <a:pt x="291" y="3181"/>
                  </a:moveTo>
                  <a:cubicBezTo>
                    <a:pt x="254" y="3282"/>
                    <a:pt x="220" y="3386"/>
                    <a:pt x="191" y="3488"/>
                  </a:cubicBezTo>
                  <a:cubicBezTo>
                    <a:pt x="267" y="3510"/>
                    <a:pt x="267" y="3510"/>
                    <a:pt x="267" y="3510"/>
                  </a:cubicBezTo>
                  <a:cubicBezTo>
                    <a:pt x="296" y="3409"/>
                    <a:pt x="330" y="3307"/>
                    <a:pt x="365" y="3208"/>
                  </a:cubicBezTo>
                  <a:cubicBezTo>
                    <a:pt x="291" y="3181"/>
                    <a:pt x="291" y="3181"/>
                    <a:pt x="291" y="3181"/>
                  </a:cubicBezTo>
                  <a:moveTo>
                    <a:pt x="9188" y="2715"/>
                  </a:moveTo>
                  <a:cubicBezTo>
                    <a:pt x="9117" y="2749"/>
                    <a:pt x="9117" y="2749"/>
                    <a:pt x="9117" y="2749"/>
                  </a:cubicBezTo>
                  <a:cubicBezTo>
                    <a:pt x="9163" y="2845"/>
                    <a:pt x="9207" y="2942"/>
                    <a:pt x="9247" y="3039"/>
                  </a:cubicBezTo>
                  <a:cubicBezTo>
                    <a:pt x="9321" y="3009"/>
                    <a:pt x="9321" y="3009"/>
                    <a:pt x="9321" y="3009"/>
                  </a:cubicBezTo>
                  <a:cubicBezTo>
                    <a:pt x="9280" y="2910"/>
                    <a:pt x="9236" y="2812"/>
                    <a:pt x="9188" y="2715"/>
                  </a:cubicBezTo>
                  <a:moveTo>
                    <a:pt x="552" y="2590"/>
                  </a:moveTo>
                  <a:cubicBezTo>
                    <a:pt x="502" y="2685"/>
                    <a:pt x="454" y="2783"/>
                    <a:pt x="411" y="2881"/>
                  </a:cubicBezTo>
                  <a:cubicBezTo>
                    <a:pt x="484" y="2914"/>
                    <a:pt x="484" y="2914"/>
                    <a:pt x="484" y="2914"/>
                  </a:cubicBezTo>
                  <a:cubicBezTo>
                    <a:pt x="526" y="2816"/>
                    <a:pt x="573" y="2720"/>
                    <a:pt x="622" y="2627"/>
                  </a:cubicBezTo>
                  <a:cubicBezTo>
                    <a:pt x="552" y="2590"/>
                    <a:pt x="552" y="2590"/>
                    <a:pt x="552" y="2590"/>
                  </a:cubicBezTo>
                  <a:moveTo>
                    <a:pt x="8867" y="2155"/>
                  </a:moveTo>
                  <a:cubicBezTo>
                    <a:pt x="8800" y="2199"/>
                    <a:pt x="8800" y="2199"/>
                    <a:pt x="8800" y="2199"/>
                  </a:cubicBezTo>
                  <a:cubicBezTo>
                    <a:pt x="8859" y="2286"/>
                    <a:pt x="8915" y="2377"/>
                    <a:pt x="8968" y="2469"/>
                  </a:cubicBezTo>
                  <a:cubicBezTo>
                    <a:pt x="9037" y="2429"/>
                    <a:pt x="9037" y="2429"/>
                    <a:pt x="9037" y="2429"/>
                  </a:cubicBezTo>
                  <a:cubicBezTo>
                    <a:pt x="8984" y="2336"/>
                    <a:pt x="8926" y="2244"/>
                    <a:pt x="8867" y="2155"/>
                  </a:cubicBezTo>
                  <a:moveTo>
                    <a:pt x="890" y="2039"/>
                  </a:moveTo>
                  <a:cubicBezTo>
                    <a:pt x="828" y="2127"/>
                    <a:pt x="768" y="2217"/>
                    <a:pt x="712" y="2309"/>
                  </a:cubicBezTo>
                  <a:cubicBezTo>
                    <a:pt x="779" y="2351"/>
                    <a:pt x="779" y="2351"/>
                    <a:pt x="779" y="2351"/>
                  </a:cubicBezTo>
                  <a:cubicBezTo>
                    <a:pt x="834" y="2260"/>
                    <a:pt x="894" y="2171"/>
                    <a:pt x="955" y="2085"/>
                  </a:cubicBezTo>
                  <a:cubicBezTo>
                    <a:pt x="890" y="2039"/>
                    <a:pt x="890" y="2039"/>
                    <a:pt x="890" y="2039"/>
                  </a:cubicBezTo>
                  <a:moveTo>
                    <a:pt x="8473" y="1643"/>
                  </a:moveTo>
                  <a:cubicBezTo>
                    <a:pt x="8413" y="1695"/>
                    <a:pt x="8413" y="1695"/>
                    <a:pt x="8413" y="1695"/>
                  </a:cubicBezTo>
                  <a:cubicBezTo>
                    <a:pt x="8483" y="1774"/>
                    <a:pt x="8551" y="1857"/>
                    <a:pt x="8615" y="1940"/>
                  </a:cubicBezTo>
                  <a:cubicBezTo>
                    <a:pt x="8678" y="1892"/>
                    <a:pt x="8678" y="1892"/>
                    <a:pt x="8678" y="1892"/>
                  </a:cubicBezTo>
                  <a:cubicBezTo>
                    <a:pt x="8613" y="1807"/>
                    <a:pt x="8544" y="1723"/>
                    <a:pt x="8473" y="1643"/>
                  </a:cubicBezTo>
                  <a:moveTo>
                    <a:pt x="1298" y="1538"/>
                  </a:moveTo>
                  <a:cubicBezTo>
                    <a:pt x="1225" y="1616"/>
                    <a:pt x="1154" y="1699"/>
                    <a:pt x="1086" y="1781"/>
                  </a:cubicBezTo>
                  <a:cubicBezTo>
                    <a:pt x="1148" y="1832"/>
                    <a:pt x="1148" y="1832"/>
                    <a:pt x="1148" y="1832"/>
                  </a:cubicBezTo>
                  <a:cubicBezTo>
                    <a:pt x="1214" y="1750"/>
                    <a:pt x="1285" y="1669"/>
                    <a:pt x="1357" y="1593"/>
                  </a:cubicBezTo>
                  <a:cubicBezTo>
                    <a:pt x="1298" y="1538"/>
                    <a:pt x="1298" y="1538"/>
                    <a:pt x="1298" y="1538"/>
                  </a:cubicBezTo>
                  <a:moveTo>
                    <a:pt x="8015" y="1186"/>
                  </a:moveTo>
                  <a:cubicBezTo>
                    <a:pt x="7963" y="1247"/>
                    <a:pt x="7963" y="1247"/>
                    <a:pt x="7963" y="1247"/>
                  </a:cubicBezTo>
                  <a:cubicBezTo>
                    <a:pt x="8043" y="1316"/>
                    <a:pt x="8121" y="1389"/>
                    <a:pt x="8196" y="1464"/>
                  </a:cubicBezTo>
                  <a:cubicBezTo>
                    <a:pt x="8252" y="1407"/>
                    <a:pt x="8252" y="1407"/>
                    <a:pt x="8252" y="1407"/>
                  </a:cubicBezTo>
                  <a:cubicBezTo>
                    <a:pt x="8176" y="1332"/>
                    <a:pt x="8096" y="1257"/>
                    <a:pt x="8015" y="1186"/>
                  </a:cubicBezTo>
                  <a:moveTo>
                    <a:pt x="1770" y="1097"/>
                  </a:moveTo>
                  <a:cubicBezTo>
                    <a:pt x="1687" y="1164"/>
                    <a:pt x="1605" y="1236"/>
                    <a:pt x="1527" y="1310"/>
                  </a:cubicBezTo>
                  <a:cubicBezTo>
                    <a:pt x="1581" y="1367"/>
                    <a:pt x="1581" y="1367"/>
                    <a:pt x="1581" y="1367"/>
                  </a:cubicBezTo>
                  <a:cubicBezTo>
                    <a:pt x="1658" y="1295"/>
                    <a:pt x="1739" y="1225"/>
                    <a:pt x="1820" y="1158"/>
                  </a:cubicBezTo>
                  <a:cubicBezTo>
                    <a:pt x="1770" y="1097"/>
                    <a:pt x="1770" y="1097"/>
                    <a:pt x="1770" y="1097"/>
                  </a:cubicBezTo>
                  <a:moveTo>
                    <a:pt x="7501" y="795"/>
                  </a:moveTo>
                  <a:cubicBezTo>
                    <a:pt x="7456" y="862"/>
                    <a:pt x="7456" y="862"/>
                    <a:pt x="7456" y="862"/>
                  </a:cubicBezTo>
                  <a:cubicBezTo>
                    <a:pt x="7544" y="920"/>
                    <a:pt x="7632" y="982"/>
                    <a:pt x="7716" y="1046"/>
                  </a:cubicBezTo>
                  <a:cubicBezTo>
                    <a:pt x="7764" y="983"/>
                    <a:pt x="7764" y="983"/>
                    <a:pt x="7764" y="983"/>
                  </a:cubicBezTo>
                  <a:cubicBezTo>
                    <a:pt x="7679" y="917"/>
                    <a:pt x="7590" y="854"/>
                    <a:pt x="7501" y="795"/>
                  </a:cubicBezTo>
                  <a:moveTo>
                    <a:pt x="2296" y="721"/>
                  </a:moveTo>
                  <a:cubicBezTo>
                    <a:pt x="2203" y="778"/>
                    <a:pt x="2113" y="838"/>
                    <a:pt x="2026" y="901"/>
                  </a:cubicBezTo>
                  <a:cubicBezTo>
                    <a:pt x="2072" y="964"/>
                    <a:pt x="2072" y="964"/>
                    <a:pt x="2072" y="964"/>
                  </a:cubicBezTo>
                  <a:cubicBezTo>
                    <a:pt x="2158" y="904"/>
                    <a:pt x="2247" y="844"/>
                    <a:pt x="2338" y="788"/>
                  </a:cubicBezTo>
                  <a:cubicBezTo>
                    <a:pt x="2296" y="721"/>
                    <a:pt x="2296" y="721"/>
                    <a:pt x="2296" y="721"/>
                  </a:cubicBezTo>
                  <a:moveTo>
                    <a:pt x="6938" y="476"/>
                  </a:moveTo>
                  <a:cubicBezTo>
                    <a:pt x="6903" y="549"/>
                    <a:pt x="6903" y="549"/>
                    <a:pt x="6903" y="549"/>
                  </a:cubicBezTo>
                  <a:cubicBezTo>
                    <a:pt x="6998" y="594"/>
                    <a:pt x="7093" y="643"/>
                    <a:pt x="7185" y="696"/>
                  </a:cubicBezTo>
                  <a:cubicBezTo>
                    <a:pt x="7225" y="627"/>
                    <a:pt x="7225" y="627"/>
                    <a:pt x="7225" y="627"/>
                  </a:cubicBezTo>
                  <a:cubicBezTo>
                    <a:pt x="7131" y="573"/>
                    <a:pt x="7035" y="523"/>
                    <a:pt x="6938" y="476"/>
                  </a:cubicBezTo>
                  <a:moveTo>
                    <a:pt x="2866" y="418"/>
                  </a:moveTo>
                  <a:cubicBezTo>
                    <a:pt x="2769" y="462"/>
                    <a:pt x="2671" y="509"/>
                    <a:pt x="2575" y="561"/>
                  </a:cubicBezTo>
                  <a:cubicBezTo>
                    <a:pt x="2613" y="631"/>
                    <a:pt x="2613" y="631"/>
                    <a:pt x="2613" y="631"/>
                  </a:cubicBezTo>
                  <a:cubicBezTo>
                    <a:pt x="2707" y="581"/>
                    <a:pt x="2803" y="534"/>
                    <a:pt x="2898" y="492"/>
                  </a:cubicBezTo>
                  <a:cubicBezTo>
                    <a:pt x="2866" y="418"/>
                    <a:pt x="2866" y="418"/>
                    <a:pt x="2866" y="418"/>
                  </a:cubicBezTo>
                  <a:moveTo>
                    <a:pt x="6338" y="235"/>
                  </a:moveTo>
                  <a:cubicBezTo>
                    <a:pt x="6313" y="312"/>
                    <a:pt x="6313" y="312"/>
                    <a:pt x="6313" y="312"/>
                  </a:cubicBezTo>
                  <a:cubicBezTo>
                    <a:pt x="6414" y="345"/>
                    <a:pt x="6514" y="380"/>
                    <a:pt x="6612" y="420"/>
                  </a:cubicBezTo>
                  <a:cubicBezTo>
                    <a:pt x="6642" y="346"/>
                    <a:pt x="6642" y="346"/>
                    <a:pt x="6642" y="346"/>
                  </a:cubicBezTo>
                  <a:cubicBezTo>
                    <a:pt x="6542" y="306"/>
                    <a:pt x="6440" y="269"/>
                    <a:pt x="6338" y="235"/>
                  </a:cubicBezTo>
                  <a:moveTo>
                    <a:pt x="3472" y="195"/>
                  </a:moveTo>
                  <a:cubicBezTo>
                    <a:pt x="3369" y="225"/>
                    <a:pt x="3266" y="260"/>
                    <a:pt x="3165" y="296"/>
                  </a:cubicBezTo>
                  <a:cubicBezTo>
                    <a:pt x="3193" y="372"/>
                    <a:pt x="3193" y="372"/>
                    <a:pt x="3193" y="372"/>
                  </a:cubicBezTo>
                  <a:cubicBezTo>
                    <a:pt x="3292" y="335"/>
                    <a:pt x="3393" y="301"/>
                    <a:pt x="3494" y="272"/>
                  </a:cubicBezTo>
                  <a:cubicBezTo>
                    <a:pt x="3472" y="195"/>
                    <a:pt x="3472" y="195"/>
                    <a:pt x="3472" y="195"/>
                  </a:cubicBezTo>
                  <a:moveTo>
                    <a:pt x="5712" y="78"/>
                  </a:moveTo>
                  <a:cubicBezTo>
                    <a:pt x="5697" y="156"/>
                    <a:pt x="5697" y="156"/>
                    <a:pt x="5697" y="156"/>
                  </a:cubicBezTo>
                  <a:cubicBezTo>
                    <a:pt x="5801" y="175"/>
                    <a:pt x="5905" y="198"/>
                    <a:pt x="6008" y="224"/>
                  </a:cubicBezTo>
                  <a:cubicBezTo>
                    <a:pt x="6027" y="147"/>
                    <a:pt x="6027" y="147"/>
                    <a:pt x="6027" y="147"/>
                  </a:cubicBezTo>
                  <a:cubicBezTo>
                    <a:pt x="5923" y="121"/>
                    <a:pt x="5816" y="97"/>
                    <a:pt x="5712" y="78"/>
                  </a:cubicBezTo>
                  <a:moveTo>
                    <a:pt x="4102" y="54"/>
                  </a:moveTo>
                  <a:cubicBezTo>
                    <a:pt x="3997" y="71"/>
                    <a:pt x="3890" y="91"/>
                    <a:pt x="3785" y="114"/>
                  </a:cubicBezTo>
                  <a:cubicBezTo>
                    <a:pt x="3802" y="192"/>
                    <a:pt x="3802" y="192"/>
                    <a:pt x="3802" y="192"/>
                  </a:cubicBezTo>
                  <a:cubicBezTo>
                    <a:pt x="3906" y="169"/>
                    <a:pt x="4011" y="149"/>
                    <a:pt x="4115" y="133"/>
                  </a:cubicBezTo>
                  <a:cubicBezTo>
                    <a:pt x="4102" y="54"/>
                    <a:pt x="4102" y="54"/>
                    <a:pt x="4102" y="54"/>
                  </a:cubicBezTo>
                  <a:moveTo>
                    <a:pt x="5070" y="4"/>
                  </a:moveTo>
                  <a:cubicBezTo>
                    <a:pt x="5066" y="84"/>
                    <a:pt x="5066" y="84"/>
                    <a:pt x="5066" y="84"/>
                  </a:cubicBezTo>
                  <a:cubicBezTo>
                    <a:pt x="5122" y="87"/>
                    <a:pt x="5178" y="90"/>
                    <a:pt x="5235" y="96"/>
                  </a:cubicBezTo>
                  <a:cubicBezTo>
                    <a:pt x="5284" y="99"/>
                    <a:pt x="5334" y="104"/>
                    <a:pt x="5383" y="110"/>
                  </a:cubicBezTo>
                  <a:cubicBezTo>
                    <a:pt x="5392" y="31"/>
                    <a:pt x="5392" y="31"/>
                    <a:pt x="5392" y="31"/>
                  </a:cubicBezTo>
                  <a:cubicBezTo>
                    <a:pt x="5342" y="25"/>
                    <a:pt x="5292" y="21"/>
                    <a:pt x="5242" y="17"/>
                  </a:cubicBezTo>
                  <a:cubicBezTo>
                    <a:pt x="5184" y="11"/>
                    <a:pt x="5127" y="8"/>
                    <a:pt x="5070" y="4"/>
                  </a:cubicBezTo>
                  <a:moveTo>
                    <a:pt x="4746" y="0"/>
                  </a:moveTo>
                  <a:cubicBezTo>
                    <a:pt x="4639" y="2"/>
                    <a:pt x="4531" y="8"/>
                    <a:pt x="4423" y="17"/>
                  </a:cubicBezTo>
                  <a:cubicBezTo>
                    <a:pt x="4430" y="96"/>
                    <a:pt x="4430" y="96"/>
                    <a:pt x="4430" y="96"/>
                  </a:cubicBezTo>
                  <a:cubicBezTo>
                    <a:pt x="4535" y="87"/>
                    <a:pt x="4642" y="81"/>
                    <a:pt x="4747" y="80"/>
                  </a:cubicBezTo>
                  <a:cubicBezTo>
                    <a:pt x="4746" y="0"/>
                    <a:pt x="4746" y="0"/>
                    <a:pt x="4746" y="0"/>
                  </a:cubicBezTo>
                </a:path>
              </a:pathLst>
            </a:custGeom>
            <a:solidFill>
              <a:srgbClr val="FFFFFF">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0" name="Freeform 380"/>
            <p:cNvSpPr>
              <a:spLocks noEditPoints="1"/>
            </p:cNvSpPr>
            <p:nvPr/>
          </p:nvSpPr>
          <p:spPr bwMode="auto">
            <a:xfrm>
              <a:off x="6701513" y="1949091"/>
              <a:ext cx="2014624" cy="2012708"/>
            </a:xfrm>
            <a:custGeom>
              <a:avLst/>
              <a:gdLst>
                <a:gd name="T0" fmla="*/ 4689 w 8457"/>
                <a:gd name="T1" fmla="*/ 8427 h 8449"/>
                <a:gd name="T2" fmla="*/ 3877 w 8457"/>
                <a:gd name="T3" fmla="*/ 8437 h 8449"/>
                <a:gd name="T4" fmla="*/ 3730 w 8457"/>
                <a:gd name="T5" fmla="*/ 8341 h 8449"/>
                <a:gd name="T6" fmla="*/ 5326 w 8457"/>
                <a:gd name="T7" fmla="*/ 8308 h 8449"/>
                <a:gd name="T8" fmla="*/ 3400 w 8457"/>
                <a:gd name="T9" fmla="*/ 8371 h 8449"/>
                <a:gd name="T10" fmla="*/ 5608 w 8457"/>
                <a:gd name="T11" fmla="*/ 8138 h 8449"/>
                <a:gd name="T12" fmla="*/ 2511 w 8457"/>
                <a:gd name="T13" fmla="*/ 8001 h 8449"/>
                <a:gd name="T14" fmla="*/ 2511 w 8457"/>
                <a:gd name="T15" fmla="*/ 8001 h 8449"/>
                <a:gd name="T16" fmla="*/ 6505 w 8457"/>
                <a:gd name="T17" fmla="*/ 7787 h 8449"/>
                <a:gd name="T18" fmla="*/ 2188 w 8457"/>
                <a:gd name="T19" fmla="*/ 7928 h 8449"/>
                <a:gd name="T20" fmla="*/ 6723 w 8457"/>
                <a:gd name="T21" fmla="*/ 7540 h 8449"/>
                <a:gd name="T22" fmla="*/ 1452 w 8457"/>
                <a:gd name="T23" fmla="*/ 7307 h 8449"/>
                <a:gd name="T24" fmla="*/ 1452 w 8457"/>
                <a:gd name="T25" fmla="*/ 7307 h 8449"/>
                <a:gd name="T26" fmla="*/ 7474 w 8457"/>
                <a:gd name="T27" fmla="*/ 6936 h 8449"/>
                <a:gd name="T28" fmla="*/ 1167 w 8457"/>
                <a:gd name="T29" fmla="*/ 7140 h 8449"/>
                <a:gd name="T30" fmla="*/ 7607 w 8457"/>
                <a:gd name="T31" fmla="*/ 6634 h 8449"/>
                <a:gd name="T32" fmla="*/ 651 w 8457"/>
                <a:gd name="T33" fmla="*/ 6327 h 8449"/>
                <a:gd name="T34" fmla="*/ 651 w 8457"/>
                <a:gd name="T35" fmla="*/ 6327 h 8449"/>
                <a:gd name="T36" fmla="*/ 8141 w 8457"/>
                <a:gd name="T37" fmla="*/ 5831 h 8449"/>
                <a:gd name="T38" fmla="*/ 429 w 8457"/>
                <a:gd name="T39" fmla="*/ 6082 h 8449"/>
                <a:gd name="T40" fmla="*/ 8177 w 8457"/>
                <a:gd name="T41" fmla="*/ 5503 h 8449"/>
                <a:gd name="T42" fmla="*/ 184 w 8457"/>
                <a:gd name="T43" fmla="*/ 5152 h 8449"/>
                <a:gd name="T44" fmla="*/ 184 w 8457"/>
                <a:gd name="T45" fmla="*/ 5152 h 8449"/>
                <a:gd name="T46" fmla="*/ 8403 w 8457"/>
                <a:gd name="T47" fmla="*/ 4899 h 8449"/>
                <a:gd name="T48" fmla="*/ 91 w 8457"/>
                <a:gd name="T49" fmla="*/ 4524 h 8449"/>
                <a:gd name="T50" fmla="*/ 91 w 8457"/>
                <a:gd name="T51" fmla="*/ 4524 h 8449"/>
                <a:gd name="T52" fmla="*/ 8378 w 8457"/>
                <a:gd name="T53" fmla="*/ 4238 h 8449"/>
                <a:gd name="T54" fmla="*/ 15 w 8457"/>
                <a:gd name="T55" fmla="*/ 3884 h 8449"/>
                <a:gd name="T56" fmla="*/ 15 w 8457"/>
                <a:gd name="T57" fmla="*/ 3884 h 8449"/>
                <a:gd name="T58" fmla="*/ 8410 w 8457"/>
                <a:gd name="T59" fmla="*/ 3592 h 8449"/>
                <a:gd name="T60" fmla="*/ 132 w 8457"/>
                <a:gd name="T61" fmla="*/ 3575 h 8449"/>
                <a:gd name="T62" fmla="*/ 8082 w 8457"/>
                <a:gd name="T63" fmla="*/ 2688 h 8449"/>
                <a:gd name="T64" fmla="*/ 313 w 8457"/>
                <a:gd name="T65" fmla="*/ 2629 h 8449"/>
                <a:gd name="T66" fmla="*/ 313 w 8457"/>
                <a:gd name="T67" fmla="*/ 2629 h 8449"/>
                <a:gd name="T68" fmla="*/ 8024 w 8457"/>
                <a:gd name="T69" fmla="*/ 2363 h 8449"/>
                <a:gd name="T70" fmla="*/ 518 w 8457"/>
                <a:gd name="T71" fmla="*/ 2370 h 8449"/>
                <a:gd name="T72" fmla="*/ 7438 w 8457"/>
                <a:gd name="T73" fmla="*/ 1600 h 8449"/>
                <a:gd name="T74" fmla="*/ 979 w 8457"/>
                <a:gd name="T75" fmla="*/ 1523 h 8449"/>
                <a:gd name="T76" fmla="*/ 979 w 8457"/>
                <a:gd name="T77" fmla="*/ 1523 h 8449"/>
                <a:gd name="T78" fmla="*/ 7285 w 8457"/>
                <a:gd name="T79" fmla="*/ 1306 h 8449"/>
                <a:gd name="T80" fmla="*/ 1252 w 8457"/>
                <a:gd name="T81" fmla="*/ 1338 h 8449"/>
                <a:gd name="T82" fmla="*/ 6496 w 8457"/>
                <a:gd name="T83" fmla="*/ 753 h 8449"/>
                <a:gd name="T84" fmla="*/ 1945 w 8457"/>
                <a:gd name="T85" fmla="*/ 670 h 8449"/>
                <a:gd name="T86" fmla="*/ 1945 w 8457"/>
                <a:gd name="T87" fmla="*/ 670 h 8449"/>
                <a:gd name="T88" fmla="*/ 6262 w 8457"/>
                <a:gd name="T89" fmla="*/ 520 h 8449"/>
                <a:gd name="T90" fmla="*/ 2262 w 8457"/>
                <a:gd name="T91" fmla="*/ 575 h 8449"/>
                <a:gd name="T92" fmla="*/ 5343 w 8457"/>
                <a:gd name="T93" fmla="*/ 232 h 8449"/>
                <a:gd name="T94" fmla="*/ 3124 w 8457"/>
                <a:gd name="T95" fmla="*/ 146 h 8449"/>
                <a:gd name="T96" fmla="*/ 3124 w 8457"/>
                <a:gd name="T97" fmla="*/ 146 h 8449"/>
                <a:gd name="T98" fmla="*/ 5049 w 8457"/>
                <a:gd name="T99" fmla="*/ 81 h 8449"/>
                <a:gd name="T100" fmla="*/ 3455 w 8457"/>
                <a:gd name="T101" fmla="*/ 152 h 8449"/>
                <a:gd name="T102" fmla="*/ 4083 w 8457"/>
                <a:gd name="T103" fmla="*/ 3 h 8449"/>
                <a:gd name="T104" fmla="*/ 4407 w 8457"/>
                <a:gd name="T105" fmla="*/ 4 h 8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457" h="8449">
                  <a:moveTo>
                    <a:pt x="4681" y="8348"/>
                  </a:moveTo>
                  <a:cubicBezTo>
                    <a:pt x="4576" y="8360"/>
                    <a:pt x="4469" y="8367"/>
                    <a:pt x="4364" y="8371"/>
                  </a:cubicBezTo>
                  <a:cubicBezTo>
                    <a:pt x="4367" y="8449"/>
                    <a:pt x="4367" y="8449"/>
                    <a:pt x="4367" y="8449"/>
                  </a:cubicBezTo>
                  <a:cubicBezTo>
                    <a:pt x="4474" y="8447"/>
                    <a:pt x="4583" y="8440"/>
                    <a:pt x="4689" y="8427"/>
                  </a:cubicBezTo>
                  <a:cubicBezTo>
                    <a:pt x="4681" y="8348"/>
                    <a:pt x="4681" y="8348"/>
                    <a:pt x="4681" y="8348"/>
                  </a:cubicBezTo>
                  <a:moveTo>
                    <a:pt x="3730" y="8341"/>
                  </a:moveTo>
                  <a:cubicBezTo>
                    <a:pt x="3720" y="8421"/>
                    <a:pt x="3720" y="8421"/>
                    <a:pt x="3720" y="8421"/>
                  </a:cubicBezTo>
                  <a:cubicBezTo>
                    <a:pt x="3772" y="8427"/>
                    <a:pt x="3825" y="8433"/>
                    <a:pt x="3877" y="8437"/>
                  </a:cubicBezTo>
                  <a:cubicBezTo>
                    <a:pt x="3933" y="8442"/>
                    <a:pt x="3988" y="8445"/>
                    <a:pt x="4043" y="8448"/>
                  </a:cubicBezTo>
                  <a:cubicBezTo>
                    <a:pt x="4046" y="8368"/>
                    <a:pt x="4046" y="8368"/>
                    <a:pt x="4046" y="8368"/>
                  </a:cubicBezTo>
                  <a:cubicBezTo>
                    <a:pt x="3993" y="8366"/>
                    <a:pt x="3938" y="8362"/>
                    <a:pt x="3884" y="8358"/>
                  </a:cubicBezTo>
                  <a:cubicBezTo>
                    <a:pt x="3832" y="8354"/>
                    <a:pt x="3781" y="8348"/>
                    <a:pt x="3730" y="8341"/>
                  </a:cubicBezTo>
                  <a:moveTo>
                    <a:pt x="5304" y="8231"/>
                  </a:moveTo>
                  <a:cubicBezTo>
                    <a:pt x="5203" y="8259"/>
                    <a:pt x="5098" y="8282"/>
                    <a:pt x="4995" y="8302"/>
                  </a:cubicBezTo>
                  <a:cubicBezTo>
                    <a:pt x="5010" y="8380"/>
                    <a:pt x="5010" y="8380"/>
                    <a:pt x="5010" y="8380"/>
                  </a:cubicBezTo>
                  <a:cubicBezTo>
                    <a:pt x="5115" y="8360"/>
                    <a:pt x="5221" y="8337"/>
                    <a:pt x="5326" y="8308"/>
                  </a:cubicBezTo>
                  <a:cubicBezTo>
                    <a:pt x="5304" y="8231"/>
                    <a:pt x="5304" y="8231"/>
                    <a:pt x="5304" y="8231"/>
                  </a:cubicBezTo>
                  <a:moveTo>
                    <a:pt x="3107" y="8219"/>
                  </a:moveTo>
                  <a:cubicBezTo>
                    <a:pt x="3086" y="8295"/>
                    <a:pt x="3086" y="8295"/>
                    <a:pt x="3086" y="8295"/>
                  </a:cubicBezTo>
                  <a:cubicBezTo>
                    <a:pt x="3189" y="8324"/>
                    <a:pt x="3295" y="8350"/>
                    <a:pt x="3400" y="8371"/>
                  </a:cubicBezTo>
                  <a:cubicBezTo>
                    <a:pt x="3416" y="8293"/>
                    <a:pt x="3416" y="8293"/>
                    <a:pt x="3416" y="8293"/>
                  </a:cubicBezTo>
                  <a:cubicBezTo>
                    <a:pt x="3312" y="8271"/>
                    <a:pt x="3209" y="8247"/>
                    <a:pt x="3107" y="8219"/>
                  </a:cubicBezTo>
                  <a:moveTo>
                    <a:pt x="5903" y="8020"/>
                  </a:moveTo>
                  <a:cubicBezTo>
                    <a:pt x="5807" y="8063"/>
                    <a:pt x="5707" y="8102"/>
                    <a:pt x="5608" y="8138"/>
                  </a:cubicBezTo>
                  <a:cubicBezTo>
                    <a:pt x="5634" y="8212"/>
                    <a:pt x="5634" y="8212"/>
                    <a:pt x="5634" y="8212"/>
                  </a:cubicBezTo>
                  <a:cubicBezTo>
                    <a:pt x="5736" y="8176"/>
                    <a:pt x="5837" y="8136"/>
                    <a:pt x="5935" y="8093"/>
                  </a:cubicBezTo>
                  <a:cubicBezTo>
                    <a:pt x="5903" y="8020"/>
                    <a:pt x="5903" y="8020"/>
                    <a:pt x="5903" y="8020"/>
                  </a:cubicBezTo>
                  <a:moveTo>
                    <a:pt x="2511" y="8001"/>
                  </a:moveTo>
                  <a:cubicBezTo>
                    <a:pt x="2478" y="8074"/>
                    <a:pt x="2478" y="8074"/>
                    <a:pt x="2478" y="8074"/>
                  </a:cubicBezTo>
                  <a:cubicBezTo>
                    <a:pt x="2576" y="8118"/>
                    <a:pt x="2677" y="8159"/>
                    <a:pt x="2777" y="8196"/>
                  </a:cubicBezTo>
                  <a:cubicBezTo>
                    <a:pt x="2805" y="8121"/>
                    <a:pt x="2805" y="8121"/>
                    <a:pt x="2805" y="8121"/>
                  </a:cubicBezTo>
                  <a:cubicBezTo>
                    <a:pt x="2705" y="8085"/>
                    <a:pt x="2606" y="8044"/>
                    <a:pt x="2511" y="8001"/>
                  </a:cubicBezTo>
                  <a:moveTo>
                    <a:pt x="6462" y="7720"/>
                  </a:moveTo>
                  <a:cubicBezTo>
                    <a:pt x="6373" y="7777"/>
                    <a:pt x="6280" y="7831"/>
                    <a:pt x="6188" y="7881"/>
                  </a:cubicBezTo>
                  <a:cubicBezTo>
                    <a:pt x="6226" y="7951"/>
                    <a:pt x="6226" y="7951"/>
                    <a:pt x="6226" y="7951"/>
                  </a:cubicBezTo>
                  <a:cubicBezTo>
                    <a:pt x="6320" y="7900"/>
                    <a:pt x="6414" y="7846"/>
                    <a:pt x="6505" y="7787"/>
                  </a:cubicBezTo>
                  <a:cubicBezTo>
                    <a:pt x="6462" y="7720"/>
                    <a:pt x="6462" y="7720"/>
                    <a:pt x="6462" y="7720"/>
                  </a:cubicBezTo>
                  <a:moveTo>
                    <a:pt x="1954" y="7695"/>
                  </a:moveTo>
                  <a:cubicBezTo>
                    <a:pt x="1911" y="7761"/>
                    <a:pt x="1911" y="7761"/>
                    <a:pt x="1911" y="7761"/>
                  </a:cubicBezTo>
                  <a:cubicBezTo>
                    <a:pt x="2001" y="7820"/>
                    <a:pt x="2094" y="7877"/>
                    <a:pt x="2188" y="7928"/>
                  </a:cubicBezTo>
                  <a:cubicBezTo>
                    <a:pt x="2226" y="7859"/>
                    <a:pt x="2226" y="7859"/>
                    <a:pt x="2226" y="7859"/>
                  </a:cubicBezTo>
                  <a:cubicBezTo>
                    <a:pt x="2135" y="7808"/>
                    <a:pt x="2043" y="7753"/>
                    <a:pt x="1954" y="7695"/>
                  </a:cubicBezTo>
                  <a:moveTo>
                    <a:pt x="6969" y="7339"/>
                  </a:moveTo>
                  <a:cubicBezTo>
                    <a:pt x="6890" y="7409"/>
                    <a:pt x="6807" y="7476"/>
                    <a:pt x="6723" y="7540"/>
                  </a:cubicBezTo>
                  <a:cubicBezTo>
                    <a:pt x="6771" y="7603"/>
                    <a:pt x="6771" y="7603"/>
                    <a:pt x="6771" y="7603"/>
                  </a:cubicBezTo>
                  <a:cubicBezTo>
                    <a:pt x="6857" y="7538"/>
                    <a:pt x="6941" y="7469"/>
                    <a:pt x="7022" y="7399"/>
                  </a:cubicBezTo>
                  <a:cubicBezTo>
                    <a:pt x="6969" y="7339"/>
                    <a:pt x="6969" y="7339"/>
                    <a:pt x="6969" y="7339"/>
                  </a:cubicBezTo>
                  <a:moveTo>
                    <a:pt x="1452" y="7307"/>
                  </a:moveTo>
                  <a:cubicBezTo>
                    <a:pt x="1399" y="7366"/>
                    <a:pt x="1399" y="7366"/>
                    <a:pt x="1399" y="7366"/>
                  </a:cubicBezTo>
                  <a:cubicBezTo>
                    <a:pt x="1478" y="7438"/>
                    <a:pt x="1562" y="7508"/>
                    <a:pt x="1647" y="7573"/>
                  </a:cubicBezTo>
                  <a:cubicBezTo>
                    <a:pt x="1696" y="7510"/>
                    <a:pt x="1696" y="7510"/>
                    <a:pt x="1696" y="7510"/>
                  </a:cubicBezTo>
                  <a:cubicBezTo>
                    <a:pt x="1612" y="7445"/>
                    <a:pt x="1530" y="7377"/>
                    <a:pt x="1452" y="7307"/>
                  </a:cubicBezTo>
                  <a:moveTo>
                    <a:pt x="7413" y="6885"/>
                  </a:moveTo>
                  <a:cubicBezTo>
                    <a:pt x="7345" y="6966"/>
                    <a:pt x="7273" y="7045"/>
                    <a:pt x="7199" y="7120"/>
                  </a:cubicBezTo>
                  <a:cubicBezTo>
                    <a:pt x="7256" y="7176"/>
                    <a:pt x="7256" y="7176"/>
                    <a:pt x="7256" y="7176"/>
                  </a:cubicBezTo>
                  <a:cubicBezTo>
                    <a:pt x="7332" y="7098"/>
                    <a:pt x="7405" y="7018"/>
                    <a:pt x="7474" y="6936"/>
                  </a:cubicBezTo>
                  <a:cubicBezTo>
                    <a:pt x="7413" y="6885"/>
                    <a:pt x="7413" y="6885"/>
                    <a:pt x="7413" y="6885"/>
                  </a:cubicBezTo>
                  <a:moveTo>
                    <a:pt x="1014" y="6847"/>
                  </a:moveTo>
                  <a:cubicBezTo>
                    <a:pt x="953" y="6897"/>
                    <a:pt x="953" y="6897"/>
                    <a:pt x="953" y="6897"/>
                  </a:cubicBezTo>
                  <a:cubicBezTo>
                    <a:pt x="1020" y="6980"/>
                    <a:pt x="1092" y="7062"/>
                    <a:pt x="1167" y="7140"/>
                  </a:cubicBezTo>
                  <a:cubicBezTo>
                    <a:pt x="1224" y="7086"/>
                    <a:pt x="1224" y="7086"/>
                    <a:pt x="1224" y="7086"/>
                  </a:cubicBezTo>
                  <a:cubicBezTo>
                    <a:pt x="1151" y="7009"/>
                    <a:pt x="1081" y="6928"/>
                    <a:pt x="1014" y="6847"/>
                  </a:cubicBezTo>
                  <a:moveTo>
                    <a:pt x="7782" y="6369"/>
                  </a:moveTo>
                  <a:cubicBezTo>
                    <a:pt x="7727" y="6459"/>
                    <a:pt x="7669" y="6547"/>
                    <a:pt x="7607" y="6634"/>
                  </a:cubicBezTo>
                  <a:cubicBezTo>
                    <a:pt x="7672" y="6680"/>
                    <a:pt x="7672" y="6680"/>
                    <a:pt x="7672" y="6680"/>
                  </a:cubicBezTo>
                  <a:cubicBezTo>
                    <a:pt x="7734" y="6592"/>
                    <a:pt x="7794" y="6502"/>
                    <a:pt x="7850" y="6409"/>
                  </a:cubicBezTo>
                  <a:cubicBezTo>
                    <a:pt x="7782" y="6369"/>
                    <a:pt x="7782" y="6369"/>
                    <a:pt x="7782" y="6369"/>
                  </a:cubicBezTo>
                  <a:moveTo>
                    <a:pt x="651" y="6327"/>
                  </a:moveTo>
                  <a:cubicBezTo>
                    <a:pt x="583" y="6367"/>
                    <a:pt x="583" y="6367"/>
                    <a:pt x="583" y="6367"/>
                  </a:cubicBezTo>
                  <a:cubicBezTo>
                    <a:pt x="637" y="6460"/>
                    <a:pt x="696" y="6550"/>
                    <a:pt x="758" y="6639"/>
                  </a:cubicBezTo>
                  <a:cubicBezTo>
                    <a:pt x="823" y="6593"/>
                    <a:pt x="823" y="6593"/>
                    <a:pt x="823" y="6593"/>
                  </a:cubicBezTo>
                  <a:cubicBezTo>
                    <a:pt x="762" y="6507"/>
                    <a:pt x="705" y="6417"/>
                    <a:pt x="651" y="6327"/>
                  </a:cubicBezTo>
                  <a:moveTo>
                    <a:pt x="8068" y="5801"/>
                  </a:moveTo>
                  <a:cubicBezTo>
                    <a:pt x="8028" y="5898"/>
                    <a:pt x="7984" y="5995"/>
                    <a:pt x="7936" y="6090"/>
                  </a:cubicBezTo>
                  <a:cubicBezTo>
                    <a:pt x="8007" y="6126"/>
                    <a:pt x="8007" y="6126"/>
                    <a:pt x="8007" y="6126"/>
                  </a:cubicBezTo>
                  <a:cubicBezTo>
                    <a:pt x="8055" y="6030"/>
                    <a:pt x="8101" y="5931"/>
                    <a:pt x="8141" y="5831"/>
                  </a:cubicBezTo>
                  <a:cubicBezTo>
                    <a:pt x="8068" y="5801"/>
                    <a:pt x="8068" y="5801"/>
                    <a:pt x="8068" y="5801"/>
                  </a:cubicBezTo>
                  <a:moveTo>
                    <a:pt x="372" y="5756"/>
                  </a:moveTo>
                  <a:cubicBezTo>
                    <a:pt x="298" y="5786"/>
                    <a:pt x="298" y="5786"/>
                    <a:pt x="298" y="5786"/>
                  </a:cubicBezTo>
                  <a:cubicBezTo>
                    <a:pt x="338" y="5886"/>
                    <a:pt x="382" y="5986"/>
                    <a:pt x="429" y="6082"/>
                  </a:cubicBezTo>
                  <a:cubicBezTo>
                    <a:pt x="501" y="6047"/>
                    <a:pt x="501" y="6047"/>
                    <a:pt x="501" y="6047"/>
                  </a:cubicBezTo>
                  <a:cubicBezTo>
                    <a:pt x="455" y="5952"/>
                    <a:pt x="411" y="5855"/>
                    <a:pt x="372" y="5756"/>
                  </a:cubicBezTo>
                  <a:moveTo>
                    <a:pt x="8262" y="5198"/>
                  </a:moveTo>
                  <a:cubicBezTo>
                    <a:pt x="8238" y="5300"/>
                    <a:pt x="8209" y="5403"/>
                    <a:pt x="8177" y="5503"/>
                  </a:cubicBezTo>
                  <a:cubicBezTo>
                    <a:pt x="8253" y="5528"/>
                    <a:pt x="8253" y="5528"/>
                    <a:pt x="8253" y="5528"/>
                  </a:cubicBezTo>
                  <a:cubicBezTo>
                    <a:pt x="8286" y="5425"/>
                    <a:pt x="8315" y="5320"/>
                    <a:pt x="8340" y="5216"/>
                  </a:cubicBezTo>
                  <a:cubicBezTo>
                    <a:pt x="8262" y="5198"/>
                    <a:pt x="8262" y="5198"/>
                    <a:pt x="8262" y="5198"/>
                  </a:cubicBezTo>
                  <a:moveTo>
                    <a:pt x="184" y="5152"/>
                  </a:moveTo>
                  <a:cubicBezTo>
                    <a:pt x="106" y="5169"/>
                    <a:pt x="106" y="5169"/>
                    <a:pt x="106" y="5169"/>
                  </a:cubicBezTo>
                  <a:cubicBezTo>
                    <a:pt x="130" y="5274"/>
                    <a:pt x="158" y="5378"/>
                    <a:pt x="190" y="5481"/>
                  </a:cubicBezTo>
                  <a:cubicBezTo>
                    <a:pt x="266" y="5458"/>
                    <a:pt x="266" y="5458"/>
                    <a:pt x="266" y="5458"/>
                  </a:cubicBezTo>
                  <a:cubicBezTo>
                    <a:pt x="235" y="5357"/>
                    <a:pt x="207" y="5254"/>
                    <a:pt x="184" y="5152"/>
                  </a:cubicBezTo>
                  <a:moveTo>
                    <a:pt x="8365" y="4555"/>
                  </a:moveTo>
                  <a:cubicBezTo>
                    <a:pt x="8363" y="4571"/>
                    <a:pt x="8363" y="4571"/>
                    <a:pt x="8363" y="4571"/>
                  </a:cubicBezTo>
                  <a:cubicBezTo>
                    <a:pt x="8354" y="4677"/>
                    <a:pt x="8342" y="4783"/>
                    <a:pt x="8325" y="4886"/>
                  </a:cubicBezTo>
                  <a:cubicBezTo>
                    <a:pt x="8403" y="4899"/>
                    <a:pt x="8403" y="4899"/>
                    <a:pt x="8403" y="4899"/>
                  </a:cubicBezTo>
                  <a:cubicBezTo>
                    <a:pt x="8420" y="4793"/>
                    <a:pt x="8433" y="4685"/>
                    <a:pt x="8443" y="4578"/>
                  </a:cubicBezTo>
                  <a:cubicBezTo>
                    <a:pt x="8444" y="4561"/>
                    <a:pt x="8444" y="4561"/>
                    <a:pt x="8444" y="4561"/>
                  </a:cubicBezTo>
                  <a:cubicBezTo>
                    <a:pt x="8365" y="4555"/>
                    <a:pt x="8365" y="4555"/>
                    <a:pt x="8365" y="4555"/>
                  </a:cubicBezTo>
                  <a:moveTo>
                    <a:pt x="91" y="4524"/>
                  </a:moveTo>
                  <a:cubicBezTo>
                    <a:pt x="11" y="4530"/>
                    <a:pt x="11" y="4530"/>
                    <a:pt x="11" y="4530"/>
                  </a:cubicBezTo>
                  <a:cubicBezTo>
                    <a:pt x="19" y="4637"/>
                    <a:pt x="30" y="4745"/>
                    <a:pt x="46" y="4851"/>
                  </a:cubicBezTo>
                  <a:cubicBezTo>
                    <a:pt x="125" y="4839"/>
                    <a:pt x="125" y="4839"/>
                    <a:pt x="125" y="4839"/>
                  </a:cubicBezTo>
                  <a:cubicBezTo>
                    <a:pt x="109" y="4736"/>
                    <a:pt x="98" y="4629"/>
                    <a:pt x="91" y="4524"/>
                  </a:cubicBezTo>
                  <a:moveTo>
                    <a:pt x="8446" y="3915"/>
                  </a:moveTo>
                  <a:cubicBezTo>
                    <a:pt x="8367" y="3920"/>
                    <a:pt x="8367" y="3920"/>
                    <a:pt x="8367" y="3920"/>
                  </a:cubicBezTo>
                  <a:cubicBezTo>
                    <a:pt x="8374" y="4020"/>
                    <a:pt x="8378" y="4121"/>
                    <a:pt x="8378" y="4221"/>
                  </a:cubicBezTo>
                  <a:cubicBezTo>
                    <a:pt x="8378" y="4238"/>
                    <a:pt x="8378" y="4238"/>
                    <a:pt x="8378" y="4238"/>
                  </a:cubicBezTo>
                  <a:cubicBezTo>
                    <a:pt x="8457" y="4238"/>
                    <a:pt x="8457" y="4238"/>
                    <a:pt x="8457" y="4238"/>
                  </a:cubicBezTo>
                  <a:cubicBezTo>
                    <a:pt x="8457" y="4221"/>
                    <a:pt x="8457" y="4221"/>
                    <a:pt x="8457" y="4221"/>
                  </a:cubicBezTo>
                  <a:cubicBezTo>
                    <a:pt x="8457" y="4119"/>
                    <a:pt x="8454" y="4016"/>
                    <a:pt x="8446" y="3915"/>
                  </a:cubicBezTo>
                  <a:moveTo>
                    <a:pt x="15" y="3884"/>
                  </a:moveTo>
                  <a:cubicBezTo>
                    <a:pt x="6" y="3991"/>
                    <a:pt x="1" y="4099"/>
                    <a:pt x="0" y="4206"/>
                  </a:cubicBezTo>
                  <a:cubicBezTo>
                    <a:pt x="80" y="4207"/>
                    <a:pt x="80" y="4207"/>
                    <a:pt x="80" y="4207"/>
                  </a:cubicBezTo>
                  <a:cubicBezTo>
                    <a:pt x="81" y="4101"/>
                    <a:pt x="85" y="3995"/>
                    <a:pt x="94" y="3889"/>
                  </a:cubicBezTo>
                  <a:cubicBezTo>
                    <a:pt x="15" y="3884"/>
                    <a:pt x="15" y="3884"/>
                    <a:pt x="15" y="3884"/>
                  </a:cubicBezTo>
                  <a:moveTo>
                    <a:pt x="8350" y="3275"/>
                  </a:moveTo>
                  <a:cubicBezTo>
                    <a:pt x="8272" y="3293"/>
                    <a:pt x="8272" y="3293"/>
                    <a:pt x="8272" y="3293"/>
                  </a:cubicBezTo>
                  <a:cubicBezTo>
                    <a:pt x="8296" y="3395"/>
                    <a:pt x="8316" y="3501"/>
                    <a:pt x="8331" y="3605"/>
                  </a:cubicBezTo>
                  <a:cubicBezTo>
                    <a:pt x="8410" y="3592"/>
                    <a:pt x="8410" y="3592"/>
                    <a:pt x="8410" y="3592"/>
                  </a:cubicBezTo>
                  <a:cubicBezTo>
                    <a:pt x="8394" y="3486"/>
                    <a:pt x="8374" y="3379"/>
                    <a:pt x="8350" y="3275"/>
                  </a:cubicBezTo>
                  <a:moveTo>
                    <a:pt x="115" y="3245"/>
                  </a:moveTo>
                  <a:cubicBezTo>
                    <a:pt x="91" y="3349"/>
                    <a:pt x="70" y="3456"/>
                    <a:pt x="53" y="3563"/>
                  </a:cubicBezTo>
                  <a:cubicBezTo>
                    <a:pt x="132" y="3575"/>
                    <a:pt x="132" y="3575"/>
                    <a:pt x="132" y="3575"/>
                  </a:cubicBezTo>
                  <a:cubicBezTo>
                    <a:pt x="148" y="3471"/>
                    <a:pt x="168" y="3366"/>
                    <a:pt x="193" y="3263"/>
                  </a:cubicBezTo>
                  <a:cubicBezTo>
                    <a:pt x="115" y="3245"/>
                    <a:pt x="115" y="3245"/>
                    <a:pt x="115" y="3245"/>
                  </a:cubicBezTo>
                  <a:moveTo>
                    <a:pt x="8156" y="2658"/>
                  </a:moveTo>
                  <a:cubicBezTo>
                    <a:pt x="8082" y="2688"/>
                    <a:pt x="8082" y="2688"/>
                    <a:pt x="8082" y="2688"/>
                  </a:cubicBezTo>
                  <a:cubicBezTo>
                    <a:pt x="8122" y="2786"/>
                    <a:pt x="8157" y="2886"/>
                    <a:pt x="8189" y="2987"/>
                  </a:cubicBezTo>
                  <a:cubicBezTo>
                    <a:pt x="8265" y="2962"/>
                    <a:pt x="8265" y="2962"/>
                    <a:pt x="8265" y="2962"/>
                  </a:cubicBezTo>
                  <a:cubicBezTo>
                    <a:pt x="8233" y="2860"/>
                    <a:pt x="8196" y="2758"/>
                    <a:pt x="8156" y="2658"/>
                  </a:cubicBezTo>
                  <a:moveTo>
                    <a:pt x="313" y="2629"/>
                  </a:moveTo>
                  <a:cubicBezTo>
                    <a:pt x="272" y="2728"/>
                    <a:pt x="235" y="2830"/>
                    <a:pt x="202" y="2933"/>
                  </a:cubicBezTo>
                  <a:cubicBezTo>
                    <a:pt x="278" y="2958"/>
                    <a:pt x="278" y="2958"/>
                    <a:pt x="278" y="2958"/>
                  </a:cubicBezTo>
                  <a:cubicBezTo>
                    <a:pt x="311" y="2857"/>
                    <a:pt x="347" y="2756"/>
                    <a:pt x="387" y="2659"/>
                  </a:cubicBezTo>
                  <a:cubicBezTo>
                    <a:pt x="313" y="2629"/>
                    <a:pt x="313" y="2629"/>
                    <a:pt x="313" y="2629"/>
                  </a:cubicBezTo>
                  <a:moveTo>
                    <a:pt x="7871" y="2078"/>
                  </a:moveTo>
                  <a:cubicBezTo>
                    <a:pt x="7802" y="2120"/>
                    <a:pt x="7802" y="2120"/>
                    <a:pt x="7802" y="2120"/>
                  </a:cubicBezTo>
                  <a:cubicBezTo>
                    <a:pt x="7856" y="2210"/>
                    <a:pt x="7906" y="2305"/>
                    <a:pt x="7953" y="2399"/>
                  </a:cubicBezTo>
                  <a:cubicBezTo>
                    <a:pt x="8024" y="2363"/>
                    <a:pt x="8024" y="2363"/>
                    <a:pt x="8024" y="2363"/>
                  </a:cubicBezTo>
                  <a:cubicBezTo>
                    <a:pt x="7977" y="2267"/>
                    <a:pt x="7925" y="2171"/>
                    <a:pt x="7871" y="2078"/>
                  </a:cubicBezTo>
                  <a:moveTo>
                    <a:pt x="603" y="2051"/>
                  </a:moveTo>
                  <a:cubicBezTo>
                    <a:pt x="548" y="2142"/>
                    <a:pt x="495" y="2238"/>
                    <a:pt x="447" y="2334"/>
                  </a:cubicBezTo>
                  <a:cubicBezTo>
                    <a:pt x="518" y="2370"/>
                    <a:pt x="518" y="2370"/>
                    <a:pt x="518" y="2370"/>
                  </a:cubicBezTo>
                  <a:cubicBezTo>
                    <a:pt x="565" y="2275"/>
                    <a:pt x="617" y="2182"/>
                    <a:pt x="671" y="2092"/>
                  </a:cubicBezTo>
                  <a:cubicBezTo>
                    <a:pt x="603" y="2051"/>
                    <a:pt x="603" y="2051"/>
                    <a:pt x="603" y="2051"/>
                  </a:cubicBezTo>
                  <a:moveTo>
                    <a:pt x="7500" y="1549"/>
                  </a:moveTo>
                  <a:cubicBezTo>
                    <a:pt x="7438" y="1600"/>
                    <a:pt x="7438" y="1600"/>
                    <a:pt x="7438" y="1600"/>
                  </a:cubicBezTo>
                  <a:cubicBezTo>
                    <a:pt x="7505" y="1681"/>
                    <a:pt x="7569" y="1766"/>
                    <a:pt x="7630" y="1852"/>
                  </a:cubicBezTo>
                  <a:cubicBezTo>
                    <a:pt x="7696" y="1806"/>
                    <a:pt x="7696" y="1806"/>
                    <a:pt x="7696" y="1806"/>
                  </a:cubicBezTo>
                  <a:cubicBezTo>
                    <a:pt x="7634" y="1719"/>
                    <a:pt x="7568" y="1632"/>
                    <a:pt x="7500" y="1549"/>
                  </a:cubicBezTo>
                  <a:moveTo>
                    <a:pt x="979" y="1523"/>
                  </a:moveTo>
                  <a:cubicBezTo>
                    <a:pt x="909" y="1606"/>
                    <a:pt x="843" y="1692"/>
                    <a:pt x="781" y="1779"/>
                  </a:cubicBezTo>
                  <a:cubicBezTo>
                    <a:pt x="846" y="1825"/>
                    <a:pt x="846" y="1825"/>
                    <a:pt x="846" y="1825"/>
                  </a:cubicBezTo>
                  <a:cubicBezTo>
                    <a:pt x="907" y="1740"/>
                    <a:pt x="972" y="1655"/>
                    <a:pt x="1040" y="1574"/>
                  </a:cubicBezTo>
                  <a:cubicBezTo>
                    <a:pt x="979" y="1523"/>
                    <a:pt x="979" y="1523"/>
                    <a:pt x="979" y="1523"/>
                  </a:cubicBezTo>
                  <a:moveTo>
                    <a:pt x="7053" y="1081"/>
                  </a:moveTo>
                  <a:cubicBezTo>
                    <a:pt x="7000" y="1140"/>
                    <a:pt x="7000" y="1140"/>
                    <a:pt x="7000" y="1140"/>
                  </a:cubicBezTo>
                  <a:cubicBezTo>
                    <a:pt x="7078" y="1211"/>
                    <a:pt x="7155" y="1285"/>
                    <a:pt x="7227" y="1361"/>
                  </a:cubicBezTo>
                  <a:cubicBezTo>
                    <a:pt x="7285" y="1306"/>
                    <a:pt x="7285" y="1306"/>
                    <a:pt x="7285" y="1306"/>
                  </a:cubicBezTo>
                  <a:cubicBezTo>
                    <a:pt x="7211" y="1229"/>
                    <a:pt x="7133" y="1153"/>
                    <a:pt x="7053" y="1081"/>
                  </a:cubicBezTo>
                  <a:moveTo>
                    <a:pt x="1429" y="1060"/>
                  </a:moveTo>
                  <a:cubicBezTo>
                    <a:pt x="1349" y="1131"/>
                    <a:pt x="1270" y="1206"/>
                    <a:pt x="1195" y="1283"/>
                  </a:cubicBezTo>
                  <a:cubicBezTo>
                    <a:pt x="1252" y="1338"/>
                    <a:pt x="1252" y="1338"/>
                    <a:pt x="1252" y="1338"/>
                  </a:cubicBezTo>
                  <a:cubicBezTo>
                    <a:pt x="1326" y="1262"/>
                    <a:pt x="1403" y="1190"/>
                    <a:pt x="1482" y="1119"/>
                  </a:cubicBezTo>
                  <a:cubicBezTo>
                    <a:pt x="1429" y="1060"/>
                    <a:pt x="1429" y="1060"/>
                    <a:pt x="1429" y="1060"/>
                  </a:cubicBezTo>
                  <a:moveTo>
                    <a:pt x="6540" y="686"/>
                  </a:moveTo>
                  <a:cubicBezTo>
                    <a:pt x="6496" y="753"/>
                    <a:pt x="6496" y="753"/>
                    <a:pt x="6496" y="753"/>
                  </a:cubicBezTo>
                  <a:cubicBezTo>
                    <a:pt x="6584" y="811"/>
                    <a:pt x="6672" y="872"/>
                    <a:pt x="6755" y="937"/>
                  </a:cubicBezTo>
                  <a:cubicBezTo>
                    <a:pt x="6804" y="874"/>
                    <a:pt x="6804" y="874"/>
                    <a:pt x="6804" y="874"/>
                  </a:cubicBezTo>
                  <a:cubicBezTo>
                    <a:pt x="6718" y="808"/>
                    <a:pt x="6629" y="745"/>
                    <a:pt x="6540" y="686"/>
                  </a:cubicBezTo>
                  <a:moveTo>
                    <a:pt x="1945" y="670"/>
                  </a:moveTo>
                  <a:cubicBezTo>
                    <a:pt x="1855" y="728"/>
                    <a:pt x="1766" y="791"/>
                    <a:pt x="1680" y="855"/>
                  </a:cubicBezTo>
                  <a:cubicBezTo>
                    <a:pt x="1728" y="918"/>
                    <a:pt x="1728" y="918"/>
                    <a:pt x="1728" y="918"/>
                  </a:cubicBezTo>
                  <a:cubicBezTo>
                    <a:pt x="1812" y="855"/>
                    <a:pt x="1900" y="794"/>
                    <a:pt x="1989" y="736"/>
                  </a:cubicBezTo>
                  <a:cubicBezTo>
                    <a:pt x="1945" y="670"/>
                    <a:pt x="1945" y="670"/>
                    <a:pt x="1945" y="670"/>
                  </a:cubicBezTo>
                  <a:moveTo>
                    <a:pt x="5972" y="376"/>
                  </a:moveTo>
                  <a:cubicBezTo>
                    <a:pt x="5939" y="448"/>
                    <a:pt x="5939" y="448"/>
                    <a:pt x="5939" y="448"/>
                  </a:cubicBezTo>
                  <a:cubicBezTo>
                    <a:pt x="6036" y="492"/>
                    <a:pt x="6131" y="540"/>
                    <a:pt x="6224" y="590"/>
                  </a:cubicBezTo>
                  <a:cubicBezTo>
                    <a:pt x="6262" y="520"/>
                    <a:pt x="6262" y="520"/>
                    <a:pt x="6262" y="520"/>
                  </a:cubicBezTo>
                  <a:cubicBezTo>
                    <a:pt x="6168" y="469"/>
                    <a:pt x="6070" y="420"/>
                    <a:pt x="5972" y="376"/>
                  </a:cubicBezTo>
                  <a:moveTo>
                    <a:pt x="2515" y="363"/>
                  </a:moveTo>
                  <a:cubicBezTo>
                    <a:pt x="2417" y="407"/>
                    <a:pt x="2319" y="454"/>
                    <a:pt x="2224" y="505"/>
                  </a:cubicBezTo>
                  <a:cubicBezTo>
                    <a:pt x="2262" y="575"/>
                    <a:pt x="2262" y="575"/>
                    <a:pt x="2262" y="575"/>
                  </a:cubicBezTo>
                  <a:cubicBezTo>
                    <a:pt x="2355" y="526"/>
                    <a:pt x="2451" y="478"/>
                    <a:pt x="2547" y="436"/>
                  </a:cubicBezTo>
                  <a:cubicBezTo>
                    <a:pt x="2515" y="363"/>
                    <a:pt x="2515" y="363"/>
                    <a:pt x="2515" y="363"/>
                  </a:cubicBezTo>
                  <a:moveTo>
                    <a:pt x="5364" y="155"/>
                  </a:moveTo>
                  <a:cubicBezTo>
                    <a:pt x="5343" y="232"/>
                    <a:pt x="5343" y="232"/>
                    <a:pt x="5343" y="232"/>
                  </a:cubicBezTo>
                  <a:cubicBezTo>
                    <a:pt x="5444" y="261"/>
                    <a:pt x="5546" y="293"/>
                    <a:pt x="5645" y="328"/>
                  </a:cubicBezTo>
                  <a:cubicBezTo>
                    <a:pt x="5673" y="253"/>
                    <a:pt x="5673" y="253"/>
                    <a:pt x="5673" y="253"/>
                  </a:cubicBezTo>
                  <a:cubicBezTo>
                    <a:pt x="5571" y="217"/>
                    <a:pt x="5468" y="184"/>
                    <a:pt x="5364" y="155"/>
                  </a:cubicBezTo>
                  <a:moveTo>
                    <a:pt x="3124" y="146"/>
                  </a:moveTo>
                  <a:cubicBezTo>
                    <a:pt x="3021" y="174"/>
                    <a:pt x="2917" y="207"/>
                    <a:pt x="2815" y="243"/>
                  </a:cubicBezTo>
                  <a:cubicBezTo>
                    <a:pt x="2842" y="318"/>
                    <a:pt x="2842" y="318"/>
                    <a:pt x="2842" y="318"/>
                  </a:cubicBezTo>
                  <a:cubicBezTo>
                    <a:pt x="2941" y="283"/>
                    <a:pt x="3044" y="250"/>
                    <a:pt x="3145" y="223"/>
                  </a:cubicBezTo>
                  <a:cubicBezTo>
                    <a:pt x="3124" y="146"/>
                    <a:pt x="3124" y="146"/>
                    <a:pt x="3124" y="146"/>
                  </a:cubicBezTo>
                  <a:moveTo>
                    <a:pt x="4729" y="31"/>
                  </a:moveTo>
                  <a:cubicBezTo>
                    <a:pt x="4720" y="110"/>
                    <a:pt x="4720" y="110"/>
                    <a:pt x="4720" y="110"/>
                  </a:cubicBezTo>
                  <a:cubicBezTo>
                    <a:pt x="4825" y="122"/>
                    <a:pt x="4930" y="138"/>
                    <a:pt x="5034" y="159"/>
                  </a:cubicBezTo>
                  <a:cubicBezTo>
                    <a:pt x="5049" y="81"/>
                    <a:pt x="5049" y="81"/>
                    <a:pt x="5049" y="81"/>
                  </a:cubicBezTo>
                  <a:cubicBezTo>
                    <a:pt x="4944" y="60"/>
                    <a:pt x="4836" y="43"/>
                    <a:pt x="4729" y="31"/>
                  </a:cubicBezTo>
                  <a:moveTo>
                    <a:pt x="3760" y="26"/>
                  </a:moveTo>
                  <a:cubicBezTo>
                    <a:pt x="3653" y="38"/>
                    <a:pt x="3545" y="54"/>
                    <a:pt x="3440" y="74"/>
                  </a:cubicBezTo>
                  <a:cubicBezTo>
                    <a:pt x="3455" y="152"/>
                    <a:pt x="3455" y="152"/>
                    <a:pt x="3455" y="152"/>
                  </a:cubicBezTo>
                  <a:cubicBezTo>
                    <a:pt x="3558" y="133"/>
                    <a:pt x="3663" y="117"/>
                    <a:pt x="3769" y="106"/>
                  </a:cubicBezTo>
                  <a:cubicBezTo>
                    <a:pt x="3760" y="26"/>
                    <a:pt x="3760" y="26"/>
                    <a:pt x="3760" y="26"/>
                  </a:cubicBezTo>
                  <a:moveTo>
                    <a:pt x="4221" y="0"/>
                  </a:moveTo>
                  <a:cubicBezTo>
                    <a:pt x="4175" y="0"/>
                    <a:pt x="4129" y="1"/>
                    <a:pt x="4083" y="3"/>
                  </a:cubicBezTo>
                  <a:cubicBezTo>
                    <a:pt x="4085" y="83"/>
                    <a:pt x="4085" y="83"/>
                    <a:pt x="4085" y="83"/>
                  </a:cubicBezTo>
                  <a:cubicBezTo>
                    <a:pt x="4131" y="81"/>
                    <a:pt x="4178" y="80"/>
                    <a:pt x="4224" y="80"/>
                  </a:cubicBezTo>
                  <a:cubicBezTo>
                    <a:pt x="4283" y="80"/>
                    <a:pt x="4343" y="81"/>
                    <a:pt x="4403" y="84"/>
                  </a:cubicBezTo>
                  <a:cubicBezTo>
                    <a:pt x="4407" y="4"/>
                    <a:pt x="4407" y="4"/>
                    <a:pt x="4407" y="4"/>
                  </a:cubicBezTo>
                  <a:cubicBezTo>
                    <a:pt x="4344" y="2"/>
                    <a:pt x="4282" y="0"/>
                    <a:pt x="4221" y="0"/>
                  </a:cubicBezTo>
                </a:path>
              </a:pathLst>
            </a:custGeom>
            <a:solidFill>
              <a:srgbClr val="FFFFFF">
                <a:alpha val="5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1" name="Freeform 382"/>
            <p:cNvSpPr>
              <a:spLocks noEditPoints="1"/>
            </p:cNvSpPr>
            <p:nvPr/>
          </p:nvSpPr>
          <p:spPr bwMode="auto">
            <a:xfrm>
              <a:off x="5784950" y="1262627"/>
              <a:ext cx="3847851" cy="3386645"/>
            </a:xfrm>
            <a:custGeom>
              <a:avLst/>
              <a:gdLst>
                <a:gd name="T0" fmla="*/ 1774 w 16153"/>
                <a:gd name="T1" fmla="*/ 4463 h 14217"/>
                <a:gd name="T2" fmla="*/ 8086 w 16153"/>
                <a:gd name="T3" fmla="*/ 277 h 14217"/>
                <a:gd name="T4" fmla="*/ 10725 w 16153"/>
                <a:gd name="T5" fmla="*/ 810 h 14217"/>
                <a:gd name="T6" fmla="*/ 14380 w 16153"/>
                <a:gd name="T7" fmla="*/ 9755 h 14217"/>
                <a:gd name="T8" fmla="*/ 8068 w 16153"/>
                <a:gd name="T9" fmla="*/ 13940 h 14217"/>
                <a:gd name="T10" fmla="*/ 5429 w 16153"/>
                <a:gd name="T11" fmla="*/ 13406 h 14217"/>
                <a:gd name="T12" fmla="*/ 1774 w 16153"/>
                <a:gd name="T13" fmla="*/ 4463 h 14217"/>
                <a:gd name="T14" fmla="*/ 1774 w 16153"/>
                <a:gd name="T15" fmla="*/ 4463 h 14217"/>
                <a:gd name="T16" fmla="*/ 1774 w 16153"/>
                <a:gd name="T17" fmla="*/ 4463 h 14217"/>
                <a:gd name="T18" fmla="*/ 8086 w 16153"/>
                <a:gd name="T19" fmla="*/ 0 h 14217"/>
                <a:gd name="T20" fmla="*/ 1519 w 16153"/>
                <a:gd name="T21" fmla="*/ 4355 h 14217"/>
                <a:gd name="T22" fmla="*/ 5322 w 16153"/>
                <a:gd name="T23" fmla="*/ 13662 h 14217"/>
                <a:gd name="T24" fmla="*/ 8066 w 16153"/>
                <a:gd name="T25" fmla="*/ 14217 h 14217"/>
                <a:gd name="T26" fmla="*/ 14634 w 16153"/>
                <a:gd name="T27" fmla="*/ 9862 h 14217"/>
                <a:gd name="T28" fmla="*/ 10832 w 16153"/>
                <a:gd name="T29" fmla="*/ 555 h 14217"/>
                <a:gd name="T30" fmla="*/ 8086 w 16153"/>
                <a:gd name="T31" fmla="*/ 0 h 14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153" h="14217">
                  <a:moveTo>
                    <a:pt x="1774" y="4463"/>
                  </a:moveTo>
                  <a:cubicBezTo>
                    <a:pt x="2872" y="1851"/>
                    <a:pt x="5414" y="277"/>
                    <a:pt x="8086" y="277"/>
                  </a:cubicBezTo>
                  <a:cubicBezTo>
                    <a:pt x="8967" y="277"/>
                    <a:pt x="9863" y="448"/>
                    <a:pt x="10725" y="810"/>
                  </a:cubicBezTo>
                  <a:cubicBezTo>
                    <a:pt x="14200" y="2269"/>
                    <a:pt x="15840" y="6281"/>
                    <a:pt x="14380" y="9755"/>
                  </a:cubicBezTo>
                  <a:cubicBezTo>
                    <a:pt x="13282" y="12366"/>
                    <a:pt x="10740" y="13940"/>
                    <a:pt x="8068" y="13940"/>
                  </a:cubicBezTo>
                  <a:cubicBezTo>
                    <a:pt x="7187" y="13940"/>
                    <a:pt x="6291" y="13769"/>
                    <a:pt x="5429" y="13406"/>
                  </a:cubicBezTo>
                  <a:cubicBezTo>
                    <a:pt x="1954" y="11948"/>
                    <a:pt x="314" y="7935"/>
                    <a:pt x="1774" y="4463"/>
                  </a:cubicBezTo>
                  <a:cubicBezTo>
                    <a:pt x="1774" y="4463"/>
                    <a:pt x="1774" y="4463"/>
                    <a:pt x="1774" y="4463"/>
                  </a:cubicBezTo>
                  <a:cubicBezTo>
                    <a:pt x="1774" y="4463"/>
                    <a:pt x="1774" y="4463"/>
                    <a:pt x="1774" y="4463"/>
                  </a:cubicBezTo>
                  <a:moveTo>
                    <a:pt x="8086" y="0"/>
                  </a:moveTo>
                  <a:cubicBezTo>
                    <a:pt x="5307" y="0"/>
                    <a:pt x="2662" y="1638"/>
                    <a:pt x="1519" y="4355"/>
                  </a:cubicBezTo>
                  <a:cubicBezTo>
                    <a:pt x="0" y="7969"/>
                    <a:pt x="1706" y="12143"/>
                    <a:pt x="5322" y="13662"/>
                  </a:cubicBezTo>
                  <a:cubicBezTo>
                    <a:pt x="6218" y="14039"/>
                    <a:pt x="7150" y="14217"/>
                    <a:pt x="8066" y="14217"/>
                  </a:cubicBezTo>
                  <a:cubicBezTo>
                    <a:pt x="10846" y="14217"/>
                    <a:pt x="13492" y="12579"/>
                    <a:pt x="14634" y="9862"/>
                  </a:cubicBezTo>
                  <a:cubicBezTo>
                    <a:pt x="16153" y="6248"/>
                    <a:pt x="14447" y="2074"/>
                    <a:pt x="10832" y="555"/>
                  </a:cubicBezTo>
                  <a:cubicBezTo>
                    <a:pt x="9935" y="179"/>
                    <a:pt x="9003" y="0"/>
                    <a:pt x="808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2" name="Freeform 383"/>
            <p:cNvSpPr>
              <a:spLocks/>
            </p:cNvSpPr>
            <p:nvPr/>
          </p:nvSpPr>
          <p:spPr bwMode="auto">
            <a:xfrm>
              <a:off x="7830933" y="1267366"/>
              <a:ext cx="25511" cy="2118"/>
            </a:xfrm>
            <a:custGeom>
              <a:avLst/>
              <a:gdLst>
                <a:gd name="T0" fmla="*/ 107 w 107"/>
                <a:gd name="T1" fmla="*/ 9 h 9"/>
                <a:gd name="T2" fmla="*/ 80 w 107"/>
                <a:gd name="T3" fmla="*/ 5 h 9"/>
                <a:gd name="T4" fmla="*/ 0 w 107"/>
                <a:gd name="T5" fmla="*/ 0 h 9"/>
                <a:gd name="T6" fmla="*/ 107 w 107"/>
                <a:gd name="T7" fmla="*/ 9 h 9"/>
              </a:gdLst>
              <a:ahLst/>
              <a:cxnLst>
                <a:cxn ang="0">
                  <a:pos x="T0" y="T1"/>
                </a:cxn>
                <a:cxn ang="0">
                  <a:pos x="T2" y="T3"/>
                </a:cxn>
                <a:cxn ang="0">
                  <a:pos x="T4" y="T5"/>
                </a:cxn>
                <a:cxn ang="0">
                  <a:pos x="T6" y="T7"/>
                </a:cxn>
              </a:cxnLst>
              <a:rect l="0" t="0" r="r" b="b"/>
              <a:pathLst>
                <a:path w="107" h="9">
                  <a:moveTo>
                    <a:pt x="107" y="9"/>
                  </a:moveTo>
                  <a:cubicBezTo>
                    <a:pt x="98" y="7"/>
                    <a:pt x="89" y="6"/>
                    <a:pt x="80" y="5"/>
                  </a:cubicBezTo>
                  <a:cubicBezTo>
                    <a:pt x="53" y="3"/>
                    <a:pt x="27" y="2"/>
                    <a:pt x="0" y="0"/>
                  </a:cubicBezTo>
                  <a:cubicBezTo>
                    <a:pt x="36" y="3"/>
                    <a:pt x="71" y="5"/>
                    <a:pt x="107"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3" name="Freeform 384"/>
            <p:cNvSpPr>
              <a:spLocks noEditPoints="1"/>
            </p:cNvSpPr>
            <p:nvPr/>
          </p:nvSpPr>
          <p:spPr bwMode="auto">
            <a:xfrm>
              <a:off x="6189891" y="1329983"/>
              <a:ext cx="3113895" cy="3044622"/>
            </a:xfrm>
            <a:custGeom>
              <a:avLst/>
              <a:gdLst>
                <a:gd name="T0" fmla="*/ 6381 w 13072"/>
                <a:gd name="T1" fmla="*/ 12488 h 12781"/>
                <a:gd name="T2" fmla="*/ 5906 w 13072"/>
                <a:gd name="T3" fmla="*/ 12468 h 12781"/>
                <a:gd name="T4" fmla="*/ 730 w 13072"/>
                <a:gd name="T5" fmla="*/ 6354 h 12781"/>
                <a:gd name="T6" fmla="*/ 6372 w 13072"/>
                <a:gd name="T7" fmla="*/ 1163 h 12781"/>
                <a:gd name="T8" fmla="*/ 6848 w 13072"/>
                <a:gd name="T9" fmla="*/ 1183 h 12781"/>
                <a:gd name="T10" fmla="*/ 12023 w 13072"/>
                <a:gd name="T11" fmla="*/ 7296 h 12781"/>
                <a:gd name="T12" fmla="*/ 6381 w 13072"/>
                <a:gd name="T13" fmla="*/ 12488 h 12781"/>
                <a:gd name="T14" fmla="*/ 6660 w 13072"/>
                <a:gd name="T15" fmla="*/ 0 h 12781"/>
                <a:gd name="T16" fmla="*/ 6582 w 13072"/>
                <a:gd name="T17" fmla="*/ 938 h 12781"/>
                <a:gd name="T18" fmla="*/ 6586 w 13072"/>
                <a:gd name="T19" fmla="*/ 939 h 12781"/>
                <a:gd name="T20" fmla="*/ 6372 w 13072"/>
                <a:gd name="T21" fmla="*/ 935 h 12781"/>
                <a:gd name="T22" fmla="*/ 1097 w 13072"/>
                <a:gd name="T23" fmla="*/ 4209 h 12781"/>
                <a:gd name="T24" fmla="*/ 226 w 13072"/>
                <a:gd name="T25" fmla="*/ 3843 h 12781"/>
                <a:gd name="T26" fmla="*/ 74 w 13072"/>
                <a:gd name="T27" fmla="*/ 4180 h 12781"/>
                <a:gd name="T28" fmla="*/ 74 w 13072"/>
                <a:gd name="T29" fmla="*/ 4180 h 12781"/>
                <a:gd name="T30" fmla="*/ 74 w 13072"/>
                <a:gd name="T31" fmla="*/ 4180 h 12781"/>
                <a:gd name="T32" fmla="*/ 0 w 13072"/>
                <a:gd name="T33" fmla="*/ 4369 h 12781"/>
                <a:gd name="T34" fmla="*/ 868 w 13072"/>
                <a:gd name="T35" fmla="*/ 4732 h 12781"/>
                <a:gd name="T36" fmla="*/ 502 w 13072"/>
                <a:gd name="T37" fmla="*/ 6335 h 12781"/>
                <a:gd name="T38" fmla="*/ 2279 w 13072"/>
                <a:gd name="T39" fmla="*/ 11057 h 12781"/>
                <a:gd name="T40" fmla="*/ 1663 w 13072"/>
                <a:gd name="T41" fmla="*/ 11771 h 12781"/>
                <a:gd name="T42" fmla="*/ 2093 w 13072"/>
                <a:gd name="T43" fmla="*/ 12148 h 12781"/>
                <a:gd name="T44" fmla="*/ 2709 w 13072"/>
                <a:gd name="T45" fmla="*/ 11435 h 12781"/>
                <a:gd name="T46" fmla="*/ 5887 w 13072"/>
                <a:gd name="T47" fmla="*/ 12696 h 12781"/>
                <a:gd name="T48" fmla="*/ 6381 w 13072"/>
                <a:gd name="T49" fmla="*/ 12717 h 12781"/>
                <a:gd name="T50" fmla="*/ 9230 w 13072"/>
                <a:gd name="T51" fmla="*/ 11977 h 12781"/>
                <a:gd name="T52" fmla="*/ 9717 w 13072"/>
                <a:gd name="T53" fmla="*/ 12781 h 12781"/>
                <a:gd name="T54" fmla="*/ 10204 w 13072"/>
                <a:gd name="T55" fmla="*/ 12481 h 12781"/>
                <a:gd name="T56" fmla="*/ 9716 w 13072"/>
                <a:gd name="T57" fmla="*/ 11676 h 12781"/>
                <a:gd name="T58" fmla="*/ 12252 w 13072"/>
                <a:gd name="T59" fmla="*/ 7315 h 12781"/>
                <a:gd name="T60" fmla="*/ 12158 w 13072"/>
                <a:gd name="T61" fmla="*/ 5674 h 12781"/>
                <a:gd name="T62" fmla="*/ 13072 w 13072"/>
                <a:gd name="T63" fmla="*/ 5459 h 12781"/>
                <a:gd name="T64" fmla="*/ 12933 w 13072"/>
                <a:gd name="T65" fmla="*/ 4905 h 12781"/>
                <a:gd name="T66" fmla="*/ 12018 w 13072"/>
                <a:gd name="T67" fmla="*/ 5119 h 12781"/>
                <a:gd name="T68" fmla="*/ 7147 w 13072"/>
                <a:gd name="T69" fmla="*/ 985 h 12781"/>
                <a:gd name="T70" fmla="*/ 7152 w 13072"/>
                <a:gd name="T71" fmla="*/ 985 h 12781"/>
                <a:gd name="T72" fmla="*/ 7230 w 13072"/>
                <a:gd name="T73" fmla="*/ 48 h 12781"/>
                <a:gd name="T74" fmla="*/ 6660 w 13072"/>
                <a:gd name="T75" fmla="*/ 0 h 12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072" h="12781">
                  <a:moveTo>
                    <a:pt x="6381" y="12488"/>
                  </a:moveTo>
                  <a:cubicBezTo>
                    <a:pt x="6224" y="12488"/>
                    <a:pt x="6065" y="12481"/>
                    <a:pt x="5906" y="12468"/>
                  </a:cubicBezTo>
                  <a:cubicBezTo>
                    <a:pt x="2792" y="12209"/>
                    <a:pt x="471" y="9466"/>
                    <a:pt x="730" y="6354"/>
                  </a:cubicBezTo>
                  <a:cubicBezTo>
                    <a:pt x="977" y="3403"/>
                    <a:pt x="3459" y="1163"/>
                    <a:pt x="6372" y="1163"/>
                  </a:cubicBezTo>
                  <a:cubicBezTo>
                    <a:pt x="6529" y="1163"/>
                    <a:pt x="6688" y="1169"/>
                    <a:pt x="6848" y="1183"/>
                  </a:cubicBezTo>
                  <a:cubicBezTo>
                    <a:pt x="9962" y="1442"/>
                    <a:pt x="12283" y="4184"/>
                    <a:pt x="12023" y="7296"/>
                  </a:cubicBezTo>
                  <a:cubicBezTo>
                    <a:pt x="11777" y="10248"/>
                    <a:pt x="9293" y="12488"/>
                    <a:pt x="6381" y="12488"/>
                  </a:cubicBezTo>
                  <a:moveTo>
                    <a:pt x="6660" y="0"/>
                  </a:moveTo>
                  <a:cubicBezTo>
                    <a:pt x="6582" y="938"/>
                    <a:pt x="6582" y="938"/>
                    <a:pt x="6582" y="938"/>
                  </a:cubicBezTo>
                  <a:cubicBezTo>
                    <a:pt x="6583" y="938"/>
                    <a:pt x="6584" y="939"/>
                    <a:pt x="6586" y="939"/>
                  </a:cubicBezTo>
                  <a:cubicBezTo>
                    <a:pt x="6515" y="936"/>
                    <a:pt x="6443" y="935"/>
                    <a:pt x="6372" y="935"/>
                  </a:cubicBezTo>
                  <a:cubicBezTo>
                    <a:pt x="4095" y="935"/>
                    <a:pt x="2071" y="2251"/>
                    <a:pt x="1097" y="4209"/>
                  </a:cubicBezTo>
                  <a:cubicBezTo>
                    <a:pt x="226" y="3843"/>
                    <a:pt x="226" y="3843"/>
                    <a:pt x="226" y="3843"/>
                  </a:cubicBezTo>
                  <a:cubicBezTo>
                    <a:pt x="173" y="3953"/>
                    <a:pt x="122" y="4065"/>
                    <a:pt x="74" y="4180"/>
                  </a:cubicBezTo>
                  <a:cubicBezTo>
                    <a:pt x="74" y="4180"/>
                    <a:pt x="74" y="4180"/>
                    <a:pt x="74" y="4180"/>
                  </a:cubicBezTo>
                  <a:cubicBezTo>
                    <a:pt x="74" y="4180"/>
                    <a:pt x="74" y="4180"/>
                    <a:pt x="74" y="4180"/>
                  </a:cubicBezTo>
                  <a:cubicBezTo>
                    <a:pt x="48" y="4242"/>
                    <a:pt x="24" y="4306"/>
                    <a:pt x="0" y="4369"/>
                  </a:cubicBezTo>
                  <a:cubicBezTo>
                    <a:pt x="868" y="4732"/>
                    <a:pt x="868" y="4732"/>
                    <a:pt x="868" y="4732"/>
                  </a:cubicBezTo>
                  <a:cubicBezTo>
                    <a:pt x="676" y="5236"/>
                    <a:pt x="549" y="5773"/>
                    <a:pt x="502" y="6335"/>
                  </a:cubicBezTo>
                  <a:cubicBezTo>
                    <a:pt x="349" y="8164"/>
                    <a:pt x="1054" y="9869"/>
                    <a:pt x="2279" y="11057"/>
                  </a:cubicBezTo>
                  <a:cubicBezTo>
                    <a:pt x="1663" y="11771"/>
                    <a:pt x="1663" y="11771"/>
                    <a:pt x="1663" y="11771"/>
                  </a:cubicBezTo>
                  <a:cubicBezTo>
                    <a:pt x="1800" y="11902"/>
                    <a:pt x="1944" y="12028"/>
                    <a:pt x="2093" y="12148"/>
                  </a:cubicBezTo>
                  <a:cubicBezTo>
                    <a:pt x="2709" y="11435"/>
                    <a:pt x="2709" y="11435"/>
                    <a:pt x="2709" y="11435"/>
                  </a:cubicBezTo>
                  <a:cubicBezTo>
                    <a:pt x="3591" y="12137"/>
                    <a:pt x="4681" y="12596"/>
                    <a:pt x="5887" y="12696"/>
                  </a:cubicBezTo>
                  <a:cubicBezTo>
                    <a:pt x="6053" y="12710"/>
                    <a:pt x="6217" y="12717"/>
                    <a:pt x="6381" y="12717"/>
                  </a:cubicBezTo>
                  <a:cubicBezTo>
                    <a:pt x="7406" y="12717"/>
                    <a:pt x="8379" y="12450"/>
                    <a:pt x="9230" y="11977"/>
                  </a:cubicBezTo>
                  <a:cubicBezTo>
                    <a:pt x="9717" y="12781"/>
                    <a:pt x="9717" y="12781"/>
                    <a:pt x="9717" y="12781"/>
                  </a:cubicBezTo>
                  <a:cubicBezTo>
                    <a:pt x="9883" y="12688"/>
                    <a:pt x="10045" y="12588"/>
                    <a:pt x="10204" y="12481"/>
                  </a:cubicBezTo>
                  <a:cubicBezTo>
                    <a:pt x="9716" y="11676"/>
                    <a:pt x="9716" y="11676"/>
                    <a:pt x="9716" y="11676"/>
                  </a:cubicBezTo>
                  <a:cubicBezTo>
                    <a:pt x="11121" y="10708"/>
                    <a:pt x="12099" y="9144"/>
                    <a:pt x="12252" y="7315"/>
                  </a:cubicBezTo>
                  <a:cubicBezTo>
                    <a:pt x="12298" y="6753"/>
                    <a:pt x="12263" y="6203"/>
                    <a:pt x="12158" y="5674"/>
                  </a:cubicBezTo>
                  <a:cubicBezTo>
                    <a:pt x="13072" y="5459"/>
                    <a:pt x="13072" y="5459"/>
                    <a:pt x="13072" y="5459"/>
                  </a:cubicBezTo>
                  <a:cubicBezTo>
                    <a:pt x="13033" y="5272"/>
                    <a:pt x="12988" y="5087"/>
                    <a:pt x="12933" y="4905"/>
                  </a:cubicBezTo>
                  <a:cubicBezTo>
                    <a:pt x="12018" y="5119"/>
                    <a:pt x="12018" y="5119"/>
                    <a:pt x="12018" y="5119"/>
                  </a:cubicBezTo>
                  <a:cubicBezTo>
                    <a:pt x="11362" y="2962"/>
                    <a:pt x="9492" y="1292"/>
                    <a:pt x="7147" y="985"/>
                  </a:cubicBezTo>
                  <a:cubicBezTo>
                    <a:pt x="7148" y="985"/>
                    <a:pt x="7150" y="985"/>
                    <a:pt x="7152" y="985"/>
                  </a:cubicBezTo>
                  <a:cubicBezTo>
                    <a:pt x="7230" y="48"/>
                    <a:pt x="7230" y="48"/>
                    <a:pt x="7230" y="48"/>
                  </a:cubicBezTo>
                  <a:cubicBezTo>
                    <a:pt x="7040" y="24"/>
                    <a:pt x="6849" y="7"/>
                    <a:pt x="66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54" name="组合 53"/>
          <p:cNvGrpSpPr/>
          <p:nvPr/>
        </p:nvGrpSpPr>
        <p:grpSpPr>
          <a:xfrm>
            <a:off x="-679615" y="462049"/>
            <a:ext cx="13394593" cy="6868152"/>
            <a:chOff x="-479848" y="87142"/>
            <a:chExt cx="13174640" cy="6884213"/>
          </a:xfrm>
          <a:gradFill flip="none" rotWithShape="1">
            <a:gsLst>
              <a:gs pos="100000">
                <a:srgbClr val="11ABE2">
                  <a:alpha val="0"/>
                </a:srgbClr>
              </a:gs>
              <a:gs pos="0">
                <a:srgbClr val="11ABE2">
                  <a:alpha val="30000"/>
                </a:srgbClr>
              </a:gs>
            </a:gsLst>
            <a:lin ang="8100000" scaled="1"/>
            <a:tileRect/>
          </a:gradFill>
        </p:grpSpPr>
        <p:sp>
          <p:nvSpPr>
            <p:cNvPr id="55" name="Freeform 576"/>
            <p:cNvSpPr>
              <a:spLocks/>
            </p:cNvSpPr>
            <p:nvPr/>
          </p:nvSpPr>
          <p:spPr bwMode="auto">
            <a:xfrm>
              <a:off x="-385484" y="159177"/>
              <a:ext cx="12985912" cy="6812178"/>
            </a:xfrm>
            <a:custGeom>
              <a:avLst/>
              <a:gdLst>
                <a:gd name="T0" fmla="*/ 35780 w 35780"/>
                <a:gd name="T1" fmla="*/ 0 h 18142"/>
                <a:gd name="T2" fmla="*/ 34275 w 35780"/>
                <a:gd name="T3" fmla="*/ 0 h 18142"/>
                <a:gd name="T4" fmla="*/ 30937 w 35780"/>
                <a:gd name="T5" fmla="*/ 2845 h 18142"/>
                <a:gd name="T6" fmla="*/ 0 w 35780"/>
                <a:gd name="T7" fmla="*/ 18142 h 18142"/>
                <a:gd name="T8" fmla="*/ 7315 w 35780"/>
                <a:gd name="T9" fmla="*/ 18142 h 18142"/>
                <a:gd name="T10" fmla="*/ 35780 w 35780"/>
                <a:gd name="T11" fmla="*/ 0 h 18142"/>
              </a:gdLst>
              <a:ahLst/>
              <a:cxnLst>
                <a:cxn ang="0">
                  <a:pos x="T0" y="T1"/>
                </a:cxn>
                <a:cxn ang="0">
                  <a:pos x="T2" y="T3"/>
                </a:cxn>
                <a:cxn ang="0">
                  <a:pos x="T4" y="T5"/>
                </a:cxn>
                <a:cxn ang="0">
                  <a:pos x="T6" y="T7"/>
                </a:cxn>
                <a:cxn ang="0">
                  <a:pos x="T8" y="T9"/>
                </a:cxn>
                <a:cxn ang="0">
                  <a:pos x="T10" y="T11"/>
                </a:cxn>
              </a:cxnLst>
              <a:rect l="0" t="0" r="r" b="b"/>
              <a:pathLst>
                <a:path w="35780" h="18142">
                  <a:moveTo>
                    <a:pt x="35780" y="0"/>
                  </a:moveTo>
                  <a:lnTo>
                    <a:pt x="34275" y="0"/>
                  </a:lnTo>
                  <a:lnTo>
                    <a:pt x="30937" y="2845"/>
                  </a:lnTo>
                  <a:lnTo>
                    <a:pt x="0" y="18142"/>
                  </a:lnTo>
                  <a:lnTo>
                    <a:pt x="7315" y="18142"/>
                  </a:lnTo>
                  <a:lnTo>
                    <a:pt x="35780" y="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6" name="Freeform 577"/>
            <p:cNvSpPr>
              <a:spLocks/>
            </p:cNvSpPr>
            <p:nvPr/>
          </p:nvSpPr>
          <p:spPr bwMode="auto">
            <a:xfrm>
              <a:off x="-479848" y="170818"/>
              <a:ext cx="13174640" cy="6788897"/>
            </a:xfrm>
            <a:custGeom>
              <a:avLst/>
              <a:gdLst>
                <a:gd name="T0" fmla="*/ 36300 w 36300"/>
                <a:gd name="T1" fmla="*/ 2070 h 18080"/>
                <a:gd name="T2" fmla="*/ 36300 w 36300"/>
                <a:gd name="T3" fmla="*/ 0 h 18080"/>
                <a:gd name="T4" fmla="*/ 31457 w 36300"/>
                <a:gd name="T5" fmla="*/ 2845 h 18080"/>
                <a:gd name="T6" fmla="*/ 0 w 36300"/>
                <a:gd name="T7" fmla="*/ 14554 h 18080"/>
                <a:gd name="T8" fmla="*/ 0 w 36300"/>
                <a:gd name="T9" fmla="*/ 18080 h 18080"/>
                <a:gd name="T10" fmla="*/ 31660 w 36300"/>
                <a:gd name="T11" fmla="*/ 2956 h 18080"/>
                <a:gd name="T12" fmla="*/ 36300 w 36300"/>
                <a:gd name="T13" fmla="*/ 2070 h 18080"/>
              </a:gdLst>
              <a:ahLst/>
              <a:cxnLst>
                <a:cxn ang="0">
                  <a:pos x="T0" y="T1"/>
                </a:cxn>
                <a:cxn ang="0">
                  <a:pos x="T2" y="T3"/>
                </a:cxn>
                <a:cxn ang="0">
                  <a:pos x="T4" y="T5"/>
                </a:cxn>
                <a:cxn ang="0">
                  <a:pos x="T6" y="T7"/>
                </a:cxn>
                <a:cxn ang="0">
                  <a:pos x="T8" y="T9"/>
                </a:cxn>
                <a:cxn ang="0">
                  <a:pos x="T10" y="T11"/>
                </a:cxn>
                <a:cxn ang="0">
                  <a:pos x="T12" y="T13"/>
                </a:cxn>
              </a:cxnLst>
              <a:rect l="0" t="0" r="r" b="b"/>
              <a:pathLst>
                <a:path w="36300" h="18080">
                  <a:moveTo>
                    <a:pt x="36300" y="2070"/>
                  </a:moveTo>
                  <a:lnTo>
                    <a:pt x="36300" y="0"/>
                  </a:lnTo>
                  <a:lnTo>
                    <a:pt x="31457" y="2845"/>
                  </a:lnTo>
                  <a:lnTo>
                    <a:pt x="0" y="14554"/>
                  </a:lnTo>
                  <a:lnTo>
                    <a:pt x="0" y="18080"/>
                  </a:lnTo>
                  <a:lnTo>
                    <a:pt x="31660" y="2956"/>
                  </a:lnTo>
                  <a:lnTo>
                    <a:pt x="36300" y="2070"/>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57" name="Freeform 578"/>
            <p:cNvSpPr>
              <a:spLocks/>
            </p:cNvSpPr>
            <p:nvPr/>
          </p:nvSpPr>
          <p:spPr bwMode="auto">
            <a:xfrm>
              <a:off x="-479848" y="87142"/>
              <a:ext cx="13174640" cy="6812178"/>
            </a:xfrm>
            <a:custGeom>
              <a:avLst/>
              <a:gdLst>
                <a:gd name="T0" fmla="*/ 36300 w 36300"/>
                <a:gd name="T1" fmla="*/ 756 h 18142"/>
                <a:gd name="T2" fmla="*/ 36300 w 36300"/>
                <a:gd name="T3" fmla="*/ 0 h 18142"/>
                <a:gd name="T4" fmla="*/ 34063 w 36300"/>
                <a:gd name="T5" fmla="*/ 0 h 18142"/>
                <a:gd name="T6" fmla="*/ 31745 w 36300"/>
                <a:gd name="T7" fmla="*/ 2814 h 18142"/>
                <a:gd name="T8" fmla="*/ 0 w 36300"/>
                <a:gd name="T9" fmla="*/ 16055 h 18142"/>
                <a:gd name="T10" fmla="*/ 0 w 36300"/>
                <a:gd name="T11" fmla="*/ 18142 h 18142"/>
                <a:gd name="T12" fmla="*/ 3764 w 36300"/>
                <a:gd name="T13" fmla="*/ 18142 h 18142"/>
                <a:gd name="T14" fmla="*/ 31660 w 36300"/>
                <a:gd name="T15" fmla="*/ 2956 h 18142"/>
                <a:gd name="T16" fmla="*/ 36300 w 36300"/>
                <a:gd name="T17" fmla="*/ 756 h 18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300" h="18142">
                  <a:moveTo>
                    <a:pt x="36300" y="756"/>
                  </a:moveTo>
                  <a:lnTo>
                    <a:pt x="36300" y="0"/>
                  </a:lnTo>
                  <a:lnTo>
                    <a:pt x="34063" y="0"/>
                  </a:lnTo>
                  <a:lnTo>
                    <a:pt x="31745" y="2814"/>
                  </a:lnTo>
                  <a:lnTo>
                    <a:pt x="0" y="16055"/>
                  </a:lnTo>
                  <a:lnTo>
                    <a:pt x="0" y="18142"/>
                  </a:lnTo>
                  <a:lnTo>
                    <a:pt x="3764" y="18142"/>
                  </a:lnTo>
                  <a:lnTo>
                    <a:pt x="31660" y="2956"/>
                  </a:lnTo>
                  <a:lnTo>
                    <a:pt x="36300" y="756"/>
                  </a:lnTo>
                  <a:close/>
                </a:path>
              </a:pathLst>
            </a:custGeom>
            <a:grpFill/>
            <a:ln>
              <a:noFill/>
            </a:ln>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58" name="组合 57"/>
          <p:cNvGrpSpPr/>
          <p:nvPr/>
        </p:nvGrpSpPr>
        <p:grpSpPr>
          <a:xfrm>
            <a:off x="10117908" y="759059"/>
            <a:ext cx="1777076" cy="1777076"/>
            <a:chOff x="2997643" y="2707005"/>
            <a:chExt cx="2124222" cy="2124222"/>
          </a:xfrm>
        </p:grpSpPr>
        <p:sp>
          <p:nvSpPr>
            <p:cNvPr id="59" name="椭圆 58"/>
            <p:cNvSpPr/>
            <p:nvPr/>
          </p:nvSpPr>
          <p:spPr>
            <a:xfrm>
              <a:off x="2997643" y="2707005"/>
              <a:ext cx="2124222" cy="2124222"/>
            </a:xfrm>
            <a:prstGeom prst="ellipse">
              <a:avLst/>
            </a:prstGeom>
            <a:solidFill>
              <a:srgbClr val="00FDFF"/>
            </a:solidFill>
            <a:ln>
              <a:noFill/>
            </a:ln>
            <a:effectLst>
              <a:softEdge rad="1524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60" name="椭圆 59"/>
            <p:cNvSpPr/>
            <p:nvPr/>
          </p:nvSpPr>
          <p:spPr>
            <a:xfrm>
              <a:off x="3265471" y="2974839"/>
              <a:ext cx="1588565" cy="1588560"/>
            </a:xfrm>
            <a:prstGeom prst="ellipse">
              <a:avLst/>
            </a:prstGeom>
            <a:solidFill>
              <a:srgbClr val="0026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grpSp>
        <p:nvGrpSpPr>
          <p:cNvPr id="61" name="组合 60"/>
          <p:cNvGrpSpPr/>
          <p:nvPr/>
        </p:nvGrpSpPr>
        <p:grpSpPr>
          <a:xfrm>
            <a:off x="8265133" y="-1079507"/>
            <a:ext cx="5403600" cy="5403598"/>
            <a:chOff x="8074634" y="-1390649"/>
            <a:chExt cx="5213098" cy="5213096"/>
          </a:xfrm>
          <a:effectLst>
            <a:glow rad="25400">
              <a:schemeClr val="accent1">
                <a:satMod val="175000"/>
                <a:alpha val="9000"/>
              </a:schemeClr>
            </a:glow>
          </a:effectLst>
        </p:grpSpPr>
        <p:sp>
          <p:nvSpPr>
            <p:cNvPr id="62" name="椭圆 61"/>
            <p:cNvSpPr/>
            <p:nvPr/>
          </p:nvSpPr>
          <p:spPr>
            <a:xfrm>
              <a:off x="8074634" y="-1390649"/>
              <a:ext cx="5213098" cy="5213096"/>
            </a:xfrm>
            <a:prstGeom prst="ellipse">
              <a:avLst/>
            </a:prstGeom>
            <a:noFill/>
            <a:ln w="9525">
              <a:solidFill>
                <a:srgbClr val="85DFFF">
                  <a:alpha val="7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63" name="椭圆 62"/>
            <p:cNvSpPr/>
            <p:nvPr/>
          </p:nvSpPr>
          <p:spPr>
            <a:xfrm>
              <a:off x="8096966" y="-1368317"/>
              <a:ext cx="5168435" cy="516843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64" name="椭圆 63"/>
            <p:cNvSpPr/>
            <p:nvPr/>
          </p:nvSpPr>
          <p:spPr>
            <a:xfrm>
              <a:off x="8119297" y="-1345986"/>
              <a:ext cx="5123771" cy="512376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65" name="椭圆 64"/>
            <p:cNvSpPr/>
            <p:nvPr/>
          </p:nvSpPr>
          <p:spPr>
            <a:xfrm>
              <a:off x="8141629" y="-1323654"/>
              <a:ext cx="5079108" cy="507910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66" name="椭圆 65"/>
            <p:cNvSpPr/>
            <p:nvPr/>
          </p:nvSpPr>
          <p:spPr>
            <a:xfrm>
              <a:off x="8163961" y="-1301322"/>
              <a:ext cx="5034444" cy="503444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67" name="椭圆 66"/>
            <p:cNvSpPr/>
            <p:nvPr/>
          </p:nvSpPr>
          <p:spPr>
            <a:xfrm>
              <a:off x="8186293" y="-1278991"/>
              <a:ext cx="4989781" cy="4989780"/>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68" name="椭圆 67"/>
            <p:cNvSpPr/>
            <p:nvPr/>
          </p:nvSpPr>
          <p:spPr>
            <a:xfrm>
              <a:off x="8208625" y="-1256659"/>
              <a:ext cx="4945118" cy="494511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69" name="椭圆 68"/>
            <p:cNvSpPr/>
            <p:nvPr/>
          </p:nvSpPr>
          <p:spPr>
            <a:xfrm>
              <a:off x="8230957" y="-1234327"/>
              <a:ext cx="4900454" cy="490045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70" name="椭圆 69"/>
            <p:cNvSpPr/>
            <p:nvPr/>
          </p:nvSpPr>
          <p:spPr>
            <a:xfrm>
              <a:off x="8253288" y="-1211995"/>
              <a:ext cx="4855791" cy="485578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71" name="椭圆 70"/>
            <p:cNvSpPr/>
            <p:nvPr/>
          </p:nvSpPr>
          <p:spPr>
            <a:xfrm>
              <a:off x="8275620" y="-1189664"/>
              <a:ext cx="4811127" cy="481112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72" name="椭圆 71"/>
            <p:cNvSpPr/>
            <p:nvPr/>
          </p:nvSpPr>
          <p:spPr>
            <a:xfrm>
              <a:off x="8297952" y="-1167332"/>
              <a:ext cx="4766464" cy="476646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73" name="椭圆 72"/>
            <p:cNvSpPr/>
            <p:nvPr/>
          </p:nvSpPr>
          <p:spPr>
            <a:xfrm>
              <a:off x="8320284" y="-1145000"/>
              <a:ext cx="4721801" cy="472179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74" name="椭圆 73"/>
            <p:cNvSpPr/>
            <p:nvPr/>
          </p:nvSpPr>
          <p:spPr>
            <a:xfrm>
              <a:off x="8342615" y="-1122669"/>
              <a:ext cx="4677137" cy="467713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75" name="椭圆 74"/>
            <p:cNvSpPr/>
            <p:nvPr/>
          </p:nvSpPr>
          <p:spPr>
            <a:xfrm>
              <a:off x="8364947" y="-1100337"/>
              <a:ext cx="4632474" cy="463247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76" name="椭圆 75"/>
            <p:cNvSpPr/>
            <p:nvPr/>
          </p:nvSpPr>
          <p:spPr>
            <a:xfrm>
              <a:off x="8387279" y="-1078005"/>
              <a:ext cx="4587810" cy="458780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77" name="椭圆 76"/>
            <p:cNvSpPr/>
            <p:nvPr/>
          </p:nvSpPr>
          <p:spPr>
            <a:xfrm>
              <a:off x="8409610" y="-1055674"/>
              <a:ext cx="4543147" cy="454314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78" name="椭圆 77"/>
            <p:cNvSpPr/>
            <p:nvPr/>
          </p:nvSpPr>
          <p:spPr>
            <a:xfrm>
              <a:off x="8431942" y="-1033342"/>
              <a:ext cx="4498484" cy="449848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79" name="椭圆 78"/>
            <p:cNvSpPr/>
            <p:nvPr/>
          </p:nvSpPr>
          <p:spPr>
            <a:xfrm>
              <a:off x="8454274" y="-1011010"/>
              <a:ext cx="4453820" cy="445381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80" name="椭圆 79"/>
            <p:cNvSpPr/>
            <p:nvPr/>
          </p:nvSpPr>
          <p:spPr>
            <a:xfrm>
              <a:off x="8476605" y="-988679"/>
              <a:ext cx="4409156" cy="440915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81" name="椭圆 80"/>
            <p:cNvSpPr/>
            <p:nvPr/>
          </p:nvSpPr>
          <p:spPr>
            <a:xfrm>
              <a:off x="8498937" y="-966347"/>
              <a:ext cx="4364493" cy="436449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82" name="椭圆 81"/>
            <p:cNvSpPr/>
            <p:nvPr/>
          </p:nvSpPr>
          <p:spPr>
            <a:xfrm>
              <a:off x="8521269" y="-944015"/>
              <a:ext cx="4319830" cy="431982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83" name="椭圆 82"/>
            <p:cNvSpPr/>
            <p:nvPr/>
          </p:nvSpPr>
          <p:spPr>
            <a:xfrm>
              <a:off x="8543601" y="-921683"/>
              <a:ext cx="4275166" cy="427516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84" name="椭圆 83"/>
            <p:cNvSpPr/>
            <p:nvPr/>
          </p:nvSpPr>
          <p:spPr>
            <a:xfrm>
              <a:off x="8565932" y="-899352"/>
              <a:ext cx="4230503" cy="423050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85" name="椭圆 84"/>
            <p:cNvSpPr/>
            <p:nvPr/>
          </p:nvSpPr>
          <p:spPr>
            <a:xfrm>
              <a:off x="8588264" y="-877020"/>
              <a:ext cx="4185839" cy="418583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86" name="椭圆 85"/>
            <p:cNvSpPr/>
            <p:nvPr/>
          </p:nvSpPr>
          <p:spPr>
            <a:xfrm>
              <a:off x="8610596" y="-854688"/>
              <a:ext cx="4141176" cy="414117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87" name="椭圆 86"/>
            <p:cNvSpPr/>
            <p:nvPr/>
          </p:nvSpPr>
          <p:spPr>
            <a:xfrm>
              <a:off x="8632927" y="-832357"/>
              <a:ext cx="4096513" cy="409651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88" name="椭圆 87"/>
            <p:cNvSpPr/>
            <p:nvPr/>
          </p:nvSpPr>
          <p:spPr>
            <a:xfrm>
              <a:off x="8096966" y="-1368317"/>
              <a:ext cx="5168435" cy="516843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89" name="椭圆 88"/>
            <p:cNvSpPr/>
            <p:nvPr/>
          </p:nvSpPr>
          <p:spPr>
            <a:xfrm>
              <a:off x="8119297" y="-1345986"/>
              <a:ext cx="5123771" cy="512376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90" name="椭圆 89"/>
            <p:cNvSpPr/>
            <p:nvPr/>
          </p:nvSpPr>
          <p:spPr>
            <a:xfrm>
              <a:off x="8141629" y="-1323654"/>
              <a:ext cx="5079108" cy="507910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91" name="椭圆 90"/>
            <p:cNvSpPr/>
            <p:nvPr/>
          </p:nvSpPr>
          <p:spPr>
            <a:xfrm>
              <a:off x="8163961" y="-1301322"/>
              <a:ext cx="5034444" cy="503444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92" name="椭圆 91"/>
            <p:cNvSpPr/>
            <p:nvPr/>
          </p:nvSpPr>
          <p:spPr>
            <a:xfrm>
              <a:off x="8186293" y="-1278991"/>
              <a:ext cx="4989781" cy="4989780"/>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93" name="椭圆 92"/>
            <p:cNvSpPr/>
            <p:nvPr/>
          </p:nvSpPr>
          <p:spPr>
            <a:xfrm>
              <a:off x="8208625" y="-1256659"/>
              <a:ext cx="4945118" cy="494511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94" name="椭圆 93"/>
            <p:cNvSpPr/>
            <p:nvPr/>
          </p:nvSpPr>
          <p:spPr>
            <a:xfrm>
              <a:off x="8230957" y="-1234327"/>
              <a:ext cx="4900454" cy="490045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95" name="椭圆 94"/>
            <p:cNvSpPr/>
            <p:nvPr/>
          </p:nvSpPr>
          <p:spPr>
            <a:xfrm>
              <a:off x="8253288" y="-1211995"/>
              <a:ext cx="4855791" cy="485578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96" name="椭圆 95"/>
            <p:cNvSpPr/>
            <p:nvPr/>
          </p:nvSpPr>
          <p:spPr>
            <a:xfrm>
              <a:off x="8275620" y="-1189664"/>
              <a:ext cx="4811127" cy="481112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97" name="椭圆 96"/>
            <p:cNvSpPr/>
            <p:nvPr/>
          </p:nvSpPr>
          <p:spPr>
            <a:xfrm>
              <a:off x="8297952" y="-1167332"/>
              <a:ext cx="4766464" cy="476646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98" name="椭圆 97"/>
            <p:cNvSpPr/>
            <p:nvPr/>
          </p:nvSpPr>
          <p:spPr>
            <a:xfrm>
              <a:off x="8320284" y="-1145000"/>
              <a:ext cx="4721801" cy="472179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99" name="椭圆 98"/>
            <p:cNvSpPr/>
            <p:nvPr/>
          </p:nvSpPr>
          <p:spPr>
            <a:xfrm>
              <a:off x="8342615" y="-1122669"/>
              <a:ext cx="4677137" cy="467713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00" name="椭圆 99"/>
            <p:cNvSpPr/>
            <p:nvPr/>
          </p:nvSpPr>
          <p:spPr>
            <a:xfrm>
              <a:off x="8364947" y="-1100337"/>
              <a:ext cx="4632474" cy="463247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01" name="椭圆 100"/>
            <p:cNvSpPr/>
            <p:nvPr/>
          </p:nvSpPr>
          <p:spPr>
            <a:xfrm>
              <a:off x="8387279" y="-1078005"/>
              <a:ext cx="4587810" cy="458780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02" name="椭圆 101"/>
            <p:cNvSpPr/>
            <p:nvPr/>
          </p:nvSpPr>
          <p:spPr>
            <a:xfrm>
              <a:off x="8409610" y="-1055674"/>
              <a:ext cx="4543147" cy="454314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03" name="椭圆 102"/>
            <p:cNvSpPr/>
            <p:nvPr/>
          </p:nvSpPr>
          <p:spPr>
            <a:xfrm>
              <a:off x="8431942" y="-1033342"/>
              <a:ext cx="4498484" cy="449848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04" name="椭圆 103"/>
            <p:cNvSpPr/>
            <p:nvPr/>
          </p:nvSpPr>
          <p:spPr>
            <a:xfrm>
              <a:off x="8454274" y="-1011010"/>
              <a:ext cx="4453820" cy="445381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05" name="椭圆 104"/>
            <p:cNvSpPr/>
            <p:nvPr/>
          </p:nvSpPr>
          <p:spPr>
            <a:xfrm>
              <a:off x="8476605" y="-988679"/>
              <a:ext cx="4409156" cy="440915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06" name="椭圆 105"/>
            <p:cNvSpPr/>
            <p:nvPr/>
          </p:nvSpPr>
          <p:spPr>
            <a:xfrm>
              <a:off x="8498937" y="-966347"/>
              <a:ext cx="4364493" cy="436449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07" name="椭圆 106"/>
            <p:cNvSpPr/>
            <p:nvPr/>
          </p:nvSpPr>
          <p:spPr>
            <a:xfrm>
              <a:off x="8521269" y="-944015"/>
              <a:ext cx="4319830" cy="431982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08" name="椭圆 107"/>
            <p:cNvSpPr/>
            <p:nvPr/>
          </p:nvSpPr>
          <p:spPr>
            <a:xfrm>
              <a:off x="8543601" y="-921683"/>
              <a:ext cx="4275166" cy="427516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09" name="椭圆 108"/>
            <p:cNvSpPr/>
            <p:nvPr/>
          </p:nvSpPr>
          <p:spPr>
            <a:xfrm>
              <a:off x="8565932" y="-899352"/>
              <a:ext cx="4230503" cy="423050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10" name="椭圆 109"/>
            <p:cNvSpPr/>
            <p:nvPr/>
          </p:nvSpPr>
          <p:spPr>
            <a:xfrm>
              <a:off x="8588264" y="-877020"/>
              <a:ext cx="4185839" cy="418583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11" name="椭圆 110"/>
            <p:cNvSpPr/>
            <p:nvPr/>
          </p:nvSpPr>
          <p:spPr>
            <a:xfrm>
              <a:off x="8610596" y="-854688"/>
              <a:ext cx="4141176" cy="414117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12" name="椭圆 111"/>
            <p:cNvSpPr/>
            <p:nvPr/>
          </p:nvSpPr>
          <p:spPr>
            <a:xfrm>
              <a:off x="8632927" y="-832357"/>
              <a:ext cx="4096513" cy="409651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13" name="椭圆 112"/>
            <p:cNvSpPr/>
            <p:nvPr/>
          </p:nvSpPr>
          <p:spPr>
            <a:xfrm>
              <a:off x="8096966" y="-1368317"/>
              <a:ext cx="5168435" cy="516843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14" name="椭圆 113"/>
            <p:cNvSpPr/>
            <p:nvPr/>
          </p:nvSpPr>
          <p:spPr>
            <a:xfrm>
              <a:off x="8119297" y="-1345986"/>
              <a:ext cx="5123771" cy="512376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15" name="椭圆 114"/>
            <p:cNvSpPr/>
            <p:nvPr/>
          </p:nvSpPr>
          <p:spPr>
            <a:xfrm>
              <a:off x="8141629" y="-1323654"/>
              <a:ext cx="5079108" cy="507910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16" name="椭圆 115"/>
            <p:cNvSpPr/>
            <p:nvPr/>
          </p:nvSpPr>
          <p:spPr>
            <a:xfrm>
              <a:off x="8163961" y="-1301322"/>
              <a:ext cx="5034444" cy="503444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17" name="椭圆 116"/>
            <p:cNvSpPr/>
            <p:nvPr/>
          </p:nvSpPr>
          <p:spPr>
            <a:xfrm>
              <a:off x="8186293" y="-1278991"/>
              <a:ext cx="4989781" cy="4989780"/>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18" name="椭圆 117"/>
            <p:cNvSpPr/>
            <p:nvPr/>
          </p:nvSpPr>
          <p:spPr>
            <a:xfrm>
              <a:off x="8208625" y="-1256659"/>
              <a:ext cx="4945118" cy="494511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19" name="椭圆 118"/>
            <p:cNvSpPr/>
            <p:nvPr/>
          </p:nvSpPr>
          <p:spPr>
            <a:xfrm>
              <a:off x="8230957" y="-1234327"/>
              <a:ext cx="4900454" cy="490045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20" name="椭圆 119"/>
            <p:cNvSpPr/>
            <p:nvPr/>
          </p:nvSpPr>
          <p:spPr>
            <a:xfrm>
              <a:off x="8253288" y="-1211995"/>
              <a:ext cx="4855791" cy="485578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21" name="椭圆 120"/>
            <p:cNvSpPr/>
            <p:nvPr/>
          </p:nvSpPr>
          <p:spPr>
            <a:xfrm>
              <a:off x="8275620" y="-1189664"/>
              <a:ext cx="4811127" cy="481112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22" name="椭圆 121"/>
            <p:cNvSpPr/>
            <p:nvPr/>
          </p:nvSpPr>
          <p:spPr>
            <a:xfrm>
              <a:off x="8297952" y="-1167332"/>
              <a:ext cx="4766464" cy="476646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23" name="椭圆 122"/>
            <p:cNvSpPr/>
            <p:nvPr/>
          </p:nvSpPr>
          <p:spPr>
            <a:xfrm>
              <a:off x="8320284" y="-1145000"/>
              <a:ext cx="4721801" cy="472179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24" name="椭圆 123"/>
            <p:cNvSpPr/>
            <p:nvPr/>
          </p:nvSpPr>
          <p:spPr>
            <a:xfrm>
              <a:off x="8342615" y="-1122669"/>
              <a:ext cx="4677137" cy="467713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25" name="椭圆 124"/>
            <p:cNvSpPr/>
            <p:nvPr/>
          </p:nvSpPr>
          <p:spPr>
            <a:xfrm>
              <a:off x="8364947" y="-1100337"/>
              <a:ext cx="4632474" cy="463247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26" name="椭圆 125"/>
            <p:cNvSpPr/>
            <p:nvPr/>
          </p:nvSpPr>
          <p:spPr>
            <a:xfrm>
              <a:off x="8387279" y="-1078005"/>
              <a:ext cx="4587810" cy="458780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27" name="椭圆 126"/>
            <p:cNvSpPr/>
            <p:nvPr/>
          </p:nvSpPr>
          <p:spPr>
            <a:xfrm>
              <a:off x="8409610" y="-1055674"/>
              <a:ext cx="4543147" cy="454314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28" name="椭圆 127"/>
            <p:cNvSpPr/>
            <p:nvPr/>
          </p:nvSpPr>
          <p:spPr>
            <a:xfrm>
              <a:off x="8431942" y="-1033342"/>
              <a:ext cx="4498484" cy="449848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29" name="椭圆 128"/>
            <p:cNvSpPr/>
            <p:nvPr/>
          </p:nvSpPr>
          <p:spPr>
            <a:xfrm>
              <a:off x="8454274" y="-1011010"/>
              <a:ext cx="4453820" cy="445381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30" name="椭圆 129"/>
            <p:cNvSpPr/>
            <p:nvPr/>
          </p:nvSpPr>
          <p:spPr>
            <a:xfrm>
              <a:off x="8476605" y="-988679"/>
              <a:ext cx="4409156" cy="440915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31" name="椭圆 130"/>
            <p:cNvSpPr/>
            <p:nvPr/>
          </p:nvSpPr>
          <p:spPr>
            <a:xfrm>
              <a:off x="8498937" y="-966347"/>
              <a:ext cx="4364493" cy="436449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32" name="椭圆 131"/>
            <p:cNvSpPr/>
            <p:nvPr/>
          </p:nvSpPr>
          <p:spPr>
            <a:xfrm>
              <a:off x="8521269" y="-944015"/>
              <a:ext cx="4319830" cy="431982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33" name="椭圆 132"/>
            <p:cNvSpPr/>
            <p:nvPr/>
          </p:nvSpPr>
          <p:spPr>
            <a:xfrm>
              <a:off x="8543601" y="-921683"/>
              <a:ext cx="4275166" cy="427516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34" name="椭圆 133"/>
            <p:cNvSpPr/>
            <p:nvPr/>
          </p:nvSpPr>
          <p:spPr>
            <a:xfrm>
              <a:off x="8565932" y="-899352"/>
              <a:ext cx="4230503" cy="423050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35" name="椭圆 134"/>
            <p:cNvSpPr/>
            <p:nvPr/>
          </p:nvSpPr>
          <p:spPr>
            <a:xfrm>
              <a:off x="8588264" y="-877020"/>
              <a:ext cx="4185839" cy="4185839"/>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36" name="椭圆 135"/>
            <p:cNvSpPr/>
            <p:nvPr/>
          </p:nvSpPr>
          <p:spPr>
            <a:xfrm>
              <a:off x="8610596" y="-854688"/>
              <a:ext cx="4141176" cy="4141176"/>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37" name="椭圆 136"/>
            <p:cNvSpPr/>
            <p:nvPr/>
          </p:nvSpPr>
          <p:spPr>
            <a:xfrm>
              <a:off x="8632927" y="-832357"/>
              <a:ext cx="4096513" cy="4096513"/>
            </a:xfrm>
            <a:prstGeom prst="ellipse">
              <a:avLst/>
            </a:prstGeom>
            <a:noFill/>
            <a:ln w="9525" cap="flat" cmpd="sng" algn="ctr">
              <a:solidFill>
                <a:srgbClr val="85DFFF">
                  <a:alpha val="7000"/>
                </a:srgbClr>
              </a:solidFill>
              <a:prstDash val="solid"/>
              <a:miter lim="800000"/>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sp>
          <p:nvSpPr>
            <p:cNvPr id="138" name="椭圆 137"/>
            <p:cNvSpPr/>
            <p:nvPr/>
          </p:nvSpPr>
          <p:spPr>
            <a:xfrm>
              <a:off x="8655259" y="-810025"/>
              <a:ext cx="4051849" cy="4051849"/>
            </a:xfrm>
            <a:prstGeom prst="ellipse">
              <a:avLst/>
            </a:prstGeom>
            <a:noFill/>
            <a:ln w="9525">
              <a:solidFill>
                <a:srgbClr val="85DFFF">
                  <a:alpha val="7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grpSp>
        <p:nvGrpSpPr>
          <p:cNvPr id="139" name="组合 138"/>
          <p:cNvGrpSpPr/>
          <p:nvPr/>
        </p:nvGrpSpPr>
        <p:grpSpPr>
          <a:xfrm>
            <a:off x="3874568" y="4692219"/>
            <a:ext cx="3068103" cy="2948803"/>
            <a:chOff x="461963" y="-1987550"/>
            <a:chExt cx="11268075" cy="10829925"/>
          </a:xfrm>
          <a:solidFill>
            <a:srgbClr val="85DFFF">
              <a:alpha val="29804"/>
            </a:srgbClr>
          </a:solidFill>
        </p:grpSpPr>
        <p:sp>
          <p:nvSpPr>
            <p:cNvPr id="140" name="Freeform 388"/>
            <p:cNvSpPr>
              <a:spLocks noEditPoints="1"/>
            </p:cNvSpPr>
            <p:nvPr/>
          </p:nvSpPr>
          <p:spPr bwMode="auto">
            <a:xfrm>
              <a:off x="461963" y="-1533525"/>
              <a:ext cx="11268075" cy="9917113"/>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1" name="Freeform 389"/>
            <p:cNvSpPr>
              <a:spLocks noEditPoints="1"/>
            </p:cNvSpPr>
            <p:nvPr/>
          </p:nvSpPr>
          <p:spPr bwMode="auto">
            <a:xfrm>
              <a:off x="2022475" y="-158750"/>
              <a:ext cx="8150225" cy="7172325"/>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2" name="Freeform 390"/>
            <p:cNvSpPr>
              <a:spLocks noEditPoints="1"/>
            </p:cNvSpPr>
            <p:nvPr/>
          </p:nvSpPr>
          <p:spPr bwMode="auto">
            <a:xfrm>
              <a:off x="3813175" y="1146175"/>
              <a:ext cx="4565650" cy="4560888"/>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3" name="Freeform 391"/>
            <p:cNvSpPr>
              <a:spLocks noEditPoints="1"/>
            </p:cNvSpPr>
            <p:nvPr/>
          </p:nvSpPr>
          <p:spPr bwMode="auto">
            <a:xfrm>
              <a:off x="2214563" y="-452438"/>
              <a:ext cx="7762875" cy="7759700"/>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4" name="Freeform 392"/>
            <p:cNvSpPr>
              <a:spLocks noEditPoints="1"/>
            </p:cNvSpPr>
            <p:nvPr/>
          </p:nvSpPr>
          <p:spPr bwMode="auto">
            <a:xfrm>
              <a:off x="4102100" y="1431925"/>
              <a:ext cx="3990975" cy="3986213"/>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5" name="Freeform 393"/>
            <p:cNvSpPr>
              <a:spLocks noEditPoints="1"/>
            </p:cNvSpPr>
            <p:nvPr/>
          </p:nvSpPr>
          <p:spPr bwMode="auto">
            <a:xfrm>
              <a:off x="679450" y="-1987550"/>
              <a:ext cx="10836275" cy="10829925"/>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6" name="Freeform 394"/>
            <p:cNvSpPr>
              <a:spLocks noEditPoints="1"/>
            </p:cNvSpPr>
            <p:nvPr/>
          </p:nvSpPr>
          <p:spPr bwMode="auto">
            <a:xfrm>
              <a:off x="2286000" y="73025"/>
              <a:ext cx="7620000" cy="6708775"/>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7" name="Freeform 395"/>
            <p:cNvSpPr>
              <a:spLocks/>
            </p:cNvSpPr>
            <p:nvPr/>
          </p:nvSpPr>
          <p:spPr bwMode="auto">
            <a:xfrm>
              <a:off x="6340475" y="80963"/>
              <a:ext cx="47625" cy="7938"/>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8" name="Freeform 396"/>
            <p:cNvSpPr>
              <a:spLocks noEditPoints="1"/>
            </p:cNvSpPr>
            <p:nvPr/>
          </p:nvSpPr>
          <p:spPr bwMode="auto">
            <a:xfrm>
              <a:off x="3089275" y="207963"/>
              <a:ext cx="6167438" cy="6029325"/>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49" name="Freeform 397"/>
            <p:cNvSpPr>
              <a:spLocks noEditPoints="1"/>
            </p:cNvSpPr>
            <p:nvPr/>
          </p:nvSpPr>
          <p:spPr bwMode="auto">
            <a:xfrm>
              <a:off x="3111500" y="2020888"/>
              <a:ext cx="6145213" cy="762000"/>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150" name="组合 149"/>
          <p:cNvGrpSpPr/>
          <p:nvPr/>
        </p:nvGrpSpPr>
        <p:grpSpPr>
          <a:xfrm>
            <a:off x="2610288" y="2982893"/>
            <a:ext cx="2105074" cy="2023571"/>
            <a:chOff x="2038351" y="-471488"/>
            <a:chExt cx="8118475" cy="7804151"/>
          </a:xfrm>
          <a:solidFill>
            <a:srgbClr val="FFFFFF">
              <a:alpha val="20000"/>
            </a:srgbClr>
          </a:solidFill>
        </p:grpSpPr>
        <p:sp>
          <p:nvSpPr>
            <p:cNvPr id="151" name="Freeform 401"/>
            <p:cNvSpPr>
              <a:spLocks noEditPoints="1"/>
            </p:cNvSpPr>
            <p:nvPr/>
          </p:nvSpPr>
          <p:spPr bwMode="auto">
            <a:xfrm>
              <a:off x="2038351" y="-139700"/>
              <a:ext cx="8118475" cy="7142163"/>
            </a:xfrm>
            <a:custGeom>
              <a:avLst/>
              <a:gdLst>
                <a:gd name="T0" fmla="*/ 1080 w 2162"/>
                <a:gd name="T1" fmla="*/ 1879 h 1902"/>
                <a:gd name="T2" fmla="*/ 721 w 2162"/>
                <a:gd name="T3" fmla="*/ 1806 h 1902"/>
                <a:gd name="T4" fmla="*/ 225 w 2162"/>
                <a:gd name="T5" fmla="*/ 592 h 1902"/>
                <a:gd name="T6" fmla="*/ 1082 w 2162"/>
                <a:gd name="T7" fmla="*/ 23 h 1902"/>
                <a:gd name="T8" fmla="*/ 1441 w 2162"/>
                <a:gd name="T9" fmla="*/ 96 h 1902"/>
                <a:gd name="T10" fmla="*/ 1937 w 2162"/>
                <a:gd name="T11" fmla="*/ 1310 h 1902"/>
                <a:gd name="T12" fmla="*/ 1080 w 2162"/>
                <a:gd name="T13" fmla="*/ 1879 h 1902"/>
                <a:gd name="T14" fmla="*/ 1082 w 2162"/>
                <a:gd name="T15" fmla="*/ 0 h 1902"/>
                <a:gd name="T16" fmla="*/ 204 w 2162"/>
                <a:gd name="T17" fmla="*/ 582 h 1902"/>
                <a:gd name="T18" fmla="*/ 712 w 2162"/>
                <a:gd name="T19" fmla="*/ 1828 h 1902"/>
                <a:gd name="T20" fmla="*/ 1080 w 2162"/>
                <a:gd name="T21" fmla="*/ 1902 h 1902"/>
                <a:gd name="T22" fmla="*/ 1959 w 2162"/>
                <a:gd name="T23" fmla="*/ 1319 h 1902"/>
                <a:gd name="T24" fmla="*/ 1450 w 2162"/>
                <a:gd name="T25" fmla="*/ 74 h 1902"/>
                <a:gd name="T26" fmla="*/ 1082 w 2162"/>
                <a:gd name="T27" fmla="*/ 0 h 1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62" h="1902">
                  <a:moveTo>
                    <a:pt x="1080" y="1879"/>
                  </a:moveTo>
                  <a:cubicBezTo>
                    <a:pt x="960" y="1879"/>
                    <a:pt x="839" y="1855"/>
                    <a:pt x="721" y="1806"/>
                  </a:cubicBezTo>
                  <a:cubicBezTo>
                    <a:pt x="250" y="1608"/>
                    <a:pt x="27" y="1063"/>
                    <a:pt x="225" y="592"/>
                  </a:cubicBezTo>
                  <a:cubicBezTo>
                    <a:pt x="374" y="237"/>
                    <a:pt x="720" y="23"/>
                    <a:pt x="1082" y="23"/>
                  </a:cubicBezTo>
                  <a:cubicBezTo>
                    <a:pt x="1202" y="23"/>
                    <a:pt x="1324" y="46"/>
                    <a:pt x="1441" y="96"/>
                  </a:cubicBezTo>
                  <a:cubicBezTo>
                    <a:pt x="1913" y="294"/>
                    <a:pt x="2135" y="839"/>
                    <a:pt x="1937" y="1310"/>
                  </a:cubicBezTo>
                  <a:cubicBezTo>
                    <a:pt x="1788" y="1665"/>
                    <a:pt x="1443" y="1879"/>
                    <a:pt x="1080" y="1879"/>
                  </a:cubicBezTo>
                  <a:moveTo>
                    <a:pt x="1082" y="0"/>
                  </a:moveTo>
                  <a:cubicBezTo>
                    <a:pt x="710" y="0"/>
                    <a:pt x="356" y="219"/>
                    <a:pt x="204" y="582"/>
                  </a:cubicBezTo>
                  <a:cubicBezTo>
                    <a:pt x="0" y="1066"/>
                    <a:pt x="228" y="1625"/>
                    <a:pt x="712" y="1828"/>
                  </a:cubicBezTo>
                  <a:cubicBezTo>
                    <a:pt x="832" y="1878"/>
                    <a:pt x="957" y="1902"/>
                    <a:pt x="1080" y="1902"/>
                  </a:cubicBezTo>
                  <a:cubicBezTo>
                    <a:pt x="1452" y="1902"/>
                    <a:pt x="1806" y="1683"/>
                    <a:pt x="1959" y="1319"/>
                  </a:cubicBezTo>
                  <a:cubicBezTo>
                    <a:pt x="2162" y="836"/>
                    <a:pt x="1934" y="277"/>
                    <a:pt x="1450" y="74"/>
                  </a:cubicBezTo>
                  <a:cubicBezTo>
                    <a:pt x="1330" y="23"/>
                    <a:pt x="1205" y="0"/>
                    <a:pt x="108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2" name="Freeform 402"/>
            <p:cNvSpPr>
              <a:spLocks noEditPoints="1"/>
            </p:cNvSpPr>
            <p:nvPr/>
          </p:nvSpPr>
          <p:spPr bwMode="auto">
            <a:xfrm>
              <a:off x="3160713" y="847725"/>
              <a:ext cx="5873750" cy="5167313"/>
            </a:xfrm>
            <a:custGeom>
              <a:avLst/>
              <a:gdLst>
                <a:gd name="T0" fmla="*/ 781 w 1564"/>
                <a:gd name="T1" fmla="*/ 1346 h 1376"/>
                <a:gd name="T2" fmla="*/ 527 w 1564"/>
                <a:gd name="T3" fmla="*/ 1295 h 1376"/>
                <a:gd name="T4" fmla="*/ 175 w 1564"/>
                <a:gd name="T5" fmla="*/ 433 h 1376"/>
                <a:gd name="T6" fmla="*/ 783 w 1564"/>
                <a:gd name="T7" fmla="*/ 30 h 1376"/>
                <a:gd name="T8" fmla="*/ 1037 w 1564"/>
                <a:gd name="T9" fmla="*/ 81 h 1376"/>
                <a:gd name="T10" fmla="*/ 1389 w 1564"/>
                <a:gd name="T11" fmla="*/ 943 h 1376"/>
                <a:gd name="T12" fmla="*/ 781 w 1564"/>
                <a:gd name="T13" fmla="*/ 1346 h 1376"/>
                <a:gd name="T14" fmla="*/ 783 w 1564"/>
                <a:gd name="T15" fmla="*/ 0 h 1376"/>
                <a:gd name="T16" fmla="*/ 147 w 1564"/>
                <a:gd name="T17" fmla="*/ 421 h 1376"/>
                <a:gd name="T18" fmla="*/ 515 w 1564"/>
                <a:gd name="T19" fmla="*/ 1322 h 1376"/>
                <a:gd name="T20" fmla="*/ 781 w 1564"/>
                <a:gd name="T21" fmla="*/ 1376 h 1376"/>
                <a:gd name="T22" fmla="*/ 1417 w 1564"/>
                <a:gd name="T23" fmla="*/ 955 h 1376"/>
                <a:gd name="T24" fmla="*/ 1049 w 1564"/>
                <a:gd name="T25" fmla="*/ 53 h 1376"/>
                <a:gd name="T26" fmla="*/ 783 w 1564"/>
                <a:gd name="T27" fmla="*/ 0 h 1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4" h="1376">
                  <a:moveTo>
                    <a:pt x="781" y="1346"/>
                  </a:moveTo>
                  <a:cubicBezTo>
                    <a:pt x="696" y="1346"/>
                    <a:pt x="610" y="1330"/>
                    <a:pt x="527" y="1295"/>
                  </a:cubicBezTo>
                  <a:cubicBezTo>
                    <a:pt x="192" y="1154"/>
                    <a:pt x="34" y="768"/>
                    <a:pt x="175" y="433"/>
                  </a:cubicBezTo>
                  <a:cubicBezTo>
                    <a:pt x="281" y="181"/>
                    <a:pt x="526" y="30"/>
                    <a:pt x="783" y="30"/>
                  </a:cubicBezTo>
                  <a:cubicBezTo>
                    <a:pt x="868" y="30"/>
                    <a:pt x="954" y="46"/>
                    <a:pt x="1037" y="81"/>
                  </a:cubicBezTo>
                  <a:cubicBezTo>
                    <a:pt x="1372" y="222"/>
                    <a:pt x="1530" y="608"/>
                    <a:pt x="1389" y="943"/>
                  </a:cubicBezTo>
                  <a:cubicBezTo>
                    <a:pt x="1284" y="1195"/>
                    <a:pt x="1039" y="1346"/>
                    <a:pt x="781" y="1346"/>
                  </a:cubicBezTo>
                  <a:moveTo>
                    <a:pt x="783" y="0"/>
                  </a:moveTo>
                  <a:cubicBezTo>
                    <a:pt x="514" y="0"/>
                    <a:pt x="258" y="158"/>
                    <a:pt x="147" y="421"/>
                  </a:cubicBezTo>
                  <a:cubicBezTo>
                    <a:pt x="0" y="771"/>
                    <a:pt x="165" y="1175"/>
                    <a:pt x="515" y="1322"/>
                  </a:cubicBezTo>
                  <a:cubicBezTo>
                    <a:pt x="602" y="1359"/>
                    <a:pt x="692" y="1376"/>
                    <a:pt x="781" y="1376"/>
                  </a:cubicBezTo>
                  <a:cubicBezTo>
                    <a:pt x="1050" y="1376"/>
                    <a:pt x="1306" y="1218"/>
                    <a:pt x="1417" y="955"/>
                  </a:cubicBezTo>
                  <a:cubicBezTo>
                    <a:pt x="1564" y="605"/>
                    <a:pt x="1399" y="200"/>
                    <a:pt x="1049" y="53"/>
                  </a:cubicBezTo>
                  <a:cubicBezTo>
                    <a:pt x="962" y="17"/>
                    <a:pt x="872" y="0"/>
                    <a:pt x="78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3" name="Freeform 403"/>
            <p:cNvSpPr>
              <a:spLocks noEditPoints="1"/>
            </p:cNvSpPr>
            <p:nvPr/>
          </p:nvSpPr>
          <p:spPr bwMode="auto">
            <a:xfrm>
              <a:off x="4452938" y="1785937"/>
              <a:ext cx="3289300" cy="3289300"/>
            </a:xfrm>
            <a:custGeom>
              <a:avLst/>
              <a:gdLst>
                <a:gd name="T0" fmla="*/ 446 w 876"/>
                <a:gd name="T1" fmla="*/ 876 h 876"/>
                <a:gd name="T2" fmla="*/ 503 w 876"/>
                <a:gd name="T3" fmla="*/ 864 h 876"/>
                <a:gd name="T4" fmla="*/ 503 w 876"/>
                <a:gd name="T5" fmla="*/ 864 h 876"/>
                <a:gd name="T6" fmla="*/ 388 w 876"/>
                <a:gd name="T7" fmla="*/ 865 h 876"/>
                <a:gd name="T8" fmla="*/ 533 w 876"/>
                <a:gd name="T9" fmla="*/ 865 h 876"/>
                <a:gd name="T10" fmla="*/ 302 w 876"/>
                <a:gd name="T11" fmla="*/ 854 h 876"/>
                <a:gd name="T12" fmla="*/ 613 w 876"/>
                <a:gd name="T13" fmla="*/ 831 h 876"/>
                <a:gd name="T14" fmla="*/ 613 w 876"/>
                <a:gd name="T15" fmla="*/ 831 h 876"/>
                <a:gd name="T16" fmla="*/ 277 w 876"/>
                <a:gd name="T17" fmla="*/ 837 h 876"/>
                <a:gd name="T18" fmla="*/ 643 w 876"/>
                <a:gd name="T19" fmla="*/ 825 h 876"/>
                <a:gd name="T20" fmla="*/ 197 w 876"/>
                <a:gd name="T21" fmla="*/ 803 h 876"/>
                <a:gd name="T22" fmla="*/ 711 w 876"/>
                <a:gd name="T23" fmla="*/ 771 h 876"/>
                <a:gd name="T24" fmla="*/ 711 w 876"/>
                <a:gd name="T25" fmla="*/ 771 h 876"/>
                <a:gd name="T26" fmla="*/ 177 w 876"/>
                <a:gd name="T27" fmla="*/ 781 h 876"/>
                <a:gd name="T28" fmla="*/ 738 w 876"/>
                <a:gd name="T29" fmla="*/ 757 h 876"/>
                <a:gd name="T30" fmla="*/ 109 w 876"/>
                <a:gd name="T31" fmla="*/ 726 h 876"/>
                <a:gd name="T32" fmla="*/ 789 w 876"/>
                <a:gd name="T33" fmla="*/ 687 h 876"/>
                <a:gd name="T34" fmla="*/ 789 w 876"/>
                <a:gd name="T35" fmla="*/ 687 h 876"/>
                <a:gd name="T36" fmla="*/ 96 w 876"/>
                <a:gd name="T37" fmla="*/ 700 h 876"/>
                <a:gd name="T38" fmla="*/ 811 w 876"/>
                <a:gd name="T39" fmla="*/ 667 h 876"/>
                <a:gd name="T40" fmla="*/ 44 w 876"/>
                <a:gd name="T41" fmla="*/ 630 h 876"/>
                <a:gd name="T42" fmla="*/ 843 w 876"/>
                <a:gd name="T43" fmla="*/ 586 h 876"/>
                <a:gd name="T44" fmla="*/ 843 w 876"/>
                <a:gd name="T45" fmla="*/ 586 h 876"/>
                <a:gd name="T46" fmla="*/ 39 w 876"/>
                <a:gd name="T47" fmla="*/ 600 h 876"/>
                <a:gd name="T48" fmla="*/ 859 w 876"/>
                <a:gd name="T49" fmla="*/ 560 h 876"/>
                <a:gd name="T50" fmla="*/ 8 w 876"/>
                <a:gd name="T51" fmla="*/ 519 h 876"/>
                <a:gd name="T52" fmla="*/ 867 w 876"/>
                <a:gd name="T53" fmla="*/ 472 h 876"/>
                <a:gd name="T54" fmla="*/ 875 w 876"/>
                <a:gd name="T55" fmla="*/ 474 h 876"/>
                <a:gd name="T56" fmla="*/ 1 w 876"/>
                <a:gd name="T57" fmla="*/ 461 h 876"/>
                <a:gd name="T58" fmla="*/ 875 w 876"/>
                <a:gd name="T59" fmla="*/ 414 h 876"/>
                <a:gd name="T60" fmla="*/ 876 w 876"/>
                <a:gd name="T61" fmla="*/ 443 h 876"/>
                <a:gd name="T62" fmla="*/ 0 w 876"/>
                <a:gd name="T63" fmla="*/ 432 h 876"/>
                <a:gd name="T64" fmla="*/ 868 w 876"/>
                <a:gd name="T65" fmla="*/ 356 h 876"/>
                <a:gd name="T66" fmla="*/ 868 w 876"/>
                <a:gd name="T67" fmla="*/ 356 h 876"/>
                <a:gd name="T68" fmla="*/ 17 w 876"/>
                <a:gd name="T69" fmla="*/ 346 h 876"/>
                <a:gd name="T70" fmla="*/ 855 w 876"/>
                <a:gd name="T71" fmla="*/ 329 h 876"/>
                <a:gd name="T72" fmla="*/ 17 w 876"/>
                <a:gd name="T73" fmla="*/ 316 h 876"/>
                <a:gd name="T74" fmla="*/ 832 w 876"/>
                <a:gd name="T75" fmla="*/ 246 h 876"/>
                <a:gd name="T76" fmla="*/ 832 w 876"/>
                <a:gd name="T77" fmla="*/ 246 h 876"/>
                <a:gd name="T78" fmla="*/ 56 w 876"/>
                <a:gd name="T79" fmla="*/ 238 h 876"/>
                <a:gd name="T80" fmla="*/ 812 w 876"/>
                <a:gd name="T81" fmla="*/ 223 h 876"/>
                <a:gd name="T82" fmla="*/ 64 w 876"/>
                <a:gd name="T83" fmla="*/ 209 h 876"/>
                <a:gd name="T84" fmla="*/ 767 w 876"/>
                <a:gd name="T85" fmla="*/ 149 h 876"/>
                <a:gd name="T86" fmla="*/ 767 w 876"/>
                <a:gd name="T87" fmla="*/ 149 h 876"/>
                <a:gd name="T88" fmla="*/ 123 w 876"/>
                <a:gd name="T89" fmla="*/ 145 h 876"/>
                <a:gd name="T90" fmla="*/ 742 w 876"/>
                <a:gd name="T91" fmla="*/ 132 h 876"/>
                <a:gd name="T92" fmla="*/ 138 w 876"/>
                <a:gd name="T93" fmla="*/ 119 h 876"/>
                <a:gd name="T94" fmla="*/ 679 w 876"/>
                <a:gd name="T95" fmla="*/ 72 h 876"/>
                <a:gd name="T96" fmla="*/ 679 w 876"/>
                <a:gd name="T97" fmla="*/ 72 h 876"/>
                <a:gd name="T98" fmla="*/ 212 w 876"/>
                <a:gd name="T99" fmla="*/ 72 h 876"/>
                <a:gd name="T100" fmla="*/ 650 w 876"/>
                <a:gd name="T101" fmla="*/ 63 h 876"/>
                <a:gd name="T102" fmla="*/ 233 w 876"/>
                <a:gd name="T103" fmla="*/ 51 h 876"/>
                <a:gd name="T104" fmla="*/ 573 w 876"/>
                <a:gd name="T105" fmla="*/ 21 h 876"/>
                <a:gd name="T106" fmla="*/ 573 w 876"/>
                <a:gd name="T107" fmla="*/ 21 h 876"/>
                <a:gd name="T108" fmla="*/ 316 w 876"/>
                <a:gd name="T109" fmla="*/ 25 h 876"/>
                <a:gd name="T110" fmla="*/ 544 w 876"/>
                <a:gd name="T111" fmla="*/ 21 h 876"/>
                <a:gd name="T112" fmla="*/ 342 w 876"/>
                <a:gd name="T113" fmla="*/ 11 h 876"/>
                <a:gd name="T114" fmla="*/ 459 w 876"/>
                <a:gd name="T115" fmla="*/ 1 h 876"/>
                <a:gd name="T116" fmla="*/ 488 w 876"/>
                <a:gd name="T117" fmla="*/ 3 h 876"/>
                <a:gd name="T118" fmla="*/ 400 w 876"/>
                <a:gd name="T119" fmla="*/ 2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6" h="876">
                  <a:moveTo>
                    <a:pt x="417" y="868"/>
                  </a:moveTo>
                  <a:cubicBezTo>
                    <a:pt x="417" y="875"/>
                    <a:pt x="417" y="875"/>
                    <a:pt x="417" y="875"/>
                  </a:cubicBezTo>
                  <a:cubicBezTo>
                    <a:pt x="425" y="875"/>
                    <a:pt x="433" y="876"/>
                    <a:pt x="441" y="876"/>
                  </a:cubicBezTo>
                  <a:cubicBezTo>
                    <a:pt x="443" y="876"/>
                    <a:pt x="444" y="876"/>
                    <a:pt x="446" y="876"/>
                  </a:cubicBezTo>
                  <a:cubicBezTo>
                    <a:pt x="446" y="868"/>
                    <a:pt x="446" y="868"/>
                    <a:pt x="446" y="868"/>
                  </a:cubicBezTo>
                  <a:cubicBezTo>
                    <a:pt x="444" y="868"/>
                    <a:pt x="442" y="868"/>
                    <a:pt x="441" y="868"/>
                  </a:cubicBezTo>
                  <a:cubicBezTo>
                    <a:pt x="433" y="868"/>
                    <a:pt x="425" y="868"/>
                    <a:pt x="417" y="868"/>
                  </a:cubicBezTo>
                  <a:moveTo>
                    <a:pt x="503" y="864"/>
                  </a:moveTo>
                  <a:cubicBezTo>
                    <a:pt x="494" y="865"/>
                    <a:pt x="484" y="866"/>
                    <a:pt x="475" y="867"/>
                  </a:cubicBezTo>
                  <a:cubicBezTo>
                    <a:pt x="475" y="874"/>
                    <a:pt x="475" y="874"/>
                    <a:pt x="475" y="874"/>
                  </a:cubicBezTo>
                  <a:cubicBezTo>
                    <a:pt x="485" y="873"/>
                    <a:pt x="495" y="872"/>
                    <a:pt x="504" y="871"/>
                  </a:cubicBezTo>
                  <a:cubicBezTo>
                    <a:pt x="503" y="864"/>
                    <a:pt x="503" y="864"/>
                    <a:pt x="503" y="864"/>
                  </a:cubicBezTo>
                  <a:moveTo>
                    <a:pt x="360" y="861"/>
                  </a:moveTo>
                  <a:cubicBezTo>
                    <a:pt x="359" y="868"/>
                    <a:pt x="359" y="868"/>
                    <a:pt x="359" y="868"/>
                  </a:cubicBezTo>
                  <a:cubicBezTo>
                    <a:pt x="368" y="870"/>
                    <a:pt x="378" y="872"/>
                    <a:pt x="388" y="873"/>
                  </a:cubicBezTo>
                  <a:cubicBezTo>
                    <a:pt x="388" y="865"/>
                    <a:pt x="388" y="865"/>
                    <a:pt x="388" y="865"/>
                  </a:cubicBezTo>
                  <a:cubicBezTo>
                    <a:pt x="379" y="864"/>
                    <a:pt x="369" y="863"/>
                    <a:pt x="360" y="861"/>
                  </a:cubicBezTo>
                  <a:moveTo>
                    <a:pt x="559" y="851"/>
                  </a:moveTo>
                  <a:cubicBezTo>
                    <a:pt x="550" y="854"/>
                    <a:pt x="541" y="856"/>
                    <a:pt x="531" y="858"/>
                  </a:cubicBezTo>
                  <a:cubicBezTo>
                    <a:pt x="533" y="865"/>
                    <a:pt x="533" y="865"/>
                    <a:pt x="533" y="865"/>
                  </a:cubicBezTo>
                  <a:cubicBezTo>
                    <a:pt x="543" y="863"/>
                    <a:pt x="552" y="861"/>
                    <a:pt x="561" y="858"/>
                  </a:cubicBezTo>
                  <a:cubicBezTo>
                    <a:pt x="559" y="851"/>
                    <a:pt x="559" y="851"/>
                    <a:pt x="559" y="851"/>
                  </a:cubicBezTo>
                  <a:moveTo>
                    <a:pt x="304" y="847"/>
                  </a:moveTo>
                  <a:cubicBezTo>
                    <a:pt x="302" y="854"/>
                    <a:pt x="302" y="854"/>
                    <a:pt x="302" y="854"/>
                  </a:cubicBezTo>
                  <a:cubicBezTo>
                    <a:pt x="311" y="857"/>
                    <a:pt x="321" y="860"/>
                    <a:pt x="330" y="862"/>
                  </a:cubicBezTo>
                  <a:cubicBezTo>
                    <a:pt x="332" y="855"/>
                    <a:pt x="332" y="855"/>
                    <a:pt x="332" y="855"/>
                  </a:cubicBezTo>
                  <a:cubicBezTo>
                    <a:pt x="323" y="853"/>
                    <a:pt x="313" y="850"/>
                    <a:pt x="304" y="847"/>
                  </a:cubicBezTo>
                  <a:moveTo>
                    <a:pt x="613" y="831"/>
                  </a:moveTo>
                  <a:cubicBezTo>
                    <a:pt x="604" y="835"/>
                    <a:pt x="596" y="839"/>
                    <a:pt x="587" y="842"/>
                  </a:cubicBezTo>
                  <a:cubicBezTo>
                    <a:pt x="589" y="849"/>
                    <a:pt x="589" y="849"/>
                    <a:pt x="589" y="849"/>
                  </a:cubicBezTo>
                  <a:cubicBezTo>
                    <a:pt x="598" y="846"/>
                    <a:pt x="607" y="842"/>
                    <a:pt x="616" y="838"/>
                  </a:cubicBezTo>
                  <a:cubicBezTo>
                    <a:pt x="613" y="831"/>
                    <a:pt x="613" y="831"/>
                    <a:pt x="613" y="831"/>
                  </a:cubicBezTo>
                  <a:moveTo>
                    <a:pt x="251" y="826"/>
                  </a:moveTo>
                  <a:cubicBezTo>
                    <a:pt x="248" y="832"/>
                    <a:pt x="248" y="832"/>
                    <a:pt x="248" y="832"/>
                  </a:cubicBezTo>
                  <a:cubicBezTo>
                    <a:pt x="256" y="836"/>
                    <a:pt x="265" y="840"/>
                    <a:pt x="274" y="844"/>
                  </a:cubicBezTo>
                  <a:cubicBezTo>
                    <a:pt x="277" y="837"/>
                    <a:pt x="277" y="837"/>
                    <a:pt x="277" y="837"/>
                  </a:cubicBezTo>
                  <a:cubicBezTo>
                    <a:pt x="268" y="834"/>
                    <a:pt x="259" y="830"/>
                    <a:pt x="251" y="826"/>
                  </a:cubicBezTo>
                  <a:moveTo>
                    <a:pt x="664" y="804"/>
                  </a:moveTo>
                  <a:cubicBezTo>
                    <a:pt x="656" y="810"/>
                    <a:pt x="648" y="814"/>
                    <a:pt x="639" y="819"/>
                  </a:cubicBezTo>
                  <a:cubicBezTo>
                    <a:pt x="643" y="825"/>
                    <a:pt x="643" y="825"/>
                    <a:pt x="643" y="825"/>
                  </a:cubicBezTo>
                  <a:cubicBezTo>
                    <a:pt x="651" y="820"/>
                    <a:pt x="660" y="816"/>
                    <a:pt x="668" y="811"/>
                  </a:cubicBezTo>
                  <a:cubicBezTo>
                    <a:pt x="664" y="804"/>
                    <a:pt x="664" y="804"/>
                    <a:pt x="664" y="804"/>
                  </a:cubicBezTo>
                  <a:moveTo>
                    <a:pt x="201" y="797"/>
                  </a:moveTo>
                  <a:cubicBezTo>
                    <a:pt x="197" y="803"/>
                    <a:pt x="197" y="803"/>
                    <a:pt x="197" y="803"/>
                  </a:cubicBezTo>
                  <a:cubicBezTo>
                    <a:pt x="205" y="808"/>
                    <a:pt x="213" y="814"/>
                    <a:pt x="222" y="818"/>
                  </a:cubicBezTo>
                  <a:cubicBezTo>
                    <a:pt x="225" y="812"/>
                    <a:pt x="225" y="812"/>
                    <a:pt x="225" y="812"/>
                  </a:cubicBezTo>
                  <a:cubicBezTo>
                    <a:pt x="217" y="808"/>
                    <a:pt x="209" y="803"/>
                    <a:pt x="201" y="797"/>
                  </a:cubicBezTo>
                  <a:moveTo>
                    <a:pt x="711" y="771"/>
                  </a:moveTo>
                  <a:cubicBezTo>
                    <a:pt x="704" y="777"/>
                    <a:pt x="696" y="783"/>
                    <a:pt x="688" y="788"/>
                  </a:cubicBezTo>
                  <a:cubicBezTo>
                    <a:pt x="692" y="794"/>
                    <a:pt x="692" y="794"/>
                    <a:pt x="692" y="794"/>
                  </a:cubicBezTo>
                  <a:cubicBezTo>
                    <a:pt x="700" y="789"/>
                    <a:pt x="708" y="783"/>
                    <a:pt x="715" y="777"/>
                  </a:cubicBezTo>
                  <a:cubicBezTo>
                    <a:pt x="711" y="771"/>
                    <a:pt x="711" y="771"/>
                    <a:pt x="711" y="771"/>
                  </a:cubicBezTo>
                  <a:moveTo>
                    <a:pt x="155" y="762"/>
                  </a:moveTo>
                  <a:cubicBezTo>
                    <a:pt x="150" y="768"/>
                    <a:pt x="150" y="768"/>
                    <a:pt x="150" y="768"/>
                  </a:cubicBezTo>
                  <a:cubicBezTo>
                    <a:pt x="158" y="774"/>
                    <a:pt x="165" y="780"/>
                    <a:pt x="173" y="786"/>
                  </a:cubicBezTo>
                  <a:cubicBezTo>
                    <a:pt x="177" y="781"/>
                    <a:pt x="177" y="781"/>
                    <a:pt x="177" y="781"/>
                  </a:cubicBezTo>
                  <a:cubicBezTo>
                    <a:pt x="170" y="775"/>
                    <a:pt x="162" y="769"/>
                    <a:pt x="155" y="762"/>
                  </a:cubicBezTo>
                  <a:moveTo>
                    <a:pt x="753" y="732"/>
                  </a:moveTo>
                  <a:cubicBezTo>
                    <a:pt x="746" y="739"/>
                    <a:pt x="740" y="746"/>
                    <a:pt x="733" y="752"/>
                  </a:cubicBezTo>
                  <a:cubicBezTo>
                    <a:pt x="738" y="757"/>
                    <a:pt x="738" y="757"/>
                    <a:pt x="738" y="757"/>
                  </a:cubicBezTo>
                  <a:cubicBezTo>
                    <a:pt x="745" y="751"/>
                    <a:pt x="752" y="744"/>
                    <a:pt x="758" y="737"/>
                  </a:cubicBezTo>
                  <a:cubicBezTo>
                    <a:pt x="753" y="732"/>
                    <a:pt x="753" y="732"/>
                    <a:pt x="753" y="732"/>
                  </a:cubicBezTo>
                  <a:moveTo>
                    <a:pt x="114" y="722"/>
                  </a:moveTo>
                  <a:cubicBezTo>
                    <a:pt x="109" y="726"/>
                    <a:pt x="109" y="726"/>
                    <a:pt x="109" y="726"/>
                  </a:cubicBezTo>
                  <a:cubicBezTo>
                    <a:pt x="115" y="734"/>
                    <a:pt x="122" y="741"/>
                    <a:pt x="129" y="748"/>
                  </a:cubicBezTo>
                  <a:cubicBezTo>
                    <a:pt x="134" y="743"/>
                    <a:pt x="134" y="743"/>
                    <a:pt x="134" y="743"/>
                  </a:cubicBezTo>
                  <a:cubicBezTo>
                    <a:pt x="127" y="736"/>
                    <a:pt x="121" y="729"/>
                    <a:pt x="114" y="722"/>
                  </a:cubicBezTo>
                  <a:moveTo>
                    <a:pt x="789" y="687"/>
                  </a:moveTo>
                  <a:cubicBezTo>
                    <a:pt x="784" y="695"/>
                    <a:pt x="778" y="703"/>
                    <a:pt x="772" y="710"/>
                  </a:cubicBezTo>
                  <a:cubicBezTo>
                    <a:pt x="777" y="715"/>
                    <a:pt x="777" y="715"/>
                    <a:pt x="777" y="715"/>
                  </a:cubicBezTo>
                  <a:cubicBezTo>
                    <a:pt x="784" y="707"/>
                    <a:pt x="790" y="699"/>
                    <a:pt x="795" y="692"/>
                  </a:cubicBezTo>
                  <a:cubicBezTo>
                    <a:pt x="789" y="687"/>
                    <a:pt x="789" y="687"/>
                    <a:pt x="789" y="687"/>
                  </a:cubicBezTo>
                  <a:moveTo>
                    <a:pt x="79" y="676"/>
                  </a:moveTo>
                  <a:cubicBezTo>
                    <a:pt x="73" y="680"/>
                    <a:pt x="73" y="680"/>
                    <a:pt x="73" y="680"/>
                  </a:cubicBezTo>
                  <a:cubicBezTo>
                    <a:pt x="79" y="688"/>
                    <a:pt x="84" y="696"/>
                    <a:pt x="90" y="704"/>
                  </a:cubicBezTo>
                  <a:cubicBezTo>
                    <a:pt x="96" y="700"/>
                    <a:pt x="96" y="700"/>
                    <a:pt x="96" y="700"/>
                  </a:cubicBezTo>
                  <a:cubicBezTo>
                    <a:pt x="90" y="692"/>
                    <a:pt x="85" y="684"/>
                    <a:pt x="79" y="676"/>
                  </a:cubicBezTo>
                  <a:moveTo>
                    <a:pt x="819" y="638"/>
                  </a:moveTo>
                  <a:cubicBezTo>
                    <a:pt x="815" y="647"/>
                    <a:pt x="810" y="655"/>
                    <a:pt x="805" y="663"/>
                  </a:cubicBezTo>
                  <a:cubicBezTo>
                    <a:pt x="811" y="667"/>
                    <a:pt x="811" y="667"/>
                    <a:pt x="811" y="667"/>
                  </a:cubicBezTo>
                  <a:cubicBezTo>
                    <a:pt x="816" y="659"/>
                    <a:pt x="821" y="650"/>
                    <a:pt x="826" y="641"/>
                  </a:cubicBezTo>
                  <a:cubicBezTo>
                    <a:pt x="819" y="638"/>
                    <a:pt x="819" y="638"/>
                    <a:pt x="819" y="638"/>
                  </a:cubicBezTo>
                  <a:moveTo>
                    <a:pt x="51" y="626"/>
                  </a:moveTo>
                  <a:cubicBezTo>
                    <a:pt x="44" y="630"/>
                    <a:pt x="44" y="630"/>
                    <a:pt x="44" y="630"/>
                  </a:cubicBezTo>
                  <a:cubicBezTo>
                    <a:pt x="49" y="638"/>
                    <a:pt x="53" y="647"/>
                    <a:pt x="58" y="655"/>
                  </a:cubicBezTo>
                  <a:cubicBezTo>
                    <a:pt x="64" y="651"/>
                    <a:pt x="64" y="651"/>
                    <a:pt x="64" y="651"/>
                  </a:cubicBezTo>
                  <a:cubicBezTo>
                    <a:pt x="60" y="644"/>
                    <a:pt x="55" y="635"/>
                    <a:pt x="51" y="626"/>
                  </a:cubicBezTo>
                  <a:moveTo>
                    <a:pt x="843" y="586"/>
                  </a:moveTo>
                  <a:cubicBezTo>
                    <a:pt x="840" y="595"/>
                    <a:pt x="836" y="603"/>
                    <a:pt x="832" y="613"/>
                  </a:cubicBezTo>
                  <a:cubicBezTo>
                    <a:pt x="839" y="615"/>
                    <a:pt x="839" y="615"/>
                    <a:pt x="839" y="615"/>
                  </a:cubicBezTo>
                  <a:cubicBezTo>
                    <a:pt x="843" y="606"/>
                    <a:pt x="846" y="597"/>
                    <a:pt x="850" y="588"/>
                  </a:cubicBezTo>
                  <a:cubicBezTo>
                    <a:pt x="843" y="586"/>
                    <a:pt x="843" y="586"/>
                    <a:pt x="843" y="586"/>
                  </a:cubicBezTo>
                  <a:moveTo>
                    <a:pt x="29" y="573"/>
                  </a:moveTo>
                  <a:cubicBezTo>
                    <a:pt x="22" y="575"/>
                    <a:pt x="22" y="575"/>
                    <a:pt x="22" y="575"/>
                  </a:cubicBezTo>
                  <a:cubicBezTo>
                    <a:pt x="25" y="585"/>
                    <a:pt x="29" y="594"/>
                    <a:pt x="32" y="603"/>
                  </a:cubicBezTo>
                  <a:cubicBezTo>
                    <a:pt x="39" y="600"/>
                    <a:pt x="39" y="600"/>
                    <a:pt x="39" y="600"/>
                  </a:cubicBezTo>
                  <a:cubicBezTo>
                    <a:pt x="35" y="591"/>
                    <a:pt x="32" y="582"/>
                    <a:pt x="29" y="573"/>
                  </a:cubicBezTo>
                  <a:moveTo>
                    <a:pt x="859" y="530"/>
                  </a:moveTo>
                  <a:cubicBezTo>
                    <a:pt x="857" y="540"/>
                    <a:pt x="854" y="549"/>
                    <a:pt x="852" y="558"/>
                  </a:cubicBezTo>
                  <a:cubicBezTo>
                    <a:pt x="859" y="560"/>
                    <a:pt x="859" y="560"/>
                    <a:pt x="859" y="560"/>
                  </a:cubicBezTo>
                  <a:cubicBezTo>
                    <a:pt x="861" y="551"/>
                    <a:pt x="864" y="542"/>
                    <a:pt x="866" y="532"/>
                  </a:cubicBezTo>
                  <a:cubicBezTo>
                    <a:pt x="859" y="530"/>
                    <a:pt x="859" y="530"/>
                    <a:pt x="859" y="530"/>
                  </a:cubicBezTo>
                  <a:moveTo>
                    <a:pt x="15" y="518"/>
                  </a:moveTo>
                  <a:cubicBezTo>
                    <a:pt x="8" y="519"/>
                    <a:pt x="8" y="519"/>
                    <a:pt x="8" y="519"/>
                  </a:cubicBezTo>
                  <a:cubicBezTo>
                    <a:pt x="9" y="528"/>
                    <a:pt x="12" y="538"/>
                    <a:pt x="14" y="547"/>
                  </a:cubicBezTo>
                  <a:cubicBezTo>
                    <a:pt x="21" y="545"/>
                    <a:pt x="21" y="545"/>
                    <a:pt x="21" y="545"/>
                  </a:cubicBezTo>
                  <a:cubicBezTo>
                    <a:pt x="19" y="536"/>
                    <a:pt x="16" y="527"/>
                    <a:pt x="15" y="518"/>
                  </a:cubicBezTo>
                  <a:moveTo>
                    <a:pt x="867" y="472"/>
                  </a:moveTo>
                  <a:cubicBezTo>
                    <a:pt x="867" y="474"/>
                    <a:pt x="867" y="474"/>
                    <a:pt x="867" y="474"/>
                  </a:cubicBezTo>
                  <a:cubicBezTo>
                    <a:pt x="867" y="483"/>
                    <a:pt x="865" y="493"/>
                    <a:pt x="864" y="502"/>
                  </a:cubicBezTo>
                  <a:cubicBezTo>
                    <a:pt x="871" y="503"/>
                    <a:pt x="871" y="503"/>
                    <a:pt x="871" y="503"/>
                  </a:cubicBezTo>
                  <a:cubicBezTo>
                    <a:pt x="873" y="494"/>
                    <a:pt x="874" y="484"/>
                    <a:pt x="875" y="474"/>
                  </a:cubicBezTo>
                  <a:cubicBezTo>
                    <a:pt x="875" y="473"/>
                    <a:pt x="875" y="473"/>
                    <a:pt x="875" y="473"/>
                  </a:cubicBezTo>
                  <a:cubicBezTo>
                    <a:pt x="867" y="472"/>
                    <a:pt x="867" y="472"/>
                    <a:pt x="867" y="472"/>
                  </a:cubicBezTo>
                  <a:moveTo>
                    <a:pt x="8" y="460"/>
                  </a:moveTo>
                  <a:cubicBezTo>
                    <a:pt x="1" y="461"/>
                    <a:pt x="1" y="461"/>
                    <a:pt x="1" y="461"/>
                  </a:cubicBezTo>
                  <a:cubicBezTo>
                    <a:pt x="1" y="470"/>
                    <a:pt x="2" y="480"/>
                    <a:pt x="3" y="490"/>
                  </a:cubicBezTo>
                  <a:cubicBezTo>
                    <a:pt x="10" y="489"/>
                    <a:pt x="10" y="489"/>
                    <a:pt x="10" y="489"/>
                  </a:cubicBezTo>
                  <a:cubicBezTo>
                    <a:pt x="9" y="480"/>
                    <a:pt x="9" y="470"/>
                    <a:pt x="8" y="460"/>
                  </a:cubicBezTo>
                  <a:moveTo>
                    <a:pt x="875" y="414"/>
                  </a:moveTo>
                  <a:cubicBezTo>
                    <a:pt x="868" y="415"/>
                    <a:pt x="868" y="415"/>
                    <a:pt x="868" y="415"/>
                  </a:cubicBezTo>
                  <a:cubicBezTo>
                    <a:pt x="869" y="422"/>
                    <a:pt x="869" y="430"/>
                    <a:pt x="869" y="437"/>
                  </a:cubicBezTo>
                  <a:cubicBezTo>
                    <a:pt x="869" y="443"/>
                    <a:pt x="869" y="443"/>
                    <a:pt x="869" y="443"/>
                  </a:cubicBezTo>
                  <a:cubicBezTo>
                    <a:pt x="876" y="443"/>
                    <a:pt x="876" y="443"/>
                    <a:pt x="876" y="443"/>
                  </a:cubicBezTo>
                  <a:cubicBezTo>
                    <a:pt x="876" y="437"/>
                    <a:pt x="876" y="437"/>
                    <a:pt x="876" y="437"/>
                  </a:cubicBezTo>
                  <a:cubicBezTo>
                    <a:pt x="876" y="429"/>
                    <a:pt x="876" y="422"/>
                    <a:pt x="875" y="414"/>
                  </a:cubicBezTo>
                  <a:moveTo>
                    <a:pt x="2" y="402"/>
                  </a:moveTo>
                  <a:cubicBezTo>
                    <a:pt x="1" y="412"/>
                    <a:pt x="0" y="422"/>
                    <a:pt x="0" y="432"/>
                  </a:cubicBezTo>
                  <a:cubicBezTo>
                    <a:pt x="7" y="432"/>
                    <a:pt x="7" y="432"/>
                    <a:pt x="7" y="432"/>
                  </a:cubicBezTo>
                  <a:cubicBezTo>
                    <a:pt x="8" y="422"/>
                    <a:pt x="8" y="412"/>
                    <a:pt x="9" y="403"/>
                  </a:cubicBezTo>
                  <a:cubicBezTo>
                    <a:pt x="2" y="402"/>
                    <a:pt x="2" y="402"/>
                    <a:pt x="2" y="402"/>
                  </a:cubicBezTo>
                  <a:moveTo>
                    <a:pt x="868" y="356"/>
                  </a:moveTo>
                  <a:cubicBezTo>
                    <a:pt x="861" y="357"/>
                    <a:pt x="861" y="357"/>
                    <a:pt x="861" y="357"/>
                  </a:cubicBezTo>
                  <a:cubicBezTo>
                    <a:pt x="863" y="367"/>
                    <a:pt x="865" y="376"/>
                    <a:pt x="866" y="386"/>
                  </a:cubicBezTo>
                  <a:cubicBezTo>
                    <a:pt x="873" y="385"/>
                    <a:pt x="873" y="385"/>
                    <a:pt x="873" y="385"/>
                  </a:cubicBezTo>
                  <a:cubicBezTo>
                    <a:pt x="872" y="376"/>
                    <a:pt x="870" y="366"/>
                    <a:pt x="868" y="356"/>
                  </a:cubicBezTo>
                  <a:moveTo>
                    <a:pt x="10" y="344"/>
                  </a:moveTo>
                  <a:cubicBezTo>
                    <a:pt x="8" y="354"/>
                    <a:pt x="6" y="364"/>
                    <a:pt x="5" y="373"/>
                  </a:cubicBezTo>
                  <a:cubicBezTo>
                    <a:pt x="12" y="374"/>
                    <a:pt x="12" y="374"/>
                    <a:pt x="12" y="374"/>
                  </a:cubicBezTo>
                  <a:cubicBezTo>
                    <a:pt x="14" y="365"/>
                    <a:pt x="15" y="355"/>
                    <a:pt x="17" y="346"/>
                  </a:cubicBezTo>
                  <a:cubicBezTo>
                    <a:pt x="10" y="344"/>
                    <a:pt x="10" y="344"/>
                    <a:pt x="10" y="344"/>
                  </a:cubicBezTo>
                  <a:moveTo>
                    <a:pt x="854" y="300"/>
                  </a:moveTo>
                  <a:cubicBezTo>
                    <a:pt x="847" y="302"/>
                    <a:pt x="847" y="302"/>
                    <a:pt x="847" y="302"/>
                  </a:cubicBezTo>
                  <a:cubicBezTo>
                    <a:pt x="850" y="311"/>
                    <a:pt x="853" y="320"/>
                    <a:pt x="855" y="329"/>
                  </a:cubicBezTo>
                  <a:cubicBezTo>
                    <a:pt x="862" y="328"/>
                    <a:pt x="862" y="328"/>
                    <a:pt x="862" y="328"/>
                  </a:cubicBezTo>
                  <a:cubicBezTo>
                    <a:pt x="860" y="318"/>
                    <a:pt x="857" y="309"/>
                    <a:pt x="854" y="300"/>
                  </a:cubicBezTo>
                  <a:moveTo>
                    <a:pt x="26" y="288"/>
                  </a:moveTo>
                  <a:cubicBezTo>
                    <a:pt x="23" y="298"/>
                    <a:pt x="20" y="307"/>
                    <a:pt x="17" y="316"/>
                  </a:cubicBezTo>
                  <a:cubicBezTo>
                    <a:pt x="24" y="318"/>
                    <a:pt x="24" y="318"/>
                    <a:pt x="24" y="318"/>
                  </a:cubicBezTo>
                  <a:cubicBezTo>
                    <a:pt x="27" y="309"/>
                    <a:pt x="30" y="300"/>
                    <a:pt x="33" y="291"/>
                  </a:cubicBezTo>
                  <a:cubicBezTo>
                    <a:pt x="26" y="288"/>
                    <a:pt x="26" y="288"/>
                    <a:pt x="26" y="288"/>
                  </a:cubicBezTo>
                  <a:moveTo>
                    <a:pt x="832" y="246"/>
                  </a:moveTo>
                  <a:cubicBezTo>
                    <a:pt x="825" y="249"/>
                    <a:pt x="825" y="249"/>
                    <a:pt x="825" y="249"/>
                  </a:cubicBezTo>
                  <a:cubicBezTo>
                    <a:pt x="829" y="257"/>
                    <a:pt x="833" y="266"/>
                    <a:pt x="837" y="275"/>
                  </a:cubicBezTo>
                  <a:cubicBezTo>
                    <a:pt x="844" y="272"/>
                    <a:pt x="844" y="272"/>
                    <a:pt x="844" y="272"/>
                  </a:cubicBezTo>
                  <a:cubicBezTo>
                    <a:pt x="840" y="263"/>
                    <a:pt x="836" y="254"/>
                    <a:pt x="832" y="246"/>
                  </a:cubicBezTo>
                  <a:moveTo>
                    <a:pt x="50" y="235"/>
                  </a:moveTo>
                  <a:cubicBezTo>
                    <a:pt x="45" y="243"/>
                    <a:pt x="41" y="253"/>
                    <a:pt x="37" y="261"/>
                  </a:cubicBezTo>
                  <a:cubicBezTo>
                    <a:pt x="44" y="264"/>
                    <a:pt x="44" y="264"/>
                    <a:pt x="44" y="264"/>
                  </a:cubicBezTo>
                  <a:cubicBezTo>
                    <a:pt x="48" y="255"/>
                    <a:pt x="52" y="247"/>
                    <a:pt x="56" y="238"/>
                  </a:cubicBezTo>
                  <a:cubicBezTo>
                    <a:pt x="50" y="235"/>
                    <a:pt x="50" y="235"/>
                    <a:pt x="50" y="235"/>
                  </a:cubicBezTo>
                  <a:moveTo>
                    <a:pt x="803" y="195"/>
                  </a:moveTo>
                  <a:cubicBezTo>
                    <a:pt x="797" y="199"/>
                    <a:pt x="797" y="199"/>
                    <a:pt x="797" y="199"/>
                  </a:cubicBezTo>
                  <a:cubicBezTo>
                    <a:pt x="802" y="207"/>
                    <a:pt x="807" y="215"/>
                    <a:pt x="812" y="223"/>
                  </a:cubicBezTo>
                  <a:cubicBezTo>
                    <a:pt x="818" y="220"/>
                    <a:pt x="818" y="220"/>
                    <a:pt x="818" y="220"/>
                  </a:cubicBezTo>
                  <a:cubicBezTo>
                    <a:pt x="813" y="211"/>
                    <a:pt x="808" y="203"/>
                    <a:pt x="803" y="195"/>
                  </a:cubicBezTo>
                  <a:moveTo>
                    <a:pt x="81" y="185"/>
                  </a:moveTo>
                  <a:cubicBezTo>
                    <a:pt x="75" y="193"/>
                    <a:pt x="69" y="201"/>
                    <a:pt x="64" y="209"/>
                  </a:cubicBezTo>
                  <a:cubicBezTo>
                    <a:pt x="71" y="213"/>
                    <a:pt x="71" y="213"/>
                    <a:pt x="71" y="213"/>
                  </a:cubicBezTo>
                  <a:cubicBezTo>
                    <a:pt x="75" y="205"/>
                    <a:pt x="81" y="197"/>
                    <a:pt x="86" y="189"/>
                  </a:cubicBezTo>
                  <a:cubicBezTo>
                    <a:pt x="81" y="185"/>
                    <a:pt x="81" y="185"/>
                    <a:pt x="81" y="185"/>
                  </a:cubicBezTo>
                  <a:moveTo>
                    <a:pt x="767" y="149"/>
                  </a:moveTo>
                  <a:cubicBezTo>
                    <a:pt x="761" y="153"/>
                    <a:pt x="761" y="153"/>
                    <a:pt x="761" y="153"/>
                  </a:cubicBezTo>
                  <a:cubicBezTo>
                    <a:pt x="768" y="161"/>
                    <a:pt x="774" y="168"/>
                    <a:pt x="780" y="175"/>
                  </a:cubicBezTo>
                  <a:cubicBezTo>
                    <a:pt x="786" y="171"/>
                    <a:pt x="786" y="171"/>
                    <a:pt x="786" y="171"/>
                  </a:cubicBezTo>
                  <a:cubicBezTo>
                    <a:pt x="780" y="163"/>
                    <a:pt x="773" y="156"/>
                    <a:pt x="767" y="149"/>
                  </a:cubicBezTo>
                  <a:moveTo>
                    <a:pt x="117" y="140"/>
                  </a:moveTo>
                  <a:cubicBezTo>
                    <a:pt x="111" y="147"/>
                    <a:pt x="104" y="154"/>
                    <a:pt x="98" y="162"/>
                  </a:cubicBezTo>
                  <a:cubicBezTo>
                    <a:pt x="104" y="166"/>
                    <a:pt x="104" y="166"/>
                    <a:pt x="104" y="166"/>
                  </a:cubicBezTo>
                  <a:cubicBezTo>
                    <a:pt x="110" y="159"/>
                    <a:pt x="116" y="152"/>
                    <a:pt x="123" y="145"/>
                  </a:cubicBezTo>
                  <a:cubicBezTo>
                    <a:pt x="117" y="140"/>
                    <a:pt x="117" y="140"/>
                    <a:pt x="117" y="140"/>
                  </a:cubicBezTo>
                  <a:moveTo>
                    <a:pt x="725" y="107"/>
                  </a:moveTo>
                  <a:cubicBezTo>
                    <a:pt x="721" y="113"/>
                    <a:pt x="721" y="113"/>
                    <a:pt x="721" y="113"/>
                  </a:cubicBezTo>
                  <a:cubicBezTo>
                    <a:pt x="728" y="119"/>
                    <a:pt x="735" y="126"/>
                    <a:pt x="742" y="132"/>
                  </a:cubicBezTo>
                  <a:cubicBezTo>
                    <a:pt x="747" y="127"/>
                    <a:pt x="747" y="127"/>
                    <a:pt x="747" y="127"/>
                  </a:cubicBezTo>
                  <a:cubicBezTo>
                    <a:pt x="740" y="120"/>
                    <a:pt x="733" y="114"/>
                    <a:pt x="725" y="107"/>
                  </a:cubicBezTo>
                  <a:moveTo>
                    <a:pt x="160" y="100"/>
                  </a:moveTo>
                  <a:cubicBezTo>
                    <a:pt x="153" y="106"/>
                    <a:pt x="145" y="113"/>
                    <a:pt x="138" y="119"/>
                  </a:cubicBezTo>
                  <a:cubicBezTo>
                    <a:pt x="143" y="124"/>
                    <a:pt x="143" y="124"/>
                    <a:pt x="143" y="124"/>
                  </a:cubicBezTo>
                  <a:cubicBezTo>
                    <a:pt x="150" y="118"/>
                    <a:pt x="157" y="112"/>
                    <a:pt x="165" y="105"/>
                  </a:cubicBezTo>
                  <a:cubicBezTo>
                    <a:pt x="160" y="100"/>
                    <a:pt x="160" y="100"/>
                    <a:pt x="160" y="100"/>
                  </a:cubicBezTo>
                  <a:moveTo>
                    <a:pt x="679" y="72"/>
                  </a:moveTo>
                  <a:cubicBezTo>
                    <a:pt x="675" y="78"/>
                    <a:pt x="675" y="78"/>
                    <a:pt x="675" y="78"/>
                  </a:cubicBezTo>
                  <a:cubicBezTo>
                    <a:pt x="683" y="83"/>
                    <a:pt x="691" y="89"/>
                    <a:pt x="698" y="95"/>
                  </a:cubicBezTo>
                  <a:cubicBezTo>
                    <a:pt x="703" y="89"/>
                    <a:pt x="703" y="89"/>
                    <a:pt x="703" y="89"/>
                  </a:cubicBezTo>
                  <a:cubicBezTo>
                    <a:pt x="695" y="83"/>
                    <a:pt x="687" y="77"/>
                    <a:pt x="679" y="72"/>
                  </a:cubicBezTo>
                  <a:moveTo>
                    <a:pt x="208" y="66"/>
                  </a:moveTo>
                  <a:cubicBezTo>
                    <a:pt x="199" y="71"/>
                    <a:pt x="191" y="76"/>
                    <a:pt x="183" y="82"/>
                  </a:cubicBezTo>
                  <a:cubicBezTo>
                    <a:pt x="188" y="88"/>
                    <a:pt x="188" y="88"/>
                    <a:pt x="188" y="88"/>
                  </a:cubicBezTo>
                  <a:cubicBezTo>
                    <a:pt x="195" y="82"/>
                    <a:pt x="203" y="77"/>
                    <a:pt x="212" y="72"/>
                  </a:cubicBezTo>
                  <a:cubicBezTo>
                    <a:pt x="208" y="66"/>
                    <a:pt x="208" y="66"/>
                    <a:pt x="208" y="66"/>
                  </a:cubicBezTo>
                  <a:moveTo>
                    <a:pt x="628" y="43"/>
                  </a:moveTo>
                  <a:cubicBezTo>
                    <a:pt x="625" y="50"/>
                    <a:pt x="625" y="50"/>
                    <a:pt x="625" y="50"/>
                  </a:cubicBezTo>
                  <a:cubicBezTo>
                    <a:pt x="633" y="54"/>
                    <a:pt x="642" y="58"/>
                    <a:pt x="650" y="63"/>
                  </a:cubicBezTo>
                  <a:cubicBezTo>
                    <a:pt x="654" y="57"/>
                    <a:pt x="654" y="57"/>
                    <a:pt x="654" y="57"/>
                  </a:cubicBezTo>
                  <a:cubicBezTo>
                    <a:pt x="645" y="52"/>
                    <a:pt x="636" y="48"/>
                    <a:pt x="628" y="43"/>
                  </a:cubicBezTo>
                  <a:moveTo>
                    <a:pt x="259" y="38"/>
                  </a:moveTo>
                  <a:cubicBezTo>
                    <a:pt x="250" y="42"/>
                    <a:pt x="242" y="46"/>
                    <a:pt x="233" y="51"/>
                  </a:cubicBezTo>
                  <a:cubicBezTo>
                    <a:pt x="236" y="57"/>
                    <a:pt x="236" y="57"/>
                    <a:pt x="236" y="57"/>
                  </a:cubicBezTo>
                  <a:cubicBezTo>
                    <a:pt x="245" y="53"/>
                    <a:pt x="254" y="49"/>
                    <a:pt x="262" y="45"/>
                  </a:cubicBezTo>
                  <a:cubicBezTo>
                    <a:pt x="259" y="38"/>
                    <a:pt x="259" y="38"/>
                    <a:pt x="259" y="38"/>
                  </a:cubicBezTo>
                  <a:moveTo>
                    <a:pt x="573" y="21"/>
                  </a:moveTo>
                  <a:cubicBezTo>
                    <a:pt x="571" y="28"/>
                    <a:pt x="571" y="28"/>
                    <a:pt x="571" y="28"/>
                  </a:cubicBezTo>
                  <a:cubicBezTo>
                    <a:pt x="580" y="31"/>
                    <a:pt x="589" y="35"/>
                    <a:pt x="598" y="38"/>
                  </a:cubicBezTo>
                  <a:cubicBezTo>
                    <a:pt x="601" y="32"/>
                    <a:pt x="601" y="32"/>
                    <a:pt x="601" y="32"/>
                  </a:cubicBezTo>
                  <a:cubicBezTo>
                    <a:pt x="592" y="28"/>
                    <a:pt x="583" y="24"/>
                    <a:pt x="573" y="21"/>
                  </a:cubicBezTo>
                  <a:moveTo>
                    <a:pt x="314" y="18"/>
                  </a:moveTo>
                  <a:cubicBezTo>
                    <a:pt x="305" y="21"/>
                    <a:pt x="295" y="24"/>
                    <a:pt x="286" y="27"/>
                  </a:cubicBezTo>
                  <a:cubicBezTo>
                    <a:pt x="289" y="34"/>
                    <a:pt x="289" y="34"/>
                    <a:pt x="289" y="34"/>
                  </a:cubicBezTo>
                  <a:cubicBezTo>
                    <a:pt x="298" y="31"/>
                    <a:pt x="307" y="28"/>
                    <a:pt x="316" y="25"/>
                  </a:cubicBezTo>
                  <a:cubicBezTo>
                    <a:pt x="314" y="18"/>
                    <a:pt x="314" y="18"/>
                    <a:pt x="314" y="18"/>
                  </a:cubicBezTo>
                  <a:moveTo>
                    <a:pt x="517" y="7"/>
                  </a:moveTo>
                  <a:cubicBezTo>
                    <a:pt x="516" y="14"/>
                    <a:pt x="516" y="14"/>
                    <a:pt x="516" y="14"/>
                  </a:cubicBezTo>
                  <a:cubicBezTo>
                    <a:pt x="525" y="16"/>
                    <a:pt x="534" y="18"/>
                    <a:pt x="544" y="21"/>
                  </a:cubicBezTo>
                  <a:cubicBezTo>
                    <a:pt x="545" y="13"/>
                    <a:pt x="545" y="13"/>
                    <a:pt x="545" y="13"/>
                  </a:cubicBezTo>
                  <a:cubicBezTo>
                    <a:pt x="536" y="11"/>
                    <a:pt x="526" y="9"/>
                    <a:pt x="517" y="7"/>
                  </a:cubicBezTo>
                  <a:moveTo>
                    <a:pt x="371" y="5"/>
                  </a:moveTo>
                  <a:cubicBezTo>
                    <a:pt x="362" y="7"/>
                    <a:pt x="352" y="9"/>
                    <a:pt x="342" y="11"/>
                  </a:cubicBezTo>
                  <a:cubicBezTo>
                    <a:pt x="344" y="18"/>
                    <a:pt x="344" y="18"/>
                    <a:pt x="344" y="18"/>
                  </a:cubicBezTo>
                  <a:cubicBezTo>
                    <a:pt x="353" y="15"/>
                    <a:pt x="363" y="14"/>
                    <a:pt x="372" y="12"/>
                  </a:cubicBezTo>
                  <a:cubicBezTo>
                    <a:pt x="371" y="5"/>
                    <a:pt x="371" y="5"/>
                    <a:pt x="371" y="5"/>
                  </a:cubicBezTo>
                  <a:moveTo>
                    <a:pt x="459" y="1"/>
                  </a:moveTo>
                  <a:cubicBezTo>
                    <a:pt x="458" y="8"/>
                    <a:pt x="458" y="8"/>
                    <a:pt x="458" y="8"/>
                  </a:cubicBezTo>
                  <a:cubicBezTo>
                    <a:pt x="464" y="8"/>
                    <a:pt x="469" y="8"/>
                    <a:pt x="474" y="9"/>
                  </a:cubicBezTo>
                  <a:cubicBezTo>
                    <a:pt x="478" y="9"/>
                    <a:pt x="483" y="9"/>
                    <a:pt x="487" y="10"/>
                  </a:cubicBezTo>
                  <a:cubicBezTo>
                    <a:pt x="488" y="3"/>
                    <a:pt x="488" y="3"/>
                    <a:pt x="488" y="3"/>
                  </a:cubicBezTo>
                  <a:cubicBezTo>
                    <a:pt x="483" y="2"/>
                    <a:pt x="479" y="2"/>
                    <a:pt x="475" y="2"/>
                  </a:cubicBezTo>
                  <a:cubicBezTo>
                    <a:pt x="469" y="1"/>
                    <a:pt x="464" y="1"/>
                    <a:pt x="459" y="1"/>
                  </a:cubicBezTo>
                  <a:moveTo>
                    <a:pt x="429" y="0"/>
                  </a:moveTo>
                  <a:cubicBezTo>
                    <a:pt x="420" y="0"/>
                    <a:pt x="410" y="1"/>
                    <a:pt x="400" y="2"/>
                  </a:cubicBezTo>
                  <a:cubicBezTo>
                    <a:pt x="401" y="9"/>
                    <a:pt x="401" y="9"/>
                    <a:pt x="401" y="9"/>
                  </a:cubicBezTo>
                  <a:cubicBezTo>
                    <a:pt x="410" y="8"/>
                    <a:pt x="420" y="8"/>
                    <a:pt x="429" y="7"/>
                  </a:cubicBezTo>
                  <a:cubicBezTo>
                    <a:pt x="429" y="0"/>
                    <a:pt x="429" y="0"/>
                    <a:pt x="4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4" name="Freeform 404"/>
            <p:cNvSpPr>
              <a:spLocks noEditPoints="1"/>
            </p:cNvSpPr>
            <p:nvPr/>
          </p:nvSpPr>
          <p:spPr bwMode="auto">
            <a:xfrm>
              <a:off x="3300413" y="636587"/>
              <a:ext cx="5595938" cy="5588001"/>
            </a:xfrm>
            <a:custGeom>
              <a:avLst/>
              <a:gdLst>
                <a:gd name="T0" fmla="*/ 735 w 1490"/>
                <a:gd name="T1" fmla="*/ 1466 h 1488"/>
                <a:gd name="T2" fmla="*/ 786 w 1490"/>
                <a:gd name="T3" fmla="*/ 1487 h 1488"/>
                <a:gd name="T4" fmla="*/ 584 w 1490"/>
                <a:gd name="T5" fmla="*/ 1470 h 1488"/>
                <a:gd name="T6" fmla="*/ 930 w 1490"/>
                <a:gd name="T7" fmla="*/ 1443 h 1488"/>
                <a:gd name="T8" fmla="*/ 930 w 1490"/>
                <a:gd name="T9" fmla="*/ 1443 h 1488"/>
                <a:gd name="T10" fmla="*/ 540 w 1490"/>
                <a:gd name="T11" fmla="*/ 1437 h 1488"/>
                <a:gd name="T12" fmla="*/ 985 w 1490"/>
                <a:gd name="T13" fmla="*/ 1449 h 1488"/>
                <a:gd name="T14" fmla="*/ 393 w 1490"/>
                <a:gd name="T15" fmla="*/ 1400 h 1488"/>
                <a:gd name="T16" fmla="*/ 1112 w 1490"/>
                <a:gd name="T17" fmla="*/ 1367 h 1488"/>
                <a:gd name="T18" fmla="*/ 1112 w 1490"/>
                <a:gd name="T19" fmla="*/ 1367 h 1488"/>
                <a:gd name="T20" fmla="*/ 361 w 1490"/>
                <a:gd name="T21" fmla="*/ 1356 h 1488"/>
                <a:gd name="T22" fmla="*/ 1165 w 1490"/>
                <a:gd name="T23" fmla="*/ 1358 h 1488"/>
                <a:gd name="T24" fmla="*/ 229 w 1490"/>
                <a:gd name="T25" fmla="*/ 1281 h 1488"/>
                <a:gd name="T26" fmla="*/ 1266 w 1490"/>
                <a:gd name="T27" fmla="*/ 1245 h 1488"/>
                <a:gd name="T28" fmla="*/ 1266 w 1490"/>
                <a:gd name="T29" fmla="*/ 1245 h 1488"/>
                <a:gd name="T30" fmla="*/ 210 w 1490"/>
                <a:gd name="T31" fmla="*/ 1230 h 1488"/>
                <a:gd name="T32" fmla="*/ 1316 w 1490"/>
                <a:gd name="T33" fmla="*/ 1222 h 1488"/>
                <a:gd name="T34" fmla="*/ 104 w 1490"/>
                <a:gd name="T35" fmla="*/ 1122 h 1488"/>
                <a:gd name="T36" fmla="*/ 1382 w 1490"/>
                <a:gd name="T37" fmla="*/ 1086 h 1488"/>
                <a:gd name="T38" fmla="*/ 1382 w 1490"/>
                <a:gd name="T39" fmla="*/ 1086 h 1488"/>
                <a:gd name="T40" fmla="*/ 99 w 1490"/>
                <a:gd name="T41" fmla="*/ 1068 h 1488"/>
                <a:gd name="T42" fmla="*/ 1424 w 1490"/>
                <a:gd name="T43" fmla="*/ 1050 h 1488"/>
                <a:gd name="T44" fmla="*/ 25 w 1490"/>
                <a:gd name="T45" fmla="*/ 935 h 1488"/>
                <a:gd name="T46" fmla="*/ 1451 w 1490"/>
                <a:gd name="T47" fmla="*/ 901 h 1488"/>
                <a:gd name="T48" fmla="*/ 1451 w 1490"/>
                <a:gd name="T49" fmla="*/ 901 h 1488"/>
                <a:gd name="T50" fmla="*/ 35 w 1490"/>
                <a:gd name="T51" fmla="*/ 882 h 1488"/>
                <a:gd name="T52" fmla="*/ 1460 w 1490"/>
                <a:gd name="T53" fmla="*/ 853 h 1488"/>
                <a:gd name="T54" fmla="*/ 1466 w 1490"/>
                <a:gd name="T55" fmla="*/ 801 h 1488"/>
                <a:gd name="T56" fmla="*/ 23 w 1490"/>
                <a:gd name="T57" fmla="*/ 784 h 1488"/>
                <a:gd name="T58" fmla="*/ 1489 w 1490"/>
                <a:gd name="T59" fmla="*/ 701 h 1488"/>
                <a:gd name="T60" fmla="*/ 1490 w 1490"/>
                <a:gd name="T61" fmla="*/ 752 h 1488"/>
                <a:gd name="T62" fmla="*/ 3 w 1490"/>
                <a:gd name="T63" fmla="*/ 682 h 1488"/>
                <a:gd name="T64" fmla="*/ 9 w 1490"/>
                <a:gd name="T65" fmla="*/ 633 h 1488"/>
                <a:gd name="T66" fmla="*/ 1484 w 1490"/>
                <a:gd name="T67" fmla="*/ 651 h 1488"/>
                <a:gd name="T68" fmla="*/ 39 w 1490"/>
                <a:gd name="T69" fmla="*/ 588 h 1488"/>
                <a:gd name="T70" fmla="*/ 1429 w 1490"/>
                <a:gd name="T71" fmla="*/ 510 h 1488"/>
                <a:gd name="T72" fmla="*/ 66 w 1490"/>
                <a:gd name="T73" fmla="*/ 439 h 1488"/>
                <a:gd name="T74" fmla="*/ 66 w 1490"/>
                <a:gd name="T75" fmla="*/ 439 h 1488"/>
                <a:gd name="T76" fmla="*/ 1432 w 1490"/>
                <a:gd name="T77" fmla="*/ 455 h 1488"/>
                <a:gd name="T78" fmla="*/ 107 w 1490"/>
                <a:gd name="T79" fmla="*/ 403 h 1488"/>
                <a:gd name="T80" fmla="*/ 1341 w 1490"/>
                <a:gd name="T81" fmla="*/ 334 h 1488"/>
                <a:gd name="T82" fmla="*/ 173 w 1490"/>
                <a:gd name="T83" fmla="*/ 267 h 1488"/>
                <a:gd name="T84" fmla="*/ 173 w 1490"/>
                <a:gd name="T85" fmla="*/ 267 h 1488"/>
                <a:gd name="T86" fmla="*/ 1328 w 1490"/>
                <a:gd name="T87" fmla="*/ 281 h 1488"/>
                <a:gd name="T88" fmla="*/ 223 w 1490"/>
                <a:gd name="T89" fmla="*/ 244 h 1488"/>
                <a:gd name="T90" fmla="*/ 1208 w 1490"/>
                <a:gd name="T91" fmla="*/ 189 h 1488"/>
                <a:gd name="T92" fmla="*/ 323 w 1490"/>
                <a:gd name="T93" fmla="*/ 131 h 1488"/>
                <a:gd name="T94" fmla="*/ 323 w 1490"/>
                <a:gd name="T95" fmla="*/ 131 h 1488"/>
                <a:gd name="T96" fmla="*/ 1182 w 1490"/>
                <a:gd name="T97" fmla="*/ 141 h 1488"/>
                <a:gd name="T98" fmla="*/ 377 w 1490"/>
                <a:gd name="T99" fmla="*/ 122 h 1488"/>
                <a:gd name="T100" fmla="*/ 1041 w 1490"/>
                <a:gd name="T101" fmla="*/ 84 h 1488"/>
                <a:gd name="T102" fmla="*/ 504 w 1490"/>
                <a:gd name="T103" fmla="*/ 39 h 1488"/>
                <a:gd name="T104" fmla="*/ 504 w 1490"/>
                <a:gd name="T105" fmla="*/ 39 h 1488"/>
                <a:gd name="T106" fmla="*/ 1003 w 1490"/>
                <a:gd name="T107" fmla="*/ 45 h 1488"/>
                <a:gd name="T108" fmla="*/ 559 w 1490"/>
                <a:gd name="T109" fmla="*/ 46 h 1488"/>
                <a:gd name="T110" fmla="*/ 852 w 1490"/>
                <a:gd name="T111" fmla="*/ 29 h 1488"/>
                <a:gd name="T112" fmla="*/ 703 w 1490"/>
                <a:gd name="T113" fmla="*/ 1 h 1488"/>
                <a:gd name="T114" fmla="*/ 703 w 1490"/>
                <a:gd name="T115" fmla="*/ 1 h 1488"/>
                <a:gd name="T116" fmla="*/ 805 w 1490"/>
                <a:gd name="T117" fmla="*/ 2 h 1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90" h="1488">
                  <a:moveTo>
                    <a:pt x="686" y="1464"/>
                  </a:moveTo>
                  <a:cubicBezTo>
                    <a:pt x="684" y="1486"/>
                    <a:pt x="684" y="1486"/>
                    <a:pt x="684" y="1486"/>
                  </a:cubicBezTo>
                  <a:cubicBezTo>
                    <a:pt x="701" y="1487"/>
                    <a:pt x="718" y="1488"/>
                    <a:pt x="735" y="1488"/>
                  </a:cubicBezTo>
                  <a:cubicBezTo>
                    <a:pt x="735" y="1466"/>
                    <a:pt x="735" y="1466"/>
                    <a:pt x="735" y="1466"/>
                  </a:cubicBezTo>
                  <a:cubicBezTo>
                    <a:pt x="719" y="1466"/>
                    <a:pt x="702" y="1465"/>
                    <a:pt x="686" y="1464"/>
                  </a:cubicBezTo>
                  <a:moveTo>
                    <a:pt x="833" y="1461"/>
                  </a:moveTo>
                  <a:cubicBezTo>
                    <a:pt x="818" y="1463"/>
                    <a:pt x="801" y="1464"/>
                    <a:pt x="785" y="1466"/>
                  </a:cubicBezTo>
                  <a:cubicBezTo>
                    <a:pt x="786" y="1487"/>
                    <a:pt x="786" y="1487"/>
                    <a:pt x="786" y="1487"/>
                  </a:cubicBezTo>
                  <a:cubicBezTo>
                    <a:pt x="803" y="1486"/>
                    <a:pt x="820" y="1485"/>
                    <a:pt x="836" y="1483"/>
                  </a:cubicBezTo>
                  <a:cubicBezTo>
                    <a:pt x="833" y="1461"/>
                    <a:pt x="833" y="1461"/>
                    <a:pt x="833" y="1461"/>
                  </a:cubicBezTo>
                  <a:moveTo>
                    <a:pt x="588" y="1449"/>
                  </a:moveTo>
                  <a:cubicBezTo>
                    <a:pt x="584" y="1470"/>
                    <a:pt x="584" y="1470"/>
                    <a:pt x="584" y="1470"/>
                  </a:cubicBezTo>
                  <a:cubicBezTo>
                    <a:pt x="600" y="1474"/>
                    <a:pt x="617" y="1477"/>
                    <a:pt x="633" y="1480"/>
                  </a:cubicBezTo>
                  <a:cubicBezTo>
                    <a:pt x="637" y="1458"/>
                    <a:pt x="637" y="1458"/>
                    <a:pt x="637" y="1458"/>
                  </a:cubicBezTo>
                  <a:cubicBezTo>
                    <a:pt x="620" y="1456"/>
                    <a:pt x="604" y="1453"/>
                    <a:pt x="588" y="1449"/>
                  </a:cubicBezTo>
                  <a:moveTo>
                    <a:pt x="930" y="1443"/>
                  </a:moveTo>
                  <a:cubicBezTo>
                    <a:pt x="915" y="1447"/>
                    <a:pt x="899" y="1451"/>
                    <a:pt x="882" y="1454"/>
                  </a:cubicBezTo>
                  <a:cubicBezTo>
                    <a:pt x="886" y="1475"/>
                    <a:pt x="886" y="1475"/>
                    <a:pt x="886" y="1475"/>
                  </a:cubicBezTo>
                  <a:cubicBezTo>
                    <a:pt x="903" y="1472"/>
                    <a:pt x="920" y="1468"/>
                    <a:pt x="936" y="1463"/>
                  </a:cubicBezTo>
                  <a:cubicBezTo>
                    <a:pt x="930" y="1443"/>
                    <a:pt x="930" y="1443"/>
                    <a:pt x="930" y="1443"/>
                  </a:cubicBezTo>
                  <a:moveTo>
                    <a:pt x="494" y="1422"/>
                  </a:moveTo>
                  <a:cubicBezTo>
                    <a:pt x="486" y="1442"/>
                    <a:pt x="486" y="1442"/>
                    <a:pt x="486" y="1442"/>
                  </a:cubicBezTo>
                  <a:cubicBezTo>
                    <a:pt x="502" y="1448"/>
                    <a:pt x="518" y="1453"/>
                    <a:pt x="534" y="1458"/>
                  </a:cubicBezTo>
                  <a:cubicBezTo>
                    <a:pt x="540" y="1437"/>
                    <a:pt x="540" y="1437"/>
                    <a:pt x="540" y="1437"/>
                  </a:cubicBezTo>
                  <a:cubicBezTo>
                    <a:pt x="525" y="1432"/>
                    <a:pt x="509" y="1427"/>
                    <a:pt x="494" y="1422"/>
                  </a:cubicBezTo>
                  <a:moveTo>
                    <a:pt x="1024" y="1411"/>
                  </a:moveTo>
                  <a:cubicBezTo>
                    <a:pt x="1009" y="1417"/>
                    <a:pt x="993" y="1423"/>
                    <a:pt x="978" y="1429"/>
                  </a:cubicBezTo>
                  <a:cubicBezTo>
                    <a:pt x="985" y="1449"/>
                    <a:pt x="985" y="1449"/>
                    <a:pt x="985" y="1449"/>
                  </a:cubicBezTo>
                  <a:cubicBezTo>
                    <a:pt x="1001" y="1443"/>
                    <a:pt x="1017" y="1437"/>
                    <a:pt x="1032" y="1431"/>
                  </a:cubicBezTo>
                  <a:cubicBezTo>
                    <a:pt x="1024" y="1411"/>
                    <a:pt x="1024" y="1411"/>
                    <a:pt x="1024" y="1411"/>
                  </a:cubicBezTo>
                  <a:moveTo>
                    <a:pt x="404" y="1381"/>
                  </a:moveTo>
                  <a:cubicBezTo>
                    <a:pt x="393" y="1400"/>
                    <a:pt x="393" y="1400"/>
                    <a:pt x="393" y="1400"/>
                  </a:cubicBezTo>
                  <a:cubicBezTo>
                    <a:pt x="408" y="1408"/>
                    <a:pt x="424" y="1416"/>
                    <a:pt x="439" y="1422"/>
                  </a:cubicBezTo>
                  <a:cubicBezTo>
                    <a:pt x="448" y="1403"/>
                    <a:pt x="448" y="1403"/>
                    <a:pt x="448" y="1403"/>
                  </a:cubicBezTo>
                  <a:cubicBezTo>
                    <a:pt x="433" y="1396"/>
                    <a:pt x="418" y="1389"/>
                    <a:pt x="404" y="1381"/>
                  </a:cubicBezTo>
                  <a:moveTo>
                    <a:pt x="1112" y="1367"/>
                  </a:moveTo>
                  <a:cubicBezTo>
                    <a:pt x="1098" y="1375"/>
                    <a:pt x="1083" y="1383"/>
                    <a:pt x="1069" y="1390"/>
                  </a:cubicBezTo>
                  <a:cubicBezTo>
                    <a:pt x="1078" y="1410"/>
                    <a:pt x="1078" y="1410"/>
                    <a:pt x="1078" y="1410"/>
                  </a:cubicBezTo>
                  <a:cubicBezTo>
                    <a:pt x="1093" y="1402"/>
                    <a:pt x="1108" y="1394"/>
                    <a:pt x="1123" y="1385"/>
                  </a:cubicBezTo>
                  <a:cubicBezTo>
                    <a:pt x="1112" y="1367"/>
                    <a:pt x="1112" y="1367"/>
                    <a:pt x="1112" y="1367"/>
                  </a:cubicBezTo>
                  <a:moveTo>
                    <a:pt x="320" y="1329"/>
                  </a:moveTo>
                  <a:cubicBezTo>
                    <a:pt x="307" y="1346"/>
                    <a:pt x="307" y="1346"/>
                    <a:pt x="307" y="1346"/>
                  </a:cubicBezTo>
                  <a:cubicBezTo>
                    <a:pt x="321" y="1356"/>
                    <a:pt x="335" y="1365"/>
                    <a:pt x="349" y="1375"/>
                  </a:cubicBezTo>
                  <a:cubicBezTo>
                    <a:pt x="361" y="1356"/>
                    <a:pt x="361" y="1356"/>
                    <a:pt x="361" y="1356"/>
                  </a:cubicBezTo>
                  <a:cubicBezTo>
                    <a:pt x="347" y="1347"/>
                    <a:pt x="333" y="1338"/>
                    <a:pt x="320" y="1329"/>
                  </a:cubicBezTo>
                  <a:moveTo>
                    <a:pt x="1193" y="1311"/>
                  </a:moveTo>
                  <a:cubicBezTo>
                    <a:pt x="1180" y="1321"/>
                    <a:pt x="1167" y="1331"/>
                    <a:pt x="1153" y="1340"/>
                  </a:cubicBezTo>
                  <a:cubicBezTo>
                    <a:pt x="1165" y="1358"/>
                    <a:pt x="1165" y="1358"/>
                    <a:pt x="1165" y="1358"/>
                  </a:cubicBezTo>
                  <a:cubicBezTo>
                    <a:pt x="1179" y="1349"/>
                    <a:pt x="1194" y="1338"/>
                    <a:pt x="1207" y="1328"/>
                  </a:cubicBezTo>
                  <a:cubicBezTo>
                    <a:pt x="1193" y="1311"/>
                    <a:pt x="1193" y="1311"/>
                    <a:pt x="1193" y="1311"/>
                  </a:cubicBezTo>
                  <a:moveTo>
                    <a:pt x="244" y="1265"/>
                  </a:moveTo>
                  <a:cubicBezTo>
                    <a:pt x="229" y="1281"/>
                    <a:pt x="229" y="1281"/>
                    <a:pt x="229" y="1281"/>
                  </a:cubicBezTo>
                  <a:cubicBezTo>
                    <a:pt x="241" y="1292"/>
                    <a:pt x="254" y="1304"/>
                    <a:pt x="267" y="1315"/>
                  </a:cubicBezTo>
                  <a:cubicBezTo>
                    <a:pt x="281" y="1298"/>
                    <a:pt x="281" y="1298"/>
                    <a:pt x="281" y="1298"/>
                  </a:cubicBezTo>
                  <a:cubicBezTo>
                    <a:pt x="268" y="1287"/>
                    <a:pt x="256" y="1276"/>
                    <a:pt x="244" y="1265"/>
                  </a:cubicBezTo>
                  <a:moveTo>
                    <a:pt x="1266" y="1245"/>
                  </a:moveTo>
                  <a:cubicBezTo>
                    <a:pt x="1255" y="1257"/>
                    <a:pt x="1243" y="1268"/>
                    <a:pt x="1231" y="1279"/>
                  </a:cubicBezTo>
                  <a:cubicBezTo>
                    <a:pt x="1245" y="1295"/>
                    <a:pt x="1245" y="1295"/>
                    <a:pt x="1245" y="1295"/>
                  </a:cubicBezTo>
                  <a:cubicBezTo>
                    <a:pt x="1258" y="1284"/>
                    <a:pt x="1270" y="1272"/>
                    <a:pt x="1282" y="1260"/>
                  </a:cubicBezTo>
                  <a:cubicBezTo>
                    <a:pt x="1266" y="1245"/>
                    <a:pt x="1266" y="1245"/>
                    <a:pt x="1266" y="1245"/>
                  </a:cubicBezTo>
                  <a:moveTo>
                    <a:pt x="178" y="1192"/>
                  </a:moveTo>
                  <a:cubicBezTo>
                    <a:pt x="161" y="1205"/>
                    <a:pt x="161" y="1205"/>
                    <a:pt x="161" y="1205"/>
                  </a:cubicBezTo>
                  <a:cubicBezTo>
                    <a:pt x="172" y="1219"/>
                    <a:pt x="183" y="1232"/>
                    <a:pt x="194" y="1244"/>
                  </a:cubicBezTo>
                  <a:cubicBezTo>
                    <a:pt x="210" y="1230"/>
                    <a:pt x="210" y="1230"/>
                    <a:pt x="210" y="1230"/>
                  </a:cubicBezTo>
                  <a:cubicBezTo>
                    <a:pt x="199" y="1218"/>
                    <a:pt x="188" y="1205"/>
                    <a:pt x="178" y="1192"/>
                  </a:cubicBezTo>
                  <a:moveTo>
                    <a:pt x="1330" y="1169"/>
                  </a:moveTo>
                  <a:cubicBezTo>
                    <a:pt x="1320" y="1183"/>
                    <a:pt x="1310" y="1196"/>
                    <a:pt x="1299" y="1208"/>
                  </a:cubicBezTo>
                  <a:cubicBezTo>
                    <a:pt x="1316" y="1222"/>
                    <a:pt x="1316" y="1222"/>
                    <a:pt x="1316" y="1222"/>
                  </a:cubicBezTo>
                  <a:cubicBezTo>
                    <a:pt x="1327" y="1209"/>
                    <a:pt x="1337" y="1196"/>
                    <a:pt x="1347" y="1182"/>
                  </a:cubicBezTo>
                  <a:cubicBezTo>
                    <a:pt x="1330" y="1169"/>
                    <a:pt x="1330" y="1169"/>
                    <a:pt x="1330" y="1169"/>
                  </a:cubicBezTo>
                  <a:moveTo>
                    <a:pt x="122" y="1111"/>
                  </a:moveTo>
                  <a:cubicBezTo>
                    <a:pt x="104" y="1122"/>
                    <a:pt x="104" y="1122"/>
                    <a:pt x="104" y="1122"/>
                  </a:cubicBezTo>
                  <a:cubicBezTo>
                    <a:pt x="112" y="1136"/>
                    <a:pt x="121" y="1151"/>
                    <a:pt x="131" y="1165"/>
                  </a:cubicBezTo>
                  <a:cubicBezTo>
                    <a:pt x="149" y="1152"/>
                    <a:pt x="149" y="1152"/>
                    <a:pt x="149" y="1152"/>
                  </a:cubicBezTo>
                  <a:cubicBezTo>
                    <a:pt x="139" y="1139"/>
                    <a:pt x="131" y="1125"/>
                    <a:pt x="122" y="1111"/>
                  </a:cubicBezTo>
                  <a:moveTo>
                    <a:pt x="1382" y="1086"/>
                  </a:moveTo>
                  <a:cubicBezTo>
                    <a:pt x="1375" y="1100"/>
                    <a:pt x="1366" y="1115"/>
                    <a:pt x="1357" y="1128"/>
                  </a:cubicBezTo>
                  <a:cubicBezTo>
                    <a:pt x="1376" y="1140"/>
                    <a:pt x="1376" y="1140"/>
                    <a:pt x="1376" y="1140"/>
                  </a:cubicBezTo>
                  <a:cubicBezTo>
                    <a:pt x="1385" y="1126"/>
                    <a:pt x="1393" y="1111"/>
                    <a:pt x="1401" y="1096"/>
                  </a:cubicBezTo>
                  <a:cubicBezTo>
                    <a:pt x="1382" y="1086"/>
                    <a:pt x="1382" y="1086"/>
                    <a:pt x="1382" y="1086"/>
                  </a:cubicBezTo>
                  <a:moveTo>
                    <a:pt x="78" y="1023"/>
                  </a:moveTo>
                  <a:cubicBezTo>
                    <a:pt x="58" y="1031"/>
                    <a:pt x="58" y="1031"/>
                    <a:pt x="58" y="1031"/>
                  </a:cubicBezTo>
                  <a:cubicBezTo>
                    <a:pt x="65" y="1047"/>
                    <a:pt x="72" y="1062"/>
                    <a:pt x="79" y="1077"/>
                  </a:cubicBezTo>
                  <a:cubicBezTo>
                    <a:pt x="99" y="1068"/>
                    <a:pt x="99" y="1068"/>
                    <a:pt x="99" y="1068"/>
                  </a:cubicBezTo>
                  <a:cubicBezTo>
                    <a:pt x="91" y="1053"/>
                    <a:pt x="84" y="1038"/>
                    <a:pt x="78" y="1023"/>
                  </a:cubicBezTo>
                  <a:moveTo>
                    <a:pt x="1423" y="996"/>
                  </a:moveTo>
                  <a:cubicBezTo>
                    <a:pt x="1417" y="1012"/>
                    <a:pt x="1411" y="1027"/>
                    <a:pt x="1404" y="1042"/>
                  </a:cubicBezTo>
                  <a:cubicBezTo>
                    <a:pt x="1424" y="1050"/>
                    <a:pt x="1424" y="1050"/>
                    <a:pt x="1424" y="1050"/>
                  </a:cubicBezTo>
                  <a:cubicBezTo>
                    <a:pt x="1431" y="1035"/>
                    <a:pt x="1437" y="1019"/>
                    <a:pt x="1443" y="1003"/>
                  </a:cubicBezTo>
                  <a:cubicBezTo>
                    <a:pt x="1423" y="996"/>
                    <a:pt x="1423" y="996"/>
                    <a:pt x="1423" y="996"/>
                  </a:cubicBezTo>
                  <a:moveTo>
                    <a:pt x="46" y="930"/>
                  </a:moveTo>
                  <a:cubicBezTo>
                    <a:pt x="25" y="935"/>
                    <a:pt x="25" y="935"/>
                    <a:pt x="25" y="935"/>
                  </a:cubicBezTo>
                  <a:cubicBezTo>
                    <a:pt x="30" y="951"/>
                    <a:pt x="34" y="968"/>
                    <a:pt x="40" y="984"/>
                  </a:cubicBezTo>
                  <a:cubicBezTo>
                    <a:pt x="61" y="977"/>
                    <a:pt x="61" y="977"/>
                    <a:pt x="61" y="977"/>
                  </a:cubicBezTo>
                  <a:cubicBezTo>
                    <a:pt x="55" y="961"/>
                    <a:pt x="50" y="945"/>
                    <a:pt x="46" y="930"/>
                  </a:cubicBezTo>
                  <a:moveTo>
                    <a:pt x="1451" y="901"/>
                  </a:moveTo>
                  <a:cubicBezTo>
                    <a:pt x="1447" y="917"/>
                    <a:pt x="1443" y="934"/>
                    <a:pt x="1438" y="949"/>
                  </a:cubicBezTo>
                  <a:cubicBezTo>
                    <a:pt x="1459" y="955"/>
                    <a:pt x="1459" y="955"/>
                    <a:pt x="1459" y="955"/>
                  </a:cubicBezTo>
                  <a:cubicBezTo>
                    <a:pt x="1464" y="939"/>
                    <a:pt x="1468" y="923"/>
                    <a:pt x="1472" y="906"/>
                  </a:cubicBezTo>
                  <a:cubicBezTo>
                    <a:pt x="1451" y="901"/>
                    <a:pt x="1451" y="901"/>
                    <a:pt x="1451" y="901"/>
                  </a:cubicBezTo>
                  <a:moveTo>
                    <a:pt x="27" y="833"/>
                  </a:moveTo>
                  <a:cubicBezTo>
                    <a:pt x="6" y="836"/>
                    <a:pt x="6" y="836"/>
                    <a:pt x="6" y="836"/>
                  </a:cubicBezTo>
                  <a:cubicBezTo>
                    <a:pt x="8" y="852"/>
                    <a:pt x="11" y="869"/>
                    <a:pt x="14" y="886"/>
                  </a:cubicBezTo>
                  <a:cubicBezTo>
                    <a:pt x="35" y="882"/>
                    <a:pt x="35" y="882"/>
                    <a:pt x="35" y="882"/>
                  </a:cubicBezTo>
                  <a:cubicBezTo>
                    <a:pt x="32" y="866"/>
                    <a:pt x="29" y="849"/>
                    <a:pt x="27" y="833"/>
                  </a:cubicBezTo>
                  <a:moveTo>
                    <a:pt x="1466" y="801"/>
                  </a:moveTo>
                  <a:cubicBezTo>
                    <a:pt x="1466" y="804"/>
                    <a:pt x="1466" y="804"/>
                    <a:pt x="1466" y="804"/>
                  </a:cubicBezTo>
                  <a:cubicBezTo>
                    <a:pt x="1464" y="820"/>
                    <a:pt x="1462" y="837"/>
                    <a:pt x="1460" y="853"/>
                  </a:cubicBezTo>
                  <a:cubicBezTo>
                    <a:pt x="1481" y="856"/>
                    <a:pt x="1481" y="856"/>
                    <a:pt x="1481" y="856"/>
                  </a:cubicBezTo>
                  <a:cubicBezTo>
                    <a:pt x="1484" y="840"/>
                    <a:pt x="1486" y="823"/>
                    <a:pt x="1487" y="806"/>
                  </a:cubicBezTo>
                  <a:cubicBezTo>
                    <a:pt x="1488" y="803"/>
                    <a:pt x="1488" y="803"/>
                    <a:pt x="1488" y="803"/>
                  </a:cubicBezTo>
                  <a:cubicBezTo>
                    <a:pt x="1466" y="801"/>
                    <a:pt x="1466" y="801"/>
                    <a:pt x="1466" y="801"/>
                  </a:cubicBezTo>
                  <a:moveTo>
                    <a:pt x="1" y="734"/>
                  </a:moveTo>
                  <a:cubicBezTo>
                    <a:pt x="0" y="745"/>
                    <a:pt x="0" y="745"/>
                    <a:pt x="0" y="745"/>
                  </a:cubicBezTo>
                  <a:cubicBezTo>
                    <a:pt x="0" y="758"/>
                    <a:pt x="1" y="772"/>
                    <a:pt x="2" y="785"/>
                  </a:cubicBezTo>
                  <a:cubicBezTo>
                    <a:pt x="23" y="784"/>
                    <a:pt x="23" y="784"/>
                    <a:pt x="23" y="784"/>
                  </a:cubicBezTo>
                  <a:cubicBezTo>
                    <a:pt x="22" y="771"/>
                    <a:pt x="22" y="758"/>
                    <a:pt x="22" y="745"/>
                  </a:cubicBezTo>
                  <a:cubicBezTo>
                    <a:pt x="22" y="735"/>
                    <a:pt x="22" y="735"/>
                    <a:pt x="22" y="735"/>
                  </a:cubicBezTo>
                  <a:cubicBezTo>
                    <a:pt x="1" y="734"/>
                    <a:pt x="1" y="734"/>
                    <a:pt x="1" y="734"/>
                  </a:cubicBezTo>
                  <a:moveTo>
                    <a:pt x="1489" y="701"/>
                  </a:moveTo>
                  <a:cubicBezTo>
                    <a:pt x="1467" y="702"/>
                    <a:pt x="1467" y="702"/>
                    <a:pt x="1467" y="702"/>
                  </a:cubicBezTo>
                  <a:cubicBezTo>
                    <a:pt x="1468" y="716"/>
                    <a:pt x="1468" y="729"/>
                    <a:pt x="1468" y="743"/>
                  </a:cubicBezTo>
                  <a:cubicBezTo>
                    <a:pt x="1468" y="752"/>
                    <a:pt x="1468" y="752"/>
                    <a:pt x="1468" y="752"/>
                  </a:cubicBezTo>
                  <a:cubicBezTo>
                    <a:pt x="1490" y="752"/>
                    <a:pt x="1490" y="752"/>
                    <a:pt x="1490" y="752"/>
                  </a:cubicBezTo>
                  <a:cubicBezTo>
                    <a:pt x="1490" y="743"/>
                    <a:pt x="1490" y="743"/>
                    <a:pt x="1490" y="743"/>
                  </a:cubicBezTo>
                  <a:cubicBezTo>
                    <a:pt x="1490" y="729"/>
                    <a:pt x="1489" y="715"/>
                    <a:pt x="1489" y="701"/>
                  </a:cubicBezTo>
                  <a:moveTo>
                    <a:pt x="9" y="633"/>
                  </a:moveTo>
                  <a:cubicBezTo>
                    <a:pt x="6" y="649"/>
                    <a:pt x="4" y="665"/>
                    <a:pt x="3" y="682"/>
                  </a:cubicBezTo>
                  <a:cubicBezTo>
                    <a:pt x="3" y="684"/>
                    <a:pt x="3" y="684"/>
                    <a:pt x="3" y="684"/>
                  </a:cubicBezTo>
                  <a:cubicBezTo>
                    <a:pt x="25" y="684"/>
                    <a:pt x="25" y="684"/>
                    <a:pt x="25" y="684"/>
                  </a:cubicBezTo>
                  <a:cubicBezTo>
                    <a:pt x="26" y="668"/>
                    <a:pt x="28" y="652"/>
                    <a:pt x="30" y="636"/>
                  </a:cubicBezTo>
                  <a:cubicBezTo>
                    <a:pt x="9" y="633"/>
                    <a:pt x="9" y="633"/>
                    <a:pt x="9" y="633"/>
                  </a:cubicBezTo>
                  <a:moveTo>
                    <a:pt x="1476" y="600"/>
                  </a:moveTo>
                  <a:cubicBezTo>
                    <a:pt x="1455" y="605"/>
                    <a:pt x="1455" y="605"/>
                    <a:pt x="1455" y="605"/>
                  </a:cubicBezTo>
                  <a:cubicBezTo>
                    <a:pt x="1458" y="621"/>
                    <a:pt x="1461" y="637"/>
                    <a:pt x="1463" y="653"/>
                  </a:cubicBezTo>
                  <a:cubicBezTo>
                    <a:pt x="1484" y="651"/>
                    <a:pt x="1484" y="651"/>
                    <a:pt x="1484" y="651"/>
                  </a:cubicBezTo>
                  <a:cubicBezTo>
                    <a:pt x="1482" y="634"/>
                    <a:pt x="1479" y="617"/>
                    <a:pt x="1476" y="600"/>
                  </a:cubicBezTo>
                  <a:moveTo>
                    <a:pt x="31" y="534"/>
                  </a:moveTo>
                  <a:cubicBezTo>
                    <a:pt x="26" y="550"/>
                    <a:pt x="22" y="567"/>
                    <a:pt x="18" y="583"/>
                  </a:cubicBezTo>
                  <a:cubicBezTo>
                    <a:pt x="39" y="588"/>
                    <a:pt x="39" y="588"/>
                    <a:pt x="39" y="588"/>
                  </a:cubicBezTo>
                  <a:cubicBezTo>
                    <a:pt x="43" y="572"/>
                    <a:pt x="47" y="556"/>
                    <a:pt x="51" y="540"/>
                  </a:cubicBezTo>
                  <a:cubicBezTo>
                    <a:pt x="31" y="534"/>
                    <a:pt x="31" y="534"/>
                    <a:pt x="31" y="534"/>
                  </a:cubicBezTo>
                  <a:moveTo>
                    <a:pt x="1450" y="502"/>
                  </a:moveTo>
                  <a:cubicBezTo>
                    <a:pt x="1429" y="510"/>
                    <a:pt x="1429" y="510"/>
                    <a:pt x="1429" y="510"/>
                  </a:cubicBezTo>
                  <a:cubicBezTo>
                    <a:pt x="1435" y="525"/>
                    <a:pt x="1440" y="541"/>
                    <a:pt x="1444" y="557"/>
                  </a:cubicBezTo>
                  <a:cubicBezTo>
                    <a:pt x="1465" y="551"/>
                    <a:pt x="1465" y="551"/>
                    <a:pt x="1465" y="551"/>
                  </a:cubicBezTo>
                  <a:cubicBezTo>
                    <a:pt x="1460" y="535"/>
                    <a:pt x="1455" y="518"/>
                    <a:pt x="1450" y="502"/>
                  </a:cubicBezTo>
                  <a:moveTo>
                    <a:pt x="66" y="439"/>
                  </a:moveTo>
                  <a:cubicBezTo>
                    <a:pt x="59" y="454"/>
                    <a:pt x="52" y="470"/>
                    <a:pt x="46" y="486"/>
                  </a:cubicBezTo>
                  <a:cubicBezTo>
                    <a:pt x="67" y="493"/>
                    <a:pt x="67" y="493"/>
                    <a:pt x="67" y="493"/>
                  </a:cubicBezTo>
                  <a:cubicBezTo>
                    <a:pt x="72" y="478"/>
                    <a:pt x="79" y="462"/>
                    <a:pt x="86" y="448"/>
                  </a:cubicBezTo>
                  <a:cubicBezTo>
                    <a:pt x="66" y="439"/>
                    <a:pt x="66" y="439"/>
                    <a:pt x="66" y="439"/>
                  </a:cubicBezTo>
                  <a:moveTo>
                    <a:pt x="1410" y="409"/>
                  </a:moveTo>
                  <a:cubicBezTo>
                    <a:pt x="1391" y="419"/>
                    <a:pt x="1391" y="419"/>
                    <a:pt x="1391" y="419"/>
                  </a:cubicBezTo>
                  <a:cubicBezTo>
                    <a:pt x="1398" y="434"/>
                    <a:pt x="1405" y="448"/>
                    <a:pt x="1412" y="464"/>
                  </a:cubicBezTo>
                  <a:cubicBezTo>
                    <a:pt x="1432" y="455"/>
                    <a:pt x="1432" y="455"/>
                    <a:pt x="1432" y="455"/>
                  </a:cubicBezTo>
                  <a:cubicBezTo>
                    <a:pt x="1425" y="440"/>
                    <a:pt x="1418" y="424"/>
                    <a:pt x="1410" y="409"/>
                  </a:cubicBezTo>
                  <a:moveTo>
                    <a:pt x="114" y="349"/>
                  </a:moveTo>
                  <a:cubicBezTo>
                    <a:pt x="105" y="363"/>
                    <a:pt x="96" y="378"/>
                    <a:pt x="88" y="393"/>
                  </a:cubicBezTo>
                  <a:cubicBezTo>
                    <a:pt x="107" y="403"/>
                    <a:pt x="107" y="403"/>
                    <a:pt x="107" y="403"/>
                  </a:cubicBezTo>
                  <a:cubicBezTo>
                    <a:pt x="115" y="389"/>
                    <a:pt x="123" y="374"/>
                    <a:pt x="132" y="361"/>
                  </a:cubicBezTo>
                  <a:cubicBezTo>
                    <a:pt x="114" y="349"/>
                    <a:pt x="114" y="349"/>
                    <a:pt x="114" y="349"/>
                  </a:cubicBezTo>
                  <a:moveTo>
                    <a:pt x="1359" y="322"/>
                  </a:moveTo>
                  <a:cubicBezTo>
                    <a:pt x="1341" y="334"/>
                    <a:pt x="1341" y="334"/>
                    <a:pt x="1341" y="334"/>
                  </a:cubicBezTo>
                  <a:cubicBezTo>
                    <a:pt x="1350" y="347"/>
                    <a:pt x="1359" y="362"/>
                    <a:pt x="1367" y="375"/>
                  </a:cubicBezTo>
                  <a:cubicBezTo>
                    <a:pt x="1386" y="365"/>
                    <a:pt x="1386" y="365"/>
                    <a:pt x="1386" y="365"/>
                  </a:cubicBezTo>
                  <a:cubicBezTo>
                    <a:pt x="1377" y="350"/>
                    <a:pt x="1368" y="336"/>
                    <a:pt x="1359" y="322"/>
                  </a:cubicBezTo>
                  <a:moveTo>
                    <a:pt x="173" y="267"/>
                  </a:moveTo>
                  <a:cubicBezTo>
                    <a:pt x="163" y="280"/>
                    <a:pt x="152" y="293"/>
                    <a:pt x="142" y="307"/>
                  </a:cubicBezTo>
                  <a:cubicBezTo>
                    <a:pt x="160" y="320"/>
                    <a:pt x="160" y="320"/>
                    <a:pt x="160" y="320"/>
                  </a:cubicBezTo>
                  <a:cubicBezTo>
                    <a:pt x="169" y="306"/>
                    <a:pt x="179" y="293"/>
                    <a:pt x="190" y="281"/>
                  </a:cubicBezTo>
                  <a:cubicBezTo>
                    <a:pt x="173" y="267"/>
                    <a:pt x="173" y="267"/>
                    <a:pt x="173" y="267"/>
                  </a:cubicBezTo>
                  <a:moveTo>
                    <a:pt x="1295" y="242"/>
                  </a:moveTo>
                  <a:cubicBezTo>
                    <a:pt x="1279" y="257"/>
                    <a:pt x="1279" y="257"/>
                    <a:pt x="1279" y="257"/>
                  </a:cubicBezTo>
                  <a:cubicBezTo>
                    <a:pt x="1290" y="269"/>
                    <a:pt x="1301" y="282"/>
                    <a:pt x="1311" y="294"/>
                  </a:cubicBezTo>
                  <a:cubicBezTo>
                    <a:pt x="1328" y="281"/>
                    <a:pt x="1328" y="281"/>
                    <a:pt x="1328" y="281"/>
                  </a:cubicBezTo>
                  <a:cubicBezTo>
                    <a:pt x="1318" y="268"/>
                    <a:pt x="1307" y="255"/>
                    <a:pt x="1295" y="242"/>
                  </a:cubicBezTo>
                  <a:moveTo>
                    <a:pt x="244" y="194"/>
                  </a:moveTo>
                  <a:cubicBezTo>
                    <a:pt x="231" y="205"/>
                    <a:pt x="219" y="217"/>
                    <a:pt x="207" y="229"/>
                  </a:cubicBezTo>
                  <a:cubicBezTo>
                    <a:pt x="223" y="244"/>
                    <a:pt x="223" y="244"/>
                    <a:pt x="223" y="244"/>
                  </a:cubicBezTo>
                  <a:cubicBezTo>
                    <a:pt x="234" y="232"/>
                    <a:pt x="246" y="221"/>
                    <a:pt x="258" y="210"/>
                  </a:cubicBezTo>
                  <a:cubicBezTo>
                    <a:pt x="244" y="194"/>
                    <a:pt x="244" y="194"/>
                    <a:pt x="244" y="194"/>
                  </a:cubicBezTo>
                  <a:moveTo>
                    <a:pt x="1222" y="172"/>
                  </a:moveTo>
                  <a:cubicBezTo>
                    <a:pt x="1208" y="189"/>
                    <a:pt x="1208" y="189"/>
                    <a:pt x="1208" y="189"/>
                  </a:cubicBezTo>
                  <a:cubicBezTo>
                    <a:pt x="1221" y="199"/>
                    <a:pt x="1233" y="210"/>
                    <a:pt x="1245" y="222"/>
                  </a:cubicBezTo>
                  <a:cubicBezTo>
                    <a:pt x="1260" y="206"/>
                    <a:pt x="1260" y="206"/>
                    <a:pt x="1260" y="206"/>
                  </a:cubicBezTo>
                  <a:cubicBezTo>
                    <a:pt x="1248" y="194"/>
                    <a:pt x="1235" y="183"/>
                    <a:pt x="1222" y="172"/>
                  </a:cubicBezTo>
                  <a:moveTo>
                    <a:pt x="323" y="131"/>
                  </a:moveTo>
                  <a:cubicBezTo>
                    <a:pt x="310" y="140"/>
                    <a:pt x="296" y="150"/>
                    <a:pt x="282" y="161"/>
                  </a:cubicBezTo>
                  <a:cubicBezTo>
                    <a:pt x="296" y="178"/>
                    <a:pt x="296" y="178"/>
                    <a:pt x="296" y="178"/>
                  </a:cubicBezTo>
                  <a:cubicBezTo>
                    <a:pt x="309" y="167"/>
                    <a:pt x="322" y="158"/>
                    <a:pt x="336" y="148"/>
                  </a:cubicBezTo>
                  <a:cubicBezTo>
                    <a:pt x="323" y="131"/>
                    <a:pt x="323" y="131"/>
                    <a:pt x="323" y="131"/>
                  </a:cubicBezTo>
                  <a:moveTo>
                    <a:pt x="1140" y="112"/>
                  </a:moveTo>
                  <a:cubicBezTo>
                    <a:pt x="1128" y="131"/>
                    <a:pt x="1128" y="131"/>
                    <a:pt x="1128" y="131"/>
                  </a:cubicBezTo>
                  <a:cubicBezTo>
                    <a:pt x="1142" y="140"/>
                    <a:pt x="1156" y="149"/>
                    <a:pt x="1169" y="158"/>
                  </a:cubicBezTo>
                  <a:cubicBezTo>
                    <a:pt x="1182" y="141"/>
                    <a:pt x="1182" y="141"/>
                    <a:pt x="1182" y="141"/>
                  </a:cubicBezTo>
                  <a:cubicBezTo>
                    <a:pt x="1168" y="131"/>
                    <a:pt x="1154" y="121"/>
                    <a:pt x="1140" y="112"/>
                  </a:cubicBezTo>
                  <a:moveTo>
                    <a:pt x="411" y="79"/>
                  </a:moveTo>
                  <a:cubicBezTo>
                    <a:pt x="396" y="86"/>
                    <a:pt x="381" y="94"/>
                    <a:pt x="366" y="103"/>
                  </a:cubicBezTo>
                  <a:cubicBezTo>
                    <a:pt x="377" y="122"/>
                    <a:pt x="377" y="122"/>
                    <a:pt x="377" y="122"/>
                  </a:cubicBezTo>
                  <a:cubicBezTo>
                    <a:pt x="391" y="113"/>
                    <a:pt x="406" y="105"/>
                    <a:pt x="420" y="98"/>
                  </a:cubicBezTo>
                  <a:cubicBezTo>
                    <a:pt x="411" y="79"/>
                    <a:pt x="411" y="79"/>
                    <a:pt x="411" y="79"/>
                  </a:cubicBezTo>
                  <a:moveTo>
                    <a:pt x="1050" y="65"/>
                  </a:moveTo>
                  <a:cubicBezTo>
                    <a:pt x="1041" y="84"/>
                    <a:pt x="1041" y="84"/>
                    <a:pt x="1041" y="84"/>
                  </a:cubicBezTo>
                  <a:cubicBezTo>
                    <a:pt x="1056" y="91"/>
                    <a:pt x="1071" y="98"/>
                    <a:pt x="1085" y="106"/>
                  </a:cubicBezTo>
                  <a:cubicBezTo>
                    <a:pt x="1096" y="87"/>
                    <a:pt x="1096" y="87"/>
                    <a:pt x="1096" y="87"/>
                  </a:cubicBezTo>
                  <a:cubicBezTo>
                    <a:pt x="1081" y="79"/>
                    <a:pt x="1065" y="71"/>
                    <a:pt x="1050" y="65"/>
                  </a:cubicBezTo>
                  <a:moveTo>
                    <a:pt x="504" y="39"/>
                  </a:moveTo>
                  <a:cubicBezTo>
                    <a:pt x="489" y="45"/>
                    <a:pt x="472" y="51"/>
                    <a:pt x="457" y="58"/>
                  </a:cubicBezTo>
                  <a:cubicBezTo>
                    <a:pt x="465" y="77"/>
                    <a:pt x="465" y="77"/>
                    <a:pt x="465" y="77"/>
                  </a:cubicBezTo>
                  <a:cubicBezTo>
                    <a:pt x="481" y="71"/>
                    <a:pt x="496" y="65"/>
                    <a:pt x="511" y="60"/>
                  </a:cubicBezTo>
                  <a:cubicBezTo>
                    <a:pt x="504" y="39"/>
                    <a:pt x="504" y="39"/>
                    <a:pt x="504" y="39"/>
                  </a:cubicBezTo>
                  <a:moveTo>
                    <a:pt x="954" y="30"/>
                  </a:moveTo>
                  <a:cubicBezTo>
                    <a:pt x="949" y="50"/>
                    <a:pt x="949" y="50"/>
                    <a:pt x="949" y="50"/>
                  </a:cubicBezTo>
                  <a:cubicBezTo>
                    <a:pt x="964" y="55"/>
                    <a:pt x="980" y="60"/>
                    <a:pt x="995" y="66"/>
                  </a:cubicBezTo>
                  <a:cubicBezTo>
                    <a:pt x="1003" y="45"/>
                    <a:pt x="1003" y="45"/>
                    <a:pt x="1003" y="45"/>
                  </a:cubicBezTo>
                  <a:cubicBezTo>
                    <a:pt x="987" y="40"/>
                    <a:pt x="971" y="34"/>
                    <a:pt x="954" y="30"/>
                  </a:cubicBezTo>
                  <a:moveTo>
                    <a:pt x="602" y="13"/>
                  </a:moveTo>
                  <a:cubicBezTo>
                    <a:pt x="586" y="17"/>
                    <a:pt x="569" y="20"/>
                    <a:pt x="553" y="25"/>
                  </a:cubicBezTo>
                  <a:cubicBezTo>
                    <a:pt x="559" y="46"/>
                    <a:pt x="559" y="46"/>
                    <a:pt x="559" y="46"/>
                  </a:cubicBezTo>
                  <a:cubicBezTo>
                    <a:pt x="574" y="41"/>
                    <a:pt x="590" y="38"/>
                    <a:pt x="607" y="34"/>
                  </a:cubicBezTo>
                  <a:cubicBezTo>
                    <a:pt x="602" y="13"/>
                    <a:pt x="602" y="13"/>
                    <a:pt x="602" y="13"/>
                  </a:cubicBezTo>
                  <a:moveTo>
                    <a:pt x="855" y="8"/>
                  </a:moveTo>
                  <a:cubicBezTo>
                    <a:pt x="852" y="29"/>
                    <a:pt x="852" y="29"/>
                    <a:pt x="852" y="29"/>
                  </a:cubicBezTo>
                  <a:cubicBezTo>
                    <a:pt x="868" y="32"/>
                    <a:pt x="885" y="35"/>
                    <a:pt x="901" y="38"/>
                  </a:cubicBezTo>
                  <a:cubicBezTo>
                    <a:pt x="905" y="17"/>
                    <a:pt x="905" y="17"/>
                    <a:pt x="905" y="17"/>
                  </a:cubicBezTo>
                  <a:cubicBezTo>
                    <a:pt x="889" y="13"/>
                    <a:pt x="872" y="10"/>
                    <a:pt x="855" y="8"/>
                  </a:cubicBezTo>
                  <a:moveTo>
                    <a:pt x="703" y="1"/>
                  </a:moveTo>
                  <a:cubicBezTo>
                    <a:pt x="686" y="2"/>
                    <a:pt x="669" y="3"/>
                    <a:pt x="653" y="5"/>
                  </a:cubicBezTo>
                  <a:cubicBezTo>
                    <a:pt x="655" y="27"/>
                    <a:pt x="655" y="27"/>
                    <a:pt x="655" y="27"/>
                  </a:cubicBezTo>
                  <a:cubicBezTo>
                    <a:pt x="672" y="25"/>
                    <a:pt x="688" y="23"/>
                    <a:pt x="704" y="22"/>
                  </a:cubicBezTo>
                  <a:cubicBezTo>
                    <a:pt x="703" y="1"/>
                    <a:pt x="703" y="1"/>
                    <a:pt x="703" y="1"/>
                  </a:cubicBezTo>
                  <a:moveTo>
                    <a:pt x="754" y="0"/>
                  </a:moveTo>
                  <a:cubicBezTo>
                    <a:pt x="754" y="21"/>
                    <a:pt x="754" y="21"/>
                    <a:pt x="754" y="21"/>
                  </a:cubicBezTo>
                  <a:cubicBezTo>
                    <a:pt x="770" y="22"/>
                    <a:pt x="787" y="22"/>
                    <a:pt x="803" y="24"/>
                  </a:cubicBezTo>
                  <a:cubicBezTo>
                    <a:pt x="805" y="2"/>
                    <a:pt x="805" y="2"/>
                    <a:pt x="805" y="2"/>
                  </a:cubicBezTo>
                  <a:cubicBezTo>
                    <a:pt x="788" y="1"/>
                    <a:pt x="771" y="0"/>
                    <a:pt x="75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5" name="Freeform 405"/>
            <p:cNvSpPr>
              <a:spLocks noEditPoints="1"/>
            </p:cNvSpPr>
            <p:nvPr/>
          </p:nvSpPr>
          <p:spPr bwMode="auto">
            <a:xfrm>
              <a:off x="4659313" y="1997075"/>
              <a:ext cx="2876550" cy="2868613"/>
            </a:xfrm>
            <a:custGeom>
              <a:avLst/>
              <a:gdLst>
                <a:gd name="T0" fmla="*/ 425 w 766"/>
                <a:gd name="T1" fmla="*/ 762 h 764"/>
                <a:gd name="T2" fmla="*/ 351 w 766"/>
                <a:gd name="T3" fmla="*/ 763 h 764"/>
                <a:gd name="T4" fmla="*/ 338 w 766"/>
                <a:gd name="T5" fmla="*/ 755 h 764"/>
                <a:gd name="T6" fmla="*/ 482 w 766"/>
                <a:gd name="T7" fmla="*/ 751 h 764"/>
                <a:gd name="T8" fmla="*/ 308 w 766"/>
                <a:gd name="T9" fmla="*/ 757 h 764"/>
                <a:gd name="T10" fmla="*/ 508 w 766"/>
                <a:gd name="T11" fmla="*/ 736 h 764"/>
                <a:gd name="T12" fmla="*/ 228 w 766"/>
                <a:gd name="T13" fmla="*/ 724 h 764"/>
                <a:gd name="T14" fmla="*/ 228 w 766"/>
                <a:gd name="T15" fmla="*/ 724 h 764"/>
                <a:gd name="T16" fmla="*/ 589 w 766"/>
                <a:gd name="T17" fmla="*/ 704 h 764"/>
                <a:gd name="T18" fmla="*/ 198 w 766"/>
                <a:gd name="T19" fmla="*/ 717 h 764"/>
                <a:gd name="T20" fmla="*/ 609 w 766"/>
                <a:gd name="T21" fmla="*/ 682 h 764"/>
                <a:gd name="T22" fmla="*/ 132 w 766"/>
                <a:gd name="T23" fmla="*/ 661 h 764"/>
                <a:gd name="T24" fmla="*/ 132 w 766"/>
                <a:gd name="T25" fmla="*/ 661 h 764"/>
                <a:gd name="T26" fmla="*/ 677 w 766"/>
                <a:gd name="T27" fmla="*/ 627 h 764"/>
                <a:gd name="T28" fmla="*/ 106 w 766"/>
                <a:gd name="T29" fmla="*/ 646 h 764"/>
                <a:gd name="T30" fmla="*/ 689 w 766"/>
                <a:gd name="T31" fmla="*/ 600 h 764"/>
                <a:gd name="T32" fmla="*/ 59 w 766"/>
                <a:gd name="T33" fmla="*/ 572 h 764"/>
                <a:gd name="T34" fmla="*/ 59 w 766"/>
                <a:gd name="T35" fmla="*/ 572 h 764"/>
                <a:gd name="T36" fmla="*/ 737 w 766"/>
                <a:gd name="T37" fmla="*/ 527 h 764"/>
                <a:gd name="T38" fmla="*/ 39 w 766"/>
                <a:gd name="T39" fmla="*/ 550 h 764"/>
                <a:gd name="T40" fmla="*/ 741 w 766"/>
                <a:gd name="T41" fmla="*/ 498 h 764"/>
                <a:gd name="T42" fmla="*/ 17 w 766"/>
                <a:gd name="T43" fmla="*/ 466 h 764"/>
                <a:gd name="T44" fmla="*/ 17 w 766"/>
                <a:gd name="T45" fmla="*/ 466 h 764"/>
                <a:gd name="T46" fmla="*/ 761 w 766"/>
                <a:gd name="T47" fmla="*/ 443 h 764"/>
                <a:gd name="T48" fmla="*/ 9 w 766"/>
                <a:gd name="T49" fmla="*/ 409 h 764"/>
                <a:gd name="T50" fmla="*/ 9 w 766"/>
                <a:gd name="T51" fmla="*/ 409 h 764"/>
                <a:gd name="T52" fmla="*/ 759 w 766"/>
                <a:gd name="T53" fmla="*/ 383 h 764"/>
                <a:gd name="T54" fmla="*/ 2 w 766"/>
                <a:gd name="T55" fmla="*/ 351 h 764"/>
                <a:gd name="T56" fmla="*/ 2 w 766"/>
                <a:gd name="T57" fmla="*/ 351 h 764"/>
                <a:gd name="T58" fmla="*/ 762 w 766"/>
                <a:gd name="T59" fmla="*/ 325 h 764"/>
                <a:gd name="T60" fmla="*/ 12 w 766"/>
                <a:gd name="T61" fmla="*/ 323 h 764"/>
                <a:gd name="T62" fmla="*/ 732 w 766"/>
                <a:gd name="T63" fmla="*/ 243 h 764"/>
                <a:gd name="T64" fmla="*/ 29 w 766"/>
                <a:gd name="T65" fmla="*/ 237 h 764"/>
                <a:gd name="T66" fmla="*/ 29 w 766"/>
                <a:gd name="T67" fmla="*/ 237 h 764"/>
                <a:gd name="T68" fmla="*/ 727 w 766"/>
                <a:gd name="T69" fmla="*/ 213 h 764"/>
                <a:gd name="T70" fmla="*/ 47 w 766"/>
                <a:gd name="T71" fmla="*/ 214 h 764"/>
                <a:gd name="T72" fmla="*/ 674 w 766"/>
                <a:gd name="T73" fmla="*/ 144 h 764"/>
                <a:gd name="T74" fmla="*/ 89 w 766"/>
                <a:gd name="T75" fmla="*/ 137 h 764"/>
                <a:gd name="T76" fmla="*/ 89 w 766"/>
                <a:gd name="T77" fmla="*/ 137 h 764"/>
                <a:gd name="T78" fmla="*/ 660 w 766"/>
                <a:gd name="T79" fmla="*/ 118 h 764"/>
                <a:gd name="T80" fmla="*/ 114 w 766"/>
                <a:gd name="T81" fmla="*/ 120 h 764"/>
                <a:gd name="T82" fmla="*/ 588 w 766"/>
                <a:gd name="T83" fmla="*/ 68 h 764"/>
                <a:gd name="T84" fmla="*/ 176 w 766"/>
                <a:gd name="T85" fmla="*/ 60 h 764"/>
                <a:gd name="T86" fmla="*/ 176 w 766"/>
                <a:gd name="T87" fmla="*/ 60 h 764"/>
                <a:gd name="T88" fmla="*/ 567 w 766"/>
                <a:gd name="T89" fmla="*/ 46 h 764"/>
                <a:gd name="T90" fmla="*/ 205 w 766"/>
                <a:gd name="T91" fmla="*/ 51 h 764"/>
                <a:gd name="T92" fmla="*/ 484 w 766"/>
                <a:gd name="T93" fmla="*/ 20 h 764"/>
                <a:gd name="T94" fmla="*/ 283 w 766"/>
                <a:gd name="T95" fmla="*/ 13 h 764"/>
                <a:gd name="T96" fmla="*/ 283 w 766"/>
                <a:gd name="T97" fmla="*/ 13 h 764"/>
                <a:gd name="T98" fmla="*/ 457 w 766"/>
                <a:gd name="T99" fmla="*/ 7 h 764"/>
                <a:gd name="T100" fmla="*/ 313 w 766"/>
                <a:gd name="T101" fmla="*/ 13 h 764"/>
                <a:gd name="T102" fmla="*/ 370 w 766"/>
                <a:gd name="T103" fmla="*/ 0 h 764"/>
                <a:gd name="T104" fmla="*/ 399 w 766"/>
                <a:gd name="T105" fmla="*/ 0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6" h="764">
                  <a:moveTo>
                    <a:pt x="424" y="755"/>
                  </a:moveTo>
                  <a:cubicBezTo>
                    <a:pt x="415" y="756"/>
                    <a:pt x="405" y="757"/>
                    <a:pt x="395" y="757"/>
                  </a:cubicBezTo>
                  <a:cubicBezTo>
                    <a:pt x="396" y="764"/>
                    <a:pt x="396" y="764"/>
                    <a:pt x="396" y="764"/>
                  </a:cubicBezTo>
                  <a:cubicBezTo>
                    <a:pt x="405" y="764"/>
                    <a:pt x="415" y="763"/>
                    <a:pt x="425" y="762"/>
                  </a:cubicBezTo>
                  <a:cubicBezTo>
                    <a:pt x="424" y="755"/>
                    <a:pt x="424" y="755"/>
                    <a:pt x="424" y="755"/>
                  </a:cubicBezTo>
                  <a:moveTo>
                    <a:pt x="338" y="755"/>
                  </a:moveTo>
                  <a:cubicBezTo>
                    <a:pt x="337" y="761"/>
                    <a:pt x="337" y="761"/>
                    <a:pt x="337" y="761"/>
                  </a:cubicBezTo>
                  <a:cubicBezTo>
                    <a:pt x="342" y="762"/>
                    <a:pt x="346" y="762"/>
                    <a:pt x="351" y="763"/>
                  </a:cubicBezTo>
                  <a:cubicBezTo>
                    <a:pt x="356" y="763"/>
                    <a:pt x="361" y="764"/>
                    <a:pt x="366" y="764"/>
                  </a:cubicBezTo>
                  <a:cubicBezTo>
                    <a:pt x="366" y="757"/>
                    <a:pt x="366" y="757"/>
                    <a:pt x="366" y="757"/>
                  </a:cubicBezTo>
                  <a:cubicBezTo>
                    <a:pt x="362" y="757"/>
                    <a:pt x="357" y="756"/>
                    <a:pt x="352" y="756"/>
                  </a:cubicBezTo>
                  <a:cubicBezTo>
                    <a:pt x="347" y="756"/>
                    <a:pt x="343" y="755"/>
                    <a:pt x="338" y="755"/>
                  </a:cubicBezTo>
                  <a:moveTo>
                    <a:pt x="481" y="744"/>
                  </a:moveTo>
                  <a:cubicBezTo>
                    <a:pt x="471" y="747"/>
                    <a:pt x="462" y="749"/>
                    <a:pt x="453" y="751"/>
                  </a:cubicBezTo>
                  <a:cubicBezTo>
                    <a:pt x="454" y="758"/>
                    <a:pt x="454" y="758"/>
                    <a:pt x="454" y="758"/>
                  </a:cubicBezTo>
                  <a:cubicBezTo>
                    <a:pt x="464" y="756"/>
                    <a:pt x="473" y="754"/>
                    <a:pt x="482" y="751"/>
                  </a:cubicBezTo>
                  <a:cubicBezTo>
                    <a:pt x="481" y="744"/>
                    <a:pt x="481" y="744"/>
                    <a:pt x="481" y="744"/>
                  </a:cubicBezTo>
                  <a:moveTo>
                    <a:pt x="282" y="743"/>
                  </a:moveTo>
                  <a:cubicBezTo>
                    <a:pt x="280" y="750"/>
                    <a:pt x="280" y="750"/>
                    <a:pt x="280" y="750"/>
                  </a:cubicBezTo>
                  <a:cubicBezTo>
                    <a:pt x="289" y="753"/>
                    <a:pt x="299" y="755"/>
                    <a:pt x="308" y="757"/>
                  </a:cubicBezTo>
                  <a:cubicBezTo>
                    <a:pt x="310" y="750"/>
                    <a:pt x="310" y="750"/>
                    <a:pt x="310" y="750"/>
                  </a:cubicBezTo>
                  <a:cubicBezTo>
                    <a:pt x="300" y="748"/>
                    <a:pt x="291" y="746"/>
                    <a:pt x="282" y="743"/>
                  </a:cubicBezTo>
                  <a:moveTo>
                    <a:pt x="535" y="725"/>
                  </a:moveTo>
                  <a:cubicBezTo>
                    <a:pt x="526" y="729"/>
                    <a:pt x="517" y="733"/>
                    <a:pt x="508" y="736"/>
                  </a:cubicBezTo>
                  <a:cubicBezTo>
                    <a:pt x="510" y="743"/>
                    <a:pt x="510" y="743"/>
                    <a:pt x="510" y="743"/>
                  </a:cubicBezTo>
                  <a:cubicBezTo>
                    <a:pt x="520" y="740"/>
                    <a:pt x="529" y="736"/>
                    <a:pt x="538" y="732"/>
                  </a:cubicBezTo>
                  <a:cubicBezTo>
                    <a:pt x="535" y="725"/>
                    <a:pt x="535" y="725"/>
                    <a:pt x="535" y="725"/>
                  </a:cubicBezTo>
                  <a:moveTo>
                    <a:pt x="228" y="724"/>
                  </a:moveTo>
                  <a:cubicBezTo>
                    <a:pt x="225" y="730"/>
                    <a:pt x="225" y="730"/>
                    <a:pt x="225" y="730"/>
                  </a:cubicBezTo>
                  <a:cubicBezTo>
                    <a:pt x="234" y="734"/>
                    <a:pt x="243" y="738"/>
                    <a:pt x="252" y="741"/>
                  </a:cubicBezTo>
                  <a:cubicBezTo>
                    <a:pt x="254" y="734"/>
                    <a:pt x="254" y="734"/>
                    <a:pt x="254" y="734"/>
                  </a:cubicBezTo>
                  <a:cubicBezTo>
                    <a:pt x="245" y="731"/>
                    <a:pt x="237" y="728"/>
                    <a:pt x="228" y="724"/>
                  </a:cubicBezTo>
                  <a:moveTo>
                    <a:pt x="585" y="698"/>
                  </a:moveTo>
                  <a:cubicBezTo>
                    <a:pt x="577" y="703"/>
                    <a:pt x="569" y="708"/>
                    <a:pt x="560" y="713"/>
                  </a:cubicBezTo>
                  <a:cubicBezTo>
                    <a:pt x="564" y="719"/>
                    <a:pt x="564" y="719"/>
                    <a:pt x="564" y="719"/>
                  </a:cubicBezTo>
                  <a:cubicBezTo>
                    <a:pt x="573" y="714"/>
                    <a:pt x="581" y="710"/>
                    <a:pt x="589" y="704"/>
                  </a:cubicBezTo>
                  <a:cubicBezTo>
                    <a:pt x="585" y="698"/>
                    <a:pt x="585" y="698"/>
                    <a:pt x="585" y="698"/>
                  </a:cubicBezTo>
                  <a:moveTo>
                    <a:pt x="177" y="696"/>
                  </a:moveTo>
                  <a:cubicBezTo>
                    <a:pt x="173" y="702"/>
                    <a:pt x="173" y="702"/>
                    <a:pt x="173" y="702"/>
                  </a:cubicBezTo>
                  <a:cubicBezTo>
                    <a:pt x="181" y="707"/>
                    <a:pt x="190" y="712"/>
                    <a:pt x="198" y="717"/>
                  </a:cubicBezTo>
                  <a:cubicBezTo>
                    <a:pt x="202" y="711"/>
                    <a:pt x="202" y="711"/>
                    <a:pt x="202" y="711"/>
                  </a:cubicBezTo>
                  <a:cubicBezTo>
                    <a:pt x="193" y="706"/>
                    <a:pt x="185" y="701"/>
                    <a:pt x="177" y="696"/>
                  </a:cubicBezTo>
                  <a:moveTo>
                    <a:pt x="631" y="664"/>
                  </a:moveTo>
                  <a:cubicBezTo>
                    <a:pt x="624" y="670"/>
                    <a:pt x="617" y="676"/>
                    <a:pt x="609" y="682"/>
                  </a:cubicBezTo>
                  <a:cubicBezTo>
                    <a:pt x="613" y="687"/>
                    <a:pt x="613" y="687"/>
                    <a:pt x="613" y="687"/>
                  </a:cubicBezTo>
                  <a:cubicBezTo>
                    <a:pt x="621" y="682"/>
                    <a:pt x="629" y="676"/>
                    <a:pt x="636" y="669"/>
                  </a:cubicBezTo>
                  <a:cubicBezTo>
                    <a:pt x="631" y="664"/>
                    <a:pt x="631" y="664"/>
                    <a:pt x="631" y="664"/>
                  </a:cubicBezTo>
                  <a:moveTo>
                    <a:pt x="132" y="661"/>
                  </a:moveTo>
                  <a:cubicBezTo>
                    <a:pt x="127" y="666"/>
                    <a:pt x="127" y="666"/>
                    <a:pt x="127" y="666"/>
                  </a:cubicBezTo>
                  <a:cubicBezTo>
                    <a:pt x="134" y="672"/>
                    <a:pt x="142" y="679"/>
                    <a:pt x="150" y="685"/>
                  </a:cubicBezTo>
                  <a:cubicBezTo>
                    <a:pt x="154" y="679"/>
                    <a:pt x="154" y="679"/>
                    <a:pt x="154" y="679"/>
                  </a:cubicBezTo>
                  <a:cubicBezTo>
                    <a:pt x="146" y="673"/>
                    <a:pt x="139" y="667"/>
                    <a:pt x="132" y="661"/>
                  </a:cubicBezTo>
                  <a:moveTo>
                    <a:pt x="671" y="623"/>
                  </a:moveTo>
                  <a:cubicBezTo>
                    <a:pt x="665" y="630"/>
                    <a:pt x="659" y="637"/>
                    <a:pt x="652" y="644"/>
                  </a:cubicBezTo>
                  <a:cubicBezTo>
                    <a:pt x="657" y="649"/>
                    <a:pt x="657" y="649"/>
                    <a:pt x="657" y="649"/>
                  </a:cubicBezTo>
                  <a:cubicBezTo>
                    <a:pt x="664" y="642"/>
                    <a:pt x="671" y="635"/>
                    <a:pt x="677" y="627"/>
                  </a:cubicBezTo>
                  <a:cubicBezTo>
                    <a:pt x="671" y="623"/>
                    <a:pt x="671" y="623"/>
                    <a:pt x="671" y="623"/>
                  </a:cubicBezTo>
                  <a:moveTo>
                    <a:pt x="92" y="619"/>
                  </a:moveTo>
                  <a:cubicBezTo>
                    <a:pt x="87" y="624"/>
                    <a:pt x="87" y="624"/>
                    <a:pt x="87" y="624"/>
                  </a:cubicBezTo>
                  <a:cubicBezTo>
                    <a:pt x="93" y="631"/>
                    <a:pt x="99" y="639"/>
                    <a:pt x="106" y="646"/>
                  </a:cubicBezTo>
                  <a:cubicBezTo>
                    <a:pt x="111" y="640"/>
                    <a:pt x="111" y="640"/>
                    <a:pt x="111" y="640"/>
                  </a:cubicBezTo>
                  <a:cubicBezTo>
                    <a:pt x="105" y="634"/>
                    <a:pt x="98" y="626"/>
                    <a:pt x="92" y="619"/>
                  </a:cubicBezTo>
                  <a:moveTo>
                    <a:pt x="705" y="576"/>
                  </a:moveTo>
                  <a:cubicBezTo>
                    <a:pt x="700" y="584"/>
                    <a:pt x="695" y="592"/>
                    <a:pt x="689" y="600"/>
                  </a:cubicBezTo>
                  <a:cubicBezTo>
                    <a:pt x="695" y="604"/>
                    <a:pt x="695" y="604"/>
                    <a:pt x="695" y="604"/>
                  </a:cubicBezTo>
                  <a:cubicBezTo>
                    <a:pt x="700" y="596"/>
                    <a:pt x="706" y="588"/>
                    <a:pt x="711" y="579"/>
                  </a:cubicBezTo>
                  <a:cubicBezTo>
                    <a:pt x="705" y="576"/>
                    <a:pt x="705" y="576"/>
                    <a:pt x="705" y="576"/>
                  </a:cubicBezTo>
                  <a:moveTo>
                    <a:pt x="59" y="572"/>
                  </a:moveTo>
                  <a:cubicBezTo>
                    <a:pt x="53" y="576"/>
                    <a:pt x="53" y="576"/>
                    <a:pt x="53" y="576"/>
                  </a:cubicBezTo>
                  <a:cubicBezTo>
                    <a:pt x="58" y="584"/>
                    <a:pt x="63" y="592"/>
                    <a:pt x="69" y="600"/>
                  </a:cubicBezTo>
                  <a:cubicBezTo>
                    <a:pt x="75" y="596"/>
                    <a:pt x="75" y="596"/>
                    <a:pt x="75" y="596"/>
                  </a:cubicBezTo>
                  <a:cubicBezTo>
                    <a:pt x="69" y="589"/>
                    <a:pt x="64" y="580"/>
                    <a:pt x="59" y="572"/>
                  </a:cubicBezTo>
                  <a:moveTo>
                    <a:pt x="731" y="524"/>
                  </a:moveTo>
                  <a:cubicBezTo>
                    <a:pt x="727" y="533"/>
                    <a:pt x="723" y="542"/>
                    <a:pt x="719" y="550"/>
                  </a:cubicBezTo>
                  <a:cubicBezTo>
                    <a:pt x="725" y="554"/>
                    <a:pt x="725" y="554"/>
                    <a:pt x="725" y="554"/>
                  </a:cubicBezTo>
                  <a:cubicBezTo>
                    <a:pt x="730" y="545"/>
                    <a:pt x="734" y="536"/>
                    <a:pt x="737" y="527"/>
                  </a:cubicBezTo>
                  <a:cubicBezTo>
                    <a:pt x="731" y="524"/>
                    <a:pt x="731" y="524"/>
                    <a:pt x="731" y="524"/>
                  </a:cubicBezTo>
                  <a:moveTo>
                    <a:pt x="34" y="520"/>
                  </a:moveTo>
                  <a:cubicBezTo>
                    <a:pt x="27" y="523"/>
                    <a:pt x="27" y="523"/>
                    <a:pt x="27" y="523"/>
                  </a:cubicBezTo>
                  <a:cubicBezTo>
                    <a:pt x="31" y="532"/>
                    <a:pt x="35" y="541"/>
                    <a:pt x="39" y="550"/>
                  </a:cubicBezTo>
                  <a:cubicBezTo>
                    <a:pt x="46" y="547"/>
                    <a:pt x="46" y="547"/>
                    <a:pt x="46" y="547"/>
                  </a:cubicBezTo>
                  <a:cubicBezTo>
                    <a:pt x="42" y="538"/>
                    <a:pt x="38" y="529"/>
                    <a:pt x="34" y="520"/>
                  </a:cubicBezTo>
                  <a:moveTo>
                    <a:pt x="748" y="470"/>
                  </a:moveTo>
                  <a:cubicBezTo>
                    <a:pt x="746" y="479"/>
                    <a:pt x="743" y="488"/>
                    <a:pt x="741" y="498"/>
                  </a:cubicBezTo>
                  <a:cubicBezTo>
                    <a:pt x="747" y="500"/>
                    <a:pt x="747" y="500"/>
                    <a:pt x="747" y="500"/>
                  </a:cubicBezTo>
                  <a:cubicBezTo>
                    <a:pt x="750" y="490"/>
                    <a:pt x="753" y="481"/>
                    <a:pt x="755" y="471"/>
                  </a:cubicBezTo>
                  <a:cubicBezTo>
                    <a:pt x="748" y="470"/>
                    <a:pt x="748" y="470"/>
                    <a:pt x="748" y="470"/>
                  </a:cubicBezTo>
                  <a:moveTo>
                    <a:pt x="17" y="466"/>
                  </a:moveTo>
                  <a:cubicBezTo>
                    <a:pt x="10" y="467"/>
                    <a:pt x="10" y="467"/>
                    <a:pt x="10" y="467"/>
                  </a:cubicBezTo>
                  <a:cubicBezTo>
                    <a:pt x="12" y="477"/>
                    <a:pt x="15" y="486"/>
                    <a:pt x="17" y="496"/>
                  </a:cubicBezTo>
                  <a:cubicBezTo>
                    <a:pt x="24" y="493"/>
                    <a:pt x="24" y="493"/>
                    <a:pt x="24" y="493"/>
                  </a:cubicBezTo>
                  <a:cubicBezTo>
                    <a:pt x="22" y="484"/>
                    <a:pt x="19" y="475"/>
                    <a:pt x="17" y="466"/>
                  </a:cubicBezTo>
                  <a:moveTo>
                    <a:pt x="757" y="412"/>
                  </a:moveTo>
                  <a:cubicBezTo>
                    <a:pt x="757" y="413"/>
                    <a:pt x="757" y="413"/>
                    <a:pt x="757" y="413"/>
                  </a:cubicBezTo>
                  <a:cubicBezTo>
                    <a:pt x="757" y="423"/>
                    <a:pt x="755" y="432"/>
                    <a:pt x="754" y="441"/>
                  </a:cubicBezTo>
                  <a:cubicBezTo>
                    <a:pt x="761" y="443"/>
                    <a:pt x="761" y="443"/>
                    <a:pt x="761" y="443"/>
                  </a:cubicBezTo>
                  <a:cubicBezTo>
                    <a:pt x="763" y="433"/>
                    <a:pt x="764" y="423"/>
                    <a:pt x="764" y="414"/>
                  </a:cubicBezTo>
                  <a:cubicBezTo>
                    <a:pt x="765" y="412"/>
                    <a:pt x="765" y="412"/>
                    <a:pt x="765" y="412"/>
                  </a:cubicBezTo>
                  <a:cubicBezTo>
                    <a:pt x="757" y="412"/>
                    <a:pt x="757" y="412"/>
                    <a:pt x="757" y="412"/>
                  </a:cubicBezTo>
                  <a:moveTo>
                    <a:pt x="9" y="409"/>
                  </a:moveTo>
                  <a:cubicBezTo>
                    <a:pt x="1" y="409"/>
                    <a:pt x="1" y="409"/>
                    <a:pt x="1" y="409"/>
                  </a:cubicBezTo>
                  <a:cubicBezTo>
                    <a:pt x="2" y="419"/>
                    <a:pt x="3" y="429"/>
                    <a:pt x="5" y="439"/>
                  </a:cubicBezTo>
                  <a:cubicBezTo>
                    <a:pt x="12" y="438"/>
                    <a:pt x="12" y="438"/>
                    <a:pt x="12" y="438"/>
                  </a:cubicBezTo>
                  <a:cubicBezTo>
                    <a:pt x="10" y="428"/>
                    <a:pt x="9" y="418"/>
                    <a:pt x="9" y="409"/>
                  </a:cubicBezTo>
                  <a:moveTo>
                    <a:pt x="765" y="354"/>
                  </a:moveTo>
                  <a:cubicBezTo>
                    <a:pt x="758" y="354"/>
                    <a:pt x="758" y="354"/>
                    <a:pt x="758" y="354"/>
                  </a:cubicBezTo>
                  <a:cubicBezTo>
                    <a:pt x="758" y="363"/>
                    <a:pt x="759" y="372"/>
                    <a:pt x="759" y="381"/>
                  </a:cubicBezTo>
                  <a:cubicBezTo>
                    <a:pt x="759" y="383"/>
                    <a:pt x="759" y="383"/>
                    <a:pt x="759" y="383"/>
                  </a:cubicBezTo>
                  <a:cubicBezTo>
                    <a:pt x="766" y="383"/>
                    <a:pt x="766" y="383"/>
                    <a:pt x="766" y="383"/>
                  </a:cubicBezTo>
                  <a:cubicBezTo>
                    <a:pt x="766" y="381"/>
                    <a:pt x="766" y="381"/>
                    <a:pt x="766" y="381"/>
                  </a:cubicBezTo>
                  <a:cubicBezTo>
                    <a:pt x="766" y="372"/>
                    <a:pt x="766" y="363"/>
                    <a:pt x="765" y="354"/>
                  </a:cubicBezTo>
                  <a:moveTo>
                    <a:pt x="2" y="351"/>
                  </a:moveTo>
                  <a:cubicBezTo>
                    <a:pt x="1" y="360"/>
                    <a:pt x="0" y="370"/>
                    <a:pt x="0" y="380"/>
                  </a:cubicBezTo>
                  <a:cubicBezTo>
                    <a:pt x="8" y="380"/>
                    <a:pt x="8" y="380"/>
                    <a:pt x="8" y="380"/>
                  </a:cubicBezTo>
                  <a:cubicBezTo>
                    <a:pt x="8" y="371"/>
                    <a:pt x="8" y="361"/>
                    <a:pt x="9" y="352"/>
                  </a:cubicBezTo>
                  <a:cubicBezTo>
                    <a:pt x="2" y="351"/>
                    <a:pt x="2" y="351"/>
                    <a:pt x="2" y="351"/>
                  </a:cubicBezTo>
                  <a:moveTo>
                    <a:pt x="756" y="296"/>
                  </a:moveTo>
                  <a:cubicBezTo>
                    <a:pt x="749" y="297"/>
                    <a:pt x="749" y="297"/>
                    <a:pt x="749" y="297"/>
                  </a:cubicBezTo>
                  <a:cubicBezTo>
                    <a:pt x="751" y="307"/>
                    <a:pt x="753" y="316"/>
                    <a:pt x="755" y="326"/>
                  </a:cubicBezTo>
                  <a:cubicBezTo>
                    <a:pt x="762" y="325"/>
                    <a:pt x="762" y="325"/>
                    <a:pt x="762" y="325"/>
                  </a:cubicBezTo>
                  <a:cubicBezTo>
                    <a:pt x="760" y="315"/>
                    <a:pt x="758" y="305"/>
                    <a:pt x="756" y="296"/>
                  </a:cubicBezTo>
                  <a:moveTo>
                    <a:pt x="11" y="293"/>
                  </a:moveTo>
                  <a:cubicBezTo>
                    <a:pt x="9" y="303"/>
                    <a:pt x="7" y="312"/>
                    <a:pt x="5" y="322"/>
                  </a:cubicBezTo>
                  <a:cubicBezTo>
                    <a:pt x="12" y="323"/>
                    <a:pt x="12" y="323"/>
                    <a:pt x="12" y="323"/>
                  </a:cubicBezTo>
                  <a:cubicBezTo>
                    <a:pt x="14" y="313"/>
                    <a:pt x="16" y="304"/>
                    <a:pt x="18" y="295"/>
                  </a:cubicBezTo>
                  <a:cubicBezTo>
                    <a:pt x="11" y="293"/>
                    <a:pt x="11" y="293"/>
                    <a:pt x="11" y="293"/>
                  </a:cubicBezTo>
                  <a:moveTo>
                    <a:pt x="739" y="240"/>
                  </a:moveTo>
                  <a:cubicBezTo>
                    <a:pt x="732" y="243"/>
                    <a:pt x="732" y="243"/>
                    <a:pt x="732" y="243"/>
                  </a:cubicBezTo>
                  <a:cubicBezTo>
                    <a:pt x="735" y="251"/>
                    <a:pt x="739" y="261"/>
                    <a:pt x="742" y="270"/>
                  </a:cubicBezTo>
                  <a:cubicBezTo>
                    <a:pt x="748" y="267"/>
                    <a:pt x="748" y="267"/>
                    <a:pt x="748" y="267"/>
                  </a:cubicBezTo>
                  <a:cubicBezTo>
                    <a:pt x="746" y="259"/>
                    <a:pt x="742" y="249"/>
                    <a:pt x="739" y="240"/>
                  </a:cubicBezTo>
                  <a:moveTo>
                    <a:pt x="29" y="237"/>
                  </a:moveTo>
                  <a:cubicBezTo>
                    <a:pt x="25" y="246"/>
                    <a:pt x="22" y="256"/>
                    <a:pt x="19" y="265"/>
                  </a:cubicBezTo>
                  <a:cubicBezTo>
                    <a:pt x="26" y="267"/>
                    <a:pt x="26" y="267"/>
                    <a:pt x="26" y="267"/>
                  </a:cubicBezTo>
                  <a:cubicBezTo>
                    <a:pt x="28" y="258"/>
                    <a:pt x="32" y="249"/>
                    <a:pt x="35" y="240"/>
                  </a:cubicBezTo>
                  <a:cubicBezTo>
                    <a:pt x="29" y="237"/>
                    <a:pt x="29" y="237"/>
                    <a:pt x="29" y="237"/>
                  </a:cubicBezTo>
                  <a:moveTo>
                    <a:pt x="713" y="187"/>
                  </a:moveTo>
                  <a:cubicBezTo>
                    <a:pt x="707" y="191"/>
                    <a:pt x="707" y="191"/>
                    <a:pt x="707" y="191"/>
                  </a:cubicBezTo>
                  <a:cubicBezTo>
                    <a:pt x="711" y="199"/>
                    <a:pt x="716" y="208"/>
                    <a:pt x="720" y="216"/>
                  </a:cubicBezTo>
                  <a:cubicBezTo>
                    <a:pt x="727" y="213"/>
                    <a:pt x="727" y="213"/>
                    <a:pt x="727" y="213"/>
                  </a:cubicBezTo>
                  <a:cubicBezTo>
                    <a:pt x="722" y="205"/>
                    <a:pt x="718" y="196"/>
                    <a:pt x="713" y="187"/>
                  </a:cubicBezTo>
                  <a:moveTo>
                    <a:pt x="55" y="185"/>
                  </a:moveTo>
                  <a:cubicBezTo>
                    <a:pt x="50" y="193"/>
                    <a:pt x="45" y="202"/>
                    <a:pt x="41" y="211"/>
                  </a:cubicBezTo>
                  <a:cubicBezTo>
                    <a:pt x="47" y="214"/>
                    <a:pt x="47" y="214"/>
                    <a:pt x="47" y="214"/>
                  </a:cubicBezTo>
                  <a:cubicBezTo>
                    <a:pt x="51" y="205"/>
                    <a:pt x="56" y="197"/>
                    <a:pt x="61" y="189"/>
                  </a:cubicBezTo>
                  <a:cubicBezTo>
                    <a:pt x="55" y="185"/>
                    <a:pt x="55" y="185"/>
                    <a:pt x="55" y="185"/>
                  </a:cubicBezTo>
                  <a:moveTo>
                    <a:pt x="679" y="140"/>
                  </a:moveTo>
                  <a:cubicBezTo>
                    <a:pt x="674" y="144"/>
                    <a:pt x="674" y="144"/>
                    <a:pt x="674" y="144"/>
                  </a:cubicBezTo>
                  <a:cubicBezTo>
                    <a:pt x="680" y="152"/>
                    <a:pt x="685" y="159"/>
                    <a:pt x="691" y="167"/>
                  </a:cubicBezTo>
                  <a:cubicBezTo>
                    <a:pt x="697" y="163"/>
                    <a:pt x="697" y="163"/>
                    <a:pt x="697" y="163"/>
                  </a:cubicBezTo>
                  <a:cubicBezTo>
                    <a:pt x="691" y="155"/>
                    <a:pt x="685" y="147"/>
                    <a:pt x="679" y="140"/>
                  </a:cubicBezTo>
                  <a:moveTo>
                    <a:pt x="89" y="137"/>
                  </a:moveTo>
                  <a:cubicBezTo>
                    <a:pt x="83" y="145"/>
                    <a:pt x="77" y="153"/>
                    <a:pt x="71" y="160"/>
                  </a:cubicBezTo>
                  <a:cubicBezTo>
                    <a:pt x="77" y="165"/>
                    <a:pt x="77" y="165"/>
                    <a:pt x="77" y="165"/>
                  </a:cubicBezTo>
                  <a:cubicBezTo>
                    <a:pt x="83" y="157"/>
                    <a:pt x="89" y="149"/>
                    <a:pt x="95" y="142"/>
                  </a:cubicBezTo>
                  <a:cubicBezTo>
                    <a:pt x="89" y="137"/>
                    <a:pt x="89" y="137"/>
                    <a:pt x="89" y="137"/>
                  </a:cubicBezTo>
                  <a:moveTo>
                    <a:pt x="639" y="97"/>
                  </a:moveTo>
                  <a:cubicBezTo>
                    <a:pt x="634" y="103"/>
                    <a:pt x="634" y="103"/>
                    <a:pt x="634" y="103"/>
                  </a:cubicBezTo>
                  <a:cubicBezTo>
                    <a:pt x="641" y="109"/>
                    <a:pt x="648" y="116"/>
                    <a:pt x="655" y="122"/>
                  </a:cubicBezTo>
                  <a:cubicBezTo>
                    <a:pt x="660" y="118"/>
                    <a:pt x="660" y="118"/>
                    <a:pt x="660" y="118"/>
                  </a:cubicBezTo>
                  <a:cubicBezTo>
                    <a:pt x="653" y="110"/>
                    <a:pt x="646" y="104"/>
                    <a:pt x="639" y="97"/>
                  </a:cubicBezTo>
                  <a:moveTo>
                    <a:pt x="130" y="95"/>
                  </a:moveTo>
                  <a:cubicBezTo>
                    <a:pt x="122" y="102"/>
                    <a:pt x="115" y="109"/>
                    <a:pt x="109" y="116"/>
                  </a:cubicBezTo>
                  <a:cubicBezTo>
                    <a:pt x="114" y="120"/>
                    <a:pt x="114" y="120"/>
                    <a:pt x="114" y="120"/>
                  </a:cubicBezTo>
                  <a:cubicBezTo>
                    <a:pt x="120" y="114"/>
                    <a:pt x="127" y="107"/>
                    <a:pt x="135" y="101"/>
                  </a:cubicBezTo>
                  <a:cubicBezTo>
                    <a:pt x="130" y="95"/>
                    <a:pt x="130" y="95"/>
                    <a:pt x="130" y="95"/>
                  </a:cubicBezTo>
                  <a:moveTo>
                    <a:pt x="592" y="61"/>
                  </a:moveTo>
                  <a:cubicBezTo>
                    <a:pt x="588" y="68"/>
                    <a:pt x="588" y="68"/>
                    <a:pt x="588" y="68"/>
                  </a:cubicBezTo>
                  <a:cubicBezTo>
                    <a:pt x="596" y="73"/>
                    <a:pt x="604" y="78"/>
                    <a:pt x="612" y="84"/>
                  </a:cubicBezTo>
                  <a:cubicBezTo>
                    <a:pt x="616" y="79"/>
                    <a:pt x="616" y="79"/>
                    <a:pt x="616" y="79"/>
                  </a:cubicBezTo>
                  <a:cubicBezTo>
                    <a:pt x="609" y="73"/>
                    <a:pt x="600" y="67"/>
                    <a:pt x="592" y="61"/>
                  </a:cubicBezTo>
                  <a:moveTo>
                    <a:pt x="176" y="60"/>
                  </a:moveTo>
                  <a:cubicBezTo>
                    <a:pt x="168" y="65"/>
                    <a:pt x="160" y="71"/>
                    <a:pt x="152" y="77"/>
                  </a:cubicBezTo>
                  <a:cubicBezTo>
                    <a:pt x="157" y="83"/>
                    <a:pt x="157" y="83"/>
                    <a:pt x="157" y="83"/>
                  </a:cubicBezTo>
                  <a:cubicBezTo>
                    <a:pt x="165" y="77"/>
                    <a:pt x="172" y="71"/>
                    <a:pt x="180" y="66"/>
                  </a:cubicBezTo>
                  <a:cubicBezTo>
                    <a:pt x="176" y="60"/>
                    <a:pt x="176" y="60"/>
                    <a:pt x="176" y="60"/>
                  </a:cubicBezTo>
                  <a:moveTo>
                    <a:pt x="541" y="33"/>
                  </a:moveTo>
                  <a:cubicBezTo>
                    <a:pt x="538" y="40"/>
                    <a:pt x="538" y="40"/>
                    <a:pt x="538" y="40"/>
                  </a:cubicBezTo>
                  <a:cubicBezTo>
                    <a:pt x="547" y="44"/>
                    <a:pt x="555" y="48"/>
                    <a:pt x="564" y="53"/>
                  </a:cubicBezTo>
                  <a:cubicBezTo>
                    <a:pt x="567" y="46"/>
                    <a:pt x="567" y="46"/>
                    <a:pt x="567" y="46"/>
                  </a:cubicBezTo>
                  <a:cubicBezTo>
                    <a:pt x="559" y="42"/>
                    <a:pt x="550" y="37"/>
                    <a:pt x="541" y="33"/>
                  </a:cubicBezTo>
                  <a:moveTo>
                    <a:pt x="228" y="32"/>
                  </a:moveTo>
                  <a:cubicBezTo>
                    <a:pt x="219" y="36"/>
                    <a:pt x="210" y="41"/>
                    <a:pt x="202" y="45"/>
                  </a:cubicBezTo>
                  <a:cubicBezTo>
                    <a:pt x="205" y="51"/>
                    <a:pt x="205" y="51"/>
                    <a:pt x="205" y="51"/>
                  </a:cubicBezTo>
                  <a:cubicBezTo>
                    <a:pt x="214" y="47"/>
                    <a:pt x="222" y="43"/>
                    <a:pt x="231" y="39"/>
                  </a:cubicBezTo>
                  <a:cubicBezTo>
                    <a:pt x="228" y="32"/>
                    <a:pt x="228" y="32"/>
                    <a:pt x="228" y="32"/>
                  </a:cubicBezTo>
                  <a:moveTo>
                    <a:pt x="486" y="13"/>
                  </a:moveTo>
                  <a:cubicBezTo>
                    <a:pt x="484" y="20"/>
                    <a:pt x="484" y="20"/>
                    <a:pt x="484" y="20"/>
                  </a:cubicBezTo>
                  <a:cubicBezTo>
                    <a:pt x="493" y="23"/>
                    <a:pt x="502" y="26"/>
                    <a:pt x="511" y="29"/>
                  </a:cubicBezTo>
                  <a:cubicBezTo>
                    <a:pt x="514" y="22"/>
                    <a:pt x="514" y="22"/>
                    <a:pt x="514" y="22"/>
                  </a:cubicBezTo>
                  <a:cubicBezTo>
                    <a:pt x="505" y="19"/>
                    <a:pt x="495" y="16"/>
                    <a:pt x="486" y="13"/>
                  </a:cubicBezTo>
                  <a:moveTo>
                    <a:pt x="283" y="13"/>
                  </a:moveTo>
                  <a:cubicBezTo>
                    <a:pt x="274" y="15"/>
                    <a:pt x="264" y="18"/>
                    <a:pt x="255" y="21"/>
                  </a:cubicBezTo>
                  <a:cubicBezTo>
                    <a:pt x="258" y="28"/>
                    <a:pt x="258" y="28"/>
                    <a:pt x="258" y="28"/>
                  </a:cubicBezTo>
                  <a:cubicBezTo>
                    <a:pt x="267" y="25"/>
                    <a:pt x="276" y="22"/>
                    <a:pt x="285" y="20"/>
                  </a:cubicBezTo>
                  <a:cubicBezTo>
                    <a:pt x="283" y="13"/>
                    <a:pt x="283" y="13"/>
                    <a:pt x="283" y="13"/>
                  </a:cubicBezTo>
                  <a:moveTo>
                    <a:pt x="428" y="2"/>
                  </a:moveTo>
                  <a:cubicBezTo>
                    <a:pt x="428" y="9"/>
                    <a:pt x="428" y="9"/>
                    <a:pt x="428" y="9"/>
                  </a:cubicBezTo>
                  <a:cubicBezTo>
                    <a:pt x="437" y="11"/>
                    <a:pt x="447" y="12"/>
                    <a:pt x="456" y="14"/>
                  </a:cubicBezTo>
                  <a:cubicBezTo>
                    <a:pt x="457" y="7"/>
                    <a:pt x="457" y="7"/>
                    <a:pt x="457" y="7"/>
                  </a:cubicBezTo>
                  <a:cubicBezTo>
                    <a:pt x="448" y="5"/>
                    <a:pt x="438" y="3"/>
                    <a:pt x="428" y="2"/>
                  </a:cubicBezTo>
                  <a:moveTo>
                    <a:pt x="341" y="1"/>
                  </a:moveTo>
                  <a:cubicBezTo>
                    <a:pt x="331" y="3"/>
                    <a:pt x="321" y="4"/>
                    <a:pt x="312" y="6"/>
                  </a:cubicBezTo>
                  <a:cubicBezTo>
                    <a:pt x="313" y="13"/>
                    <a:pt x="313" y="13"/>
                    <a:pt x="313" y="13"/>
                  </a:cubicBezTo>
                  <a:cubicBezTo>
                    <a:pt x="322" y="11"/>
                    <a:pt x="332" y="10"/>
                    <a:pt x="341" y="9"/>
                  </a:cubicBezTo>
                  <a:cubicBezTo>
                    <a:pt x="341" y="1"/>
                    <a:pt x="341" y="1"/>
                    <a:pt x="341" y="1"/>
                  </a:cubicBezTo>
                  <a:moveTo>
                    <a:pt x="383" y="0"/>
                  </a:moveTo>
                  <a:cubicBezTo>
                    <a:pt x="379" y="0"/>
                    <a:pt x="374" y="0"/>
                    <a:pt x="370" y="0"/>
                  </a:cubicBezTo>
                  <a:cubicBezTo>
                    <a:pt x="370" y="7"/>
                    <a:pt x="370" y="7"/>
                    <a:pt x="370" y="7"/>
                  </a:cubicBezTo>
                  <a:cubicBezTo>
                    <a:pt x="375" y="7"/>
                    <a:pt x="380" y="7"/>
                    <a:pt x="384" y="7"/>
                  </a:cubicBezTo>
                  <a:cubicBezTo>
                    <a:pt x="389" y="7"/>
                    <a:pt x="394" y="7"/>
                    <a:pt x="399" y="7"/>
                  </a:cubicBezTo>
                  <a:cubicBezTo>
                    <a:pt x="399" y="0"/>
                    <a:pt x="399" y="0"/>
                    <a:pt x="399" y="0"/>
                  </a:cubicBezTo>
                  <a:cubicBezTo>
                    <a:pt x="394" y="0"/>
                    <a:pt x="388" y="0"/>
                    <a:pt x="38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6" name="Freeform 406"/>
            <p:cNvSpPr>
              <a:spLocks noEditPoints="1"/>
            </p:cNvSpPr>
            <p:nvPr/>
          </p:nvSpPr>
          <p:spPr bwMode="auto">
            <a:xfrm>
              <a:off x="2192338" y="-471488"/>
              <a:ext cx="7810500" cy="7804151"/>
            </a:xfrm>
            <a:custGeom>
              <a:avLst/>
              <a:gdLst>
                <a:gd name="T0" fmla="*/ 1085 w 2080"/>
                <a:gd name="T1" fmla="*/ 2077 h 2078"/>
                <a:gd name="T2" fmla="*/ 1141 w 2080"/>
                <a:gd name="T3" fmla="*/ 2066 h 2078"/>
                <a:gd name="T4" fmla="*/ 884 w 2080"/>
                <a:gd name="T5" fmla="*/ 2059 h 2078"/>
                <a:gd name="T6" fmla="*/ 856 w 2080"/>
                <a:gd name="T7" fmla="*/ 2054 h 2078"/>
                <a:gd name="T8" fmla="*/ 798 w 2080"/>
                <a:gd name="T9" fmla="*/ 2049 h 2078"/>
                <a:gd name="T10" fmla="*/ 714 w 2080"/>
                <a:gd name="T11" fmla="*/ 2026 h 2078"/>
                <a:gd name="T12" fmla="*/ 663 w 2080"/>
                <a:gd name="T13" fmla="*/ 2000 h 2078"/>
                <a:gd name="T14" fmla="*/ 1419 w 2080"/>
                <a:gd name="T15" fmla="*/ 1999 h 2078"/>
                <a:gd name="T16" fmla="*/ 1475 w 2080"/>
                <a:gd name="T17" fmla="*/ 1983 h 2078"/>
                <a:gd name="T18" fmla="*/ 1501 w 2080"/>
                <a:gd name="T19" fmla="*/ 1970 h 2078"/>
                <a:gd name="T20" fmla="*/ 1548 w 2080"/>
                <a:gd name="T21" fmla="*/ 1937 h 2078"/>
                <a:gd name="T22" fmla="*/ 1621 w 2080"/>
                <a:gd name="T23" fmla="*/ 1892 h 2078"/>
                <a:gd name="T24" fmla="*/ 413 w 2080"/>
                <a:gd name="T25" fmla="*/ 1859 h 2078"/>
                <a:gd name="T26" fmla="*/ 391 w 2080"/>
                <a:gd name="T27" fmla="*/ 1841 h 2078"/>
                <a:gd name="T28" fmla="*/ 342 w 2080"/>
                <a:gd name="T29" fmla="*/ 1809 h 2078"/>
                <a:gd name="T30" fmla="*/ 280 w 2080"/>
                <a:gd name="T31" fmla="*/ 1748 h 2078"/>
                <a:gd name="T32" fmla="*/ 248 w 2080"/>
                <a:gd name="T33" fmla="*/ 1700 h 2078"/>
                <a:gd name="T34" fmla="*/ 1833 w 2080"/>
                <a:gd name="T35" fmla="*/ 1700 h 2078"/>
                <a:gd name="T36" fmla="*/ 1874 w 2080"/>
                <a:gd name="T37" fmla="*/ 1659 h 2078"/>
                <a:gd name="T38" fmla="*/ 1891 w 2080"/>
                <a:gd name="T39" fmla="*/ 1636 h 2078"/>
                <a:gd name="T40" fmla="*/ 1917 w 2080"/>
                <a:gd name="T41" fmla="*/ 1584 h 2078"/>
                <a:gd name="T42" fmla="*/ 1960 w 2080"/>
                <a:gd name="T43" fmla="*/ 1509 h 2078"/>
                <a:gd name="T44" fmla="*/ 96 w 2080"/>
                <a:gd name="T45" fmla="*/ 1458 h 2078"/>
                <a:gd name="T46" fmla="*/ 85 w 2080"/>
                <a:gd name="T47" fmla="*/ 1432 h 2078"/>
                <a:gd name="T48" fmla="*/ 58 w 2080"/>
                <a:gd name="T49" fmla="*/ 1381 h 2078"/>
                <a:gd name="T50" fmla="*/ 33 w 2080"/>
                <a:gd name="T51" fmla="*/ 1298 h 2078"/>
                <a:gd name="T52" fmla="*/ 27 w 2080"/>
                <a:gd name="T53" fmla="*/ 1240 h 2078"/>
                <a:gd name="T54" fmla="*/ 2053 w 2080"/>
                <a:gd name="T55" fmla="*/ 1238 h 2078"/>
                <a:gd name="T56" fmla="*/ 2070 w 2080"/>
                <a:gd name="T57" fmla="*/ 1183 h 2078"/>
                <a:gd name="T58" fmla="*/ 2066 w 2080"/>
                <a:gd name="T59" fmla="*/ 1153 h 2078"/>
                <a:gd name="T60" fmla="*/ 8 w 2080"/>
                <a:gd name="T61" fmla="*/ 1070 h 2078"/>
                <a:gd name="T62" fmla="*/ 0 w 2080"/>
                <a:gd name="T63" fmla="*/ 1041 h 2078"/>
                <a:gd name="T64" fmla="*/ 2 w 2080"/>
                <a:gd name="T65" fmla="*/ 983 h 2078"/>
                <a:gd name="T66" fmla="*/ 10 w 2080"/>
                <a:gd name="T67" fmla="*/ 897 h 2078"/>
                <a:gd name="T68" fmla="*/ 2070 w 2080"/>
                <a:gd name="T69" fmla="*/ 891 h 2078"/>
                <a:gd name="T70" fmla="*/ 2065 w 2080"/>
                <a:gd name="T71" fmla="*/ 863 h 2078"/>
                <a:gd name="T72" fmla="*/ 2047 w 2080"/>
                <a:gd name="T73" fmla="*/ 808 h 2078"/>
                <a:gd name="T74" fmla="*/ 2024 w 2080"/>
                <a:gd name="T75" fmla="*/ 725 h 2078"/>
                <a:gd name="T76" fmla="*/ 2012 w 2080"/>
                <a:gd name="T77" fmla="*/ 668 h 2078"/>
                <a:gd name="T78" fmla="*/ 88 w 2080"/>
                <a:gd name="T79" fmla="*/ 620 h 2078"/>
                <a:gd name="T80" fmla="*/ 120 w 2080"/>
                <a:gd name="T81" fmla="*/ 571 h 2078"/>
                <a:gd name="T82" fmla="*/ 133 w 2080"/>
                <a:gd name="T83" fmla="*/ 545 h 2078"/>
                <a:gd name="T84" fmla="*/ 156 w 2080"/>
                <a:gd name="T85" fmla="*/ 492 h 2078"/>
                <a:gd name="T86" fmla="*/ 205 w 2080"/>
                <a:gd name="T87" fmla="*/ 420 h 2078"/>
                <a:gd name="T88" fmla="*/ 1873 w 2080"/>
                <a:gd name="T89" fmla="*/ 417 h 2078"/>
                <a:gd name="T90" fmla="*/ 1855 w 2080"/>
                <a:gd name="T91" fmla="*/ 394 h 2078"/>
                <a:gd name="T92" fmla="*/ 1813 w 2080"/>
                <a:gd name="T93" fmla="*/ 354 h 2078"/>
                <a:gd name="T94" fmla="*/ 1753 w 2080"/>
                <a:gd name="T95" fmla="*/ 292 h 2078"/>
                <a:gd name="T96" fmla="*/ 1715 w 2080"/>
                <a:gd name="T97" fmla="*/ 248 h 2078"/>
                <a:gd name="T98" fmla="*/ 407 w 2080"/>
                <a:gd name="T99" fmla="*/ 215 h 2078"/>
                <a:gd name="T100" fmla="*/ 458 w 2080"/>
                <a:gd name="T101" fmla="*/ 187 h 2078"/>
                <a:gd name="T102" fmla="*/ 482 w 2080"/>
                <a:gd name="T103" fmla="*/ 171 h 2078"/>
                <a:gd name="T104" fmla="*/ 527 w 2080"/>
                <a:gd name="T105" fmla="*/ 135 h 2078"/>
                <a:gd name="T106" fmla="*/ 604 w 2080"/>
                <a:gd name="T107" fmla="*/ 96 h 2078"/>
                <a:gd name="T108" fmla="*/ 1472 w 2080"/>
                <a:gd name="T109" fmla="*/ 93 h 2078"/>
                <a:gd name="T110" fmla="*/ 1445 w 2080"/>
                <a:gd name="T111" fmla="*/ 82 h 2078"/>
                <a:gd name="T112" fmla="*/ 1389 w 2080"/>
                <a:gd name="T113" fmla="*/ 68 h 2078"/>
                <a:gd name="T114" fmla="*/ 1307 w 2080"/>
                <a:gd name="T115" fmla="*/ 42 h 2078"/>
                <a:gd name="T116" fmla="*/ 1252 w 2080"/>
                <a:gd name="T117" fmla="*/ 22 h 2078"/>
                <a:gd name="T118" fmla="*/ 879 w 2080"/>
                <a:gd name="T119" fmla="*/ 12 h 2078"/>
                <a:gd name="T120" fmla="*/ 937 w 2080"/>
                <a:gd name="T121" fmla="*/ 12 h 2078"/>
                <a:gd name="T122" fmla="*/ 966 w 2080"/>
                <a:gd name="T123" fmla="*/ 10 h 2078"/>
                <a:gd name="T124" fmla="*/ 1023 w 2080"/>
                <a:gd name="T125" fmla="*/ 0 h 2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80" h="2078">
                  <a:moveTo>
                    <a:pt x="998" y="2070"/>
                  </a:moveTo>
                  <a:cubicBezTo>
                    <a:pt x="998" y="2077"/>
                    <a:pt x="998" y="2077"/>
                    <a:pt x="998" y="2077"/>
                  </a:cubicBezTo>
                  <a:cubicBezTo>
                    <a:pt x="1008" y="2077"/>
                    <a:pt x="1017" y="2078"/>
                    <a:pt x="1027" y="2078"/>
                  </a:cubicBezTo>
                  <a:cubicBezTo>
                    <a:pt x="1027" y="2071"/>
                    <a:pt x="1027" y="2071"/>
                    <a:pt x="1027" y="2071"/>
                  </a:cubicBezTo>
                  <a:cubicBezTo>
                    <a:pt x="1017" y="2070"/>
                    <a:pt x="1008" y="2070"/>
                    <a:pt x="998" y="2070"/>
                  </a:cubicBezTo>
                  <a:moveTo>
                    <a:pt x="1084" y="2070"/>
                  </a:moveTo>
                  <a:cubicBezTo>
                    <a:pt x="1075" y="2070"/>
                    <a:pt x="1065" y="2070"/>
                    <a:pt x="1056" y="2071"/>
                  </a:cubicBezTo>
                  <a:cubicBezTo>
                    <a:pt x="1056" y="2078"/>
                    <a:pt x="1056" y="2078"/>
                    <a:pt x="1056" y="2078"/>
                  </a:cubicBezTo>
                  <a:cubicBezTo>
                    <a:pt x="1065" y="2078"/>
                    <a:pt x="1075" y="2077"/>
                    <a:pt x="1085" y="2077"/>
                  </a:cubicBezTo>
                  <a:cubicBezTo>
                    <a:pt x="1084" y="2070"/>
                    <a:pt x="1084" y="2070"/>
                    <a:pt x="1084" y="2070"/>
                  </a:cubicBezTo>
                  <a:moveTo>
                    <a:pt x="941" y="2066"/>
                  </a:moveTo>
                  <a:cubicBezTo>
                    <a:pt x="940" y="2073"/>
                    <a:pt x="940" y="2073"/>
                    <a:pt x="940" y="2073"/>
                  </a:cubicBezTo>
                  <a:cubicBezTo>
                    <a:pt x="945" y="2074"/>
                    <a:pt x="949" y="2074"/>
                    <a:pt x="954" y="2074"/>
                  </a:cubicBezTo>
                  <a:cubicBezTo>
                    <a:pt x="959" y="2075"/>
                    <a:pt x="964" y="2075"/>
                    <a:pt x="969" y="2075"/>
                  </a:cubicBezTo>
                  <a:cubicBezTo>
                    <a:pt x="969" y="2068"/>
                    <a:pt x="969" y="2068"/>
                    <a:pt x="969" y="2068"/>
                  </a:cubicBezTo>
                  <a:cubicBezTo>
                    <a:pt x="964" y="2068"/>
                    <a:pt x="959" y="2068"/>
                    <a:pt x="954" y="2067"/>
                  </a:cubicBezTo>
                  <a:cubicBezTo>
                    <a:pt x="950" y="2067"/>
                    <a:pt x="945" y="2066"/>
                    <a:pt x="941" y="2066"/>
                  </a:cubicBezTo>
                  <a:moveTo>
                    <a:pt x="1141" y="2066"/>
                  </a:moveTo>
                  <a:cubicBezTo>
                    <a:pt x="1132" y="2067"/>
                    <a:pt x="1122" y="2068"/>
                    <a:pt x="1113" y="2068"/>
                  </a:cubicBezTo>
                  <a:cubicBezTo>
                    <a:pt x="1113" y="2075"/>
                    <a:pt x="1113" y="2075"/>
                    <a:pt x="1113" y="2075"/>
                  </a:cubicBezTo>
                  <a:cubicBezTo>
                    <a:pt x="1123" y="2075"/>
                    <a:pt x="1133" y="2074"/>
                    <a:pt x="1142" y="2073"/>
                  </a:cubicBezTo>
                  <a:cubicBezTo>
                    <a:pt x="1141" y="2066"/>
                    <a:pt x="1141" y="2066"/>
                    <a:pt x="1141" y="2066"/>
                  </a:cubicBezTo>
                  <a:moveTo>
                    <a:pt x="884" y="2059"/>
                  </a:moveTo>
                  <a:cubicBezTo>
                    <a:pt x="883" y="2066"/>
                    <a:pt x="883" y="2066"/>
                    <a:pt x="883" y="2066"/>
                  </a:cubicBezTo>
                  <a:cubicBezTo>
                    <a:pt x="892" y="2068"/>
                    <a:pt x="902" y="2069"/>
                    <a:pt x="911" y="2070"/>
                  </a:cubicBezTo>
                  <a:cubicBezTo>
                    <a:pt x="912" y="2063"/>
                    <a:pt x="912" y="2063"/>
                    <a:pt x="912" y="2063"/>
                  </a:cubicBezTo>
                  <a:cubicBezTo>
                    <a:pt x="903" y="2061"/>
                    <a:pt x="893" y="2060"/>
                    <a:pt x="884" y="2059"/>
                  </a:cubicBezTo>
                  <a:moveTo>
                    <a:pt x="1198" y="2059"/>
                  </a:moveTo>
                  <a:cubicBezTo>
                    <a:pt x="1189" y="2060"/>
                    <a:pt x="1179" y="2061"/>
                    <a:pt x="1170" y="2063"/>
                  </a:cubicBezTo>
                  <a:cubicBezTo>
                    <a:pt x="1171" y="2070"/>
                    <a:pt x="1171" y="2070"/>
                    <a:pt x="1171" y="2070"/>
                  </a:cubicBezTo>
                  <a:cubicBezTo>
                    <a:pt x="1180" y="2069"/>
                    <a:pt x="1190" y="2067"/>
                    <a:pt x="1199" y="2066"/>
                  </a:cubicBezTo>
                  <a:cubicBezTo>
                    <a:pt x="1198" y="2059"/>
                    <a:pt x="1198" y="2059"/>
                    <a:pt x="1198" y="2059"/>
                  </a:cubicBezTo>
                  <a:moveTo>
                    <a:pt x="828" y="2049"/>
                  </a:moveTo>
                  <a:cubicBezTo>
                    <a:pt x="826" y="2056"/>
                    <a:pt x="826" y="2056"/>
                    <a:pt x="826" y="2056"/>
                  </a:cubicBezTo>
                  <a:cubicBezTo>
                    <a:pt x="835" y="2058"/>
                    <a:pt x="845" y="2059"/>
                    <a:pt x="854" y="2061"/>
                  </a:cubicBezTo>
                  <a:cubicBezTo>
                    <a:pt x="856" y="2054"/>
                    <a:pt x="856" y="2054"/>
                    <a:pt x="856" y="2054"/>
                  </a:cubicBezTo>
                  <a:cubicBezTo>
                    <a:pt x="846" y="2053"/>
                    <a:pt x="837" y="2051"/>
                    <a:pt x="828" y="2049"/>
                  </a:cubicBezTo>
                  <a:moveTo>
                    <a:pt x="1255" y="2049"/>
                  </a:moveTo>
                  <a:cubicBezTo>
                    <a:pt x="1245" y="2050"/>
                    <a:pt x="1236" y="2052"/>
                    <a:pt x="1227" y="2054"/>
                  </a:cubicBezTo>
                  <a:cubicBezTo>
                    <a:pt x="1228" y="2061"/>
                    <a:pt x="1228" y="2061"/>
                    <a:pt x="1228" y="2061"/>
                  </a:cubicBezTo>
                  <a:cubicBezTo>
                    <a:pt x="1237" y="2059"/>
                    <a:pt x="1247" y="2057"/>
                    <a:pt x="1256" y="2055"/>
                  </a:cubicBezTo>
                  <a:cubicBezTo>
                    <a:pt x="1255" y="2049"/>
                    <a:pt x="1255" y="2049"/>
                    <a:pt x="1255" y="2049"/>
                  </a:cubicBezTo>
                  <a:moveTo>
                    <a:pt x="772" y="2035"/>
                  </a:moveTo>
                  <a:cubicBezTo>
                    <a:pt x="770" y="2042"/>
                    <a:pt x="770" y="2042"/>
                    <a:pt x="770" y="2042"/>
                  </a:cubicBezTo>
                  <a:cubicBezTo>
                    <a:pt x="779" y="2045"/>
                    <a:pt x="788" y="2047"/>
                    <a:pt x="798" y="2049"/>
                  </a:cubicBezTo>
                  <a:cubicBezTo>
                    <a:pt x="800" y="2042"/>
                    <a:pt x="800" y="2042"/>
                    <a:pt x="800" y="2042"/>
                  </a:cubicBezTo>
                  <a:cubicBezTo>
                    <a:pt x="790" y="2040"/>
                    <a:pt x="781" y="2038"/>
                    <a:pt x="772" y="2035"/>
                  </a:cubicBezTo>
                  <a:moveTo>
                    <a:pt x="1311" y="2035"/>
                  </a:moveTo>
                  <a:cubicBezTo>
                    <a:pt x="1301" y="2037"/>
                    <a:pt x="1292" y="2040"/>
                    <a:pt x="1283" y="2042"/>
                  </a:cubicBezTo>
                  <a:cubicBezTo>
                    <a:pt x="1285" y="2049"/>
                    <a:pt x="1285" y="2049"/>
                    <a:pt x="1285" y="2049"/>
                  </a:cubicBezTo>
                  <a:cubicBezTo>
                    <a:pt x="1294" y="2047"/>
                    <a:pt x="1303" y="2044"/>
                    <a:pt x="1312" y="2042"/>
                  </a:cubicBezTo>
                  <a:cubicBezTo>
                    <a:pt x="1311" y="2035"/>
                    <a:pt x="1311" y="2035"/>
                    <a:pt x="1311" y="2035"/>
                  </a:cubicBezTo>
                  <a:moveTo>
                    <a:pt x="717" y="2019"/>
                  </a:moveTo>
                  <a:cubicBezTo>
                    <a:pt x="714" y="2026"/>
                    <a:pt x="714" y="2026"/>
                    <a:pt x="714" y="2026"/>
                  </a:cubicBezTo>
                  <a:cubicBezTo>
                    <a:pt x="724" y="2029"/>
                    <a:pt x="733" y="2032"/>
                    <a:pt x="742" y="2034"/>
                  </a:cubicBezTo>
                  <a:cubicBezTo>
                    <a:pt x="744" y="2028"/>
                    <a:pt x="744" y="2028"/>
                    <a:pt x="744" y="2028"/>
                  </a:cubicBezTo>
                  <a:cubicBezTo>
                    <a:pt x="735" y="2025"/>
                    <a:pt x="726" y="2022"/>
                    <a:pt x="717" y="2019"/>
                  </a:cubicBezTo>
                  <a:moveTo>
                    <a:pt x="1365" y="2018"/>
                  </a:moveTo>
                  <a:cubicBezTo>
                    <a:pt x="1356" y="2021"/>
                    <a:pt x="1347" y="2024"/>
                    <a:pt x="1338" y="2027"/>
                  </a:cubicBezTo>
                  <a:cubicBezTo>
                    <a:pt x="1340" y="2034"/>
                    <a:pt x="1340" y="2034"/>
                    <a:pt x="1340" y="2034"/>
                  </a:cubicBezTo>
                  <a:cubicBezTo>
                    <a:pt x="1349" y="2031"/>
                    <a:pt x="1359" y="2028"/>
                    <a:pt x="1367" y="2025"/>
                  </a:cubicBezTo>
                  <a:cubicBezTo>
                    <a:pt x="1365" y="2018"/>
                    <a:pt x="1365" y="2018"/>
                    <a:pt x="1365" y="2018"/>
                  </a:cubicBezTo>
                  <a:moveTo>
                    <a:pt x="663" y="2000"/>
                  </a:moveTo>
                  <a:cubicBezTo>
                    <a:pt x="660" y="2007"/>
                    <a:pt x="660" y="2007"/>
                    <a:pt x="660" y="2007"/>
                  </a:cubicBezTo>
                  <a:cubicBezTo>
                    <a:pt x="669" y="2010"/>
                    <a:pt x="678" y="2013"/>
                    <a:pt x="687" y="2016"/>
                  </a:cubicBezTo>
                  <a:cubicBezTo>
                    <a:pt x="689" y="2010"/>
                    <a:pt x="689" y="2010"/>
                    <a:pt x="689" y="2010"/>
                  </a:cubicBezTo>
                  <a:cubicBezTo>
                    <a:pt x="681" y="2007"/>
                    <a:pt x="672" y="2003"/>
                    <a:pt x="663" y="2000"/>
                  </a:cubicBezTo>
                  <a:moveTo>
                    <a:pt x="1419" y="1999"/>
                  </a:moveTo>
                  <a:cubicBezTo>
                    <a:pt x="1410" y="2002"/>
                    <a:pt x="1401" y="2006"/>
                    <a:pt x="1392" y="2009"/>
                  </a:cubicBezTo>
                  <a:cubicBezTo>
                    <a:pt x="1395" y="2016"/>
                    <a:pt x="1395" y="2016"/>
                    <a:pt x="1395" y="2016"/>
                  </a:cubicBezTo>
                  <a:cubicBezTo>
                    <a:pt x="1404" y="2013"/>
                    <a:pt x="1413" y="2009"/>
                    <a:pt x="1422" y="2006"/>
                  </a:cubicBezTo>
                  <a:cubicBezTo>
                    <a:pt x="1419" y="1999"/>
                    <a:pt x="1419" y="1999"/>
                    <a:pt x="1419" y="1999"/>
                  </a:cubicBezTo>
                  <a:moveTo>
                    <a:pt x="610" y="1977"/>
                  </a:moveTo>
                  <a:cubicBezTo>
                    <a:pt x="607" y="1984"/>
                    <a:pt x="607" y="1984"/>
                    <a:pt x="607" y="1984"/>
                  </a:cubicBezTo>
                  <a:cubicBezTo>
                    <a:pt x="616" y="1988"/>
                    <a:pt x="624" y="1992"/>
                    <a:pt x="633" y="1995"/>
                  </a:cubicBezTo>
                  <a:cubicBezTo>
                    <a:pt x="636" y="1989"/>
                    <a:pt x="636" y="1989"/>
                    <a:pt x="636" y="1989"/>
                  </a:cubicBezTo>
                  <a:cubicBezTo>
                    <a:pt x="627" y="1985"/>
                    <a:pt x="618" y="1981"/>
                    <a:pt x="610" y="1977"/>
                  </a:cubicBezTo>
                  <a:moveTo>
                    <a:pt x="1472" y="1977"/>
                  </a:moveTo>
                  <a:cubicBezTo>
                    <a:pt x="1463" y="1981"/>
                    <a:pt x="1454" y="1984"/>
                    <a:pt x="1445" y="1988"/>
                  </a:cubicBezTo>
                  <a:cubicBezTo>
                    <a:pt x="1448" y="1995"/>
                    <a:pt x="1448" y="1995"/>
                    <a:pt x="1448" y="1995"/>
                  </a:cubicBezTo>
                  <a:cubicBezTo>
                    <a:pt x="1457" y="1991"/>
                    <a:pt x="1466" y="1987"/>
                    <a:pt x="1475" y="1983"/>
                  </a:cubicBezTo>
                  <a:cubicBezTo>
                    <a:pt x="1472" y="1977"/>
                    <a:pt x="1472" y="1977"/>
                    <a:pt x="1472" y="1977"/>
                  </a:cubicBezTo>
                  <a:moveTo>
                    <a:pt x="558" y="1952"/>
                  </a:moveTo>
                  <a:cubicBezTo>
                    <a:pt x="555" y="1958"/>
                    <a:pt x="555" y="1958"/>
                    <a:pt x="555" y="1958"/>
                  </a:cubicBezTo>
                  <a:cubicBezTo>
                    <a:pt x="563" y="1963"/>
                    <a:pt x="572" y="1967"/>
                    <a:pt x="581" y="1971"/>
                  </a:cubicBezTo>
                  <a:cubicBezTo>
                    <a:pt x="584" y="1965"/>
                    <a:pt x="584" y="1965"/>
                    <a:pt x="584" y="1965"/>
                  </a:cubicBezTo>
                  <a:cubicBezTo>
                    <a:pt x="575" y="1960"/>
                    <a:pt x="567" y="1956"/>
                    <a:pt x="558" y="1952"/>
                  </a:cubicBezTo>
                  <a:moveTo>
                    <a:pt x="1523" y="1951"/>
                  </a:moveTo>
                  <a:cubicBezTo>
                    <a:pt x="1515" y="1955"/>
                    <a:pt x="1506" y="1960"/>
                    <a:pt x="1498" y="1964"/>
                  </a:cubicBezTo>
                  <a:cubicBezTo>
                    <a:pt x="1501" y="1970"/>
                    <a:pt x="1501" y="1970"/>
                    <a:pt x="1501" y="1970"/>
                  </a:cubicBezTo>
                  <a:cubicBezTo>
                    <a:pt x="1509" y="1966"/>
                    <a:pt x="1518" y="1962"/>
                    <a:pt x="1527" y="1957"/>
                  </a:cubicBezTo>
                  <a:cubicBezTo>
                    <a:pt x="1523" y="1951"/>
                    <a:pt x="1523" y="1951"/>
                    <a:pt x="1523" y="1951"/>
                  </a:cubicBezTo>
                  <a:moveTo>
                    <a:pt x="508" y="1923"/>
                  </a:moveTo>
                  <a:cubicBezTo>
                    <a:pt x="504" y="1929"/>
                    <a:pt x="504" y="1929"/>
                    <a:pt x="504" y="1929"/>
                  </a:cubicBezTo>
                  <a:cubicBezTo>
                    <a:pt x="513" y="1935"/>
                    <a:pt x="521" y="1939"/>
                    <a:pt x="529" y="1944"/>
                  </a:cubicBezTo>
                  <a:cubicBezTo>
                    <a:pt x="533" y="1938"/>
                    <a:pt x="533" y="1938"/>
                    <a:pt x="533" y="1938"/>
                  </a:cubicBezTo>
                  <a:cubicBezTo>
                    <a:pt x="524" y="1933"/>
                    <a:pt x="516" y="1928"/>
                    <a:pt x="508" y="1923"/>
                  </a:cubicBezTo>
                  <a:moveTo>
                    <a:pt x="1573" y="1923"/>
                  </a:moveTo>
                  <a:cubicBezTo>
                    <a:pt x="1565" y="1928"/>
                    <a:pt x="1557" y="1933"/>
                    <a:pt x="1548" y="1937"/>
                  </a:cubicBezTo>
                  <a:cubicBezTo>
                    <a:pt x="1552" y="1944"/>
                    <a:pt x="1552" y="1944"/>
                    <a:pt x="1552" y="1944"/>
                  </a:cubicBezTo>
                  <a:cubicBezTo>
                    <a:pt x="1560" y="1939"/>
                    <a:pt x="1568" y="1934"/>
                    <a:pt x="1577" y="1929"/>
                  </a:cubicBezTo>
                  <a:cubicBezTo>
                    <a:pt x="1573" y="1923"/>
                    <a:pt x="1573" y="1923"/>
                    <a:pt x="1573" y="1923"/>
                  </a:cubicBezTo>
                  <a:moveTo>
                    <a:pt x="460" y="1892"/>
                  </a:moveTo>
                  <a:cubicBezTo>
                    <a:pt x="456" y="1898"/>
                    <a:pt x="456" y="1898"/>
                    <a:pt x="456" y="1898"/>
                  </a:cubicBezTo>
                  <a:cubicBezTo>
                    <a:pt x="464" y="1904"/>
                    <a:pt x="472" y="1909"/>
                    <a:pt x="480" y="1914"/>
                  </a:cubicBezTo>
                  <a:cubicBezTo>
                    <a:pt x="484" y="1908"/>
                    <a:pt x="484" y="1908"/>
                    <a:pt x="484" y="1908"/>
                  </a:cubicBezTo>
                  <a:cubicBezTo>
                    <a:pt x="476" y="1903"/>
                    <a:pt x="468" y="1898"/>
                    <a:pt x="460" y="1892"/>
                  </a:cubicBezTo>
                  <a:moveTo>
                    <a:pt x="1621" y="1892"/>
                  </a:moveTo>
                  <a:cubicBezTo>
                    <a:pt x="1613" y="1897"/>
                    <a:pt x="1605" y="1903"/>
                    <a:pt x="1597" y="1908"/>
                  </a:cubicBezTo>
                  <a:cubicBezTo>
                    <a:pt x="1601" y="1914"/>
                    <a:pt x="1601" y="1914"/>
                    <a:pt x="1601" y="1914"/>
                  </a:cubicBezTo>
                  <a:cubicBezTo>
                    <a:pt x="1609" y="1908"/>
                    <a:pt x="1617" y="1903"/>
                    <a:pt x="1625" y="1898"/>
                  </a:cubicBezTo>
                  <a:cubicBezTo>
                    <a:pt x="1621" y="1892"/>
                    <a:pt x="1621" y="1892"/>
                    <a:pt x="1621" y="1892"/>
                  </a:cubicBezTo>
                  <a:moveTo>
                    <a:pt x="413" y="1859"/>
                  </a:moveTo>
                  <a:cubicBezTo>
                    <a:pt x="409" y="1864"/>
                    <a:pt x="409" y="1864"/>
                    <a:pt x="409" y="1864"/>
                  </a:cubicBezTo>
                  <a:cubicBezTo>
                    <a:pt x="416" y="1870"/>
                    <a:pt x="424" y="1876"/>
                    <a:pt x="432" y="1882"/>
                  </a:cubicBezTo>
                  <a:cubicBezTo>
                    <a:pt x="436" y="1876"/>
                    <a:pt x="436" y="1876"/>
                    <a:pt x="436" y="1876"/>
                  </a:cubicBezTo>
                  <a:cubicBezTo>
                    <a:pt x="428" y="1870"/>
                    <a:pt x="421" y="1865"/>
                    <a:pt x="413" y="1859"/>
                  </a:cubicBezTo>
                  <a:moveTo>
                    <a:pt x="1668" y="1858"/>
                  </a:moveTo>
                  <a:cubicBezTo>
                    <a:pt x="1660" y="1864"/>
                    <a:pt x="1652" y="1870"/>
                    <a:pt x="1645" y="1875"/>
                  </a:cubicBezTo>
                  <a:cubicBezTo>
                    <a:pt x="1649" y="1881"/>
                    <a:pt x="1649" y="1881"/>
                    <a:pt x="1649" y="1881"/>
                  </a:cubicBezTo>
                  <a:cubicBezTo>
                    <a:pt x="1657" y="1876"/>
                    <a:pt x="1664" y="1870"/>
                    <a:pt x="1672" y="1864"/>
                  </a:cubicBezTo>
                  <a:cubicBezTo>
                    <a:pt x="1668" y="1858"/>
                    <a:pt x="1668" y="1858"/>
                    <a:pt x="1668" y="1858"/>
                  </a:cubicBezTo>
                  <a:moveTo>
                    <a:pt x="368" y="1823"/>
                  </a:moveTo>
                  <a:cubicBezTo>
                    <a:pt x="364" y="1828"/>
                    <a:pt x="364" y="1828"/>
                    <a:pt x="364" y="1828"/>
                  </a:cubicBezTo>
                  <a:cubicBezTo>
                    <a:pt x="371" y="1834"/>
                    <a:pt x="379" y="1841"/>
                    <a:pt x="386" y="1846"/>
                  </a:cubicBezTo>
                  <a:cubicBezTo>
                    <a:pt x="391" y="1841"/>
                    <a:pt x="391" y="1841"/>
                    <a:pt x="391" y="1841"/>
                  </a:cubicBezTo>
                  <a:cubicBezTo>
                    <a:pt x="383" y="1835"/>
                    <a:pt x="376" y="1829"/>
                    <a:pt x="368" y="1823"/>
                  </a:cubicBezTo>
                  <a:moveTo>
                    <a:pt x="1712" y="1822"/>
                  </a:moveTo>
                  <a:cubicBezTo>
                    <a:pt x="1705" y="1829"/>
                    <a:pt x="1697" y="1834"/>
                    <a:pt x="1690" y="1841"/>
                  </a:cubicBezTo>
                  <a:cubicBezTo>
                    <a:pt x="1695" y="1846"/>
                    <a:pt x="1695" y="1846"/>
                    <a:pt x="1695" y="1846"/>
                  </a:cubicBezTo>
                  <a:cubicBezTo>
                    <a:pt x="1702" y="1840"/>
                    <a:pt x="1710" y="1834"/>
                    <a:pt x="1717" y="1828"/>
                  </a:cubicBezTo>
                  <a:cubicBezTo>
                    <a:pt x="1712" y="1822"/>
                    <a:pt x="1712" y="1822"/>
                    <a:pt x="1712" y="1822"/>
                  </a:cubicBezTo>
                  <a:moveTo>
                    <a:pt x="326" y="1784"/>
                  </a:moveTo>
                  <a:cubicBezTo>
                    <a:pt x="321" y="1789"/>
                    <a:pt x="321" y="1789"/>
                    <a:pt x="321" y="1789"/>
                  </a:cubicBezTo>
                  <a:cubicBezTo>
                    <a:pt x="328" y="1796"/>
                    <a:pt x="335" y="1803"/>
                    <a:pt x="342" y="1809"/>
                  </a:cubicBezTo>
                  <a:cubicBezTo>
                    <a:pt x="347" y="1804"/>
                    <a:pt x="347" y="1804"/>
                    <a:pt x="347" y="1804"/>
                  </a:cubicBezTo>
                  <a:cubicBezTo>
                    <a:pt x="340" y="1797"/>
                    <a:pt x="333" y="1791"/>
                    <a:pt x="326" y="1784"/>
                  </a:cubicBezTo>
                  <a:moveTo>
                    <a:pt x="1755" y="1784"/>
                  </a:moveTo>
                  <a:cubicBezTo>
                    <a:pt x="1748" y="1790"/>
                    <a:pt x="1741" y="1797"/>
                    <a:pt x="1734" y="1803"/>
                  </a:cubicBezTo>
                  <a:cubicBezTo>
                    <a:pt x="1739" y="1808"/>
                    <a:pt x="1739" y="1808"/>
                    <a:pt x="1739" y="1808"/>
                  </a:cubicBezTo>
                  <a:cubicBezTo>
                    <a:pt x="1746" y="1802"/>
                    <a:pt x="1753" y="1795"/>
                    <a:pt x="1760" y="1789"/>
                  </a:cubicBezTo>
                  <a:cubicBezTo>
                    <a:pt x="1755" y="1784"/>
                    <a:pt x="1755" y="1784"/>
                    <a:pt x="1755" y="1784"/>
                  </a:cubicBezTo>
                  <a:moveTo>
                    <a:pt x="286" y="1743"/>
                  </a:moveTo>
                  <a:cubicBezTo>
                    <a:pt x="280" y="1748"/>
                    <a:pt x="280" y="1748"/>
                    <a:pt x="280" y="1748"/>
                  </a:cubicBezTo>
                  <a:cubicBezTo>
                    <a:pt x="287" y="1755"/>
                    <a:pt x="294" y="1762"/>
                    <a:pt x="301" y="1769"/>
                  </a:cubicBezTo>
                  <a:cubicBezTo>
                    <a:pt x="306" y="1764"/>
                    <a:pt x="306" y="1764"/>
                    <a:pt x="306" y="1764"/>
                  </a:cubicBezTo>
                  <a:cubicBezTo>
                    <a:pt x="299" y="1757"/>
                    <a:pt x="292" y="1750"/>
                    <a:pt x="286" y="1743"/>
                  </a:cubicBezTo>
                  <a:moveTo>
                    <a:pt x="1795" y="1743"/>
                  </a:moveTo>
                  <a:cubicBezTo>
                    <a:pt x="1789" y="1750"/>
                    <a:pt x="1782" y="1757"/>
                    <a:pt x="1775" y="1763"/>
                  </a:cubicBezTo>
                  <a:cubicBezTo>
                    <a:pt x="1780" y="1769"/>
                    <a:pt x="1780" y="1769"/>
                    <a:pt x="1780" y="1769"/>
                  </a:cubicBezTo>
                  <a:cubicBezTo>
                    <a:pt x="1787" y="1762"/>
                    <a:pt x="1794" y="1755"/>
                    <a:pt x="1800" y="1748"/>
                  </a:cubicBezTo>
                  <a:cubicBezTo>
                    <a:pt x="1795" y="1743"/>
                    <a:pt x="1795" y="1743"/>
                    <a:pt x="1795" y="1743"/>
                  </a:cubicBezTo>
                  <a:moveTo>
                    <a:pt x="248" y="1700"/>
                  </a:moveTo>
                  <a:cubicBezTo>
                    <a:pt x="242" y="1705"/>
                    <a:pt x="242" y="1705"/>
                    <a:pt x="242" y="1705"/>
                  </a:cubicBezTo>
                  <a:cubicBezTo>
                    <a:pt x="248" y="1712"/>
                    <a:pt x="255" y="1720"/>
                    <a:pt x="261" y="1727"/>
                  </a:cubicBezTo>
                  <a:cubicBezTo>
                    <a:pt x="266" y="1722"/>
                    <a:pt x="266" y="1722"/>
                    <a:pt x="266" y="1722"/>
                  </a:cubicBezTo>
                  <a:cubicBezTo>
                    <a:pt x="260" y="1715"/>
                    <a:pt x="254" y="1708"/>
                    <a:pt x="248" y="1700"/>
                  </a:cubicBezTo>
                  <a:moveTo>
                    <a:pt x="1833" y="1700"/>
                  </a:moveTo>
                  <a:cubicBezTo>
                    <a:pt x="1827" y="1707"/>
                    <a:pt x="1821" y="1715"/>
                    <a:pt x="1814" y="1722"/>
                  </a:cubicBezTo>
                  <a:cubicBezTo>
                    <a:pt x="1820" y="1726"/>
                    <a:pt x="1820" y="1726"/>
                    <a:pt x="1820" y="1726"/>
                  </a:cubicBezTo>
                  <a:cubicBezTo>
                    <a:pt x="1826" y="1719"/>
                    <a:pt x="1832" y="1712"/>
                    <a:pt x="1839" y="1704"/>
                  </a:cubicBezTo>
                  <a:cubicBezTo>
                    <a:pt x="1833" y="1700"/>
                    <a:pt x="1833" y="1700"/>
                    <a:pt x="1833" y="1700"/>
                  </a:cubicBezTo>
                  <a:moveTo>
                    <a:pt x="212" y="1655"/>
                  </a:moveTo>
                  <a:cubicBezTo>
                    <a:pt x="206" y="1659"/>
                    <a:pt x="206" y="1659"/>
                    <a:pt x="206" y="1659"/>
                  </a:cubicBezTo>
                  <a:cubicBezTo>
                    <a:pt x="212" y="1667"/>
                    <a:pt x="218" y="1675"/>
                    <a:pt x="224" y="1682"/>
                  </a:cubicBezTo>
                  <a:cubicBezTo>
                    <a:pt x="229" y="1678"/>
                    <a:pt x="229" y="1678"/>
                    <a:pt x="229" y="1678"/>
                  </a:cubicBezTo>
                  <a:cubicBezTo>
                    <a:pt x="224" y="1671"/>
                    <a:pt x="218" y="1663"/>
                    <a:pt x="212" y="1655"/>
                  </a:cubicBezTo>
                  <a:moveTo>
                    <a:pt x="1869" y="1655"/>
                  </a:moveTo>
                  <a:cubicBezTo>
                    <a:pt x="1863" y="1663"/>
                    <a:pt x="1857" y="1670"/>
                    <a:pt x="1851" y="1678"/>
                  </a:cubicBezTo>
                  <a:cubicBezTo>
                    <a:pt x="1857" y="1682"/>
                    <a:pt x="1857" y="1682"/>
                    <a:pt x="1857" y="1682"/>
                  </a:cubicBezTo>
                  <a:cubicBezTo>
                    <a:pt x="1863" y="1674"/>
                    <a:pt x="1869" y="1667"/>
                    <a:pt x="1874" y="1659"/>
                  </a:cubicBezTo>
                  <a:cubicBezTo>
                    <a:pt x="1869" y="1655"/>
                    <a:pt x="1869" y="1655"/>
                    <a:pt x="1869" y="1655"/>
                  </a:cubicBezTo>
                  <a:moveTo>
                    <a:pt x="179" y="1608"/>
                  </a:moveTo>
                  <a:cubicBezTo>
                    <a:pt x="173" y="1612"/>
                    <a:pt x="173" y="1612"/>
                    <a:pt x="173" y="1612"/>
                  </a:cubicBezTo>
                  <a:cubicBezTo>
                    <a:pt x="178" y="1620"/>
                    <a:pt x="184" y="1628"/>
                    <a:pt x="190" y="1636"/>
                  </a:cubicBezTo>
                  <a:cubicBezTo>
                    <a:pt x="195" y="1632"/>
                    <a:pt x="195" y="1632"/>
                    <a:pt x="195" y="1632"/>
                  </a:cubicBezTo>
                  <a:cubicBezTo>
                    <a:pt x="190" y="1624"/>
                    <a:pt x="184" y="1617"/>
                    <a:pt x="179" y="1608"/>
                  </a:cubicBezTo>
                  <a:moveTo>
                    <a:pt x="1902" y="1608"/>
                  </a:moveTo>
                  <a:cubicBezTo>
                    <a:pt x="1896" y="1616"/>
                    <a:pt x="1891" y="1624"/>
                    <a:pt x="1886" y="1632"/>
                  </a:cubicBezTo>
                  <a:cubicBezTo>
                    <a:pt x="1891" y="1636"/>
                    <a:pt x="1891" y="1636"/>
                    <a:pt x="1891" y="1636"/>
                  </a:cubicBezTo>
                  <a:cubicBezTo>
                    <a:pt x="1897" y="1628"/>
                    <a:pt x="1902" y="1620"/>
                    <a:pt x="1908" y="1612"/>
                  </a:cubicBezTo>
                  <a:cubicBezTo>
                    <a:pt x="1902" y="1608"/>
                    <a:pt x="1902" y="1608"/>
                    <a:pt x="1902" y="1608"/>
                  </a:cubicBezTo>
                  <a:moveTo>
                    <a:pt x="149" y="1560"/>
                  </a:moveTo>
                  <a:cubicBezTo>
                    <a:pt x="143" y="1564"/>
                    <a:pt x="143" y="1564"/>
                    <a:pt x="143" y="1564"/>
                  </a:cubicBezTo>
                  <a:cubicBezTo>
                    <a:pt x="148" y="1572"/>
                    <a:pt x="152" y="1580"/>
                    <a:pt x="158" y="1588"/>
                  </a:cubicBezTo>
                  <a:cubicBezTo>
                    <a:pt x="164" y="1584"/>
                    <a:pt x="164" y="1584"/>
                    <a:pt x="164" y="1584"/>
                  </a:cubicBezTo>
                  <a:cubicBezTo>
                    <a:pt x="159" y="1576"/>
                    <a:pt x="154" y="1568"/>
                    <a:pt x="149" y="1560"/>
                  </a:cubicBezTo>
                  <a:moveTo>
                    <a:pt x="1932" y="1559"/>
                  </a:moveTo>
                  <a:cubicBezTo>
                    <a:pt x="1927" y="1567"/>
                    <a:pt x="1922" y="1575"/>
                    <a:pt x="1917" y="1584"/>
                  </a:cubicBezTo>
                  <a:cubicBezTo>
                    <a:pt x="1923" y="1587"/>
                    <a:pt x="1923" y="1587"/>
                    <a:pt x="1923" y="1587"/>
                  </a:cubicBezTo>
                  <a:cubicBezTo>
                    <a:pt x="1928" y="1579"/>
                    <a:pt x="1933" y="1571"/>
                    <a:pt x="1938" y="1563"/>
                  </a:cubicBezTo>
                  <a:cubicBezTo>
                    <a:pt x="1932" y="1559"/>
                    <a:pt x="1932" y="1559"/>
                    <a:pt x="1932" y="1559"/>
                  </a:cubicBezTo>
                  <a:moveTo>
                    <a:pt x="121" y="1510"/>
                  </a:moveTo>
                  <a:cubicBezTo>
                    <a:pt x="115" y="1513"/>
                    <a:pt x="115" y="1513"/>
                    <a:pt x="115" y="1513"/>
                  </a:cubicBezTo>
                  <a:cubicBezTo>
                    <a:pt x="119" y="1522"/>
                    <a:pt x="124" y="1530"/>
                    <a:pt x="128" y="1538"/>
                  </a:cubicBezTo>
                  <a:cubicBezTo>
                    <a:pt x="135" y="1535"/>
                    <a:pt x="135" y="1535"/>
                    <a:pt x="135" y="1535"/>
                  </a:cubicBezTo>
                  <a:cubicBezTo>
                    <a:pt x="130" y="1527"/>
                    <a:pt x="125" y="1518"/>
                    <a:pt x="121" y="1510"/>
                  </a:cubicBezTo>
                  <a:moveTo>
                    <a:pt x="1960" y="1509"/>
                  </a:moveTo>
                  <a:cubicBezTo>
                    <a:pt x="1955" y="1517"/>
                    <a:pt x="1951" y="1525"/>
                    <a:pt x="1946" y="1534"/>
                  </a:cubicBezTo>
                  <a:cubicBezTo>
                    <a:pt x="1953" y="1537"/>
                    <a:pt x="1953" y="1537"/>
                    <a:pt x="1953" y="1537"/>
                  </a:cubicBezTo>
                  <a:cubicBezTo>
                    <a:pt x="1957" y="1529"/>
                    <a:pt x="1962" y="1521"/>
                    <a:pt x="1966" y="1512"/>
                  </a:cubicBezTo>
                  <a:cubicBezTo>
                    <a:pt x="1960" y="1509"/>
                    <a:pt x="1960" y="1509"/>
                    <a:pt x="1960" y="1509"/>
                  </a:cubicBezTo>
                  <a:moveTo>
                    <a:pt x="96" y="1458"/>
                  </a:moveTo>
                  <a:cubicBezTo>
                    <a:pt x="90" y="1461"/>
                    <a:pt x="90" y="1461"/>
                    <a:pt x="90" y="1461"/>
                  </a:cubicBezTo>
                  <a:cubicBezTo>
                    <a:pt x="94" y="1470"/>
                    <a:pt x="98" y="1478"/>
                    <a:pt x="102" y="1487"/>
                  </a:cubicBezTo>
                  <a:cubicBezTo>
                    <a:pt x="108" y="1484"/>
                    <a:pt x="108" y="1484"/>
                    <a:pt x="108" y="1484"/>
                  </a:cubicBezTo>
                  <a:cubicBezTo>
                    <a:pt x="104" y="1475"/>
                    <a:pt x="100" y="1467"/>
                    <a:pt x="96" y="1458"/>
                  </a:cubicBezTo>
                  <a:moveTo>
                    <a:pt x="1985" y="1457"/>
                  </a:moveTo>
                  <a:cubicBezTo>
                    <a:pt x="1981" y="1465"/>
                    <a:pt x="1977" y="1474"/>
                    <a:pt x="1972" y="1483"/>
                  </a:cubicBezTo>
                  <a:cubicBezTo>
                    <a:pt x="1979" y="1486"/>
                    <a:pt x="1979" y="1486"/>
                    <a:pt x="1979" y="1486"/>
                  </a:cubicBezTo>
                  <a:cubicBezTo>
                    <a:pt x="1983" y="1477"/>
                    <a:pt x="1987" y="1469"/>
                    <a:pt x="1991" y="1460"/>
                  </a:cubicBezTo>
                  <a:cubicBezTo>
                    <a:pt x="1985" y="1457"/>
                    <a:pt x="1985" y="1457"/>
                    <a:pt x="1985" y="1457"/>
                  </a:cubicBezTo>
                  <a:moveTo>
                    <a:pt x="75" y="1405"/>
                  </a:moveTo>
                  <a:cubicBezTo>
                    <a:pt x="68" y="1408"/>
                    <a:pt x="68" y="1408"/>
                    <a:pt x="68" y="1408"/>
                  </a:cubicBezTo>
                  <a:cubicBezTo>
                    <a:pt x="71" y="1417"/>
                    <a:pt x="75" y="1425"/>
                    <a:pt x="79" y="1434"/>
                  </a:cubicBezTo>
                  <a:cubicBezTo>
                    <a:pt x="85" y="1432"/>
                    <a:pt x="85" y="1432"/>
                    <a:pt x="85" y="1432"/>
                  </a:cubicBezTo>
                  <a:cubicBezTo>
                    <a:pt x="82" y="1423"/>
                    <a:pt x="78" y="1414"/>
                    <a:pt x="75" y="1405"/>
                  </a:cubicBezTo>
                  <a:moveTo>
                    <a:pt x="2006" y="1404"/>
                  </a:moveTo>
                  <a:cubicBezTo>
                    <a:pt x="2003" y="1413"/>
                    <a:pt x="1999" y="1421"/>
                    <a:pt x="1996" y="1430"/>
                  </a:cubicBezTo>
                  <a:cubicBezTo>
                    <a:pt x="2002" y="1433"/>
                    <a:pt x="2002" y="1433"/>
                    <a:pt x="2002" y="1433"/>
                  </a:cubicBezTo>
                  <a:cubicBezTo>
                    <a:pt x="2006" y="1424"/>
                    <a:pt x="2010" y="1415"/>
                    <a:pt x="2013" y="1406"/>
                  </a:cubicBezTo>
                  <a:cubicBezTo>
                    <a:pt x="2006" y="1404"/>
                    <a:pt x="2006" y="1404"/>
                    <a:pt x="2006" y="1404"/>
                  </a:cubicBezTo>
                  <a:moveTo>
                    <a:pt x="56" y="1351"/>
                  </a:moveTo>
                  <a:cubicBezTo>
                    <a:pt x="49" y="1353"/>
                    <a:pt x="49" y="1353"/>
                    <a:pt x="49" y="1353"/>
                  </a:cubicBezTo>
                  <a:cubicBezTo>
                    <a:pt x="52" y="1362"/>
                    <a:pt x="55" y="1372"/>
                    <a:pt x="58" y="1381"/>
                  </a:cubicBezTo>
                  <a:cubicBezTo>
                    <a:pt x="65" y="1378"/>
                    <a:pt x="65" y="1378"/>
                    <a:pt x="65" y="1378"/>
                  </a:cubicBezTo>
                  <a:cubicBezTo>
                    <a:pt x="62" y="1369"/>
                    <a:pt x="59" y="1360"/>
                    <a:pt x="56" y="1351"/>
                  </a:cubicBezTo>
                  <a:moveTo>
                    <a:pt x="2025" y="1349"/>
                  </a:moveTo>
                  <a:cubicBezTo>
                    <a:pt x="2022" y="1358"/>
                    <a:pt x="2019" y="1368"/>
                    <a:pt x="2016" y="1377"/>
                  </a:cubicBezTo>
                  <a:cubicBezTo>
                    <a:pt x="2023" y="1379"/>
                    <a:pt x="2023" y="1379"/>
                    <a:pt x="2023" y="1379"/>
                  </a:cubicBezTo>
                  <a:cubicBezTo>
                    <a:pt x="2026" y="1370"/>
                    <a:pt x="2029" y="1361"/>
                    <a:pt x="2032" y="1352"/>
                  </a:cubicBezTo>
                  <a:cubicBezTo>
                    <a:pt x="2025" y="1349"/>
                    <a:pt x="2025" y="1349"/>
                    <a:pt x="2025" y="1349"/>
                  </a:cubicBezTo>
                  <a:moveTo>
                    <a:pt x="40" y="1296"/>
                  </a:moveTo>
                  <a:cubicBezTo>
                    <a:pt x="33" y="1298"/>
                    <a:pt x="33" y="1298"/>
                    <a:pt x="33" y="1298"/>
                  </a:cubicBezTo>
                  <a:cubicBezTo>
                    <a:pt x="35" y="1307"/>
                    <a:pt x="38" y="1317"/>
                    <a:pt x="41" y="1326"/>
                  </a:cubicBezTo>
                  <a:cubicBezTo>
                    <a:pt x="47" y="1324"/>
                    <a:pt x="47" y="1324"/>
                    <a:pt x="47" y="1324"/>
                  </a:cubicBezTo>
                  <a:cubicBezTo>
                    <a:pt x="45" y="1314"/>
                    <a:pt x="42" y="1305"/>
                    <a:pt x="40" y="1296"/>
                  </a:cubicBezTo>
                  <a:moveTo>
                    <a:pt x="2041" y="1294"/>
                  </a:moveTo>
                  <a:cubicBezTo>
                    <a:pt x="2038" y="1303"/>
                    <a:pt x="2036" y="1313"/>
                    <a:pt x="2033" y="1322"/>
                  </a:cubicBezTo>
                  <a:cubicBezTo>
                    <a:pt x="2040" y="1324"/>
                    <a:pt x="2040" y="1324"/>
                    <a:pt x="2040" y="1324"/>
                  </a:cubicBezTo>
                  <a:cubicBezTo>
                    <a:pt x="2043" y="1314"/>
                    <a:pt x="2045" y="1305"/>
                    <a:pt x="2048" y="1296"/>
                  </a:cubicBezTo>
                  <a:cubicBezTo>
                    <a:pt x="2041" y="1294"/>
                    <a:pt x="2041" y="1294"/>
                    <a:pt x="2041" y="1294"/>
                  </a:cubicBezTo>
                  <a:moveTo>
                    <a:pt x="27" y="1240"/>
                  </a:moveTo>
                  <a:cubicBezTo>
                    <a:pt x="20" y="1242"/>
                    <a:pt x="20" y="1242"/>
                    <a:pt x="20" y="1242"/>
                  </a:cubicBezTo>
                  <a:cubicBezTo>
                    <a:pt x="22" y="1251"/>
                    <a:pt x="24" y="1261"/>
                    <a:pt x="26" y="1270"/>
                  </a:cubicBezTo>
                  <a:cubicBezTo>
                    <a:pt x="33" y="1268"/>
                    <a:pt x="33" y="1268"/>
                    <a:pt x="33" y="1268"/>
                  </a:cubicBezTo>
                  <a:cubicBezTo>
                    <a:pt x="31" y="1259"/>
                    <a:pt x="29" y="1250"/>
                    <a:pt x="27" y="1240"/>
                  </a:cubicBezTo>
                  <a:moveTo>
                    <a:pt x="2053" y="1238"/>
                  </a:moveTo>
                  <a:cubicBezTo>
                    <a:pt x="2051" y="1248"/>
                    <a:pt x="2049" y="1257"/>
                    <a:pt x="2047" y="1266"/>
                  </a:cubicBezTo>
                  <a:cubicBezTo>
                    <a:pt x="2054" y="1268"/>
                    <a:pt x="2054" y="1268"/>
                    <a:pt x="2054" y="1268"/>
                  </a:cubicBezTo>
                  <a:cubicBezTo>
                    <a:pt x="2056" y="1258"/>
                    <a:pt x="2058" y="1249"/>
                    <a:pt x="2060" y="1239"/>
                  </a:cubicBezTo>
                  <a:cubicBezTo>
                    <a:pt x="2053" y="1238"/>
                    <a:pt x="2053" y="1238"/>
                    <a:pt x="2053" y="1238"/>
                  </a:cubicBezTo>
                  <a:moveTo>
                    <a:pt x="18" y="1184"/>
                  </a:moveTo>
                  <a:cubicBezTo>
                    <a:pt x="11" y="1185"/>
                    <a:pt x="11" y="1185"/>
                    <a:pt x="11" y="1185"/>
                  </a:cubicBezTo>
                  <a:cubicBezTo>
                    <a:pt x="12" y="1194"/>
                    <a:pt x="13" y="1204"/>
                    <a:pt x="15" y="1213"/>
                  </a:cubicBezTo>
                  <a:cubicBezTo>
                    <a:pt x="22" y="1212"/>
                    <a:pt x="22" y="1212"/>
                    <a:pt x="22" y="1212"/>
                  </a:cubicBezTo>
                  <a:cubicBezTo>
                    <a:pt x="21" y="1203"/>
                    <a:pt x="19" y="1193"/>
                    <a:pt x="18" y="1184"/>
                  </a:cubicBezTo>
                  <a:moveTo>
                    <a:pt x="2063" y="1182"/>
                  </a:moveTo>
                  <a:cubicBezTo>
                    <a:pt x="2061" y="1191"/>
                    <a:pt x="2060" y="1201"/>
                    <a:pt x="2058" y="1210"/>
                  </a:cubicBezTo>
                  <a:cubicBezTo>
                    <a:pt x="2065" y="1211"/>
                    <a:pt x="2065" y="1211"/>
                    <a:pt x="2065" y="1211"/>
                  </a:cubicBezTo>
                  <a:cubicBezTo>
                    <a:pt x="2067" y="1202"/>
                    <a:pt x="2068" y="1192"/>
                    <a:pt x="2070" y="1183"/>
                  </a:cubicBezTo>
                  <a:cubicBezTo>
                    <a:pt x="2063" y="1182"/>
                    <a:pt x="2063" y="1182"/>
                    <a:pt x="2063" y="1182"/>
                  </a:cubicBezTo>
                  <a:moveTo>
                    <a:pt x="11" y="1127"/>
                  </a:moveTo>
                  <a:cubicBezTo>
                    <a:pt x="4" y="1127"/>
                    <a:pt x="4" y="1127"/>
                    <a:pt x="4" y="1127"/>
                  </a:cubicBezTo>
                  <a:cubicBezTo>
                    <a:pt x="5" y="1137"/>
                    <a:pt x="6" y="1146"/>
                    <a:pt x="7" y="1156"/>
                  </a:cubicBezTo>
                  <a:cubicBezTo>
                    <a:pt x="14" y="1155"/>
                    <a:pt x="14" y="1155"/>
                    <a:pt x="14" y="1155"/>
                  </a:cubicBezTo>
                  <a:cubicBezTo>
                    <a:pt x="13" y="1146"/>
                    <a:pt x="12" y="1136"/>
                    <a:pt x="11" y="1127"/>
                  </a:cubicBezTo>
                  <a:moveTo>
                    <a:pt x="2069" y="1121"/>
                  </a:moveTo>
                  <a:cubicBezTo>
                    <a:pt x="2069" y="1125"/>
                    <a:pt x="2069" y="1125"/>
                    <a:pt x="2069" y="1125"/>
                  </a:cubicBezTo>
                  <a:cubicBezTo>
                    <a:pt x="2068" y="1134"/>
                    <a:pt x="2067" y="1144"/>
                    <a:pt x="2066" y="1153"/>
                  </a:cubicBezTo>
                  <a:cubicBezTo>
                    <a:pt x="2073" y="1154"/>
                    <a:pt x="2073" y="1154"/>
                    <a:pt x="2073" y="1154"/>
                  </a:cubicBezTo>
                  <a:cubicBezTo>
                    <a:pt x="2075" y="1144"/>
                    <a:pt x="2075" y="1135"/>
                    <a:pt x="2076" y="1125"/>
                  </a:cubicBezTo>
                  <a:cubicBezTo>
                    <a:pt x="2077" y="1122"/>
                    <a:pt x="2077" y="1122"/>
                    <a:pt x="2077" y="1122"/>
                  </a:cubicBezTo>
                  <a:cubicBezTo>
                    <a:pt x="2069" y="1121"/>
                    <a:pt x="2069" y="1121"/>
                    <a:pt x="2069" y="1121"/>
                  </a:cubicBezTo>
                  <a:moveTo>
                    <a:pt x="8" y="1070"/>
                  </a:moveTo>
                  <a:cubicBezTo>
                    <a:pt x="1" y="1070"/>
                    <a:pt x="1" y="1070"/>
                    <a:pt x="1" y="1070"/>
                  </a:cubicBezTo>
                  <a:cubicBezTo>
                    <a:pt x="1" y="1079"/>
                    <a:pt x="1" y="1089"/>
                    <a:pt x="2" y="1098"/>
                  </a:cubicBezTo>
                  <a:cubicBezTo>
                    <a:pt x="9" y="1098"/>
                    <a:pt x="9" y="1098"/>
                    <a:pt x="9" y="1098"/>
                  </a:cubicBezTo>
                  <a:cubicBezTo>
                    <a:pt x="9" y="1089"/>
                    <a:pt x="8" y="1079"/>
                    <a:pt x="8" y="1070"/>
                  </a:cubicBezTo>
                  <a:moveTo>
                    <a:pt x="2072" y="1064"/>
                  </a:moveTo>
                  <a:cubicBezTo>
                    <a:pt x="2072" y="1073"/>
                    <a:pt x="2072" y="1083"/>
                    <a:pt x="2071" y="1092"/>
                  </a:cubicBezTo>
                  <a:cubicBezTo>
                    <a:pt x="2078" y="1093"/>
                    <a:pt x="2078" y="1093"/>
                    <a:pt x="2078" y="1093"/>
                  </a:cubicBezTo>
                  <a:cubicBezTo>
                    <a:pt x="2079" y="1083"/>
                    <a:pt x="2079" y="1074"/>
                    <a:pt x="2080" y="1064"/>
                  </a:cubicBezTo>
                  <a:cubicBezTo>
                    <a:pt x="2072" y="1064"/>
                    <a:pt x="2072" y="1064"/>
                    <a:pt x="2072" y="1064"/>
                  </a:cubicBezTo>
                  <a:moveTo>
                    <a:pt x="8" y="1012"/>
                  </a:moveTo>
                  <a:cubicBezTo>
                    <a:pt x="1" y="1012"/>
                    <a:pt x="1" y="1012"/>
                    <a:pt x="1" y="1012"/>
                  </a:cubicBezTo>
                  <a:cubicBezTo>
                    <a:pt x="1" y="1021"/>
                    <a:pt x="0" y="1031"/>
                    <a:pt x="0" y="1040"/>
                  </a:cubicBezTo>
                  <a:cubicBezTo>
                    <a:pt x="0" y="1041"/>
                    <a:pt x="0" y="1041"/>
                    <a:pt x="0" y="1041"/>
                  </a:cubicBezTo>
                  <a:cubicBezTo>
                    <a:pt x="8" y="1040"/>
                    <a:pt x="8" y="1040"/>
                    <a:pt x="8" y="1040"/>
                  </a:cubicBezTo>
                  <a:cubicBezTo>
                    <a:pt x="8" y="1031"/>
                    <a:pt x="8" y="1022"/>
                    <a:pt x="8" y="1012"/>
                  </a:cubicBezTo>
                  <a:moveTo>
                    <a:pt x="2079" y="1006"/>
                  </a:moveTo>
                  <a:cubicBezTo>
                    <a:pt x="2072" y="1006"/>
                    <a:pt x="2072" y="1006"/>
                    <a:pt x="2072" y="1006"/>
                  </a:cubicBezTo>
                  <a:cubicBezTo>
                    <a:pt x="2072" y="1016"/>
                    <a:pt x="2073" y="1025"/>
                    <a:pt x="2073" y="1035"/>
                  </a:cubicBezTo>
                  <a:cubicBezTo>
                    <a:pt x="2080" y="1035"/>
                    <a:pt x="2080" y="1035"/>
                    <a:pt x="2080" y="1035"/>
                  </a:cubicBezTo>
                  <a:cubicBezTo>
                    <a:pt x="2080" y="1025"/>
                    <a:pt x="2080" y="1016"/>
                    <a:pt x="2079" y="1006"/>
                  </a:cubicBezTo>
                  <a:moveTo>
                    <a:pt x="4" y="954"/>
                  </a:moveTo>
                  <a:cubicBezTo>
                    <a:pt x="3" y="964"/>
                    <a:pt x="2" y="973"/>
                    <a:pt x="2" y="983"/>
                  </a:cubicBezTo>
                  <a:cubicBezTo>
                    <a:pt x="9" y="983"/>
                    <a:pt x="9" y="983"/>
                    <a:pt x="9" y="983"/>
                  </a:cubicBezTo>
                  <a:cubicBezTo>
                    <a:pt x="10" y="974"/>
                    <a:pt x="10" y="964"/>
                    <a:pt x="11" y="955"/>
                  </a:cubicBezTo>
                  <a:cubicBezTo>
                    <a:pt x="4" y="954"/>
                    <a:pt x="4" y="954"/>
                    <a:pt x="4" y="954"/>
                  </a:cubicBezTo>
                  <a:moveTo>
                    <a:pt x="2076" y="949"/>
                  </a:moveTo>
                  <a:cubicBezTo>
                    <a:pt x="2069" y="949"/>
                    <a:pt x="2069" y="949"/>
                    <a:pt x="2069" y="949"/>
                  </a:cubicBezTo>
                  <a:cubicBezTo>
                    <a:pt x="2070" y="959"/>
                    <a:pt x="2070" y="968"/>
                    <a:pt x="2071" y="978"/>
                  </a:cubicBezTo>
                  <a:cubicBezTo>
                    <a:pt x="2078" y="977"/>
                    <a:pt x="2078" y="977"/>
                    <a:pt x="2078" y="977"/>
                  </a:cubicBezTo>
                  <a:cubicBezTo>
                    <a:pt x="2078" y="968"/>
                    <a:pt x="2077" y="958"/>
                    <a:pt x="2076" y="949"/>
                  </a:cubicBezTo>
                  <a:moveTo>
                    <a:pt x="10" y="897"/>
                  </a:moveTo>
                  <a:cubicBezTo>
                    <a:pt x="9" y="906"/>
                    <a:pt x="8" y="916"/>
                    <a:pt x="7" y="926"/>
                  </a:cubicBezTo>
                  <a:cubicBezTo>
                    <a:pt x="14" y="926"/>
                    <a:pt x="14" y="926"/>
                    <a:pt x="14" y="926"/>
                  </a:cubicBezTo>
                  <a:cubicBezTo>
                    <a:pt x="15" y="917"/>
                    <a:pt x="16" y="907"/>
                    <a:pt x="17" y="898"/>
                  </a:cubicBezTo>
                  <a:cubicBezTo>
                    <a:pt x="10" y="897"/>
                    <a:pt x="10" y="897"/>
                    <a:pt x="10" y="897"/>
                  </a:cubicBezTo>
                  <a:moveTo>
                    <a:pt x="2070" y="891"/>
                  </a:moveTo>
                  <a:cubicBezTo>
                    <a:pt x="2062" y="892"/>
                    <a:pt x="2062" y="892"/>
                    <a:pt x="2062" y="892"/>
                  </a:cubicBezTo>
                  <a:cubicBezTo>
                    <a:pt x="2064" y="902"/>
                    <a:pt x="2065" y="911"/>
                    <a:pt x="2066" y="920"/>
                  </a:cubicBezTo>
                  <a:cubicBezTo>
                    <a:pt x="2073" y="920"/>
                    <a:pt x="2073" y="920"/>
                    <a:pt x="2073" y="920"/>
                  </a:cubicBezTo>
                  <a:cubicBezTo>
                    <a:pt x="2072" y="910"/>
                    <a:pt x="2071" y="901"/>
                    <a:pt x="2070" y="891"/>
                  </a:cubicBezTo>
                  <a:moveTo>
                    <a:pt x="20" y="840"/>
                  </a:moveTo>
                  <a:cubicBezTo>
                    <a:pt x="18" y="849"/>
                    <a:pt x="16" y="859"/>
                    <a:pt x="15" y="868"/>
                  </a:cubicBezTo>
                  <a:cubicBezTo>
                    <a:pt x="22" y="869"/>
                    <a:pt x="22" y="869"/>
                    <a:pt x="22" y="869"/>
                  </a:cubicBezTo>
                  <a:cubicBezTo>
                    <a:pt x="23" y="860"/>
                    <a:pt x="25" y="851"/>
                    <a:pt x="27" y="841"/>
                  </a:cubicBezTo>
                  <a:cubicBezTo>
                    <a:pt x="20" y="840"/>
                    <a:pt x="20" y="840"/>
                    <a:pt x="20" y="840"/>
                  </a:cubicBezTo>
                  <a:moveTo>
                    <a:pt x="2060" y="835"/>
                  </a:moveTo>
                  <a:cubicBezTo>
                    <a:pt x="2053" y="836"/>
                    <a:pt x="2053" y="836"/>
                    <a:pt x="2053" y="836"/>
                  </a:cubicBezTo>
                  <a:cubicBezTo>
                    <a:pt x="2054" y="845"/>
                    <a:pt x="2056" y="855"/>
                    <a:pt x="2058" y="864"/>
                  </a:cubicBezTo>
                  <a:cubicBezTo>
                    <a:pt x="2065" y="863"/>
                    <a:pt x="2065" y="863"/>
                    <a:pt x="2065" y="863"/>
                  </a:cubicBezTo>
                  <a:cubicBezTo>
                    <a:pt x="2063" y="853"/>
                    <a:pt x="2062" y="844"/>
                    <a:pt x="2060" y="835"/>
                  </a:cubicBezTo>
                  <a:moveTo>
                    <a:pt x="32" y="783"/>
                  </a:moveTo>
                  <a:cubicBezTo>
                    <a:pt x="30" y="793"/>
                    <a:pt x="28" y="802"/>
                    <a:pt x="26" y="812"/>
                  </a:cubicBezTo>
                  <a:cubicBezTo>
                    <a:pt x="33" y="813"/>
                    <a:pt x="33" y="813"/>
                    <a:pt x="33" y="813"/>
                  </a:cubicBezTo>
                  <a:cubicBezTo>
                    <a:pt x="35" y="804"/>
                    <a:pt x="37" y="795"/>
                    <a:pt x="39" y="785"/>
                  </a:cubicBezTo>
                  <a:cubicBezTo>
                    <a:pt x="32" y="783"/>
                    <a:pt x="32" y="783"/>
                    <a:pt x="32" y="783"/>
                  </a:cubicBezTo>
                  <a:moveTo>
                    <a:pt x="2047" y="778"/>
                  </a:moveTo>
                  <a:cubicBezTo>
                    <a:pt x="2040" y="780"/>
                    <a:pt x="2040" y="780"/>
                    <a:pt x="2040" y="780"/>
                  </a:cubicBezTo>
                  <a:cubicBezTo>
                    <a:pt x="2042" y="789"/>
                    <a:pt x="2045" y="798"/>
                    <a:pt x="2047" y="808"/>
                  </a:cubicBezTo>
                  <a:cubicBezTo>
                    <a:pt x="2054" y="806"/>
                    <a:pt x="2054" y="806"/>
                    <a:pt x="2054" y="806"/>
                  </a:cubicBezTo>
                  <a:cubicBezTo>
                    <a:pt x="2052" y="797"/>
                    <a:pt x="2049" y="787"/>
                    <a:pt x="2047" y="778"/>
                  </a:cubicBezTo>
                  <a:moveTo>
                    <a:pt x="48" y="728"/>
                  </a:moveTo>
                  <a:cubicBezTo>
                    <a:pt x="45" y="737"/>
                    <a:pt x="42" y="747"/>
                    <a:pt x="40" y="756"/>
                  </a:cubicBezTo>
                  <a:cubicBezTo>
                    <a:pt x="47" y="758"/>
                    <a:pt x="47" y="758"/>
                    <a:pt x="47" y="758"/>
                  </a:cubicBezTo>
                  <a:cubicBezTo>
                    <a:pt x="49" y="748"/>
                    <a:pt x="52" y="739"/>
                    <a:pt x="55" y="730"/>
                  </a:cubicBezTo>
                  <a:cubicBezTo>
                    <a:pt x="48" y="728"/>
                    <a:pt x="48" y="728"/>
                    <a:pt x="48" y="728"/>
                  </a:cubicBezTo>
                  <a:moveTo>
                    <a:pt x="2031" y="722"/>
                  </a:moveTo>
                  <a:cubicBezTo>
                    <a:pt x="2024" y="725"/>
                    <a:pt x="2024" y="725"/>
                    <a:pt x="2024" y="725"/>
                  </a:cubicBezTo>
                  <a:cubicBezTo>
                    <a:pt x="2027" y="734"/>
                    <a:pt x="2030" y="743"/>
                    <a:pt x="2032" y="752"/>
                  </a:cubicBezTo>
                  <a:cubicBezTo>
                    <a:pt x="2039" y="750"/>
                    <a:pt x="2039" y="750"/>
                    <a:pt x="2039" y="750"/>
                  </a:cubicBezTo>
                  <a:cubicBezTo>
                    <a:pt x="2037" y="741"/>
                    <a:pt x="2034" y="732"/>
                    <a:pt x="2031" y="722"/>
                  </a:cubicBezTo>
                  <a:moveTo>
                    <a:pt x="67" y="673"/>
                  </a:moveTo>
                  <a:cubicBezTo>
                    <a:pt x="63" y="682"/>
                    <a:pt x="60" y="691"/>
                    <a:pt x="57" y="701"/>
                  </a:cubicBezTo>
                  <a:cubicBezTo>
                    <a:pt x="64" y="703"/>
                    <a:pt x="64" y="703"/>
                    <a:pt x="64" y="703"/>
                  </a:cubicBezTo>
                  <a:cubicBezTo>
                    <a:pt x="67" y="694"/>
                    <a:pt x="70" y="685"/>
                    <a:pt x="73" y="676"/>
                  </a:cubicBezTo>
                  <a:cubicBezTo>
                    <a:pt x="67" y="673"/>
                    <a:pt x="67" y="673"/>
                    <a:pt x="67" y="673"/>
                  </a:cubicBezTo>
                  <a:moveTo>
                    <a:pt x="2012" y="668"/>
                  </a:moveTo>
                  <a:cubicBezTo>
                    <a:pt x="2005" y="671"/>
                    <a:pt x="2005" y="671"/>
                    <a:pt x="2005" y="671"/>
                  </a:cubicBezTo>
                  <a:cubicBezTo>
                    <a:pt x="2008" y="680"/>
                    <a:pt x="2012" y="689"/>
                    <a:pt x="2015" y="698"/>
                  </a:cubicBezTo>
                  <a:cubicBezTo>
                    <a:pt x="2022" y="695"/>
                    <a:pt x="2022" y="695"/>
                    <a:pt x="2022" y="695"/>
                  </a:cubicBezTo>
                  <a:cubicBezTo>
                    <a:pt x="2018" y="686"/>
                    <a:pt x="2015" y="677"/>
                    <a:pt x="2012" y="668"/>
                  </a:cubicBezTo>
                  <a:moveTo>
                    <a:pt x="88" y="620"/>
                  </a:moveTo>
                  <a:cubicBezTo>
                    <a:pt x="84" y="629"/>
                    <a:pt x="81" y="638"/>
                    <a:pt x="77" y="646"/>
                  </a:cubicBezTo>
                  <a:cubicBezTo>
                    <a:pt x="84" y="649"/>
                    <a:pt x="84" y="649"/>
                    <a:pt x="84" y="649"/>
                  </a:cubicBezTo>
                  <a:cubicBezTo>
                    <a:pt x="87" y="640"/>
                    <a:pt x="91" y="631"/>
                    <a:pt x="95" y="623"/>
                  </a:cubicBezTo>
                  <a:cubicBezTo>
                    <a:pt x="88" y="620"/>
                    <a:pt x="88" y="620"/>
                    <a:pt x="88" y="620"/>
                  </a:cubicBezTo>
                  <a:moveTo>
                    <a:pt x="1990" y="615"/>
                  </a:moveTo>
                  <a:cubicBezTo>
                    <a:pt x="1983" y="618"/>
                    <a:pt x="1983" y="618"/>
                    <a:pt x="1983" y="618"/>
                  </a:cubicBezTo>
                  <a:cubicBezTo>
                    <a:pt x="1987" y="627"/>
                    <a:pt x="1991" y="635"/>
                    <a:pt x="1994" y="644"/>
                  </a:cubicBezTo>
                  <a:cubicBezTo>
                    <a:pt x="2001" y="641"/>
                    <a:pt x="2001" y="641"/>
                    <a:pt x="2001" y="641"/>
                  </a:cubicBezTo>
                  <a:cubicBezTo>
                    <a:pt x="1997" y="633"/>
                    <a:pt x="1994" y="624"/>
                    <a:pt x="1990" y="615"/>
                  </a:cubicBezTo>
                  <a:moveTo>
                    <a:pt x="113" y="567"/>
                  </a:moveTo>
                  <a:cubicBezTo>
                    <a:pt x="109" y="576"/>
                    <a:pt x="105" y="585"/>
                    <a:pt x="100" y="594"/>
                  </a:cubicBezTo>
                  <a:cubicBezTo>
                    <a:pt x="107" y="597"/>
                    <a:pt x="107" y="597"/>
                    <a:pt x="107" y="597"/>
                  </a:cubicBezTo>
                  <a:cubicBezTo>
                    <a:pt x="111" y="588"/>
                    <a:pt x="115" y="579"/>
                    <a:pt x="120" y="571"/>
                  </a:cubicBezTo>
                  <a:cubicBezTo>
                    <a:pt x="113" y="567"/>
                    <a:pt x="113" y="567"/>
                    <a:pt x="113" y="567"/>
                  </a:cubicBezTo>
                  <a:moveTo>
                    <a:pt x="1965" y="563"/>
                  </a:moveTo>
                  <a:cubicBezTo>
                    <a:pt x="1958" y="566"/>
                    <a:pt x="1958" y="566"/>
                    <a:pt x="1958" y="566"/>
                  </a:cubicBezTo>
                  <a:cubicBezTo>
                    <a:pt x="1963" y="575"/>
                    <a:pt x="1967" y="584"/>
                    <a:pt x="1971" y="592"/>
                  </a:cubicBezTo>
                  <a:cubicBezTo>
                    <a:pt x="1978" y="589"/>
                    <a:pt x="1978" y="589"/>
                    <a:pt x="1978" y="589"/>
                  </a:cubicBezTo>
                  <a:cubicBezTo>
                    <a:pt x="1973" y="580"/>
                    <a:pt x="1969" y="572"/>
                    <a:pt x="1965" y="563"/>
                  </a:cubicBezTo>
                  <a:moveTo>
                    <a:pt x="141" y="517"/>
                  </a:moveTo>
                  <a:cubicBezTo>
                    <a:pt x="136" y="525"/>
                    <a:pt x="131" y="533"/>
                    <a:pt x="127" y="542"/>
                  </a:cubicBezTo>
                  <a:cubicBezTo>
                    <a:pt x="133" y="545"/>
                    <a:pt x="133" y="545"/>
                    <a:pt x="133" y="545"/>
                  </a:cubicBezTo>
                  <a:cubicBezTo>
                    <a:pt x="138" y="537"/>
                    <a:pt x="142" y="529"/>
                    <a:pt x="147" y="520"/>
                  </a:cubicBezTo>
                  <a:cubicBezTo>
                    <a:pt x="141" y="517"/>
                    <a:pt x="141" y="517"/>
                    <a:pt x="141" y="517"/>
                  </a:cubicBezTo>
                  <a:moveTo>
                    <a:pt x="1937" y="513"/>
                  </a:moveTo>
                  <a:cubicBezTo>
                    <a:pt x="1931" y="516"/>
                    <a:pt x="1931" y="516"/>
                    <a:pt x="1931" y="516"/>
                  </a:cubicBezTo>
                  <a:cubicBezTo>
                    <a:pt x="1935" y="525"/>
                    <a:pt x="1940" y="533"/>
                    <a:pt x="1945" y="541"/>
                  </a:cubicBezTo>
                  <a:cubicBezTo>
                    <a:pt x="1951" y="538"/>
                    <a:pt x="1951" y="538"/>
                    <a:pt x="1951" y="538"/>
                  </a:cubicBezTo>
                  <a:cubicBezTo>
                    <a:pt x="1946" y="529"/>
                    <a:pt x="1942" y="521"/>
                    <a:pt x="1937" y="513"/>
                  </a:cubicBezTo>
                  <a:moveTo>
                    <a:pt x="172" y="468"/>
                  </a:moveTo>
                  <a:cubicBezTo>
                    <a:pt x="166" y="476"/>
                    <a:pt x="161" y="484"/>
                    <a:pt x="156" y="492"/>
                  </a:cubicBezTo>
                  <a:cubicBezTo>
                    <a:pt x="162" y="496"/>
                    <a:pt x="162" y="496"/>
                    <a:pt x="162" y="496"/>
                  </a:cubicBezTo>
                  <a:cubicBezTo>
                    <a:pt x="167" y="488"/>
                    <a:pt x="172" y="480"/>
                    <a:pt x="178" y="472"/>
                  </a:cubicBezTo>
                  <a:cubicBezTo>
                    <a:pt x="172" y="468"/>
                    <a:pt x="172" y="468"/>
                    <a:pt x="172" y="468"/>
                  </a:cubicBezTo>
                  <a:moveTo>
                    <a:pt x="1906" y="464"/>
                  </a:moveTo>
                  <a:cubicBezTo>
                    <a:pt x="1900" y="468"/>
                    <a:pt x="1900" y="468"/>
                    <a:pt x="1900" y="468"/>
                  </a:cubicBezTo>
                  <a:cubicBezTo>
                    <a:pt x="1905" y="476"/>
                    <a:pt x="1910" y="484"/>
                    <a:pt x="1916" y="492"/>
                  </a:cubicBezTo>
                  <a:cubicBezTo>
                    <a:pt x="1922" y="488"/>
                    <a:pt x="1922" y="488"/>
                    <a:pt x="1922" y="488"/>
                  </a:cubicBezTo>
                  <a:cubicBezTo>
                    <a:pt x="1917" y="480"/>
                    <a:pt x="1911" y="472"/>
                    <a:pt x="1906" y="464"/>
                  </a:cubicBezTo>
                  <a:moveTo>
                    <a:pt x="205" y="420"/>
                  </a:moveTo>
                  <a:cubicBezTo>
                    <a:pt x="199" y="428"/>
                    <a:pt x="193" y="436"/>
                    <a:pt x="188" y="444"/>
                  </a:cubicBezTo>
                  <a:cubicBezTo>
                    <a:pt x="194" y="448"/>
                    <a:pt x="194" y="448"/>
                    <a:pt x="194" y="448"/>
                  </a:cubicBezTo>
                  <a:cubicBezTo>
                    <a:pt x="199" y="440"/>
                    <a:pt x="205" y="432"/>
                    <a:pt x="210" y="425"/>
                  </a:cubicBezTo>
                  <a:cubicBezTo>
                    <a:pt x="205" y="420"/>
                    <a:pt x="205" y="420"/>
                    <a:pt x="205" y="420"/>
                  </a:cubicBezTo>
                  <a:moveTo>
                    <a:pt x="1873" y="417"/>
                  </a:moveTo>
                  <a:cubicBezTo>
                    <a:pt x="1867" y="421"/>
                    <a:pt x="1867" y="421"/>
                    <a:pt x="1867" y="421"/>
                  </a:cubicBezTo>
                  <a:cubicBezTo>
                    <a:pt x="1873" y="429"/>
                    <a:pt x="1878" y="436"/>
                    <a:pt x="1884" y="444"/>
                  </a:cubicBezTo>
                  <a:cubicBezTo>
                    <a:pt x="1890" y="440"/>
                    <a:pt x="1890" y="440"/>
                    <a:pt x="1890" y="440"/>
                  </a:cubicBezTo>
                  <a:cubicBezTo>
                    <a:pt x="1884" y="432"/>
                    <a:pt x="1879" y="424"/>
                    <a:pt x="1873" y="417"/>
                  </a:cubicBezTo>
                  <a:moveTo>
                    <a:pt x="240" y="375"/>
                  </a:moveTo>
                  <a:cubicBezTo>
                    <a:pt x="234" y="382"/>
                    <a:pt x="228" y="390"/>
                    <a:pt x="222" y="397"/>
                  </a:cubicBezTo>
                  <a:cubicBezTo>
                    <a:pt x="228" y="402"/>
                    <a:pt x="228" y="402"/>
                    <a:pt x="228" y="402"/>
                  </a:cubicBezTo>
                  <a:cubicBezTo>
                    <a:pt x="234" y="394"/>
                    <a:pt x="240" y="387"/>
                    <a:pt x="246" y="379"/>
                  </a:cubicBezTo>
                  <a:cubicBezTo>
                    <a:pt x="240" y="375"/>
                    <a:pt x="240" y="375"/>
                    <a:pt x="240" y="375"/>
                  </a:cubicBezTo>
                  <a:moveTo>
                    <a:pt x="1837" y="372"/>
                  </a:moveTo>
                  <a:cubicBezTo>
                    <a:pt x="1831" y="376"/>
                    <a:pt x="1831" y="376"/>
                    <a:pt x="1831" y="376"/>
                  </a:cubicBezTo>
                  <a:cubicBezTo>
                    <a:pt x="1838" y="383"/>
                    <a:pt x="1844" y="391"/>
                    <a:pt x="1850" y="398"/>
                  </a:cubicBezTo>
                  <a:cubicBezTo>
                    <a:pt x="1855" y="394"/>
                    <a:pt x="1855" y="394"/>
                    <a:pt x="1855" y="394"/>
                  </a:cubicBezTo>
                  <a:cubicBezTo>
                    <a:pt x="1849" y="386"/>
                    <a:pt x="1843" y="379"/>
                    <a:pt x="1837" y="372"/>
                  </a:cubicBezTo>
                  <a:moveTo>
                    <a:pt x="279" y="331"/>
                  </a:moveTo>
                  <a:cubicBezTo>
                    <a:pt x="272" y="338"/>
                    <a:pt x="266" y="346"/>
                    <a:pt x="259" y="353"/>
                  </a:cubicBezTo>
                  <a:cubicBezTo>
                    <a:pt x="265" y="357"/>
                    <a:pt x="265" y="357"/>
                    <a:pt x="265" y="357"/>
                  </a:cubicBezTo>
                  <a:cubicBezTo>
                    <a:pt x="271" y="350"/>
                    <a:pt x="277" y="343"/>
                    <a:pt x="284" y="336"/>
                  </a:cubicBezTo>
                  <a:cubicBezTo>
                    <a:pt x="279" y="331"/>
                    <a:pt x="279" y="331"/>
                    <a:pt x="279" y="331"/>
                  </a:cubicBezTo>
                  <a:moveTo>
                    <a:pt x="1799" y="328"/>
                  </a:moveTo>
                  <a:cubicBezTo>
                    <a:pt x="1793" y="333"/>
                    <a:pt x="1793" y="333"/>
                    <a:pt x="1793" y="333"/>
                  </a:cubicBezTo>
                  <a:cubicBezTo>
                    <a:pt x="1800" y="340"/>
                    <a:pt x="1806" y="347"/>
                    <a:pt x="1813" y="354"/>
                  </a:cubicBezTo>
                  <a:cubicBezTo>
                    <a:pt x="1818" y="349"/>
                    <a:pt x="1818" y="349"/>
                    <a:pt x="1818" y="349"/>
                  </a:cubicBezTo>
                  <a:cubicBezTo>
                    <a:pt x="1812" y="342"/>
                    <a:pt x="1805" y="335"/>
                    <a:pt x="1799" y="328"/>
                  </a:cubicBezTo>
                  <a:moveTo>
                    <a:pt x="319" y="290"/>
                  </a:moveTo>
                  <a:cubicBezTo>
                    <a:pt x="312" y="297"/>
                    <a:pt x="305" y="304"/>
                    <a:pt x="299" y="310"/>
                  </a:cubicBezTo>
                  <a:cubicBezTo>
                    <a:pt x="304" y="316"/>
                    <a:pt x="304" y="316"/>
                    <a:pt x="304" y="316"/>
                  </a:cubicBezTo>
                  <a:cubicBezTo>
                    <a:pt x="311" y="309"/>
                    <a:pt x="317" y="302"/>
                    <a:pt x="324" y="295"/>
                  </a:cubicBezTo>
                  <a:cubicBezTo>
                    <a:pt x="319" y="290"/>
                    <a:pt x="319" y="290"/>
                    <a:pt x="319" y="290"/>
                  </a:cubicBezTo>
                  <a:moveTo>
                    <a:pt x="1758" y="287"/>
                  </a:moveTo>
                  <a:cubicBezTo>
                    <a:pt x="1753" y="292"/>
                    <a:pt x="1753" y="292"/>
                    <a:pt x="1753" y="292"/>
                  </a:cubicBezTo>
                  <a:cubicBezTo>
                    <a:pt x="1760" y="299"/>
                    <a:pt x="1767" y="306"/>
                    <a:pt x="1773" y="313"/>
                  </a:cubicBezTo>
                  <a:cubicBezTo>
                    <a:pt x="1779" y="307"/>
                    <a:pt x="1779" y="307"/>
                    <a:pt x="1779" y="307"/>
                  </a:cubicBezTo>
                  <a:cubicBezTo>
                    <a:pt x="1772" y="301"/>
                    <a:pt x="1765" y="294"/>
                    <a:pt x="1758" y="287"/>
                  </a:cubicBezTo>
                  <a:moveTo>
                    <a:pt x="362" y="251"/>
                  </a:moveTo>
                  <a:cubicBezTo>
                    <a:pt x="355" y="258"/>
                    <a:pt x="347" y="264"/>
                    <a:pt x="340" y="270"/>
                  </a:cubicBezTo>
                  <a:cubicBezTo>
                    <a:pt x="345" y="276"/>
                    <a:pt x="345" y="276"/>
                    <a:pt x="345" y="276"/>
                  </a:cubicBezTo>
                  <a:cubicBezTo>
                    <a:pt x="352" y="269"/>
                    <a:pt x="359" y="263"/>
                    <a:pt x="367" y="257"/>
                  </a:cubicBezTo>
                  <a:cubicBezTo>
                    <a:pt x="362" y="251"/>
                    <a:pt x="362" y="251"/>
                    <a:pt x="362" y="251"/>
                  </a:cubicBezTo>
                  <a:moveTo>
                    <a:pt x="1715" y="248"/>
                  </a:moveTo>
                  <a:cubicBezTo>
                    <a:pt x="1710" y="254"/>
                    <a:pt x="1710" y="254"/>
                    <a:pt x="1710" y="254"/>
                  </a:cubicBezTo>
                  <a:cubicBezTo>
                    <a:pt x="1718" y="260"/>
                    <a:pt x="1725" y="266"/>
                    <a:pt x="1732" y="273"/>
                  </a:cubicBezTo>
                  <a:cubicBezTo>
                    <a:pt x="1737" y="268"/>
                    <a:pt x="1737" y="268"/>
                    <a:pt x="1737" y="268"/>
                  </a:cubicBezTo>
                  <a:cubicBezTo>
                    <a:pt x="1730" y="261"/>
                    <a:pt x="1722" y="255"/>
                    <a:pt x="1715" y="248"/>
                  </a:cubicBezTo>
                  <a:moveTo>
                    <a:pt x="407" y="215"/>
                  </a:moveTo>
                  <a:cubicBezTo>
                    <a:pt x="399" y="221"/>
                    <a:pt x="392" y="227"/>
                    <a:pt x="384" y="233"/>
                  </a:cubicBezTo>
                  <a:cubicBezTo>
                    <a:pt x="389" y="238"/>
                    <a:pt x="389" y="238"/>
                    <a:pt x="389" y="238"/>
                  </a:cubicBezTo>
                  <a:cubicBezTo>
                    <a:pt x="396" y="232"/>
                    <a:pt x="404" y="226"/>
                    <a:pt x="411" y="221"/>
                  </a:cubicBezTo>
                  <a:cubicBezTo>
                    <a:pt x="407" y="215"/>
                    <a:pt x="407" y="215"/>
                    <a:pt x="407" y="215"/>
                  </a:cubicBezTo>
                  <a:moveTo>
                    <a:pt x="1670" y="212"/>
                  </a:moveTo>
                  <a:cubicBezTo>
                    <a:pt x="1666" y="218"/>
                    <a:pt x="1666" y="218"/>
                    <a:pt x="1666" y="218"/>
                  </a:cubicBezTo>
                  <a:cubicBezTo>
                    <a:pt x="1673" y="224"/>
                    <a:pt x="1681" y="230"/>
                    <a:pt x="1688" y="235"/>
                  </a:cubicBezTo>
                  <a:cubicBezTo>
                    <a:pt x="1693" y="230"/>
                    <a:pt x="1693" y="230"/>
                    <a:pt x="1693" y="230"/>
                  </a:cubicBezTo>
                  <a:cubicBezTo>
                    <a:pt x="1685" y="224"/>
                    <a:pt x="1678" y="218"/>
                    <a:pt x="1670" y="212"/>
                  </a:cubicBezTo>
                  <a:moveTo>
                    <a:pt x="453" y="181"/>
                  </a:moveTo>
                  <a:cubicBezTo>
                    <a:pt x="446" y="186"/>
                    <a:pt x="438" y="192"/>
                    <a:pt x="430" y="198"/>
                  </a:cubicBezTo>
                  <a:cubicBezTo>
                    <a:pt x="434" y="204"/>
                    <a:pt x="434" y="204"/>
                    <a:pt x="434" y="204"/>
                  </a:cubicBezTo>
                  <a:cubicBezTo>
                    <a:pt x="442" y="198"/>
                    <a:pt x="450" y="192"/>
                    <a:pt x="458" y="187"/>
                  </a:cubicBezTo>
                  <a:cubicBezTo>
                    <a:pt x="453" y="181"/>
                    <a:pt x="453" y="181"/>
                    <a:pt x="453" y="181"/>
                  </a:cubicBezTo>
                  <a:moveTo>
                    <a:pt x="1623" y="178"/>
                  </a:moveTo>
                  <a:cubicBezTo>
                    <a:pt x="1619" y="184"/>
                    <a:pt x="1619" y="184"/>
                    <a:pt x="1619" y="184"/>
                  </a:cubicBezTo>
                  <a:cubicBezTo>
                    <a:pt x="1627" y="190"/>
                    <a:pt x="1635" y="195"/>
                    <a:pt x="1643" y="201"/>
                  </a:cubicBezTo>
                  <a:cubicBezTo>
                    <a:pt x="1647" y="195"/>
                    <a:pt x="1647" y="195"/>
                    <a:pt x="1647" y="195"/>
                  </a:cubicBezTo>
                  <a:cubicBezTo>
                    <a:pt x="1639" y="189"/>
                    <a:pt x="1631" y="184"/>
                    <a:pt x="1623" y="178"/>
                  </a:cubicBezTo>
                  <a:moveTo>
                    <a:pt x="502" y="150"/>
                  </a:moveTo>
                  <a:cubicBezTo>
                    <a:pt x="494" y="155"/>
                    <a:pt x="486" y="160"/>
                    <a:pt x="478" y="165"/>
                  </a:cubicBezTo>
                  <a:cubicBezTo>
                    <a:pt x="482" y="171"/>
                    <a:pt x="482" y="171"/>
                    <a:pt x="482" y="171"/>
                  </a:cubicBezTo>
                  <a:cubicBezTo>
                    <a:pt x="490" y="166"/>
                    <a:pt x="498" y="161"/>
                    <a:pt x="506" y="156"/>
                  </a:cubicBezTo>
                  <a:cubicBezTo>
                    <a:pt x="502" y="150"/>
                    <a:pt x="502" y="150"/>
                    <a:pt x="502" y="150"/>
                  </a:cubicBezTo>
                  <a:moveTo>
                    <a:pt x="1574" y="147"/>
                  </a:moveTo>
                  <a:cubicBezTo>
                    <a:pt x="1571" y="153"/>
                    <a:pt x="1571" y="153"/>
                    <a:pt x="1571" y="153"/>
                  </a:cubicBezTo>
                  <a:cubicBezTo>
                    <a:pt x="1579" y="158"/>
                    <a:pt x="1587" y="163"/>
                    <a:pt x="1595" y="169"/>
                  </a:cubicBezTo>
                  <a:cubicBezTo>
                    <a:pt x="1599" y="162"/>
                    <a:pt x="1599" y="162"/>
                    <a:pt x="1599" y="162"/>
                  </a:cubicBezTo>
                  <a:cubicBezTo>
                    <a:pt x="1591" y="157"/>
                    <a:pt x="1583" y="152"/>
                    <a:pt x="1574" y="147"/>
                  </a:cubicBezTo>
                  <a:moveTo>
                    <a:pt x="552" y="121"/>
                  </a:moveTo>
                  <a:cubicBezTo>
                    <a:pt x="544" y="126"/>
                    <a:pt x="535" y="130"/>
                    <a:pt x="527" y="135"/>
                  </a:cubicBezTo>
                  <a:cubicBezTo>
                    <a:pt x="531" y="141"/>
                    <a:pt x="531" y="141"/>
                    <a:pt x="531" y="141"/>
                  </a:cubicBezTo>
                  <a:cubicBezTo>
                    <a:pt x="539" y="137"/>
                    <a:pt x="547" y="132"/>
                    <a:pt x="556" y="128"/>
                  </a:cubicBezTo>
                  <a:cubicBezTo>
                    <a:pt x="552" y="121"/>
                    <a:pt x="552" y="121"/>
                    <a:pt x="552" y="121"/>
                  </a:cubicBezTo>
                  <a:moveTo>
                    <a:pt x="1524" y="119"/>
                  </a:moveTo>
                  <a:cubicBezTo>
                    <a:pt x="1521" y="125"/>
                    <a:pt x="1521" y="125"/>
                    <a:pt x="1521" y="125"/>
                  </a:cubicBezTo>
                  <a:cubicBezTo>
                    <a:pt x="1529" y="130"/>
                    <a:pt x="1537" y="134"/>
                    <a:pt x="1546" y="139"/>
                  </a:cubicBezTo>
                  <a:cubicBezTo>
                    <a:pt x="1549" y="133"/>
                    <a:pt x="1549" y="133"/>
                    <a:pt x="1549" y="133"/>
                  </a:cubicBezTo>
                  <a:cubicBezTo>
                    <a:pt x="1541" y="128"/>
                    <a:pt x="1532" y="123"/>
                    <a:pt x="1524" y="119"/>
                  </a:cubicBezTo>
                  <a:moveTo>
                    <a:pt x="604" y="96"/>
                  </a:moveTo>
                  <a:cubicBezTo>
                    <a:pt x="595" y="100"/>
                    <a:pt x="586" y="104"/>
                    <a:pt x="578" y="108"/>
                  </a:cubicBezTo>
                  <a:cubicBezTo>
                    <a:pt x="581" y="114"/>
                    <a:pt x="581" y="114"/>
                    <a:pt x="581" y="114"/>
                  </a:cubicBezTo>
                  <a:cubicBezTo>
                    <a:pt x="590" y="110"/>
                    <a:pt x="598" y="106"/>
                    <a:pt x="607" y="102"/>
                  </a:cubicBezTo>
                  <a:cubicBezTo>
                    <a:pt x="604" y="96"/>
                    <a:pt x="604" y="96"/>
                    <a:pt x="604" y="96"/>
                  </a:cubicBezTo>
                  <a:moveTo>
                    <a:pt x="1472" y="93"/>
                  </a:moveTo>
                  <a:cubicBezTo>
                    <a:pt x="1469" y="100"/>
                    <a:pt x="1469" y="100"/>
                    <a:pt x="1469" y="100"/>
                  </a:cubicBezTo>
                  <a:cubicBezTo>
                    <a:pt x="1477" y="104"/>
                    <a:pt x="1486" y="108"/>
                    <a:pt x="1495" y="112"/>
                  </a:cubicBezTo>
                  <a:cubicBezTo>
                    <a:pt x="1498" y="106"/>
                    <a:pt x="1498" y="106"/>
                    <a:pt x="1498" y="106"/>
                  </a:cubicBezTo>
                  <a:cubicBezTo>
                    <a:pt x="1489" y="101"/>
                    <a:pt x="1481" y="97"/>
                    <a:pt x="1472" y="93"/>
                  </a:cubicBezTo>
                  <a:moveTo>
                    <a:pt x="657" y="73"/>
                  </a:moveTo>
                  <a:cubicBezTo>
                    <a:pt x="648" y="76"/>
                    <a:pt x="639" y="80"/>
                    <a:pt x="630" y="84"/>
                  </a:cubicBezTo>
                  <a:cubicBezTo>
                    <a:pt x="633" y="90"/>
                    <a:pt x="633" y="90"/>
                    <a:pt x="633" y="90"/>
                  </a:cubicBezTo>
                  <a:cubicBezTo>
                    <a:pt x="642" y="87"/>
                    <a:pt x="651" y="83"/>
                    <a:pt x="659" y="80"/>
                  </a:cubicBezTo>
                  <a:cubicBezTo>
                    <a:pt x="657" y="73"/>
                    <a:pt x="657" y="73"/>
                    <a:pt x="657" y="73"/>
                  </a:cubicBezTo>
                  <a:moveTo>
                    <a:pt x="1418" y="71"/>
                  </a:moveTo>
                  <a:cubicBezTo>
                    <a:pt x="1416" y="78"/>
                    <a:pt x="1416" y="78"/>
                    <a:pt x="1416" y="78"/>
                  </a:cubicBezTo>
                  <a:cubicBezTo>
                    <a:pt x="1425" y="81"/>
                    <a:pt x="1434" y="85"/>
                    <a:pt x="1443" y="88"/>
                  </a:cubicBezTo>
                  <a:cubicBezTo>
                    <a:pt x="1445" y="82"/>
                    <a:pt x="1445" y="82"/>
                    <a:pt x="1445" y="82"/>
                  </a:cubicBezTo>
                  <a:cubicBezTo>
                    <a:pt x="1436" y="78"/>
                    <a:pt x="1427" y="74"/>
                    <a:pt x="1418" y="71"/>
                  </a:cubicBezTo>
                  <a:moveTo>
                    <a:pt x="711" y="53"/>
                  </a:moveTo>
                  <a:cubicBezTo>
                    <a:pt x="702" y="56"/>
                    <a:pt x="693" y="59"/>
                    <a:pt x="684" y="63"/>
                  </a:cubicBezTo>
                  <a:cubicBezTo>
                    <a:pt x="686" y="69"/>
                    <a:pt x="686" y="69"/>
                    <a:pt x="686" y="69"/>
                  </a:cubicBezTo>
                  <a:cubicBezTo>
                    <a:pt x="695" y="66"/>
                    <a:pt x="704" y="63"/>
                    <a:pt x="713" y="60"/>
                  </a:cubicBezTo>
                  <a:cubicBezTo>
                    <a:pt x="711" y="53"/>
                    <a:pt x="711" y="53"/>
                    <a:pt x="711" y="53"/>
                  </a:cubicBezTo>
                  <a:moveTo>
                    <a:pt x="1364" y="51"/>
                  </a:moveTo>
                  <a:cubicBezTo>
                    <a:pt x="1362" y="58"/>
                    <a:pt x="1362" y="58"/>
                    <a:pt x="1362" y="58"/>
                  </a:cubicBezTo>
                  <a:cubicBezTo>
                    <a:pt x="1371" y="61"/>
                    <a:pt x="1380" y="64"/>
                    <a:pt x="1389" y="68"/>
                  </a:cubicBezTo>
                  <a:cubicBezTo>
                    <a:pt x="1391" y="61"/>
                    <a:pt x="1391" y="61"/>
                    <a:pt x="1391" y="61"/>
                  </a:cubicBezTo>
                  <a:cubicBezTo>
                    <a:pt x="1382" y="57"/>
                    <a:pt x="1373" y="54"/>
                    <a:pt x="1364" y="51"/>
                  </a:cubicBezTo>
                  <a:moveTo>
                    <a:pt x="766" y="36"/>
                  </a:moveTo>
                  <a:cubicBezTo>
                    <a:pt x="757" y="39"/>
                    <a:pt x="748" y="42"/>
                    <a:pt x="738" y="44"/>
                  </a:cubicBezTo>
                  <a:cubicBezTo>
                    <a:pt x="740" y="51"/>
                    <a:pt x="740" y="51"/>
                    <a:pt x="740" y="51"/>
                  </a:cubicBezTo>
                  <a:cubicBezTo>
                    <a:pt x="750" y="48"/>
                    <a:pt x="759" y="46"/>
                    <a:pt x="768" y="43"/>
                  </a:cubicBezTo>
                  <a:cubicBezTo>
                    <a:pt x="766" y="36"/>
                    <a:pt x="766" y="36"/>
                    <a:pt x="766" y="36"/>
                  </a:cubicBezTo>
                  <a:moveTo>
                    <a:pt x="1309" y="35"/>
                  </a:moveTo>
                  <a:cubicBezTo>
                    <a:pt x="1307" y="42"/>
                    <a:pt x="1307" y="42"/>
                    <a:pt x="1307" y="42"/>
                  </a:cubicBezTo>
                  <a:cubicBezTo>
                    <a:pt x="1316" y="44"/>
                    <a:pt x="1325" y="47"/>
                    <a:pt x="1334" y="50"/>
                  </a:cubicBezTo>
                  <a:cubicBezTo>
                    <a:pt x="1336" y="43"/>
                    <a:pt x="1336" y="43"/>
                    <a:pt x="1336" y="43"/>
                  </a:cubicBezTo>
                  <a:cubicBezTo>
                    <a:pt x="1327" y="40"/>
                    <a:pt x="1318" y="37"/>
                    <a:pt x="1309" y="35"/>
                  </a:cubicBezTo>
                  <a:moveTo>
                    <a:pt x="822" y="23"/>
                  </a:moveTo>
                  <a:cubicBezTo>
                    <a:pt x="813" y="25"/>
                    <a:pt x="803" y="27"/>
                    <a:pt x="794" y="29"/>
                  </a:cubicBezTo>
                  <a:cubicBezTo>
                    <a:pt x="796" y="36"/>
                    <a:pt x="796" y="36"/>
                    <a:pt x="796" y="36"/>
                  </a:cubicBezTo>
                  <a:cubicBezTo>
                    <a:pt x="805" y="34"/>
                    <a:pt x="814" y="32"/>
                    <a:pt x="824" y="30"/>
                  </a:cubicBezTo>
                  <a:cubicBezTo>
                    <a:pt x="822" y="23"/>
                    <a:pt x="822" y="23"/>
                    <a:pt x="822" y="23"/>
                  </a:cubicBezTo>
                  <a:moveTo>
                    <a:pt x="1252" y="22"/>
                  </a:moveTo>
                  <a:cubicBezTo>
                    <a:pt x="1251" y="29"/>
                    <a:pt x="1251" y="29"/>
                    <a:pt x="1251" y="29"/>
                  </a:cubicBezTo>
                  <a:cubicBezTo>
                    <a:pt x="1260" y="31"/>
                    <a:pt x="1270" y="33"/>
                    <a:pt x="1279" y="35"/>
                  </a:cubicBezTo>
                  <a:cubicBezTo>
                    <a:pt x="1281" y="28"/>
                    <a:pt x="1281" y="28"/>
                    <a:pt x="1281" y="28"/>
                  </a:cubicBezTo>
                  <a:cubicBezTo>
                    <a:pt x="1271" y="26"/>
                    <a:pt x="1262" y="24"/>
                    <a:pt x="1252" y="22"/>
                  </a:cubicBezTo>
                  <a:moveTo>
                    <a:pt x="879" y="12"/>
                  </a:moveTo>
                  <a:cubicBezTo>
                    <a:pt x="869" y="14"/>
                    <a:pt x="860" y="15"/>
                    <a:pt x="850" y="17"/>
                  </a:cubicBezTo>
                  <a:cubicBezTo>
                    <a:pt x="852" y="24"/>
                    <a:pt x="852" y="24"/>
                    <a:pt x="852" y="24"/>
                  </a:cubicBezTo>
                  <a:cubicBezTo>
                    <a:pt x="861" y="22"/>
                    <a:pt x="871" y="21"/>
                    <a:pt x="880" y="19"/>
                  </a:cubicBezTo>
                  <a:cubicBezTo>
                    <a:pt x="879" y="12"/>
                    <a:pt x="879" y="12"/>
                    <a:pt x="879" y="12"/>
                  </a:cubicBezTo>
                  <a:moveTo>
                    <a:pt x="1196" y="11"/>
                  </a:moveTo>
                  <a:cubicBezTo>
                    <a:pt x="1195" y="19"/>
                    <a:pt x="1195" y="19"/>
                    <a:pt x="1195" y="19"/>
                  </a:cubicBezTo>
                  <a:cubicBezTo>
                    <a:pt x="1204" y="20"/>
                    <a:pt x="1213" y="21"/>
                    <a:pt x="1223" y="23"/>
                  </a:cubicBezTo>
                  <a:cubicBezTo>
                    <a:pt x="1224" y="16"/>
                    <a:pt x="1224" y="16"/>
                    <a:pt x="1224" y="16"/>
                  </a:cubicBezTo>
                  <a:cubicBezTo>
                    <a:pt x="1215" y="15"/>
                    <a:pt x="1205" y="13"/>
                    <a:pt x="1196" y="11"/>
                  </a:cubicBezTo>
                  <a:moveTo>
                    <a:pt x="936" y="5"/>
                  </a:moveTo>
                  <a:cubicBezTo>
                    <a:pt x="927" y="6"/>
                    <a:pt x="917" y="7"/>
                    <a:pt x="908" y="8"/>
                  </a:cubicBezTo>
                  <a:cubicBezTo>
                    <a:pt x="909" y="15"/>
                    <a:pt x="909" y="15"/>
                    <a:pt x="909" y="15"/>
                  </a:cubicBezTo>
                  <a:cubicBezTo>
                    <a:pt x="918" y="14"/>
                    <a:pt x="928" y="13"/>
                    <a:pt x="937" y="12"/>
                  </a:cubicBezTo>
                  <a:cubicBezTo>
                    <a:pt x="936" y="5"/>
                    <a:pt x="936" y="5"/>
                    <a:pt x="936" y="5"/>
                  </a:cubicBezTo>
                  <a:moveTo>
                    <a:pt x="1138" y="4"/>
                  </a:moveTo>
                  <a:cubicBezTo>
                    <a:pt x="1137" y="12"/>
                    <a:pt x="1137" y="12"/>
                    <a:pt x="1137" y="12"/>
                  </a:cubicBezTo>
                  <a:cubicBezTo>
                    <a:pt x="1147" y="13"/>
                    <a:pt x="1157" y="14"/>
                    <a:pt x="1166" y="15"/>
                  </a:cubicBezTo>
                  <a:cubicBezTo>
                    <a:pt x="1167" y="8"/>
                    <a:pt x="1167" y="8"/>
                    <a:pt x="1167" y="8"/>
                  </a:cubicBezTo>
                  <a:cubicBezTo>
                    <a:pt x="1157" y="6"/>
                    <a:pt x="1148" y="6"/>
                    <a:pt x="1138" y="4"/>
                  </a:cubicBezTo>
                  <a:moveTo>
                    <a:pt x="994" y="1"/>
                  </a:moveTo>
                  <a:cubicBezTo>
                    <a:pt x="984" y="1"/>
                    <a:pt x="975" y="2"/>
                    <a:pt x="965" y="3"/>
                  </a:cubicBezTo>
                  <a:cubicBezTo>
                    <a:pt x="966" y="10"/>
                    <a:pt x="966" y="10"/>
                    <a:pt x="966" y="10"/>
                  </a:cubicBezTo>
                  <a:cubicBezTo>
                    <a:pt x="975" y="9"/>
                    <a:pt x="985" y="8"/>
                    <a:pt x="994" y="8"/>
                  </a:cubicBezTo>
                  <a:cubicBezTo>
                    <a:pt x="994" y="1"/>
                    <a:pt x="994" y="1"/>
                    <a:pt x="994" y="1"/>
                  </a:cubicBezTo>
                  <a:moveTo>
                    <a:pt x="1081" y="1"/>
                  </a:moveTo>
                  <a:cubicBezTo>
                    <a:pt x="1080" y="8"/>
                    <a:pt x="1080" y="8"/>
                    <a:pt x="1080" y="8"/>
                  </a:cubicBezTo>
                  <a:cubicBezTo>
                    <a:pt x="1090" y="8"/>
                    <a:pt x="1099" y="9"/>
                    <a:pt x="1109" y="9"/>
                  </a:cubicBezTo>
                  <a:cubicBezTo>
                    <a:pt x="1109" y="2"/>
                    <a:pt x="1109" y="2"/>
                    <a:pt x="1109" y="2"/>
                  </a:cubicBezTo>
                  <a:cubicBezTo>
                    <a:pt x="1100" y="2"/>
                    <a:pt x="1090" y="1"/>
                    <a:pt x="1081" y="1"/>
                  </a:cubicBezTo>
                  <a:moveTo>
                    <a:pt x="1052" y="0"/>
                  </a:moveTo>
                  <a:cubicBezTo>
                    <a:pt x="1042" y="0"/>
                    <a:pt x="1032" y="0"/>
                    <a:pt x="1023" y="0"/>
                  </a:cubicBezTo>
                  <a:cubicBezTo>
                    <a:pt x="1023" y="7"/>
                    <a:pt x="1023" y="7"/>
                    <a:pt x="1023" y="7"/>
                  </a:cubicBezTo>
                  <a:cubicBezTo>
                    <a:pt x="1032" y="7"/>
                    <a:pt x="1042" y="7"/>
                    <a:pt x="1052" y="7"/>
                  </a:cubicBezTo>
                  <a:cubicBezTo>
                    <a:pt x="1052" y="0"/>
                    <a:pt x="1052" y="0"/>
                    <a:pt x="105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7" name="Freeform 407"/>
            <p:cNvSpPr>
              <a:spLocks noEditPoints="1"/>
            </p:cNvSpPr>
            <p:nvPr/>
          </p:nvSpPr>
          <p:spPr bwMode="auto">
            <a:xfrm>
              <a:off x="3352801" y="1016000"/>
              <a:ext cx="5489575" cy="4829176"/>
            </a:xfrm>
            <a:custGeom>
              <a:avLst/>
              <a:gdLst>
                <a:gd name="T0" fmla="*/ 175 w 1462"/>
                <a:gd name="T1" fmla="*/ 373 h 1286"/>
                <a:gd name="T2" fmla="*/ 732 w 1462"/>
                <a:gd name="T3" fmla="*/ 25 h 1286"/>
                <a:gd name="T4" fmla="*/ 971 w 1462"/>
                <a:gd name="T5" fmla="*/ 73 h 1286"/>
                <a:gd name="T6" fmla="*/ 1335 w 1462"/>
                <a:gd name="T7" fmla="*/ 508 h 1286"/>
                <a:gd name="T8" fmla="*/ 1337 w 1462"/>
                <a:gd name="T9" fmla="*/ 519 h 1286"/>
                <a:gd name="T10" fmla="*/ 1337 w 1462"/>
                <a:gd name="T11" fmla="*/ 519 h 1286"/>
                <a:gd name="T12" fmla="*/ 1302 w 1462"/>
                <a:gd name="T13" fmla="*/ 882 h 1286"/>
                <a:gd name="T14" fmla="*/ 730 w 1462"/>
                <a:gd name="T15" fmla="*/ 1261 h 1286"/>
                <a:gd name="T16" fmla="*/ 492 w 1462"/>
                <a:gd name="T17" fmla="*/ 1213 h 1286"/>
                <a:gd name="T18" fmla="*/ 158 w 1462"/>
                <a:gd name="T19" fmla="*/ 411 h 1286"/>
                <a:gd name="T20" fmla="*/ 161 w 1462"/>
                <a:gd name="T21" fmla="*/ 404 h 1286"/>
                <a:gd name="T22" fmla="*/ 174 w 1462"/>
                <a:gd name="T23" fmla="*/ 373 h 1286"/>
                <a:gd name="T24" fmla="*/ 175 w 1462"/>
                <a:gd name="T25" fmla="*/ 373 h 1286"/>
                <a:gd name="T26" fmla="*/ 732 w 1462"/>
                <a:gd name="T27" fmla="*/ 0 h 1286"/>
                <a:gd name="T28" fmla="*/ 137 w 1462"/>
                <a:gd name="T29" fmla="*/ 394 h 1286"/>
                <a:gd name="T30" fmla="*/ 482 w 1462"/>
                <a:gd name="T31" fmla="*/ 1236 h 1286"/>
                <a:gd name="T32" fmla="*/ 730 w 1462"/>
                <a:gd name="T33" fmla="*/ 1286 h 1286"/>
                <a:gd name="T34" fmla="*/ 1325 w 1462"/>
                <a:gd name="T35" fmla="*/ 892 h 1286"/>
                <a:gd name="T36" fmla="*/ 981 w 1462"/>
                <a:gd name="T37" fmla="*/ 50 h 1286"/>
                <a:gd name="T38" fmla="*/ 732 w 1462"/>
                <a:gd name="T39" fmla="*/ 0 h 1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62" h="1286">
                  <a:moveTo>
                    <a:pt x="175" y="373"/>
                  </a:moveTo>
                  <a:cubicBezTo>
                    <a:pt x="280" y="155"/>
                    <a:pt x="501" y="25"/>
                    <a:pt x="732" y="25"/>
                  </a:cubicBezTo>
                  <a:cubicBezTo>
                    <a:pt x="812" y="25"/>
                    <a:pt x="893" y="40"/>
                    <a:pt x="971" y="73"/>
                  </a:cubicBezTo>
                  <a:cubicBezTo>
                    <a:pt x="1162" y="153"/>
                    <a:pt x="1292" y="319"/>
                    <a:pt x="1335" y="508"/>
                  </a:cubicBezTo>
                  <a:cubicBezTo>
                    <a:pt x="1336" y="512"/>
                    <a:pt x="1336" y="515"/>
                    <a:pt x="1337" y="519"/>
                  </a:cubicBezTo>
                  <a:cubicBezTo>
                    <a:pt x="1337" y="519"/>
                    <a:pt x="1337" y="519"/>
                    <a:pt x="1337" y="519"/>
                  </a:cubicBezTo>
                  <a:cubicBezTo>
                    <a:pt x="1361" y="637"/>
                    <a:pt x="1352" y="763"/>
                    <a:pt x="1302" y="882"/>
                  </a:cubicBezTo>
                  <a:cubicBezTo>
                    <a:pt x="1202" y="1119"/>
                    <a:pt x="972" y="1261"/>
                    <a:pt x="730" y="1261"/>
                  </a:cubicBezTo>
                  <a:cubicBezTo>
                    <a:pt x="651" y="1261"/>
                    <a:pt x="570" y="1246"/>
                    <a:pt x="492" y="1213"/>
                  </a:cubicBezTo>
                  <a:cubicBezTo>
                    <a:pt x="179" y="1082"/>
                    <a:pt x="31" y="723"/>
                    <a:pt x="158" y="411"/>
                  </a:cubicBezTo>
                  <a:cubicBezTo>
                    <a:pt x="159" y="409"/>
                    <a:pt x="160" y="406"/>
                    <a:pt x="161" y="404"/>
                  </a:cubicBezTo>
                  <a:cubicBezTo>
                    <a:pt x="165" y="393"/>
                    <a:pt x="170" y="383"/>
                    <a:pt x="174" y="373"/>
                  </a:cubicBezTo>
                  <a:cubicBezTo>
                    <a:pt x="175" y="373"/>
                    <a:pt x="175" y="373"/>
                    <a:pt x="175" y="373"/>
                  </a:cubicBezTo>
                  <a:moveTo>
                    <a:pt x="732" y="0"/>
                  </a:moveTo>
                  <a:cubicBezTo>
                    <a:pt x="480" y="0"/>
                    <a:pt x="241" y="148"/>
                    <a:pt x="137" y="394"/>
                  </a:cubicBezTo>
                  <a:cubicBezTo>
                    <a:pt x="0" y="721"/>
                    <a:pt x="155" y="1099"/>
                    <a:pt x="482" y="1236"/>
                  </a:cubicBezTo>
                  <a:cubicBezTo>
                    <a:pt x="563" y="1270"/>
                    <a:pt x="647" y="1286"/>
                    <a:pt x="730" y="1286"/>
                  </a:cubicBezTo>
                  <a:cubicBezTo>
                    <a:pt x="982" y="1286"/>
                    <a:pt x="1221" y="1138"/>
                    <a:pt x="1325" y="892"/>
                  </a:cubicBezTo>
                  <a:cubicBezTo>
                    <a:pt x="1462" y="565"/>
                    <a:pt x="1308" y="187"/>
                    <a:pt x="981" y="50"/>
                  </a:cubicBezTo>
                  <a:cubicBezTo>
                    <a:pt x="899" y="16"/>
                    <a:pt x="815" y="0"/>
                    <a:pt x="73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8" name="Freeform 408"/>
            <p:cNvSpPr>
              <a:spLocks/>
            </p:cNvSpPr>
            <p:nvPr/>
          </p:nvSpPr>
          <p:spPr bwMode="auto">
            <a:xfrm>
              <a:off x="6270626" y="1020762"/>
              <a:ext cx="38100" cy="3175"/>
            </a:xfrm>
            <a:custGeom>
              <a:avLst/>
              <a:gdLst>
                <a:gd name="T0" fmla="*/ 10 w 10"/>
                <a:gd name="T1" fmla="*/ 1 h 1"/>
                <a:gd name="T2" fmla="*/ 8 w 10"/>
                <a:gd name="T3" fmla="*/ 1 h 1"/>
                <a:gd name="T4" fmla="*/ 0 w 10"/>
                <a:gd name="T5" fmla="*/ 0 h 1"/>
                <a:gd name="T6" fmla="*/ 10 w 10"/>
                <a:gd name="T7" fmla="*/ 1 h 1"/>
              </a:gdLst>
              <a:ahLst/>
              <a:cxnLst>
                <a:cxn ang="0">
                  <a:pos x="T0" y="T1"/>
                </a:cxn>
                <a:cxn ang="0">
                  <a:pos x="T2" y="T3"/>
                </a:cxn>
                <a:cxn ang="0">
                  <a:pos x="T4" y="T5"/>
                </a:cxn>
                <a:cxn ang="0">
                  <a:pos x="T6" y="T7"/>
                </a:cxn>
              </a:cxnLst>
              <a:rect l="0" t="0" r="r" b="b"/>
              <a:pathLst>
                <a:path w="10" h="1">
                  <a:moveTo>
                    <a:pt x="10" y="1"/>
                  </a:moveTo>
                  <a:cubicBezTo>
                    <a:pt x="9" y="1"/>
                    <a:pt x="9" y="1"/>
                    <a:pt x="8" y="1"/>
                  </a:cubicBezTo>
                  <a:cubicBezTo>
                    <a:pt x="5" y="0"/>
                    <a:pt x="3" y="0"/>
                    <a:pt x="0" y="0"/>
                  </a:cubicBezTo>
                  <a:cubicBezTo>
                    <a:pt x="4" y="0"/>
                    <a:pt x="7" y="1"/>
                    <a:pt x="1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59" name="Freeform 409"/>
            <p:cNvSpPr>
              <a:spLocks noEditPoints="1"/>
            </p:cNvSpPr>
            <p:nvPr/>
          </p:nvSpPr>
          <p:spPr bwMode="auto">
            <a:xfrm>
              <a:off x="3930651" y="1109662"/>
              <a:ext cx="4443413" cy="4344988"/>
            </a:xfrm>
            <a:custGeom>
              <a:avLst/>
              <a:gdLst>
                <a:gd name="T0" fmla="*/ 577 w 1183"/>
                <a:gd name="T1" fmla="*/ 1130 h 1157"/>
                <a:gd name="T2" fmla="*/ 534 w 1183"/>
                <a:gd name="T3" fmla="*/ 1129 h 1157"/>
                <a:gd name="T4" fmla="*/ 66 w 1183"/>
                <a:gd name="T5" fmla="*/ 575 h 1157"/>
                <a:gd name="T6" fmla="*/ 577 w 1183"/>
                <a:gd name="T7" fmla="*/ 105 h 1157"/>
                <a:gd name="T8" fmla="*/ 620 w 1183"/>
                <a:gd name="T9" fmla="*/ 107 h 1157"/>
                <a:gd name="T10" fmla="*/ 1088 w 1183"/>
                <a:gd name="T11" fmla="*/ 661 h 1157"/>
                <a:gd name="T12" fmla="*/ 577 w 1183"/>
                <a:gd name="T13" fmla="*/ 1130 h 1157"/>
                <a:gd name="T14" fmla="*/ 603 w 1183"/>
                <a:gd name="T15" fmla="*/ 0 h 1157"/>
                <a:gd name="T16" fmla="*/ 596 w 1183"/>
                <a:gd name="T17" fmla="*/ 85 h 1157"/>
                <a:gd name="T18" fmla="*/ 596 w 1183"/>
                <a:gd name="T19" fmla="*/ 85 h 1157"/>
                <a:gd name="T20" fmla="*/ 577 w 1183"/>
                <a:gd name="T21" fmla="*/ 85 h 1157"/>
                <a:gd name="T22" fmla="*/ 99 w 1183"/>
                <a:gd name="T23" fmla="*/ 381 h 1157"/>
                <a:gd name="T24" fmla="*/ 21 w 1183"/>
                <a:gd name="T25" fmla="*/ 348 h 1157"/>
                <a:gd name="T26" fmla="*/ 7 w 1183"/>
                <a:gd name="T27" fmla="*/ 379 h 1157"/>
                <a:gd name="T28" fmla="*/ 4 w 1183"/>
                <a:gd name="T29" fmla="*/ 386 h 1157"/>
                <a:gd name="T30" fmla="*/ 0 w 1183"/>
                <a:gd name="T31" fmla="*/ 396 h 1157"/>
                <a:gd name="T32" fmla="*/ 78 w 1183"/>
                <a:gd name="T33" fmla="*/ 428 h 1157"/>
                <a:gd name="T34" fmla="*/ 45 w 1183"/>
                <a:gd name="T35" fmla="*/ 573 h 1157"/>
                <a:gd name="T36" fmla="*/ 206 w 1183"/>
                <a:gd name="T37" fmla="*/ 1001 h 1157"/>
                <a:gd name="T38" fmla="*/ 150 w 1183"/>
                <a:gd name="T39" fmla="*/ 1066 h 1157"/>
                <a:gd name="T40" fmla="*/ 189 w 1183"/>
                <a:gd name="T41" fmla="*/ 1100 h 1157"/>
                <a:gd name="T42" fmla="*/ 245 w 1183"/>
                <a:gd name="T43" fmla="*/ 1035 h 1157"/>
                <a:gd name="T44" fmla="*/ 533 w 1183"/>
                <a:gd name="T45" fmla="*/ 1149 h 1157"/>
                <a:gd name="T46" fmla="*/ 579 w 1183"/>
                <a:gd name="T47" fmla="*/ 1151 h 1157"/>
                <a:gd name="T48" fmla="*/ 835 w 1183"/>
                <a:gd name="T49" fmla="*/ 1084 h 1157"/>
                <a:gd name="T50" fmla="*/ 879 w 1183"/>
                <a:gd name="T51" fmla="*/ 1157 h 1157"/>
                <a:gd name="T52" fmla="*/ 924 w 1183"/>
                <a:gd name="T53" fmla="*/ 1130 h 1157"/>
                <a:gd name="T54" fmla="*/ 879 w 1183"/>
                <a:gd name="T55" fmla="*/ 1057 h 1157"/>
                <a:gd name="T56" fmla="*/ 1109 w 1183"/>
                <a:gd name="T57" fmla="*/ 662 h 1157"/>
                <a:gd name="T58" fmla="*/ 1100 w 1183"/>
                <a:gd name="T59" fmla="*/ 514 h 1157"/>
                <a:gd name="T60" fmla="*/ 1183 w 1183"/>
                <a:gd name="T61" fmla="*/ 494 h 1157"/>
                <a:gd name="T62" fmla="*/ 1181 w 1183"/>
                <a:gd name="T63" fmla="*/ 483 h 1157"/>
                <a:gd name="T64" fmla="*/ 1171 w 1183"/>
                <a:gd name="T65" fmla="*/ 444 h 1157"/>
                <a:gd name="T66" fmla="*/ 1088 w 1183"/>
                <a:gd name="T67" fmla="*/ 463 h 1157"/>
                <a:gd name="T68" fmla="*/ 647 w 1183"/>
                <a:gd name="T69" fmla="*/ 89 h 1157"/>
                <a:gd name="T70" fmla="*/ 647 w 1183"/>
                <a:gd name="T71" fmla="*/ 89 h 1157"/>
                <a:gd name="T72" fmla="*/ 654 w 1183"/>
                <a:gd name="T73" fmla="*/ 4 h 1157"/>
                <a:gd name="T74" fmla="*/ 603 w 1183"/>
                <a:gd name="T75" fmla="*/ 0 h 1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83" h="1157">
                  <a:moveTo>
                    <a:pt x="577" y="1130"/>
                  </a:moveTo>
                  <a:cubicBezTo>
                    <a:pt x="563" y="1130"/>
                    <a:pt x="549" y="1130"/>
                    <a:pt x="534" y="1129"/>
                  </a:cubicBezTo>
                  <a:cubicBezTo>
                    <a:pt x="253" y="1105"/>
                    <a:pt x="42" y="857"/>
                    <a:pt x="66" y="575"/>
                  </a:cubicBezTo>
                  <a:cubicBezTo>
                    <a:pt x="88" y="308"/>
                    <a:pt x="313" y="105"/>
                    <a:pt x="577" y="105"/>
                  </a:cubicBezTo>
                  <a:cubicBezTo>
                    <a:pt x="591" y="105"/>
                    <a:pt x="605" y="106"/>
                    <a:pt x="620" y="107"/>
                  </a:cubicBezTo>
                  <a:cubicBezTo>
                    <a:pt x="902" y="131"/>
                    <a:pt x="1112" y="379"/>
                    <a:pt x="1088" y="661"/>
                  </a:cubicBezTo>
                  <a:cubicBezTo>
                    <a:pt x="1066" y="928"/>
                    <a:pt x="841" y="1130"/>
                    <a:pt x="577" y="1130"/>
                  </a:cubicBezTo>
                  <a:moveTo>
                    <a:pt x="603" y="0"/>
                  </a:moveTo>
                  <a:cubicBezTo>
                    <a:pt x="596" y="85"/>
                    <a:pt x="596" y="85"/>
                    <a:pt x="596" y="85"/>
                  </a:cubicBezTo>
                  <a:cubicBezTo>
                    <a:pt x="596" y="85"/>
                    <a:pt x="596" y="85"/>
                    <a:pt x="596" y="85"/>
                  </a:cubicBezTo>
                  <a:cubicBezTo>
                    <a:pt x="590" y="85"/>
                    <a:pt x="583" y="85"/>
                    <a:pt x="577" y="85"/>
                  </a:cubicBezTo>
                  <a:cubicBezTo>
                    <a:pt x="371" y="85"/>
                    <a:pt x="187" y="204"/>
                    <a:pt x="99" y="381"/>
                  </a:cubicBezTo>
                  <a:cubicBezTo>
                    <a:pt x="21" y="348"/>
                    <a:pt x="21" y="348"/>
                    <a:pt x="21" y="348"/>
                  </a:cubicBezTo>
                  <a:cubicBezTo>
                    <a:pt x="16" y="358"/>
                    <a:pt x="11" y="368"/>
                    <a:pt x="7" y="379"/>
                  </a:cubicBezTo>
                  <a:cubicBezTo>
                    <a:pt x="6" y="381"/>
                    <a:pt x="5" y="384"/>
                    <a:pt x="4" y="386"/>
                  </a:cubicBezTo>
                  <a:cubicBezTo>
                    <a:pt x="2" y="389"/>
                    <a:pt x="1" y="392"/>
                    <a:pt x="0" y="396"/>
                  </a:cubicBezTo>
                  <a:cubicBezTo>
                    <a:pt x="78" y="428"/>
                    <a:pt x="78" y="428"/>
                    <a:pt x="78" y="428"/>
                  </a:cubicBezTo>
                  <a:cubicBezTo>
                    <a:pt x="61" y="474"/>
                    <a:pt x="50" y="522"/>
                    <a:pt x="45" y="573"/>
                  </a:cubicBezTo>
                  <a:cubicBezTo>
                    <a:pt x="32" y="739"/>
                    <a:pt x="95" y="893"/>
                    <a:pt x="206" y="1001"/>
                  </a:cubicBezTo>
                  <a:cubicBezTo>
                    <a:pt x="150" y="1066"/>
                    <a:pt x="150" y="1066"/>
                    <a:pt x="150" y="1066"/>
                  </a:cubicBezTo>
                  <a:cubicBezTo>
                    <a:pt x="163" y="1077"/>
                    <a:pt x="176" y="1089"/>
                    <a:pt x="189" y="1100"/>
                  </a:cubicBezTo>
                  <a:cubicBezTo>
                    <a:pt x="245" y="1035"/>
                    <a:pt x="245" y="1035"/>
                    <a:pt x="245" y="1035"/>
                  </a:cubicBezTo>
                  <a:cubicBezTo>
                    <a:pt x="325" y="1099"/>
                    <a:pt x="424" y="1140"/>
                    <a:pt x="533" y="1149"/>
                  </a:cubicBezTo>
                  <a:cubicBezTo>
                    <a:pt x="548" y="1150"/>
                    <a:pt x="564" y="1151"/>
                    <a:pt x="579" y="1151"/>
                  </a:cubicBezTo>
                  <a:cubicBezTo>
                    <a:pt x="671" y="1151"/>
                    <a:pt x="759" y="1127"/>
                    <a:pt x="835" y="1084"/>
                  </a:cubicBezTo>
                  <a:cubicBezTo>
                    <a:pt x="879" y="1157"/>
                    <a:pt x="879" y="1157"/>
                    <a:pt x="879" y="1157"/>
                  </a:cubicBezTo>
                  <a:cubicBezTo>
                    <a:pt x="894" y="1148"/>
                    <a:pt x="909" y="1139"/>
                    <a:pt x="924" y="1130"/>
                  </a:cubicBezTo>
                  <a:cubicBezTo>
                    <a:pt x="879" y="1057"/>
                    <a:pt x="879" y="1057"/>
                    <a:pt x="879" y="1057"/>
                  </a:cubicBezTo>
                  <a:cubicBezTo>
                    <a:pt x="1006" y="969"/>
                    <a:pt x="1095" y="828"/>
                    <a:pt x="1109" y="662"/>
                  </a:cubicBezTo>
                  <a:cubicBezTo>
                    <a:pt x="1113" y="611"/>
                    <a:pt x="1110" y="562"/>
                    <a:pt x="1100" y="514"/>
                  </a:cubicBezTo>
                  <a:cubicBezTo>
                    <a:pt x="1183" y="494"/>
                    <a:pt x="1183" y="494"/>
                    <a:pt x="1183" y="494"/>
                  </a:cubicBezTo>
                  <a:cubicBezTo>
                    <a:pt x="1182" y="490"/>
                    <a:pt x="1182" y="487"/>
                    <a:pt x="1181" y="483"/>
                  </a:cubicBezTo>
                  <a:cubicBezTo>
                    <a:pt x="1178" y="470"/>
                    <a:pt x="1174" y="457"/>
                    <a:pt x="1171" y="444"/>
                  </a:cubicBezTo>
                  <a:cubicBezTo>
                    <a:pt x="1088" y="463"/>
                    <a:pt x="1088" y="463"/>
                    <a:pt x="1088" y="463"/>
                  </a:cubicBezTo>
                  <a:cubicBezTo>
                    <a:pt x="1028" y="268"/>
                    <a:pt x="859" y="117"/>
                    <a:pt x="647" y="89"/>
                  </a:cubicBezTo>
                  <a:cubicBezTo>
                    <a:pt x="647" y="89"/>
                    <a:pt x="647" y="89"/>
                    <a:pt x="647" y="89"/>
                  </a:cubicBezTo>
                  <a:cubicBezTo>
                    <a:pt x="654" y="4"/>
                    <a:pt x="654" y="4"/>
                    <a:pt x="654" y="4"/>
                  </a:cubicBezTo>
                  <a:cubicBezTo>
                    <a:pt x="637" y="2"/>
                    <a:pt x="620" y="1"/>
                    <a:pt x="6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0" name="Freeform 410"/>
            <p:cNvSpPr>
              <a:spLocks noEditPoints="1"/>
            </p:cNvSpPr>
            <p:nvPr/>
          </p:nvSpPr>
          <p:spPr bwMode="auto">
            <a:xfrm>
              <a:off x="3946526" y="2417762"/>
              <a:ext cx="4427538" cy="547688"/>
            </a:xfrm>
            <a:custGeom>
              <a:avLst/>
              <a:gdLst>
                <a:gd name="T0" fmla="*/ 1177 w 1179"/>
                <a:gd name="T1" fmla="*/ 135 h 146"/>
                <a:gd name="T2" fmla="*/ 1179 w 1179"/>
                <a:gd name="T3" fmla="*/ 146 h 146"/>
                <a:gd name="T4" fmla="*/ 1179 w 1179"/>
                <a:gd name="T5" fmla="*/ 146 h 146"/>
                <a:gd name="T6" fmla="*/ 1177 w 1179"/>
                <a:gd name="T7" fmla="*/ 135 h 146"/>
                <a:gd name="T8" fmla="*/ 16 w 1179"/>
                <a:gd name="T9" fmla="*/ 0 h 146"/>
                <a:gd name="T10" fmla="*/ 3 w 1179"/>
                <a:gd name="T11" fmla="*/ 31 h 146"/>
                <a:gd name="T12" fmla="*/ 0 w 1179"/>
                <a:gd name="T13" fmla="*/ 38 h 146"/>
                <a:gd name="T14" fmla="*/ 3 w 1179"/>
                <a:gd name="T15" fmla="*/ 31 h 146"/>
                <a:gd name="T16" fmla="*/ 17 w 1179"/>
                <a:gd name="T17" fmla="*/ 0 h 146"/>
                <a:gd name="T18" fmla="*/ 16 w 1179"/>
                <a:gd name="T19" fmla="*/ 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79" h="146">
                  <a:moveTo>
                    <a:pt x="1177" y="135"/>
                  </a:moveTo>
                  <a:cubicBezTo>
                    <a:pt x="1178" y="139"/>
                    <a:pt x="1178" y="142"/>
                    <a:pt x="1179" y="146"/>
                  </a:cubicBezTo>
                  <a:cubicBezTo>
                    <a:pt x="1179" y="146"/>
                    <a:pt x="1179" y="146"/>
                    <a:pt x="1179" y="146"/>
                  </a:cubicBezTo>
                  <a:cubicBezTo>
                    <a:pt x="1178" y="142"/>
                    <a:pt x="1178" y="139"/>
                    <a:pt x="1177" y="135"/>
                  </a:cubicBezTo>
                  <a:moveTo>
                    <a:pt x="16" y="0"/>
                  </a:moveTo>
                  <a:cubicBezTo>
                    <a:pt x="12" y="10"/>
                    <a:pt x="7" y="20"/>
                    <a:pt x="3" y="31"/>
                  </a:cubicBezTo>
                  <a:cubicBezTo>
                    <a:pt x="2" y="33"/>
                    <a:pt x="1" y="36"/>
                    <a:pt x="0" y="38"/>
                  </a:cubicBezTo>
                  <a:cubicBezTo>
                    <a:pt x="1" y="36"/>
                    <a:pt x="2" y="33"/>
                    <a:pt x="3" y="31"/>
                  </a:cubicBezTo>
                  <a:cubicBezTo>
                    <a:pt x="7" y="20"/>
                    <a:pt x="12" y="10"/>
                    <a:pt x="17" y="0"/>
                  </a:cubicBezTo>
                  <a:cubicBezTo>
                    <a:pt x="16" y="0"/>
                    <a:pt x="16"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161" name="组合 160"/>
          <p:cNvGrpSpPr/>
          <p:nvPr/>
        </p:nvGrpSpPr>
        <p:grpSpPr>
          <a:xfrm>
            <a:off x="6499489" y="3150116"/>
            <a:ext cx="1184487" cy="1137532"/>
            <a:chOff x="3613150" y="1047750"/>
            <a:chExt cx="4965700" cy="4768850"/>
          </a:xfrm>
          <a:solidFill>
            <a:srgbClr val="FFFFFF">
              <a:alpha val="15000"/>
            </a:srgbClr>
          </a:solidFill>
        </p:grpSpPr>
        <p:sp>
          <p:nvSpPr>
            <p:cNvPr id="162"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3"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4"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5"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6"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7"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8"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69"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0"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1"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sp>
        <p:nvSpPr>
          <p:cNvPr id="172" name="Freeform 434"/>
          <p:cNvSpPr>
            <a:spLocks noEditPoints="1"/>
          </p:cNvSpPr>
          <p:nvPr/>
        </p:nvSpPr>
        <p:spPr bwMode="auto">
          <a:xfrm>
            <a:off x="8093729" y="-943111"/>
            <a:ext cx="5601549" cy="5136551"/>
          </a:xfrm>
          <a:custGeom>
            <a:avLst/>
            <a:gdLst>
              <a:gd name="T0" fmla="*/ 6801 w 7367"/>
              <a:gd name="T1" fmla="*/ 1757 h 6755"/>
              <a:gd name="T2" fmla="*/ 6801 w 7367"/>
              <a:gd name="T3" fmla="*/ 1940 h 6755"/>
              <a:gd name="T4" fmla="*/ 6876 w 7367"/>
              <a:gd name="T5" fmla="*/ 4653 h 6755"/>
              <a:gd name="T6" fmla="*/ 6801 w 7367"/>
              <a:gd name="T7" fmla="*/ 4818 h 6755"/>
              <a:gd name="T8" fmla="*/ 6801 w 7367"/>
              <a:gd name="T9" fmla="*/ 5001 h 6755"/>
              <a:gd name="T10" fmla="*/ 6953 w 7367"/>
              <a:gd name="T11" fmla="*/ 4686 h 6755"/>
              <a:gd name="T12" fmla="*/ 6801 w 7367"/>
              <a:gd name="T13" fmla="*/ 1757 h 6755"/>
              <a:gd name="T14" fmla="*/ 3842 w 7367"/>
              <a:gd name="T15" fmla="*/ 0 h 6755"/>
              <a:gd name="T16" fmla="*/ 721 w 7367"/>
              <a:gd name="T17" fmla="*/ 2069 h 6755"/>
              <a:gd name="T18" fmla="*/ 2528 w 7367"/>
              <a:gd name="T19" fmla="*/ 6491 h 6755"/>
              <a:gd name="T20" fmla="*/ 3833 w 7367"/>
              <a:gd name="T21" fmla="*/ 6755 h 6755"/>
              <a:gd name="T22" fmla="*/ 5570 w 7367"/>
              <a:gd name="T23" fmla="*/ 6275 h 6755"/>
              <a:gd name="T24" fmla="*/ 5563 w 7367"/>
              <a:gd name="T25" fmla="*/ 6182 h 6755"/>
              <a:gd name="T26" fmla="*/ 3833 w 7367"/>
              <a:gd name="T27" fmla="*/ 6671 h 6755"/>
              <a:gd name="T28" fmla="*/ 2561 w 7367"/>
              <a:gd name="T29" fmla="*/ 6414 h 6755"/>
              <a:gd name="T30" fmla="*/ 799 w 7367"/>
              <a:gd name="T31" fmla="*/ 2102 h 6755"/>
              <a:gd name="T32" fmla="*/ 3842 w 7367"/>
              <a:gd name="T33" fmla="*/ 84 h 6755"/>
              <a:gd name="T34" fmla="*/ 5114 w 7367"/>
              <a:gd name="T35" fmla="*/ 341 h 6755"/>
              <a:gd name="T36" fmla="*/ 6677 w 7367"/>
              <a:gd name="T37" fmla="*/ 1708 h 6755"/>
              <a:gd name="T38" fmla="*/ 6774 w 7367"/>
              <a:gd name="T39" fmla="*/ 1708 h 6755"/>
              <a:gd name="T40" fmla="*/ 5146 w 7367"/>
              <a:gd name="T41" fmla="*/ 264 h 6755"/>
              <a:gd name="T42" fmla="*/ 3842 w 7367"/>
              <a:gd name="T43" fmla="*/ 0 h 6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367" h="6755">
                <a:moveTo>
                  <a:pt x="6801" y="1757"/>
                </a:moveTo>
                <a:cubicBezTo>
                  <a:pt x="6801" y="1940"/>
                  <a:pt x="6801" y="1940"/>
                  <a:pt x="6801" y="1940"/>
                </a:cubicBezTo>
                <a:cubicBezTo>
                  <a:pt x="7200" y="2763"/>
                  <a:pt x="7257" y="3746"/>
                  <a:pt x="6876" y="4653"/>
                </a:cubicBezTo>
                <a:cubicBezTo>
                  <a:pt x="6852" y="4709"/>
                  <a:pt x="6827" y="4764"/>
                  <a:pt x="6801" y="4818"/>
                </a:cubicBezTo>
                <a:cubicBezTo>
                  <a:pt x="6801" y="5001"/>
                  <a:pt x="6801" y="5001"/>
                  <a:pt x="6801" y="5001"/>
                </a:cubicBezTo>
                <a:cubicBezTo>
                  <a:pt x="6856" y="4900"/>
                  <a:pt x="6907" y="4794"/>
                  <a:pt x="6953" y="4686"/>
                </a:cubicBezTo>
                <a:cubicBezTo>
                  <a:pt x="7367" y="3701"/>
                  <a:pt x="7277" y="2629"/>
                  <a:pt x="6801" y="1757"/>
                </a:cubicBezTo>
                <a:moveTo>
                  <a:pt x="3842" y="0"/>
                </a:moveTo>
                <a:cubicBezTo>
                  <a:pt x="2521" y="0"/>
                  <a:pt x="1264" y="778"/>
                  <a:pt x="721" y="2069"/>
                </a:cubicBezTo>
                <a:cubicBezTo>
                  <a:pt x="0" y="3786"/>
                  <a:pt x="810" y="5770"/>
                  <a:pt x="2528" y="6491"/>
                </a:cubicBezTo>
                <a:cubicBezTo>
                  <a:pt x="2954" y="6670"/>
                  <a:pt x="3397" y="6755"/>
                  <a:pt x="3833" y="6755"/>
                </a:cubicBezTo>
                <a:cubicBezTo>
                  <a:pt x="4448" y="6755"/>
                  <a:pt x="5049" y="6586"/>
                  <a:pt x="5570" y="6275"/>
                </a:cubicBezTo>
                <a:cubicBezTo>
                  <a:pt x="5563" y="6182"/>
                  <a:pt x="5563" y="6182"/>
                  <a:pt x="5563" y="6182"/>
                </a:cubicBezTo>
                <a:cubicBezTo>
                  <a:pt x="5046" y="6499"/>
                  <a:pt x="4446" y="6671"/>
                  <a:pt x="3833" y="6671"/>
                </a:cubicBezTo>
                <a:cubicBezTo>
                  <a:pt x="3408" y="6671"/>
                  <a:pt x="2976" y="6588"/>
                  <a:pt x="2561" y="6414"/>
                </a:cubicBezTo>
                <a:cubicBezTo>
                  <a:pt x="885" y="5710"/>
                  <a:pt x="95" y="3776"/>
                  <a:pt x="799" y="2102"/>
                </a:cubicBezTo>
                <a:cubicBezTo>
                  <a:pt x="1328" y="843"/>
                  <a:pt x="2554" y="84"/>
                  <a:pt x="3842" y="84"/>
                </a:cubicBezTo>
                <a:cubicBezTo>
                  <a:pt x="4266" y="84"/>
                  <a:pt x="4698" y="166"/>
                  <a:pt x="5114" y="341"/>
                </a:cubicBezTo>
                <a:cubicBezTo>
                  <a:pt x="5795" y="627"/>
                  <a:pt x="6329" y="1116"/>
                  <a:pt x="6677" y="1708"/>
                </a:cubicBezTo>
                <a:cubicBezTo>
                  <a:pt x="6774" y="1708"/>
                  <a:pt x="6774" y="1708"/>
                  <a:pt x="6774" y="1708"/>
                </a:cubicBezTo>
                <a:cubicBezTo>
                  <a:pt x="6418" y="1082"/>
                  <a:pt x="5861" y="564"/>
                  <a:pt x="5146" y="264"/>
                </a:cubicBezTo>
                <a:cubicBezTo>
                  <a:pt x="4720" y="85"/>
                  <a:pt x="4277" y="0"/>
                  <a:pt x="3842" y="0"/>
                </a:cubicBezTo>
              </a:path>
            </a:pathLst>
          </a:custGeom>
          <a:solidFill>
            <a:srgbClr val="FFFFFF">
              <a:alpha val="60000"/>
            </a:srgb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3" name="Freeform 480"/>
          <p:cNvSpPr>
            <a:spLocks noEditPoints="1"/>
          </p:cNvSpPr>
          <p:nvPr/>
        </p:nvSpPr>
        <p:spPr bwMode="auto">
          <a:xfrm>
            <a:off x="10459148" y="1124044"/>
            <a:ext cx="1118818" cy="1092106"/>
          </a:xfrm>
          <a:custGeom>
            <a:avLst/>
            <a:gdLst>
              <a:gd name="T0" fmla="*/ 566 w 1223"/>
              <a:gd name="T1" fmla="*/ 1031 h 1194"/>
              <a:gd name="T2" fmla="*/ 563 w 1223"/>
              <a:gd name="T3" fmla="*/ 993 h 1194"/>
              <a:gd name="T4" fmla="*/ 602 w 1223"/>
              <a:gd name="T5" fmla="*/ 995 h 1194"/>
              <a:gd name="T6" fmla="*/ 636 w 1223"/>
              <a:gd name="T7" fmla="*/ 1031 h 1194"/>
              <a:gd name="T8" fmla="*/ 712 w 1223"/>
              <a:gd name="T9" fmla="*/ 1019 h 1194"/>
              <a:gd name="T10" fmla="*/ 768 w 1223"/>
              <a:gd name="T11" fmla="*/ 958 h 1194"/>
              <a:gd name="T12" fmla="*/ 712 w 1223"/>
              <a:gd name="T13" fmla="*/ 1019 h 1194"/>
              <a:gd name="T14" fmla="*/ 412 w 1223"/>
              <a:gd name="T15" fmla="*/ 989 h 1194"/>
              <a:gd name="T16" fmla="*/ 494 w 1223"/>
              <a:gd name="T17" fmla="*/ 980 h 1194"/>
              <a:gd name="T18" fmla="*/ 346 w 1223"/>
              <a:gd name="T19" fmla="*/ 950 h 1194"/>
              <a:gd name="T20" fmla="*/ 316 w 1223"/>
              <a:gd name="T21" fmla="*/ 873 h 1194"/>
              <a:gd name="T22" fmla="*/ 346 w 1223"/>
              <a:gd name="T23" fmla="*/ 950 h 1194"/>
              <a:gd name="T24" fmla="*/ 107 w 1223"/>
              <a:gd name="T25" fmla="*/ 931 h 1194"/>
              <a:gd name="T26" fmla="*/ 603 w 1223"/>
              <a:gd name="T27" fmla="*/ 1194 h 1194"/>
              <a:gd name="T28" fmla="*/ 900 w 1223"/>
              <a:gd name="T29" fmla="*/ 915 h 1194"/>
              <a:gd name="T30" fmla="*/ 830 w 1223"/>
              <a:gd name="T31" fmla="*/ 924 h 1194"/>
              <a:gd name="T32" fmla="*/ 749 w 1223"/>
              <a:gd name="T33" fmla="*/ 810 h 1194"/>
              <a:gd name="T34" fmla="*/ 580 w 1223"/>
              <a:gd name="T35" fmla="*/ 855 h 1194"/>
              <a:gd name="T36" fmla="*/ 1024 w 1223"/>
              <a:gd name="T37" fmla="*/ 708 h 1194"/>
              <a:gd name="T38" fmla="*/ 999 w 1223"/>
              <a:gd name="T39" fmla="*/ 630 h 1194"/>
              <a:gd name="T40" fmla="*/ 1024 w 1223"/>
              <a:gd name="T41" fmla="*/ 708 h 1194"/>
              <a:gd name="T42" fmla="*/ 992 w 1223"/>
              <a:gd name="T43" fmla="*/ 513 h 1194"/>
              <a:gd name="T44" fmla="*/ 1038 w 1223"/>
              <a:gd name="T45" fmla="*/ 582 h 1194"/>
              <a:gd name="T46" fmla="*/ 971 w 1223"/>
              <a:gd name="T47" fmla="*/ 446 h 1194"/>
              <a:gd name="T48" fmla="*/ 971 w 1223"/>
              <a:gd name="T49" fmla="*/ 364 h 1194"/>
              <a:gd name="T50" fmla="*/ 971 w 1223"/>
              <a:gd name="T51" fmla="*/ 446 h 1194"/>
              <a:gd name="T52" fmla="*/ 845 w 1223"/>
              <a:gd name="T53" fmla="*/ 281 h 1194"/>
              <a:gd name="T54" fmla="*/ 925 w 1223"/>
              <a:gd name="T55" fmla="*/ 303 h 1194"/>
              <a:gd name="T56" fmla="*/ 743 w 1223"/>
              <a:gd name="T57" fmla="*/ 15 h 1194"/>
              <a:gd name="T58" fmla="*/ 733 w 1223"/>
              <a:gd name="T59" fmla="*/ 180 h 1194"/>
              <a:gd name="T60" fmla="*/ 786 w 1223"/>
              <a:gd name="T61" fmla="*/ 243 h 1194"/>
              <a:gd name="T62" fmla="*/ 714 w 1223"/>
              <a:gd name="T63" fmla="*/ 362 h 1194"/>
              <a:gd name="T64" fmla="*/ 854 w 1223"/>
              <a:gd name="T65" fmla="*/ 659 h 1194"/>
              <a:gd name="T66" fmla="*/ 1198 w 1223"/>
              <a:gd name="T67" fmla="*/ 646 h 1194"/>
              <a:gd name="T68" fmla="*/ 206 w 1223"/>
              <a:gd name="T69" fmla="*/ 552 h 1194"/>
              <a:gd name="T70" fmla="*/ 184 w 1223"/>
              <a:gd name="T71" fmla="*/ 472 h 1194"/>
              <a:gd name="T72" fmla="*/ 206 w 1223"/>
              <a:gd name="T73" fmla="*/ 552 h 1194"/>
              <a:gd name="T74" fmla="*/ 212 w 1223"/>
              <a:gd name="T75" fmla="*/ 401 h 1194"/>
              <a:gd name="T76" fmla="*/ 283 w 1223"/>
              <a:gd name="T77" fmla="*/ 358 h 1194"/>
              <a:gd name="T78" fmla="*/ 329 w 1223"/>
              <a:gd name="T79" fmla="*/ 306 h 1194"/>
              <a:gd name="T80" fmla="*/ 364 w 1223"/>
              <a:gd name="T81" fmla="*/ 231 h 1194"/>
              <a:gd name="T82" fmla="*/ 329 w 1223"/>
              <a:gd name="T83" fmla="*/ 306 h 1194"/>
              <a:gd name="T84" fmla="*/ 432 w 1223"/>
              <a:gd name="T85" fmla="*/ 195 h 1194"/>
              <a:gd name="T86" fmla="*/ 513 w 1223"/>
              <a:gd name="T87" fmla="*/ 208 h 1194"/>
              <a:gd name="T88" fmla="*/ 560 w 1223"/>
              <a:gd name="T89" fmla="*/ 0 h 1194"/>
              <a:gd name="T90" fmla="*/ 28 w 1223"/>
              <a:gd name="T91" fmla="*/ 765 h 1194"/>
              <a:gd name="T92" fmla="*/ 166 w 1223"/>
              <a:gd name="T93" fmla="*/ 624 h 1194"/>
              <a:gd name="T94" fmla="*/ 212 w 1223"/>
              <a:gd name="T95" fmla="*/ 678 h 1194"/>
              <a:gd name="T96" fmla="*/ 343 w 1223"/>
              <a:gd name="T97" fmla="*/ 575 h 1194"/>
              <a:gd name="T98" fmla="*/ 560 w 1223"/>
              <a:gd name="T99" fmla="*/ 0 h 1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23" h="1194">
                <a:moveTo>
                  <a:pt x="603" y="1033"/>
                </a:moveTo>
                <a:cubicBezTo>
                  <a:pt x="591" y="1033"/>
                  <a:pt x="578" y="1032"/>
                  <a:pt x="566" y="1031"/>
                </a:cubicBezTo>
                <a:cubicBezTo>
                  <a:pt x="559" y="1031"/>
                  <a:pt x="559" y="1031"/>
                  <a:pt x="559" y="1031"/>
                </a:cubicBezTo>
                <a:cubicBezTo>
                  <a:pt x="563" y="993"/>
                  <a:pt x="563" y="993"/>
                  <a:pt x="563" y="993"/>
                </a:cubicBezTo>
                <a:cubicBezTo>
                  <a:pt x="569" y="993"/>
                  <a:pt x="569" y="993"/>
                  <a:pt x="569" y="993"/>
                </a:cubicBezTo>
                <a:cubicBezTo>
                  <a:pt x="580" y="994"/>
                  <a:pt x="591" y="995"/>
                  <a:pt x="602" y="995"/>
                </a:cubicBezTo>
                <a:cubicBezTo>
                  <a:pt x="613" y="995"/>
                  <a:pt x="623" y="994"/>
                  <a:pt x="633" y="993"/>
                </a:cubicBezTo>
                <a:cubicBezTo>
                  <a:pt x="636" y="1031"/>
                  <a:pt x="636" y="1031"/>
                  <a:pt x="636" y="1031"/>
                </a:cubicBezTo>
                <a:cubicBezTo>
                  <a:pt x="625" y="1032"/>
                  <a:pt x="614" y="1033"/>
                  <a:pt x="603" y="1033"/>
                </a:cubicBezTo>
                <a:moveTo>
                  <a:pt x="712" y="1019"/>
                </a:moveTo>
                <a:cubicBezTo>
                  <a:pt x="702" y="982"/>
                  <a:pt x="702" y="982"/>
                  <a:pt x="702" y="982"/>
                </a:cubicBezTo>
                <a:cubicBezTo>
                  <a:pt x="725" y="976"/>
                  <a:pt x="747" y="968"/>
                  <a:pt x="768" y="958"/>
                </a:cubicBezTo>
                <a:cubicBezTo>
                  <a:pt x="784" y="993"/>
                  <a:pt x="784" y="993"/>
                  <a:pt x="784" y="993"/>
                </a:cubicBezTo>
                <a:cubicBezTo>
                  <a:pt x="761" y="1004"/>
                  <a:pt x="737" y="1012"/>
                  <a:pt x="712" y="1019"/>
                </a:cubicBezTo>
                <a:moveTo>
                  <a:pt x="484" y="1016"/>
                </a:moveTo>
                <a:cubicBezTo>
                  <a:pt x="459" y="1010"/>
                  <a:pt x="435" y="1001"/>
                  <a:pt x="412" y="989"/>
                </a:cubicBezTo>
                <a:cubicBezTo>
                  <a:pt x="429" y="955"/>
                  <a:pt x="429" y="955"/>
                  <a:pt x="429" y="955"/>
                </a:cubicBezTo>
                <a:cubicBezTo>
                  <a:pt x="450" y="965"/>
                  <a:pt x="472" y="973"/>
                  <a:pt x="494" y="980"/>
                </a:cubicBezTo>
                <a:cubicBezTo>
                  <a:pt x="484" y="1016"/>
                  <a:pt x="484" y="1016"/>
                  <a:pt x="484" y="1016"/>
                </a:cubicBezTo>
                <a:moveTo>
                  <a:pt x="346" y="950"/>
                </a:moveTo>
                <a:cubicBezTo>
                  <a:pt x="325" y="935"/>
                  <a:pt x="306" y="918"/>
                  <a:pt x="288" y="900"/>
                </a:cubicBezTo>
                <a:cubicBezTo>
                  <a:pt x="316" y="873"/>
                  <a:pt x="316" y="873"/>
                  <a:pt x="316" y="873"/>
                </a:cubicBezTo>
                <a:cubicBezTo>
                  <a:pt x="332" y="890"/>
                  <a:pt x="349" y="905"/>
                  <a:pt x="369" y="919"/>
                </a:cubicBezTo>
                <a:cubicBezTo>
                  <a:pt x="346" y="950"/>
                  <a:pt x="346" y="950"/>
                  <a:pt x="346" y="950"/>
                </a:cubicBezTo>
                <a:moveTo>
                  <a:pt x="421" y="783"/>
                </a:moveTo>
                <a:cubicBezTo>
                  <a:pt x="107" y="931"/>
                  <a:pt x="107" y="931"/>
                  <a:pt x="107" y="931"/>
                </a:cubicBezTo>
                <a:cubicBezTo>
                  <a:pt x="205" y="1076"/>
                  <a:pt x="365" y="1177"/>
                  <a:pt x="553" y="1192"/>
                </a:cubicBezTo>
                <a:cubicBezTo>
                  <a:pt x="569" y="1193"/>
                  <a:pt x="586" y="1194"/>
                  <a:pt x="603" y="1194"/>
                </a:cubicBezTo>
                <a:cubicBezTo>
                  <a:pt x="771" y="1194"/>
                  <a:pt x="926" y="1124"/>
                  <a:pt x="1035" y="1009"/>
                </a:cubicBezTo>
                <a:cubicBezTo>
                  <a:pt x="900" y="915"/>
                  <a:pt x="900" y="915"/>
                  <a:pt x="900" y="915"/>
                </a:cubicBezTo>
                <a:cubicBezTo>
                  <a:pt x="885" y="930"/>
                  <a:pt x="868" y="943"/>
                  <a:pt x="851" y="955"/>
                </a:cubicBezTo>
                <a:cubicBezTo>
                  <a:pt x="830" y="924"/>
                  <a:pt x="830" y="924"/>
                  <a:pt x="830" y="924"/>
                </a:cubicBezTo>
                <a:cubicBezTo>
                  <a:pt x="843" y="914"/>
                  <a:pt x="856" y="904"/>
                  <a:pt x="868" y="893"/>
                </a:cubicBezTo>
                <a:cubicBezTo>
                  <a:pt x="749" y="810"/>
                  <a:pt x="749" y="810"/>
                  <a:pt x="749" y="810"/>
                </a:cubicBezTo>
                <a:cubicBezTo>
                  <a:pt x="707" y="839"/>
                  <a:pt x="657" y="856"/>
                  <a:pt x="602" y="856"/>
                </a:cubicBezTo>
                <a:cubicBezTo>
                  <a:pt x="595" y="856"/>
                  <a:pt x="588" y="856"/>
                  <a:pt x="580" y="855"/>
                </a:cubicBezTo>
                <a:cubicBezTo>
                  <a:pt x="518" y="850"/>
                  <a:pt x="463" y="823"/>
                  <a:pt x="421" y="783"/>
                </a:cubicBezTo>
                <a:moveTo>
                  <a:pt x="1024" y="708"/>
                </a:moveTo>
                <a:cubicBezTo>
                  <a:pt x="987" y="699"/>
                  <a:pt x="987" y="699"/>
                  <a:pt x="987" y="699"/>
                </a:cubicBezTo>
                <a:cubicBezTo>
                  <a:pt x="993" y="676"/>
                  <a:pt x="997" y="653"/>
                  <a:pt x="999" y="630"/>
                </a:cubicBezTo>
                <a:cubicBezTo>
                  <a:pt x="1037" y="633"/>
                  <a:pt x="1037" y="633"/>
                  <a:pt x="1037" y="633"/>
                </a:cubicBezTo>
                <a:cubicBezTo>
                  <a:pt x="1035" y="658"/>
                  <a:pt x="1031" y="684"/>
                  <a:pt x="1024" y="708"/>
                </a:cubicBezTo>
                <a:moveTo>
                  <a:pt x="1000" y="583"/>
                </a:moveTo>
                <a:cubicBezTo>
                  <a:pt x="1000" y="559"/>
                  <a:pt x="997" y="536"/>
                  <a:pt x="992" y="513"/>
                </a:cubicBezTo>
                <a:cubicBezTo>
                  <a:pt x="1029" y="505"/>
                  <a:pt x="1029" y="505"/>
                  <a:pt x="1029" y="505"/>
                </a:cubicBezTo>
                <a:cubicBezTo>
                  <a:pt x="1035" y="530"/>
                  <a:pt x="1038" y="556"/>
                  <a:pt x="1038" y="582"/>
                </a:cubicBezTo>
                <a:cubicBezTo>
                  <a:pt x="1000" y="583"/>
                  <a:pt x="1000" y="583"/>
                  <a:pt x="1000" y="583"/>
                </a:cubicBezTo>
                <a:moveTo>
                  <a:pt x="971" y="446"/>
                </a:moveTo>
                <a:cubicBezTo>
                  <a:pt x="962" y="425"/>
                  <a:pt x="952" y="404"/>
                  <a:pt x="939" y="384"/>
                </a:cubicBezTo>
                <a:cubicBezTo>
                  <a:pt x="971" y="364"/>
                  <a:pt x="971" y="364"/>
                  <a:pt x="971" y="364"/>
                </a:cubicBezTo>
                <a:cubicBezTo>
                  <a:pt x="985" y="385"/>
                  <a:pt x="997" y="408"/>
                  <a:pt x="1007" y="432"/>
                </a:cubicBezTo>
                <a:cubicBezTo>
                  <a:pt x="971" y="446"/>
                  <a:pt x="971" y="446"/>
                  <a:pt x="971" y="446"/>
                </a:cubicBezTo>
                <a:moveTo>
                  <a:pt x="897" y="328"/>
                </a:moveTo>
                <a:cubicBezTo>
                  <a:pt x="881" y="311"/>
                  <a:pt x="864" y="295"/>
                  <a:pt x="845" y="281"/>
                </a:cubicBezTo>
                <a:cubicBezTo>
                  <a:pt x="869" y="251"/>
                  <a:pt x="869" y="251"/>
                  <a:pt x="869" y="251"/>
                </a:cubicBezTo>
                <a:cubicBezTo>
                  <a:pt x="889" y="266"/>
                  <a:pt x="908" y="284"/>
                  <a:pt x="925" y="303"/>
                </a:cubicBezTo>
                <a:cubicBezTo>
                  <a:pt x="897" y="328"/>
                  <a:pt x="897" y="328"/>
                  <a:pt x="897" y="328"/>
                </a:cubicBezTo>
                <a:moveTo>
                  <a:pt x="743" y="15"/>
                </a:moveTo>
                <a:cubicBezTo>
                  <a:pt x="728" y="195"/>
                  <a:pt x="728" y="195"/>
                  <a:pt x="728" y="195"/>
                </a:cubicBezTo>
                <a:cubicBezTo>
                  <a:pt x="733" y="180"/>
                  <a:pt x="733" y="180"/>
                  <a:pt x="733" y="180"/>
                </a:cubicBezTo>
                <a:cubicBezTo>
                  <a:pt x="757" y="188"/>
                  <a:pt x="781" y="198"/>
                  <a:pt x="804" y="209"/>
                </a:cubicBezTo>
                <a:cubicBezTo>
                  <a:pt x="786" y="243"/>
                  <a:pt x="786" y="243"/>
                  <a:pt x="786" y="243"/>
                </a:cubicBezTo>
                <a:cubicBezTo>
                  <a:pt x="767" y="233"/>
                  <a:pt x="747" y="225"/>
                  <a:pt x="726" y="218"/>
                </a:cubicBezTo>
                <a:cubicBezTo>
                  <a:pt x="714" y="362"/>
                  <a:pt x="714" y="362"/>
                  <a:pt x="714" y="362"/>
                </a:cubicBezTo>
                <a:cubicBezTo>
                  <a:pt x="809" y="407"/>
                  <a:pt x="870" y="507"/>
                  <a:pt x="861" y="618"/>
                </a:cubicBezTo>
                <a:cubicBezTo>
                  <a:pt x="860" y="632"/>
                  <a:pt x="857" y="646"/>
                  <a:pt x="854" y="659"/>
                </a:cubicBezTo>
                <a:cubicBezTo>
                  <a:pt x="1140" y="858"/>
                  <a:pt x="1140" y="858"/>
                  <a:pt x="1140" y="858"/>
                </a:cubicBezTo>
                <a:cubicBezTo>
                  <a:pt x="1172" y="793"/>
                  <a:pt x="1192" y="722"/>
                  <a:pt x="1198" y="646"/>
                </a:cubicBezTo>
                <a:cubicBezTo>
                  <a:pt x="1223" y="348"/>
                  <a:pt x="1025" y="83"/>
                  <a:pt x="743" y="15"/>
                </a:cubicBezTo>
                <a:moveTo>
                  <a:pt x="206" y="552"/>
                </a:moveTo>
                <a:cubicBezTo>
                  <a:pt x="168" y="547"/>
                  <a:pt x="168" y="547"/>
                  <a:pt x="168" y="547"/>
                </a:cubicBezTo>
                <a:cubicBezTo>
                  <a:pt x="171" y="522"/>
                  <a:pt x="176" y="496"/>
                  <a:pt x="184" y="472"/>
                </a:cubicBezTo>
                <a:cubicBezTo>
                  <a:pt x="220" y="483"/>
                  <a:pt x="220" y="483"/>
                  <a:pt x="220" y="483"/>
                </a:cubicBezTo>
                <a:cubicBezTo>
                  <a:pt x="214" y="505"/>
                  <a:pt x="209" y="528"/>
                  <a:pt x="206" y="552"/>
                </a:cubicBezTo>
                <a:moveTo>
                  <a:pt x="246" y="418"/>
                </a:moveTo>
                <a:cubicBezTo>
                  <a:pt x="212" y="401"/>
                  <a:pt x="212" y="401"/>
                  <a:pt x="212" y="401"/>
                </a:cubicBezTo>
                <a:cubicBezTo>
                  <a:pt x="223" y="378"/>
                  <a:pt x="237" y="356"/>
                  <a:pt x="252" y="335"/>
                </a:cubicBezTo>
                <a:cubicBezTo>
                  <a:pt x="283" y="358"/>
                  <a:pt x="283" y="358"/>
                  <a:pt x="283" y="358"/>
                </a:cubicBezTo>
                <a:cubicBezTo>
                  <a:pt x="269" y="377"/>
                  <a:pt x="256" y="397"/>
                  <a:pt x="246" y="418"/>
                </a:cubicBezTo>
                <a:moveTo>
                  <a:pt x="329" y="306"/>
                </a:moveTo>
                <a:cubicBezTo>
                  <a:pt x="303" y="278"/>
                  <a:pt x="303" y="278"/>
                  <a:pt x="303" y="278"/>
                </a:cubicBezTo>
                <a:cubicBezTo>
                  <a:pt x="322" y="261"/>
                  <a:pt x="342" y="245"/>
                  <a:pt x="364" y="231"/>
                </a:cubicBezTo>
                <a:cubicBezTo>
                  <a:pt x="385" y="263"/>
                  <a:pt x="385" y="263"/>
                  <a:pt x="385" y="263"/>
                </a:cubicBezTo>
                <a:cubicBezTo>
                  <a:pt x="365" y="276"/>
                  <a:pt x="347" y="290"/>
                  <a:pt x="329" y="306"/>
                </a:cubicBezTo>
                <a:moveTo>
                  <a:pt x="446" y="230"/>
                </a:moveTo>
                <a:cubicBezTo>
                  <a:pt x="432" y="195"/>
                  <a:pt x="432" y="195"/>
                  <a:pt x="432" y="195"/>
                </a:cubicBezTo>
                <a:cubicBezTo>
                  <a:pt x="455" y="185"/>
                  <a:pt x="480" y="177"/>
                  <a:pt x="504" y="171"/>
                </a:cubicBezTo>
                <a:cubicBezTo>
                  <a:pt x="513" y="208"/>
                  <a:pt x="513" y="208"/>
                  <a:pt x="513" y="208"/>
                </a:cubicBezTo>
                <a:cubicBezTo>
                  <a:pt x="490" y="213"/>
                  <a:pt x="468" y="221"/>
                  <a:pt x="446" y="230"/>
                </a:cubicBezTo>
                <a:moveTo>
                  <a:pt x="560" y="0"/>
                </a:moveTo>
                <a:cubicBezTo>
                  <a:pt x="270" y="20"/>
                  <a:pt x="31" y="249"/>
                  <a:pt x="6" y="547"/>
                </a:cubicBezTo>
                <a:cubicBezTo>
                  <a:pt x="0" y="623"/>
                  <a:pt x="8" y="696"/>
                  <a:pt x="28" y="765"/>
                </a:cubicBezTo>
                <a:cubicBezTo>
                  <a:pt x="177" y="695"/>
                  <a:pt x="177" y="695"/>
                  <a:pt x="177" y="695"/>
                </a:cubicBezTo>
                <a:cubicBezTo>
                  <a:pt x="171" y="672"/>
                  <a:pt x="168" y="648"/>
                  <a:pt x="166" y="624"/>
                </a:cubicBezTo>
                <a:cubicBezTo>
                  <a:pt x="204" y="622"/>
                  <a:pt x="204" y="622"/>
                  <a:pt x="204" y="622"/>
                </a:cubicBezTo>
                <a:cubicBezTo>
                  <a:pt x="206" y="641"/>
                  <a:pt x="208" y="660"/>
                  <a:pt x="212" y="678"/>
                </a:cubicBezTo>
                <a:cubicBezTo>
                  <a:pt x="343" y="617"/>
                  <a:pt x="343" y="617"/>
                  <a:pt x="343" y="617"/>
                </a:cubicBezTo>
                <a:cubicBezTo>
                  <a:pt x="342" y="603"/>
                  <a:pt x="342" y="589"/>
                  <a:pt x="343" y="575"/>
                </a:cubicBezTo>
                <a:cubicBezTo>
                  <a:pt x="353" y="464"/>
                  <a:pt x="430" y="376"/>
                  <a:pt x="531" y="347"/>
                </a:cubicBezTo>
                <a:cubicBezTo>
                  <a:pt x="560" y="0"/>
                  <a:pt x="560" y="0"/>
                  <a:pt x="560" y="0"/>
                </a:cubicBezTo>
              </a:path>
            </a:pathLst>
          </a:custGeom>
          <a:solidFill>
            <a:srgbClr val="003A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nvGrpSpPr>
          <p:cNvPr id="174" name="组合 173"/>
          <p:cNvGrpSpPr/>
          <p:nvPr/>
        </p:nvGrpSpPr>
        <p:grpSpPr>
          <a:xfrm>
            <a:off x="9131580" y="57880"/>
            <a:ext cx="3483190" cy="3332270"/>
            <a:chOff x="9188730" y="-69120"/>
            <a:chExt cx="3483190" cy="3332270"/>
          </a:xfrm>
        </p:grpSpPr>
        <p:grpSp>
          <p:nvGrpSpPr>
            <p:cNvPr id="175" name="组合 174"/>
            <p:cNvGrpSpPr/>
            <p:nvPr/>
          </p:nvGrpSpPr>
          <p:grpSpPr>
            <a:xfrm>
              <a:off x="9201430" y="10360"/>
              <a:ext cx="3470490" cy="3252790"/>
              <a:chOff x="4198938" y="2303462"/>
              <a:chExt cx="3036887" cy="2846387"/>
            </a:xfrm>
            <a:solidFill>
              <a:srgbClr val="FFFFFF">
                <a:alpha val="25000"/>
              </a:srgbClr>
            </a:solidFill>
            <a:effectLst/>
          </p:grpSpPr>
          <p:sp>
            <p:nvSpPr>
              <p:cNvPr id="181" name="Freeform 5"/>
              <p:cNvSpPr>
                <a:spLocks/>
              </p:cNvSpPr>
              <p:nvPr/>
            </p:nvSpPr>
            <p:spPr bwMode="auto">
              <a:xfrm>
                <a:off x="4551363" y="2303462"/>
                <a:ext cx="2479675" cy="2251075"/>
              </a:xfrm>
              <a:custGeom>
                <a:avLst/>
                <a:gdLst>
                  <a:gd name="T0" fmla="*/ 356 w 658"/>
                  <a:gd name="T1" fmla="*/ 0 h 597"/>
                  <a:gd name="T2" fmla="*/ 329 w 658"/>
                  <a:gd name="T3" fmla="*/ 321 h 597"/>
                  <a:gd name="T4" fmla="*/ 292 w 658"/>
                  <a:gd name="T5" fmla="*/ 366 h 597"/>
                  <a:gd name="T6" fmla="*/ 292 w 658"/>
                  <a:gd name="T7" fmla="*/ 374 h 597"/>
                  <a:gd name="T8" fmla="*/ 0 w 658"/>
                  <a:gd name="T9" fmla="*/ 511 h 597"/>
                  <a:gd name="T10" fmla="*/ 16 w 658"/>
                  <a:gd name="T11" fmla="*/ 545 h 597"/>
                  <a:gd name="T12" fmla="*/ 307 w 658"/>
                  <a:gd name="T13" fmla="*/ 408 h 597"/>
                  <a:gd name="T14" fmla="*/ 339 w 658"/>
                  <a:gd name="T15" fmla="*/ 422 h 597"/>
                  <a:gd name="T16" fmla="*/ 344 w 658"/>
                  <a:gd name="T17" fmla="*/ 422 h 597"/>
                  <a:gd name="T18" fmla="*/ 373 w 658"/>
                  <a:gd name="T19" fmla="*/ 413 h 597"/>
                  <a:gd name="T20" fmla="*/ 637 w 658"/>
                  <a:gd name="T21" fmla="*/ 597 h 597"/>
                  <a:gd name="T22" fmla="*/ 658 w 658"/>
                  <a:gd name="T23" fmla="*/ 566 h 597"/>
                  <a:gd name="T24" fmla="*/ 394 w 658"/>
                  <a:gd name="T25" fmla="*/ 383 h 597"/>
                  <a:gd name="T26" fmla="*/ 395 w 658"/>
                  <a:gd name="T27" fmla="*/ 375 h 597"/>
                  <a:gd name="T28" fmla="*/ 366 w 658"/>
                  <a:gd name="T29" fmla="*/ 324 h 597"/>
                  <a:gd name="T30" fmla="*/ 392 w 658"/>
                  <a:gd name="T31" fmla="*/ 3 h 597"/>
                  <a:gd name="T32" fmla="*/ 356 w 658"/>
                  <a:gd name="T33"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8" h="597">
                    <a:moveTo>
                      <a:pt x="356" y="0"/>
                    </a:moveTo>
                    <a:cubicBezTo>
                      <a:pt x="329" y="321"/>
                      <a:pt x="329" y="321"/>
                      <a:pt x="329" y="321"/>
                    </a:cubicBezTo>
                    <a:cubicBezTo>
                      <a:pt x="309" y="326"/>
                      <a:pt x="294" y="344"/>
                      <a:pt x="292" y="366"/>
                    </a:cubicBezTo>
                    <a:cubicBezTo>
                      <a:pt x="291" y="369"/>
                      <a:pt x="292" y="372"/>
                      <a:pt x="292" y="374"/>
                    </a:cubicBezTo>
                    <a:cubicBezTo>
                      <a:pt x="0" y="511"/>
                      <a:pt x="0" y="511"/>
                      <a:pt x="0" y="511"/>
                    </a:cubicBezTo>
                    <a:cubicBezTo>
                      <a:pt x="16" y="545"/>
                      <a:pt x="16" y="545"/>
                      <a:pt x="16" y="545"/>
                    </a:cubicBezTo>
                    <a:cubicBezTo>
                      <a:pt x="307" y="408"/>
                      <a:pt x="307" y="408"/>
                      <a:pt x="307" y="408"/>
                    </a:cubicBezTo>
                    <a:cubicBezTo>
                      <a:pt x="316" y="416"/>
                      <a:pt x="327" y="421"/>
                      <a:pt x="339" y="422"/>
                    </a:cubicBezTo>
                    <a:cubicBezTo>
                      <a:pt x="341" y="422"/>
                      <a:pt x="342" y="422"/>
                      <a:pt x="344" y="422"/>
                    </a:cubicBezTo>
                    <a:cubicBezTo>
                      <a:pt x="354" y="422"/>
                      <a:pt x="364" y="419"/>
                      <a:pt x="373" y="413"/>
                    </a:cubicBezTo>
                    <a:cubicBezTo>
                      <a:pt x="637" y="597"/>
                      <a:pt x="637" y="597"/>
                      <a:pt x="637" y="597"/>
                    </a:cubicBezTo>
                    <a:cubicBezTo>
                      <a:pt x="658" y="566"/>
                      <a:pt x="658" y="566"/>
                      <a:pt x="658" y="566"/>
                    </a:cubicBezTo>
                    <a:cubicBezTo>
                      <a:pt x="394" y="383"/>
                      <a:pt x="394" y="383"/>
                      <a:pt x="394" y="383"/>
                    </a:cubicBezTo>
                    <a:cubicBezTo>
                      <a:pt x="394" y="380"/>
                      <a:pt x="395" y="377"/>
                      <a:pt x="395" y="375"/>
                    </a:cubicBezTo>
                    <a:cubicBezTo>
                      <a:pt x="397" y="353"/>
                      <a:pt x="385" y="333"/>
                      <a:pt x="366" y="324"/>
                    </a:cubicBezTo>
                    <a:cubicBezTo>
                      <a:pt x="392" y="3"/>
                      <a:pt x="392" y="3"/>
                      <a:pt x="392" y="3"/>
                    </a:cubicBezTo>
                    <a:cubicBezTo>
                      <a:pt x="356" y="0"/>
                      <a:pt x="356" y="0"/>
                      <a:pt x="35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2" name="Freeform 11"/>
              <p:cNvSpPr>
                <a:spLocks/>
              </p:cNvSpPr>
              <p:nvPr/>
            </p:nvSpPr>
            <p:spPr bwMode="auto">
              <a:xfrm>
                <a:off x="6045200" y="2392362"/>
                <a:ext cx="1190625" cy="1936750"/>
              </a:xfrm>
              <a:custGeom>
                <a:avLst/>
                <a:gdLst>
                  <a:gd name="T0" fmla="*/ 15 w 316"/>
                  <a:gd name="T1" fmla="*/ 0 h 514"/>
                  <a:gd name="T2" fmla="*/ 0 w 316"/>
                  <a:gd name="T3" fmla="*/ 176 h 514"/>
                  <a:gd name="T4" fmla="*/ 8 w 316"/>
                  <a:gd name="T5" fmla="*/ 178 h 514"/>
                  <a:gd name="T6" fmla="*/ 22 w 316"/>
                  <a:gd name="T7" fmla="*/ 9 h 514"/>
                  <a:gd name="T8" fmla="*/ 294 w 316"/>
                  <a:gd name="T9" fmla="*/ 372 h 514"/>
                  <a:gd name="T10" fmla="*/ 255 w 316"/>
                  <a:gd name="T11" fmla="*/ 503 h 514"/>
                  <a:gd name="T12" fmla="*/ 115 w 316"/>
                  <a:gd name="T13" fmla="*/ 407 h 514"/>
                  <a:gd name="T14" fmla="*/ 113 w 316"/>
                  <a:gd name="T15" fmla="*/ 413 h 514"/>
                  <a:gd name="T16" fmla="*/ 127 w 316"/>
                  <a:gd name="T17" fmla="*/ 358 h 514"/>
                  <a:gd name="T18" fmla="*/ 0 w 316"/>
                  <a:gd name="T19" fmla="*/ 176 h 514"/>
                  <a:gd name="T20" fmla="*/ 0 w 316"/>
                  <a:gd name="T21" fmla="*/ 183 h 514"/>
                  <a:gd name="T22" fmla="*/ 119 w 316"/>
                  <a:gd name="T23" fmla="*/ 357 h 514"/>
                  <a:gd name="T24" fmla="*/ 106 w 316"/>
                  <a:gd name="T25" fmla="*/ 410 h 514"/>
                  <a:gd name="T26" fmla="*/ 113 w 316"/>
                  <a:gd name="T27" fmla="*/ 413 h 514"/>
                  <a:gd name="T28" fmla="*/ 112 w 316"/>
                  <a:gd name="T29" fmla="*/ 414 h 514"/>
                  <a:gd name="T30" fmla="*/ 257 w 316"/>
                  <a:gd name="T31" fmla="*/ 514 h 514"/>
                  <a:gd name="T32" fmla="*/ 301 w 316"/>
                  <a:gd name="T33" fmla="*/ 372 h 514"/>
                  <a:gd name="T34" fmla="*/ 15 w 316"/>
                  <a:gd name="T35" fmla="*/ 0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6" h="514">
                    <a:moveTo>
                      <a:pt x="15" y="0"/>
                    </a:moveTo>
                    <a:cubicBezTo>
                      <a:pt x="0" y="176"/>
                      <a:pt x="0" y="176"/>
                      <a:pt x="0" y="176"/>
                    </a:cubicBezTo>
                    <a:cubicBezTo>
                      <a:pt x="3" y="177"/>
                      <a:pt x="5" y="177"/>
                      <a:pt x="8" y="178"/>
                    </a:cubicBezTo>
                    <a:cubicBezTo>
                      <a:pt x="22" y="9"/>
                      <a:pt x="22" y="9"/>
                      <a:pt x="22" y="9"/>
                    </a:cubicBezTo>
                    <a:cubicBezTo>
                      <a:pt x="192" y="43"/>
                      <a:pt x="308" y="198"/>
                      <a:pt x="294" y="372"/>
                    </a:cubicBezTo>
                    <a:cubicBezTo>
                      <a:pt x="290" y="418"/>
                      <a:pt x="277" y="462"/>
                      <a:pt x="255" y="503"/>
                    </a:cubicBezTo>
                    <a:cubicBezTo>
                      <a:pt x="115" y="407"/>
                      <a:pt x="115" y="407"/>
                      <a:pt x="115" y="407"/>
                    </a:cubicBezTo>
                    <a:cubicBezTo>
                      <a:pt x="115" y="409"/>
                      <a:pt x="114" y="411"/>
                      <a:pt x="113" y="413"/>
                    </a:cubicBezTo>
                    <a:cubicBezTo>
                      <a:pt x="120" y="396"/>
                      <a:pt x="125" y="377"/>
                      <a:pt x="127" y="358"/>
                    </a:cubicBezTo>
                    <a:cubicBezTo>
                      <a:pt x="134" y="273"/>
                      <a:pt x="79" y="198"/>
                      <a:pt x="0" y="176"/>
                    </a:cubicBezTo>
                    <a:cubicBezTo>
                      <a:pt x="0" y="183"/>
                      <a:pt x="0" y="183"/>
                      <a:pt x="0" y="183"/>
                    </a:cubicBezTo>
                    <a:cubicBezTo>
                      <a:pt x="74" y="205"/>
                      <a:pt x="126" y="277"/>
                      <a:pt x="119" y="357"/>
                    </a:cubicBezTo>
                    <a:cubicBezTo>
                      <a:pt x="118" y="376"/>
                      <a:pt x="113" y="393"/>
                      <a:pt x="106" y="410"/>
                    </a:cubicBezTo>
                    <a:cubicBezTo>
                      <a:pt x="113" y="413"/>
                      <a:pt x="113" y="413"/>
                      <a:pt x="113" y="413"/>
                    </a:cubicBezTo>
                    <a:cubicBezTo>
                      <a:pt x="113" y="413"/>
                      <a:pt x="113" y="413"/>
                      <a:pt x="112" y="414"/>
                    </a:cubicBezTo>
                    <a:cubicBezTo>
                      <a:pt x="257" y="514"/>
                      <a:pt x="257" y="514"/>
                      <a:pt x="257" y="514"/>
                    </a:cubicBezTo>
                    <a:cubicBezTo>
                      <a:pt x="282" y="470"/>
                      <a:pt x="297" y="423"/>
                      <a:pt x="301" y="372"/>
                    </a:cubicBezTo>
                    <a:cubicBezTo>
                      <a:pt x="316" y="192"/>
                      <a:pt x="191" y="32"/>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3" name="Freeform 11"/>
              <p:cNvSpPr>
                <a:spLocks/>
              </p:cNvSpPr>
              <p:nvPr/>
            </p:nvSpPr>
            <p:spPr bwMode="auto">
              <a:xfrm rot="14329413">
                <a:off x="4572000" y="2185349"/>
                <a:ext cx="1190625" cy="1936750"/>
              </a:xfrm>
              <a:custGeom>
                <a:avLst/>
                <a:gdLst>
                  <a:gd name="T0" fmla="*/ 15 w 316"/>
                  <a:gd name="T1" fmla="*/ 0 h 514"/>
                  <a:gd name="T2" fmla="*/ 0 w 316"/>
                  <a:gd name="T3" fmla="*/ 176 h 514"/>
                  <a:gd name="T4" fmla="*/ 8 w 316"/>
                  <a:gd name="T5" fmla="*/ 178 h 514"/>
                  <a:gd name="T6" fmla="*/ 22 w 316"/>
                  <a:gd name="T7" fmla="*/ 9 h 514"/>
                  <a:gd name="T8" fmla="*/ 294 w 316"/>
                  <a:gd name="T9" fmla="*/ 372 h 514"/>
                  <a:gd name="T10" fmla="*/ 255 w 316"/>
                  <a:gd name="T11" fmla="*/ 503 h 514"/>
                  <a:gd name="T12" fmla="*/ 115 w 316"/>
                  <a:gd name="T13" fmla="*/ 407 h 514"/>
                  <a:gd name="T14" fmla="*/ 113 w 316"/>
                  <a:gd name="T15" fmla="*/ 413 h 514"/>
                  <a:gd name="T16" fmla="*/ 127 w 316"/>
                  <a:gd name="T17" fmla="*/ 358 h 514"/>
                  <a:gd name="T18" fmla="*/ 0 w 316"/>
                  <a:gd name="T19" fmla="*/ 176 h 514"/>
                  <a:gd name="T20" fmla="*/ 0 w 316"/>
                  <a:gd name="T21" fmla="*/ 183 h 514"/>
                  <a:gd name="T22" fmla="*/ 119 w 316"/>
                  <a:gd name="T23" fmla="*/ 357 h 514"/>
                  <a:gd name="T24" fmla="*/ 106 w 316"/>
                  <a:gd name="T25" fmla="*/ 410 h 514"/>
                  <a:gd name="T26" fmla="*/ 113 w 316"/>
                  <a:gd name="T27" fmla="*/ 413 h 514"/>
                  <a:gd name="T28" fmla="*/ 112 w 316"/>
                  <a:gd name="T29" fmla="*/ 414 h 514"/>
                  <a:gd name="T30" fmla="*/ 257 w 316"/>
                  <a:gd name="T31" fmla="*/ 514 h 514"/>
                  <a:gd name="T32" fmla="*/ 301 w 316"/>
                  <a:gd name="T33" fmla="*/ 372 h 514"/>
                  <a:gd name="T34" fmla="*/ 15 w 316"/>
                  <a:gd name="T35" fmla="*/ 0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6" h="514">
                    <a:moveTo>
                      <a:pt x="15" y="0"/>
                    </a:moveTo>
                    <a:cubicBezTo>
                      <a:pt x="0" y="176"/>
                      <a:pt x="0" y="176"/>
                      <a:pt x="0" y="176"/>
                    </a:cubicBezTo>
                    <a:cubicBezTo>
                      <a:pt x="3" y="177"/>
                      <a:pt x="5" y="177"/>
                      <a:pt x="8" y="178"/>
                    </a:cubicBezTo>
                    <a:cubicBezTo>
                      <a:pt x="22" y="9"/>
                      <a:pt x="22" y="9"/>
                      <a:pt x="22" y="9"/>
                    </a:cubicBezTo>
                    <a:cubicBezTo>
                      <a:pt x="192" y="43"/>
                      <a:pt x="308" y="198"/>
                      <a:pt x="294" y="372"/>
                    </a:cubicBezTo>
                    <a:cubicBezTo>
                      <a:pt x="290" y="418"/>
                      <a:pt x="277" y="462"/>
                      <a:pt x="255" y="503"/>
                    </a:cubicBezTo>
                    <a:cubicBezTo>
                      <a:pt x="115" y="407"/>
                      <a:pt x="115" y="407"/>
                      <a:pt x="115" y="407"/>
                    </a:cubicBezTo>
                    <a:cubicBezTo>
                      <a:pt x="115" y="409"/>
                      <a:pt x="114" y="411"/>
                      <a:pt x="113" y="413"/>
                    </a:cubicBezTo>
                    <a:cubicBezTo>
                      <a:pt x="120" y="396"/>
                      <a:pt x="125" y="377"/>
                      <a:pt x="127" y="358"/>
                    </a:cubicBezTo>
                    <a:cubicBezTo>
                      <a:pt x="134" y="273"/>
                      <a:pt x="79" y="198"/>
                      <a:pt x="0" y="176"/>
                    </a:cubicBezTo>
                    <a:cubicBezTo>
                      <a:pt x="0" y="183"/>
                      <a:pt x="0" y="183"/>
                      <a:pt x="0" y="183"/>
                    </a:cubicBezTo>
                    <a:cubicBezTo>
                      <a:pt x="74" y="205"/>
                      <a:pt x="126" y="277"/>
                      <a:pt x="119" y="357"/>
                    </a:cubicBezTo>
                    <a:cubicBezTo>
                      <a:pt x="118" y="376"/>
                      <a:pt x="113" y="393"/>
                      <a:pt x="106" y="410"/>
                    </a:cubicBezTo>
                    <a:cubicBezTo>
                      <a:pt x="113" y="413"/>
                      <a:pt x="113" y="413"/>
                      <a:pt x="113" y="413"/>
                    </a:cubicBezTo>
                    <a:cubicBezTo>
                      <a:pt x="113" y="413"/>
                      <a:pt x="113" y="413"/>
                      <a:pt x="112" y="414"/>
                    </a:cubicBezTo>
                    <a:cubicBezTo>
                      <a:pt x="257" y="514"/>
                      <a:pt x="257" y="514"/>
                      <a:pt x="257" y="514"/>
                    </a:cubicBezTo>
                    <a:cubicBezTo>
                      <a:pt x="282" y="470"/>
                      <a:pt x="297" y="423"/>
                      <a:pt x="301" y="372"/>
                    </a:cubicBezTo>
                    <a:cubicBezTo>
                      <a:pt x="316" y="192"/>
                      <a:pt x="191" y="32"/>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4" name="Freeform 11"/>
              <p:cNvSpPr>
                <a:spLocks/>
              </p:cNvSpPr>
              <p:nvPr/>
            </p:nvSpPr>
            <p:spPr bwMode="auto">
              <a:xfrm rot="7201819">
                <a:off x="5145087" y="3586162"/>
                <a:ext cx="1190625" cy="1936750"/>
              </a:xfrm>
              <a:custGeom>
                <a:avLst/>
                <a:gdLst>
                  <a:gd name="T0" fmla="*/ 15 w 316"/>
                  <a:gd name="T1" fmla="*/ 0 h 514"/>
                  <a:gd name="T2" fmla="*/ 0 w 316"/>
                  <a:gd name="T3" fmla="*/ 176 h 514"/>
                  <a:gd name="T4" fmla="*/ 8 w 316"/>
                  <a:gd name="T5" fmla="*/ 178 h 514"/>
                  <a:gd name="T6" fmla="*/ 22 w 316"/>
                  <a:gd name="T7" fmla="*/ 9 h 514"/>
                  <a:gd name="T8" fmla="*/ 294 w 316"/>
                  <a:gd name="T9" fmla="*/ 372 h 514"/>
                  <a:gd name="T10" fmla="*/ 255 w 316"/>
                  <a:gd name="T11" fmla="*/ 503 h 514"/>
                  <a:gd name="T12" fmla="*/ 115 w 316"/>
                  <a:gd name="T13" fmla="*/ 407 h 514"/>
                  <a:gd name="T14" fmla="*/ 113 w 316"/>
                  <a:gd name="T15" fmla="*/ 413 h 514"/>
                  <a:gd name="T16" fmla="*/ 127 w 316"/>
                  <a:gd name="T17" fmla="*/ 358 h 514"/>
                  <a:gd name="T18" fmla="*/ 0 w 316"/>
                  <a:gd name="T19" fmla="*/ 176 h 514"/>
                  <a:gd name="T20" fmla="*/ 0 w 316"/>
                  <a:gd name="T21" fmla="*/ 183 h 514"/>
                  <a:gd name="T22" fmla="*/ 119 w 316"/>
                  <a:gd name="T23" fmla="*/ 357 h 514"/>
                  <a:gd name="T24" fmla="*/ 106 w 316"/>
                  <a:gd name="T25" fmla="*/ 410 h 514"/>
                  <a:gd name="T26" fmla="*/ 113 w 316"/>
                  <a:gd name="T27" fmla="*/ 413 h 514"/>
                  <a:gd name="T28" fmla="*/ 112 w 316"/>
                  <a:gd name="T29" fmla="*/ 414 h 514"/>
                  <a:gd name="T30" fmla="*/ 257 w 316"/>
                  <a:gd name="T31" fmla="*/ 514 h 514"/>
                  <a:gd name="T32" fmla="*/ 301 w 316"/>
                  <a:gd name="T33" fmla="*/ 372 h 514"/>
                  <a:gd name="T34" fmla="*/ 15 w 316"/>
                  <a:gd name="T35" fmla="*/ 0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6" h="514">
                    <a:moveTo>
                      <a:pt x="15" y="0"/>
                    </a:moveTo>
                    <a:cubicBezTo>
                      <a:pt x="0" y="176"/>
                      <a:pt x="0" y="176"/>
                      <a:pt x="0" y="176"/>
                    </a:cubicBezTo>
                    <a:cubicBezTo>
                      <a:pt x="3" y="177"/>
                      <a:pt x="5" y="177"/>
                      <a:pt x="8" y="178"/>
                    </a:cubicBezTo>
                    <a:cubicBezTo>
                      <a:pt x="22" y="9"/>
                      <a:pt x="22" y="9"/>
                      <a:pt x="22" y="9"/>
                    </a:cubicBezTo>
                    <a:cubicBezTo>
                      <a:pt x="192" y="43"/>
                      <a:pt x="308" y="198"/>
                      <a:pt x="294" y="372"/>
                    </a:cubicBezTo>
                    <a:cubicBezTo>
                      <a:pt x="290" y="418"/>
                      <a:pt x="277" y="462"/>
                      <a:pt x="255" y="503"/>
                    </a:cubicBezTo>
                    <a:cubicBezTo>
                      <a:pt x="115" y="407"/>
                      <a:pt x="115" y="407"/>
                      <a:pt x="115" y="407"/>
                    </a:cubicBezTo>
                    <a:cubicBezTo>
                      <a:pt x="115" y="409"/>
                      <a:pt x="114" y="411"/>
                      <a:pt x="113" y="413"/>
                    </a:cubicBezTo>
                    <a:cubicBezTo>
                      <a:pt x="120" y="396"/>
                      <a:pt x="125" y="377"/>
                      <a:pt x="127" y="358"/>
                    </a:cubicBezTo>
                    <a:cubicBezTo>
                      <a:pt x="134" y="273"/>
                      <a:pt x="79" y="198"/>
                      <a:pt x="0" y="176"/>
                    </a:cubicBezTo>
                    <a:cubicBezTo>
                      <a:pt x="0" y="183"/>
                      <a:pt x="0" y="183"/>
                      <a:pt x="0" y="183"/>
                    </a:cubicBezTo>
                    <a:cubicBezTo>
                      <a:pt x="74" y="205"/>
                      <a:pt x="126" y="277"/>
                      <a:pt x="119" y="357"/>
                    </a:cubicBezTo>
                    <a:cubicBezTo>
                      <a:pt x="118" y="376"/>
                      <a:pt x="113" y="393"/>
                      <a:pt x="106" y="410"/>
                    </a:cubicBezTo>
                    <a:cubicBezTo>
                      <a:pt x="113" y="413"/>
                      <a:pt x="113" y="413"/>
                      <a:pt x="113" y="413"/>
                    </a:cubicBezTo>
                    <a:cubicBezTo>
                      <a:pt x="113" y="413"/>
                      <a:pt x="113" y="413"/>
                      <a:pt x="112" y="414"/>
                    </a:cubicBezTo>
                    <a:cubicBezTo>
                      <a:pt x="257" y="514"/>
                      <a:pt x="257" y="514"/>
                      <a:pt x="257" y="514"/>
                    </a:cubicBezTo>
                    <a:cubicBezTo>
                      <a:pt x="282" y="470"/>
                      <a:pt x="297" y="423"/>
                      <a:pt x="301" y="372"/>
                    </a:cubicBezTo>
                    <a:cubicBezTo>
                      <a:pt x="316" y="192"/>
                      <a:pt x="191" y="32"/>
                      <a:pt x="1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nvGrpSpPr>
            <p:cNvPr id="176" name="组合 175"/>
            <p:cNvGrpSpPr/>
            <p:nvPr/>
          </p:nvGrpSpPr>
          <p:grpSpPr>
            <a:xfrm>
              <a:off x="9188730" y="-69120"/>
              <a:ext cx="3470490" cy="3252790"/>
              <a:chOff x="4198938" y="2303462"/>
              <a:chExt cx="3036887" cy="2846387"/>
            </a:xfrm>
          </p:grpSpPr>
          <p:sp>
            <p:nvSpPr>
              <p:cNvPr id="177" name="Freeform 5"/>
              <p:cNvSpPr>
                <a:spLocks/>
              </p:cNvSpPr>
              <p:nvPr/>
            </p:nvSpPr>
            <p:spPr bwMode="auto">
              <a:xfrm>
                <a:off x="4551363" y="2303462"/>
                <a:ext cx="2479675" cy="2251075"/>
              </a:xfrm>
              <a:custGeom>
                <a:avLst/>
                <a:gdLst>
                  <a:gd name="T0" fmla="*/ 356 w 658"/>
                  <a:gd name="T1" fmla="*/ 0 h 597"/>
                  <a:gd name="T2" fmla="*/ 329 w 658"/>
                  <a:gd name="T3" fmla="*/ 321 h 597"/>
                  <a:gd name="T4" fmla="*/ 292 w 658"/>
                  <a:gd name="T5" fmla="*/ 366 h 597"/>
                  <a:gd name="T6" fmla="*/ 292 w 658"/>
                  <a:gd name="T7" fmla="*/ 374 h 597"/>
                  <a:gd name="T8" fmla="*/ 0 w 658"/>
                  <a:gd name="T9" fmla="*/ 511 h 597"/>
                  <a:gd name="T10" fmla="*/ 16 w 658"/>
                  <a:gd name="T11" fmla="*/ 545 h 597"/>
                  <a:gd name="T12" fmla="*/ 307 w 658"/>
                  <a:gd name="T13" fmla="*/ 408 h 597"/>
                  <a:gd name="T14" fmla="*/ 339 w 658"/>
                  <a:gd name="T15" fmla="*/ 422 h 597"/>
                  <a:gd name="T16" fmla="*/ 344 w 658"/>
                  <a:gd name="T17" fmla="*/ 422 h 597"/>
                  <a:gd name="T18" fmla="*/ 373 w 658"/>
                  <a:gd name="T19" fmla="*/ 413 h 597"/>
                  <a:gd name="T20" fmla="*/ 637 w 658"/>
                  <a:gd name="T21" fmla="*/ 597 h 597"/>
                  <a:gd name="T22" fmla="*/ 658 w 658"/>
                  <a:gd name="T23" fmla="*/ 566 h 597"/>
                  <a:gd name="T24" fmla="*/ 394 w 658"/>
                  <a:gd name="T25" fmla="*/ 383 h 597"/>
                  <a:gd name="T26" fmla="*/ 395 w 658"/>
                  <a:gd name="T27" fmla="*/ 375 h 597"/>
                  <a:gd name="T28" fmla="*/ 366 w 658"/>
                  <a:gd name="T29" fmla="*/ 324 h 597"/>
                  <a:gd name="T30" fmla="*/ 392 w 658"/>
                  <a:gd name="T31" fmla="*/ 3 h 597"/>
                  <a:gd name="T32" fmla="*/ 356 w 658"/>
                  <a:gd name="T33" fmla="*/ 0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58" h="597">
                    <a:moveTo>
                      <a:pt x="356" y="0"/>
                    </a:moveTo>
                    <a:cubicBezTo>
                      <a:pt x="329" y="321"/>
                      <a:pt x="329" y="321"/>
                      <a:pt x="329" y="321"/>
                    </a:cubicBezTo>
                    <a:cubicBezTo>
                      <a:pt x="309" y="326"/>
                      <a:pt x="294" y="344"/>
                      <a:pt x="292" y="366"/>
                    </a:cubicBezTo>
                    <a:cubicBezTo>
                      <a:pt x="291" y="369"/>
                      <a:pt x="292" y="372"/>
                      <a:pt x="292" y="374"/>
                    </a:cubicBezTo>
                    <a:cubicBezTo>
                      <a:pt x="0" y="511"/>
                      <a:pt x="0" y="511"/>
                      <a:pt x="0" y="511"/>
                    </a:cubicBezTo>
                    <a:cubicBezTo>
                      <a:pt x="16" y="545"/>
                      <a:pt x="16" y="545"/>
                      <a:pt x="16" y="545"/>
                    </a:cubicBezTo>
                    <a:cubicBezTo>
                      <a:pt x="307" y="408"/>
                      <a:pt x="307" y="408"/>
                      <a:pt x="307" y="408"/>
                    </a:cubicBezTo>
                    <a:cubicBezTo>
                      <a:pt x="316" y="416"/>
                      <a:pt x="327" y="421"/>
                      <a:pt x="339" y="422"/>
                    </a:cubicBezTo>
                    <a:cubicBezTo>
                      <a:pt x="341" y="422"/>
                      <a:pt x="342" y="422"/>
                      <a:pt x="344" y="422"/>
                    </a:cubicBezTo>
                    <a:cubicBezTo>
                      <a:pt x="354" y="422"/>
                      <a:pt x="364" y="419"/>
                      <a:pt x="373" y="413"/>
                    </a:cubicBezTo>
                    <a:cubicBezTo>
                      <a:pt x="637" y="597"/>
                      <a:pt x="637" y="597"/>
                      <a:pt x="637" y="597"/>
                    </a:cubicBezTo>
                    <a:cubicBezTo>
                      <a:pt x="658" y="566"/>
                      <a:pt x="658" y="566"/>
                      <a:pt x="658" y="566"/>
                    </a:cubicBezTo>
                    <a:cubicBezTo>
                      <a:pt x="394" y="383"/>
                      <a:pt x="394" y="383"/>
                      <a:pt x="394" y="383"/>
                    </a:cubicBezTo>
                    <a:cubicBezTo>
                      <a:pt x="394" y="380"/>
                      <a:pt x="395" y="377"/>
                      <a:pt x="395" y="375"/>
                    </a:cubicBezTo>
                    <a:cubicBezTo>
                      <a:pt x="397" y="353"/>
                      <a:pt x="385" y="333"/>
                      <a:pt x="366" y="324"/>
                    </a:cubicBezTo>
                    <a:cubicBezTo>
                      <a:pt x="392" y="3"/>
                      <a:pt x="392" y="3"/>
                      <a:pt x="392" y="3"/>
                    </a:cubicBezTo>
                    <a:cubicBezTo>
                      <a:pt x="356" y="0"/>
                      <a:pt x="356" y="0"/>
                      <a:pt x="356"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8" name="Freeform 11"/>
              <p:cNvSpPr>
                <a:spLocks/>
              </p:cNvSpPr>
              <p:nvPr/>
            </p:nvSpPr>
            <p:spPr bwMode="auto">
              <a:xfrm>
                <a:off x="6045200" y="2392362"/>
                <a:ext cx="1190625" cy="1936750"/>
              </a:xfrm>
              <a:custGeom>
                <a:avLst/>
                <a:gdLst>
                  <a:gd name="T0" fmla="*/ 15 w 316"/>
                  <a:gd name="T1" fmla="*/ 0 h 514"/>
                  <a:gd name="T2" fmla="*/ 0 w 316"/>
                  <a:gd name="T3" fmla="*/ 176 h 514"/>
                  <a:gd name="T4" fmla="*/ 8 w 316"/>
                  <a:gd name="T5" fmla="*/ 178 h 514"/>
                  <a:gd name="T6" fmla="*/ 22 w 316"/>
                  <a:gd name="T7" fmla="*/ 9 h 514"/>
                  <a:gd name="T8" fmla="*/ 294 w 316"/>
                  <a:gd name="T9" fmla="*/ 372 h 514"/>
                  <a:gd name="T10" fmla="*/ 255 w 316"/>
                  <a:gd name="T11" fmla="*/ 503 h 514"/>
                  <a:gd name="T12" fmla="*/ 115 w 316"/>
                  <a:gd name="T13" fmla="*/ 407 h 514"/>
                  <a:gd name="T14" fmla="*/ 113 w 316"/>
                  <a:gd name="T15" fmla="*/ 413 h 514"/>
                  <a:gd name="T16" fmla="*/ 127 w 316"/>
                  <a:gd name="T17" fmla="*/ 358 h 514"/>
                  <a:gd name="T18" fmla="*/ 0 w 316"/>
                  <a:gd name="T19" fmla="*/ 176 h 514"/>
                  <a:gd name="T20" fmla="*/ 0 w 316"/>
                  <a:gd name="T21" fmla="*/ 183 h 514"/>
                  <a:gd name="T22" fmla="*/ 119 w 316"/>
                  <a:gd name="T23" fmla="*/ 357 h 514"/>
                  <a:gd name="T24" fmla="*/ 106 w 316"/>
                  <a:gd name="T25" fmla="*/ 410 h 514"/>
                  <a:gd name="T26" fmla="*/ 113 w 316"/>
                  <a:gd name="T27" fmla="*/ 413 h 514"/>
                  <a:gd name="T28" fmla="*/ 112 w 316"/>
                  <a:gd name="T29" fmla="*/ 414 h 514"/>
                  <a:gd name="T30" fmla="*/ 257 w 316"/>
                  <a:gd name="T31" fmla="*/ 514 h 514"/>
                  <a:gd name="T32" fmla="*/ 301 w 316"/>
                  <a:gd name="T33" fmla="*/ 372 h 514"/>
                  <a:gd name="T34" fmla="*/ 15 w 316"/>
                  <a:gd name="T35" fmla="*/ 0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6" h="514">
                    <a:moveTo>
                      <a:pt x="15" y="0"/>
                    </a:moveTo>
                    <a:cubicBezTo>
                      <a:pt x="0" y="176"/>
                      <a:pt x="0" y="176"/>
                      <a:pt x="0" y="176"/>
                    </a:cubicBezTo>
                    <a:cubicBezTo>
                      <a:pt x="3" y="177"/>
                      <a:pt x="5" y="177"/>
                      <a:pt x="8" y="178"/>
                    </a:cubicBezTo>
                    <a:cubicBezTo>
                      <a:pt x="22" y="9"/>
                      <a:pt x="22" y="9"/>
                      <a:pt x="22" y="9"/>
                    </a:cubicBezTo>
                    <a:cubicBezTo>
                      <a:pt x="192" y="43"/>
                      <a:pt x="308" y="198"/>
                      <a:pt x="294" y="372"/>
                    </a:cubicBezTo>
                    <a:cubicBezTo>
                      <a:pt x="290" y="418"/>
                      <a:pt x="277" y="462"/>
                      <a:pt x="255" y="503"/>
                    </a:cubicBezTo>
                    <a:cubicBezTo>
                      <a:pt x="115" y="407"/>
                      <a:pt x="115" y="407"/>
                      <a:pt x="115" y="407"/>
                    </a:cubicBezTo>
                    <a:cubicBezTo>
                      <a:pt x="115" y="409"/>
                      <a:pt x="114" y="411"/>
                      <a:pt x="113" y="413"/>
                    </a:cubicBezTo>
                    <a:cubicBezTo>
                      <a:pt x="120" y="396"/>
                      <a:pt x="125" y="377"/>
                      <a:pt x="127" y="358"/>
                    </a:cubicBezTo>
                    <a:cubicBezTo>
                      <a:pt x="134" y="273"/>
                      <a:pt x="79" y="198"/>
                      <a:pt x="0" y="176"/>
                    </a:cubicBezTo>
                    <a:cubicBezTo>
                      <a:pt x="0" y="183"/>
                      <a:pt x="0" y="183"/>
                      <a:pt x="0" y="183"/>
                    </a:cubicBezTo>
                    <a:cubicBezTo>
                      <a:pt x="74" y="205"/>
                      <a:pt x="126" y="277"/>
                      <a:pt x="119" y="357"/>
                    </a:cubicBezTo>
                    <a:cubicBezTo>
                      <a:pt x="118" y="376"/>
                      <a:pt x="113" y="393"/>
                      <a:pt x="106" y="410"/>
                    </a:cubicBezTo>
                    <a:cubicBezTo>
                      <a:pt x="113" y="413"/>
                      <a:pt x="113" y="413"/>
                      <a:pt x="113" y="413"/>
                    </a:cubicBezTo>
                    <a:cubicBezTo>
                      <a:pt x="113" y="413"/>
                      <a:pt x="113" y="413"/>
                      <a:pt x="112" y="414"/>
                    </a:cubicBezTo>
                    <a:cubicBezTo>
                      <a:pt x="257" y="514"/>
                      <a:pt x="257" y="514"/>
                      <a:pt x="257" y="514"/>
                    </a:cubicBezTo>
                    <a:cubicBezTo>
                      <a:pt x="282" y="470"/>
                      <a:pt x="297" y="423"/>
                      <a:pt x="301" y="372"/>
                    </a:cubicBezTo>
                    <a:cubicBezTo>
                      <a:pt x="316" y="192"/>
                      <a:pt x="191" y="32"/>
                      <a:pt x="1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79" name="Freeform 11"/>
              <p:cNvSpPr>
                <a:spLocks/>
              </p:cNvSpPr>
              <p:nvPr/>
            </p:nvSpPr>
            <p:spPr bwMode="auto">
              <a:xfrm rot="14420697">
                <a:off x="4572000" y="2207575"/>
                <a:ext cx="1190625" cy="1936750"/>
              </a:xfrm>
              <a:custGeom>
                <a:avLst/>
                <a:gdLst>
                  <a:gd name="T0" fmla="*/ 15 w 316"/>
                  <a:gd name="T1" fmla="*/ 0 h 514"/>
                  <a:gd name="T2" fmla="*/ 0 w 316"/>
                  <a:gd name="T3" fmla="*/ 176 h 514"/>
                  <a:gd name="T4" fmla="*/ 8 w 316"/>
                  <a:gd name="T5" fmla="*/ 178 h 514"/>
                  <a:gd name="T6" fmla="*/ 22 w 316"/>
                  <a:gd name="T7" fmla="*/ 9 h 514"/>
                  <a:gd name="T8" fmla="*/ 294 w 316"/>
                  <a:gd name="T9" fmla="*/ 372 h 514"/>
                  <a:gd name="T10" fmla="*/ 255 w 316"/>
                  <a:gd name="T11" fmla="*/ 503 h 514"/>
                  <a:gd name="T12" fmla="*/ 115 w 316"/>
                  <a:gd name="T13" fmla="*/ 407 h 514"/>
                  <a:gd name="T14" fmla="*/ 113 w 316"/>
                  <a:gd name="T15" fmla="*/ 413 h 514"/>
                  <a:gd name="T16" fmla="*/ 127 w 316"/>
                  <a:gd name="T17" fmla="*/ 358 h 514"/>
                  <a:gd name="T18" fmla="*/ 0 w 316"/>
                  <a:gd name="T19" fmla="*/ 176 h 514"/>
                  <a:gd name="T20" fmla="*/ 0 w 316"/>
                  <a:gd name="T21" fmla="*/ 183 h 514"/>
                  <a:gd name="T22" fmla="*/ 119 w 316"/>
                  <a:gd name="T23" fmla="*/ 357 h 514"/>
                  <a:gd name="T24" fmla="*/ 106 w 316"/>
                  <a:gd name="T25" fmla="*/ 410 h 514"/>
                  <a:gd name="T26" fmla="*/ 113 w 316"/>
                  <a:gd name="T27" fmla="*/ 413 h 514"/>
                  <a:gd name="T28" fmla="*/ 112 w 316"/>
                  <a:gd name="T29" fmla="*/ 414 h 514"/>
                  <a:gd name="T30" fmla="*/ 257 w 316"/>
                  <a:gd name="T31" fmla="*/ 514 h 514"/>
                  <a:gd name="T32" fmla="*/ 301 w 316"/>
                  <a:gd name="T33" fmla="*/ 372 h 514"/>
                  <a:gd name="T34" fmla="*/ 15 w 316"/>
                  <a:gd name="T35" fmla="*/ 0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6" h="514">
                    <a:moveTo>
                      <a:pt x="15" y="0"/>
                    </a:moveTo>
                    <a:cubicBezTo>
                      <a:pt x="0" y="176"/>
                      <a:pt x="0" y="176"/>
                      <a:pt x="0" y="176"/>
                    </a:cubicBezTo>
                    <a:cubicBezTo>
                      <a:pt x="3" y="177"/>
                      <a:pt x="5" y="177"/>
                      <a:pt x="8" y="178"/>
                    </a:cubicBezTo>
                    <a:cubicBezTo>
                      <a:pt x="22" y="9"/>
                      <a:pt x="22" y="9"/>
                      <a:pt x="22" y="9"/>
                    </a:cubicBezTo>
                    <a:cubicBezTo>
                      <a:pt x="192" y="43"/>
                      <a:pt x="308" y="198"/>
                      <a:pt x="294" y="372"/>
                    </a:cubicBezTo>
                    <a:cubicBezTo>
                      <a:pt x="290" y="418"/>
                      <a:pt x="277" y="462"/>
                      <a:pt x="255" y="503"/>
                    </a:cubicBezTo>
                    <a:cubicBezTo>
                      <a:pt x="115" y="407"/>
                      <a:pt x="115" y="407"/>
                      <a:pt x="115" y="407"/>
                    </a:cubicBezTo>
                    <a:cubicBezTo>
                      <a:pt x="115" y="409"/>
                      <a:pt x="114" y="411"/>
                      <a:pt x="113" y="413"/>
                    </a:cubicBezTo>
                    <a:cubicBezTo>
                      <a:pt x="120" y="396"/>
                      <a:pt x="125" y="377"/>
                      <a:pt x="127" y="358"/>
                    </a:cubicBezTo>
                    <a:cubicBezTo>
                      <a:pt x="134" y="273"/>
                      <a:pt x="79" y="198"/>
                      <a:pt x="0" y="176"/>
                    </a:cubicBezTo>
                    <a:cubicBezTo>
                      <a:pt x="0" y="183"/>
                      <a:pt x="0" y="183"/>
                      <a:pt x="0" y="183"/>
                    </a:cubicBezTo>
                    <a:cubicBezTo>
                      <a:pt x="74" y="205"/>
                      <a:pt x="126" y="277"/>
                      <a:pt x="119" y="357"/>
                    </a:cubicBezTo>
                    <a:cubicBezTo>
                      <a:pt x="118" y="376"/>
                      <a:pt x="113" y="393"/>
                      <a:pt x="106" y="410"/>
                    </a:cubicBezTo>
                    <a:cubicBezTo>
                      <a:pt x="113" y="413"/>
                      <a:pt x="113" y="413"/>
                      <a:pt x="113" y="413"/>
                    </a:cubicBezTo>
                    <a:cubicBezTo>
                      <a:pt x="113" y="413"/>
                      <a:pt x="113" y="413"/>
                      <a:pt x="112" y="414"/>
                    </a:cubicBezTo>
                    <a:cubicBezTo>
                      <a:pt x="257" y="514"/>
                      <a:pt x="257" y="514"/>
                      <a:pt x="257" y="514"/>
                    </a:cubicBezTo>
                    <a:cubicBezTo>
                      <a:pt x="282" y="470"/>
                      <a:pt x="297" y="423"/>
                      <a:pt x="301" y="372"/>
                    </a:cubicBezTo>
                    <a:cubicBezTo>
                      <a:pt x="316" y="192"/>
                      <a:pt x="191" y="32"/>
                      <a:pt x="1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0" name="Freeform 11"/>
              <p:cNvSpPr>
                <a:spLocks/>
              </p:cNvSpPr>
              <p:nvPr/>
            </p:nvSpPr>
            <p:spPr bwMode="auto">
              <a:xfrm rot="7201819">
                <a:off x="5145087" y="3586162"/>
                <a:ext cx="1190625" cy="1936750"/>
              </a:xfrm>
              <a:custGeom>
                <a:avLst/>
                <a:gdLst>
                  <a:gd name="T0" fmla="*/ 15 w 316"/>
                  <a:gd name="T1" fmla="*/ 0 h 514"/>
                  <a:gd name="T2" fmla="*/ 0 w 316"/>
                  <a:gd name="T3" fmla="*/ 176 h 514"/>
                  <a:gd name="T4" fmla="*/ 8 w 316"/>
                  <a:gd name="T5" fmla="*/ 178 h 514"/>
                  <a:gd name="T6" fmla="*/ 22 w 316"/>
                  <a:gd name="T7" fmla="*/ 9 h 514"/>
                  <a:gd name="T8" fmla="*/ 294 w 316"/>
                  <a:gd name="T9" fmla="*/ 372 h 514"/>
                  <a:gd name="T10" fmla="*/ 255 w 316"/>
                  <a:gd name="T11" fmla="*/ 503 h 514"/>
                  <a:gd name="T12" fmla="*/ 115 w 316"/>
                  <a:gd name="T13" fmla="*/ 407 h 514"/>
                  <a:gd name="T14" fmla="*/ 113 w 316"/>
                  <a:gd name="T15" fmla="*/ 413 h 514"/>
                  <a:gd name="T16" fmla="*/ 127 w 316"/>
                  <a:gd name="T17" fmla="*/ 358 h 514"/>
                  <a:gd name="T18" fmla="*/ 0 w 316"/>
                  <a:gd name="T19" fmla="*/ 176 h 514"/>
                  <a:gd name="T20" fmla="*/ 0 w 316"/>
                  <a:gd name="T21" fmla="*/ 183 h 514"/>
                  <a:gd name="T22" fmla="*/ 119 w 316"/>
                  <a:gd name="T23" fmla="*/ 357 h 514"/>
                  <a:gd name="T24" fmla="*/ 106 w 316"/>
                  <a:gd name="T25" fmla="*/ 410 h 514"/>
                  <a:gd name="T26" fmla="*/ 113 w 316"/>
                  <a:gd name="T27" fmla="*/ 413 h 514"/>
                  <a:gd name="T28" fmla="*/ 112 w 316"/>
                  <a:gd name="T29" fmla="*/ 414 h 514"/>
                  <a:gd name="T30" fmla="*/ 257 w 316"/>
                  <a:gd name="T31" fmla="*/ 514 h 514"/>
                  <a:gd name="T32" fmla="*/ 301 w 316"/>
                  <a:gd name="T33" fmla="*/ 372 h 514"/>
                  <a:gd name="T34" fmla="*/ 15 w 316"/>
                  <a:gd name="T35" fmla="*/ 0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6" h="514">
                    <a:moveTo>
                      <a:pt x="15" y="0"/>
                    </a:moveTo>
                    <a:cubicBezTo>
                      <a:pt x="0" y="176"/>
                      <a:pt x="0" y="176"/>
                      <a:pt x="0" y="176"/>
                    </a:cubicBezTo>
                    <a:cubicBezTo>
                      <a:pt x="3" y="177"/>
                      <a:pt x="5" y="177"/>
                      <a:pt x="8" y="178"/>
                    </a:cubicBezTo>
                    <a:cubicBezTo>
                      <a:pt x="22" y="9"/>
                      <a:pt x="22" y="9"/>
                      <a:pt x="22" y="9"/>
                    </a:cubicBezTo>
                    <a:cubicBezTo>
                      <a:pt x="192" y="43"/>
                      <a:pt x="308" y="198"/>
                      <a:pt x="294" y="372"/>
                    </a:cubicBezTo>
                    <a:cubicBezTo>
                      <a:pt x="290" y="418"/>
                      <a:pt x="277" y="462"/>
                      <a:pt x="255" y="503"/>
                    </a:cubicBezTo>
                    <a:cubicBezTo>
                      <a:pt x="115" y="407"/>
                      <a:pt x="115" y="407"/>
                      <a:pt x="115" y="407"/>
                    </a:cubicBezTo>
                    <a:cubicBezTo>
                      <a:pt x="115" y="409"/>
                      <a:pt x="114" y="411"/>
                      <a:pt x="113" y="413"/>
                    </a:cubicBezTo>
                    <a:cubicBezTo>
                      <a:pt x="120" y="396"/>
                      <a:pt x="125" y="377"/>
                      <a:pt x="127" y="358"/>
                    </a:cubicBezTo>
                    <a:cubicBezTo>
                      <a:pt x="134" y="273"/>
                      <a:pt x="79" y="198"/>
                      <a:pt x="0" y="176"/>
                    </a:cubicBezTo>
                    <a:cubicBezTo>
                      <a:pt x="0" y="183"/>
                      <a:pt x="0" y="183"/>
                      <a:pt x="0" y="183"/>
                    </a:cubicBezTo>
                    <a:cubicBezTo>
                      <a:pt x="74" y="205"/>
                      <a:pt x="126" y="277"/>
                      <a:pt x="119" y="357"/>
                    </a:cubicBezTo>
                    <a:cubicBezTo>
                      <a:pt x="118" y="376"/>
                      <a:pt x="113" y="393"/>
                      <a:pt x="106" y="410"/>
                    </a:cubicBezTo>
                    <a:cubicBezTo>
                      <a:pt x="113" y="413"/>
                      <a:pt x="113" y="413"/>
                      <a:pt x="113" y="413"/>
                    </a:cubicBezTo>
                    <a:cubicBezTo>
                      <a:pt x="113" y="413"/>
                      <a:pt x="113" y="413"/>
                      <a:pt x="112" y="414"/>
                    </a:cubicBezTo>
                    <a:cubicBezTo>
                      <a:pt x="257" y="514"/>
                      <a:pt x="257" y="514"/>
                      <a:pt x="257" y="514"/>
                    </a:cubicBezTo>
                    <a:cubicBezTo>
                      <a:pt x="282" y="470"/>
                      <a:pt x="297" y="423"/>
                      <a:pt x="301" y="372"/>
                    </a:cubicBezTo>
                    <a:cubicBezTo>
                      <a:pt x="316" y="192"/>
                      <a:pt x="191" y="32"/>
                      <a:pt x="1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grpSp>
      <p:sp>
        <p:nvSpPr>
          <p:cNvPr id="185" name="Freeform 5"/>
          <p:cNvSpPr>
            <a:spLocks noEditPoints="1"/>
          </p:cNvSpPr>
          <p:nvPr/>
        </p:nvSpPr>
        <p:spPr bwMode="auto">
          <a:xfrm>
            <a:off x="10573902" y="1218062"/>
            <a:ext cx="855662" cy="855662"/>
          </a:xfrm>
          <a:custGeom>
            <a:avLst/>
            <a:gdLst>
              <a:gd name="T0" fmla="*/ 80 w 174"/>
              <a:gd name="T1" fmla="*/ 174 h 174"/>
              <a:gd name="T2" fmla="*/ 80 w 174"/>
              <a:gd name="T3" fmla="*/ 166 h 174"/>
              <a:gd name="T4" fmla="*/ 94 w 174"/>
              <a:gd name="T5" fmla="*/ 167 h 174"/>
              <a:gd name="T6" fmla="*/ 88 w 174"/>
              <a:gd name="T7" fmla="*/ 174 h 174"/>
              <a:gd name="T8" fmla="*/ 107 w 174"/>
              <a:gd name="T9" fmla="*/ 164 h 174"/>
              <a:gd name="T10" fmla="*/ 124 w 174"/>
              <a:gd name="T11" fmla="*/ 166 h 174"/>
              <a:gd name="T12" fmla="*/ 64 w 174"/>
              <a:gd name="T13" fmla="*/ 171 h 174"/>
              <a:gd name="T14" fmla="*/ 53 w 174"/>
              <a:gd name="T15" fmla="*/ 159 h 174"/>
              <a:gd name="T16" fmla="*/ 64 w 174"/>
              <a:gd name="T17" fmla="*/ 171 h 174"/>
              <a:gd name="T18" fmla="*/ 133 w 174"/>
              <a:gd name="T19" fmla="*/ 153 h 174"/>
              <a:gd name="T20" fmla="*/ 149 w 174"/>
              <a:gd name="T21" fmla="*/ 149 h 174"/>
              <a:gd name="T22" fmla="*/ 36 w 174"/>
              <a:gd name="T23" fmla="*/ 158 h 174"/>
              <a:gd name="T24" fmla="*/ 30 w 174"/>
              <a:gd name="T25" fmla="*/ 143 h 174"/>
              <a:gd name="T26" fmla="*/ 36 w 174"/>
              <a:gd name="T27" fmla="*/ 158 h 174"/>
              <a:gd name="T28" fmla="*/ 152 w 174"/>
              <a:gd name="T29" fmla="*/ 133 h 174"/>
              <a:gd name="T30" fmla="*/ 166 w 174"/>
              <a:gd name="T31" fmla="*/ 124 h 174"/>
              <a:gd name="T32" fmla="*/ 15 w 174"/>
              <a:gd name="T33" fmla="*/ 136 h 174"/>
              <a:gd name="T34" fmla="*/ 15 w 174"/>
              <a:gd name="T35" fmla="*/ 119 h 174"/>
              <a:gd name="T36" fmla="*/ 15 w 174"/>
              <a:gd name="T37" fmla="*/ 136 h 174"/>
              <a:gd name="T38" fmla="*/ 164 w 174"/>
              <a:gd name="T39" fmla="*/ 108 h 174"/>
              <a:gd name="T40" fmla="*/ 174 w 174"/>
              <a:gd name="T41" fmla="*/ 95 h 174"/>
              <a:gd name="T42" fmla="*/ 3 w 174"/>
              <a:gd name="T43" fmla="*/ 108 h 174"/>
              <a:gd name="T44" fmla="*/ 8 w 174"/>
              <a:gd name="T45" fmla="*/ 92 h 174"/>
              <a:gd name="T46" fmla="*/ 3 w 174"/>
              <a:gd name="T47" fmla="*/ 108 h 174"/>
              <a:gd name="T48" fmla="*/ 165 w 174"/>
              <a:gd name="T49" fmla="*/ 71 h 174"/>
              <a:gd name="T50" fmla="*/ 174 w 174"/>
              <a:gd name="T51" fmla="*/ 84 h 174"/>
              <a:gd name="T52" fmla="*/ 8 w 174"/>
              <a:gd name="T53" fmla="*/ 78 h 174"/>
              <a:gd name="T54" fmla="*/ 4 w 174"/>
              <a:gd name="T55" fmla="*/ 63 h 174"/>
              <a:gd name="T56" fmla="*/ 8 w 174"/>
              <a:gd name="T57" fmla="*/ 78 h 174"/>
              <a:gd name="T58" fmla="*/ 155 w 174"/>
              <a:gd name="T59" fmla="*/ 45 h 174"/>
              <a:gd name="T60" fmla="*/ 168 w 174"/>
              <a:gd name="T61" fmla="*/ 54 h 174"/>
              <a:gd name="T62" fmla="*/ 16 w 174"/>
              <a:gd name="T63" fmla="*/ 52 h 174"/>
              <a:gd name="T64" fmla="*/ 18 w 174"/>
              <a:gd name="T65" fmla="*/ 35 h 174"/>
              <a:gd name="T66" fmla="*/ 16 w 174"/>
              <a:gd name="T67" fmla="*/ 52 h 174"/>
              <a:gd name="T68" fmla="*/ 136 w 174"/>
              <a:gd name="T69" fmla="*/ 24 h 174"/>
              <a:gd name="T70" fmla="*/ 152 w 174"/>
              <a:gd name="T71" fmla="*/ 29 h 174"/>
              <a:gd name="T72" fmla="*/ 33 w 174"/>
              <a:gd name="T73" fmla="*/ 29 h 174"/>
              <a:gd name="T74" fmla="*/ 40 w 174"/>
              <a:gd name="T75" fmla="*/ 14 h 174"/>
              <a:gd name="T76" fmla="*/ 33 w 174"/>
              <a:gd name="T77" fmla="*/ 29 h 174"/>
              <a:gd name="T78" fmla="*/ 111 w 174"/>
              <a:gd name="T79" fmla="*/ 11 h 174"/>
              <a:gd name="T80" fmla="*/ 128 w 174"/>
              <a:gd name="T81" fmla="*/ 10 h 174"/>
              <a:gd name="T82" fmla="*/ 56 w 174"/>
              <a:gd name="T83" fmla="*/ 14 h 174"/>
              <a:gd name="T84" fmla="*/ 68 w 174"/>
              <a:gd name="T85" fmla="*/ 2 h 174"/>
              <a:gd name="T86" fmla="*/ 56 w 174"/>
              <a:gd name="T87" fmla="*/ 14 h 174"/>
              <a:gd name="T88" fmla="*/ 94 w 174"/>
              <a:gd name="T89" fmla="*/ 8 h 174"/>
              <a:gd name="T90" fmla="*/ 83 w 174"/>
              <a:gd name="T91" fmla="*/ 0 h 174"/>
              <a:gd name="T92" fmla="*/ 99 w 174"/>
              <a:gd name="T93" fmla="*/ 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4" h="174">
                <a:moveTo>
                  <a:pt x="88" y="174"/>
                </a:moveTo>
                <a:cubicBezTo>
                  <a:pt x="85" y="174"/>
                  <a:pt x="83" y="174"/>
                  <a:pt x="80" y="174"/>
                </a:cubicBezTo>
                <a:cubicBezTo>
                  <a:pt x="79" y="174"/>
                  <a:pt x="79" y="174"/>
                  <a:pt x="79" y="174"/>
                </a:cubicBezTo>
                <a:cubicBezTo>
                  <a:pt x="80" y="166"/>
                  <a:pt x="80" y="166"/>
                  <a:pt x="80" y="166"/>
                </a:cubicBezTo>
                <a:cubicBezTo>
                  <a:pt x="81" y="167"/>
                  <a:pt x="81" y="167"/>
                  <a:pt x="81" y="167"/>
                </a:cubicBezTo>
                <a:cubicBezTo>
                  <a:pt x="85" y="167"/>
                  <a:pt x="89" y="167"/>
                  <a:pt x="94" y="167"/>
                </a:cubicBezTo>
                <a:cubicBezTo>
                  <a:pt x="94" y="174"/>
                  <a:pt x="94" y="174"/>
                  <a:pt x="94" y="174"/>
                </a:cubicBezTo>
                <a:cubicBezTo>
                  <a:pt x="92" y="174"/>
                  <a:pt x="90" y="174"/>
                  <a:pt x="88" y="174"/>
                </a:cubicBezTo>
                <a:close/>
                <a:moveTo>
                  <a:pt x="109" y="172"/>
                </a:moveTo>
                <a:cubicBezTo>
                  <a:pt x="107" y="164"/>
                  <a:pt x="107" y="164"/>
                  <a:pt x="107" y="164"/>
                </a:cubicBezTo>
                <a:cubicBezTo>
                  <a:pt x="112" y="163"/>
                  <a:pt x="116" y="162"/>
                  <a:pt x="121" y="160"/>
                </a:cubicBezTo>
                <a:cubicBezTo>
                  <a:pt x="124" y="166"/>
                  <a:pt x="124" y="166"/>
                  <a:pt x="124" y="166"/>
                </a:cubicBezTo>
                <a:cubicBezTo>
                  <a:pt x="119" y="169"/>
                  <a:pt x="114" y="170"/>
                  <a:pt x="109" y="172"/>
                </a:cubicBezTo>
                <a:close/>
                <a:moveTo>
                  <a:pt x="64" y="171"/>
                </a:moveTo>
                <a:cubicBezTo>
                  <a:pt x="59" y="170"/>
                  <a:pt x="54" y="168"/>
                  <a:pt x="49" y="166"/>
                </a:cubicBezTo>
                <a:cubicBezTo>
                  <a:pt x="53" y="159"/>
                  <a:pt x="53" y="159"/>
                  <a:pt x="53" y="159"/>
                </a:cubicBezTo>
                <a:cubicBezTo>
                  <a:pt x="57" y="161"/>
                  <a:pt x="61" y="163"/>
                  <a:pt x="66" y="164"/>
                </a:cubicBezTo>
                <a:lnTo>
                  <a:pt x="64" y="171"/>
                </a:lnTo>
                <a:close/>
                <a:moveTo>
                  <a:pt x="137" y="159"/>
                </a:moveTo>
                <a:cubicBezTo>
                  <a:pt x="133" y="153"/>
                  <a:pt x="133" y="153"/>
                  <a:pt x="133" y="153"/>
                </a:cubicBezTo>
                <a:cubicBezTo>
                  <a:pt x="136" y="150"/>
                  <a:pt x="140" y="147"/>
                  <a:pt x="144" y="144"/>
                </a:cubicBezTo>
                <a:cubicBezTo>
                  <a:pt x="149" y="149"/>
                  <a:pt x="149" y="149"/>
                  <a:pt x="149" y="149"/>
                </a:cubicBezTo>
                <a:cubicBezTo>
                  <a:pt x="145" y="153"/>
                  <a:pt x="141" y="156"/>
                  <a:pt x="137" y="159"/>
                </a:cubicBezTo>
                <a:close/>
                <a:moveTo>
                  <a:pt x="36" y="158"/>
                </a:moveTo>
                <a:cubicBezTo>
                  <a:pt x="32" y="155"/>
                  <a:pt x="28" y="152"/>
                  <a:pt x="25" y="148"/>
                </a:cubicBezTo>
                <a:cubicBezTo>
                  <a:pt x="30" y="143"/>
                  <a:pt x="30" y="143"/>
                  <a:pt x="30" y="143"/>
                </a:cubicBezTo>
                <a:cubicBezTo>
                  <a:pt x="33" y="146"/>
                  <a:pt x="37" y="149"/>
                  <a:pt x="41" y="152"/>
                </a:cubicBezTo>
                <a:lnTo>
                  <a:pt x="36" y="158"/>
                </a:lnTo>
                <a:close/>
                <a:moveTo>
                  <a:pt x="159" y="137"/>
                </a:moveTo>
                <a:cubicBezTo>
                  <a:pt x="152" y="133"/>
                  <a:pt x="152" y="133"/>
                  <a:pt x="152" y="133"/>
                </a:cubicBezTo>
                <a:cubicBezTo>
                  <a:pt x="155" y="129"/>
                  <a:pt x="158" y="125"/>
                  <a:pt x="159" y="121"/>
                </a:cubicBezTo>
                <a:cubicBezTo>
                  <a:pt x="166" y="124"/>
                  <a:pt x="166" y="124"/>
                  <a:pt x="166" y="124"/>
                </a:cubicBezTo>
                <a:cubicBezTo>
                  <a:pt x="164" y="129"/>
                  <a:pt x="162" y="133"/>
                  <a:pt x="159" y="137"/>
                </a:cubicBezTo>
                <a:close/>
                <a:moveTo>
                  <a:pt x="15" y="136"/>
                </a:moveTo>
                <a:cubicBezTo>
                  <a:pt x="12" y="132"/>
                  <a:pt x="10" y="127"/>
                  <a:pt x="8" y="122"/>
                </a:cubicBezTo>
                <a:cubicBezTo>
                  <a:pt x="15" y="119"/>
                  <a:pt x="15" y="119"/>
                  <a:pt x="15" y="119"/>
                </a:cubicBezTo>
                <a:cubicBezTo>
                  <a:pt x="17" y="124"/>
                  <a:pt x="19" y="128"/>
                  <a:pt x="21" y="132"/>
                </a:cubicBezTo>
                <a:lnTo>
                  <a:pt x="15" y="136"/>
                </a:lnTo>
                <a:close/>
                <a:moveTo>
                  <a:pt x="172" y="110"/>
                </a:moveTo>
                <a:cubicBezTo>
                  <a:pt x="164" y="108"/>
                  <a:pt x="164" y="108"/>
                  <a:pt x="164" y="108"/>
                </a:cubicBezTo>
                <a:cubicBezTo>
                  <a:pt x="165" y="103"/>
                  <a:pt x="166" y="99"/>
                  <a:pt x="167" y="94"/>
                </a:cubicBezTo>
                <a:cubicBezTo>
                  <a:pt x="174" y="95"/>
                  <a:pt x="174" y="95"/>
                  <a:pt x="174" y="95"/>
                </a:cubicBezTo>
                <a:cubicBezTo>
                  <a:pt x="174" y="100"/>
                  <a:pt x="173" y="105"/>
                  <a:pt x="172" y="110"/>
                </a:cubicBezTo>
                <a:close/>
                <a:moveTo>
                  <a:pt x="3" y="108"/>
                </a:moveTo>
                <a:cubicBezTo>
                  <a:pt x="1" y="103"/>
                  <a:pt x="1" y="98"/>
                  <a:pt x="0" y="93"/>
                </a:cubicBezTo>
                <a:cubicBezTo>
                  <a:pt x="8" y="92"/>
                  <a:pt x="8" y="92"/>
                  <a:pt x="8" y="92"/>
                </a:cubicBezTo>
                <a:cubicBezTo>
                  <a:pt x="8" y="97"/>
                  <a:pt x="9" y="102"/>
                  <a:pt x="10" y="106"/>
                </a:cubicBezTo>
                <a:lnTo>
                  <a:pt x="3" y="108"/>
                </a:lnTo>
                <a:close/>
                <a:moveTo>
                  <a:pt x="167" y="85"/>
                </a:moveTo>
                <a:cubicBezTo>
                  <a:pt x="167" y="80"/>
                  <a:pt x="166" y="75"/>
                  <a:pt x="165" y="71"/>
                </a:cubicBezTo>
                <a:cubicBezTo>
                  <a:pt x="173" y="69"/>
                  <a:pt x="173" y="69"/>
                  <a:pt x="173" y="69"/>
                </a:cubicBezTo>
                <a:cubicBezTo>
                  <a:pt x="174" y="74"/>
                  <a:pt x="174" y="79"/>
                  <a:pt x="174" y="84"/>
                </a:cubicBezTo>
                <a:lnTo>
                  <a:pt x="167" y="85"/>
                </a:lnTo>
                <a:close/>
                <a:moveTo>
                  <a:pt x="8" y="78"/>
                </a:moveTo>
                <a:cubicBezTo>
                  <a:pt x="1" y="77"/>
                  <a:pt x="1" y="77"/>
                  <a:pt x="1" y="77"/>
                </a:cubicBezTo>
                <a:cubicBezTo>
                  <a:pt x="1" y="72"/>
                  <a:pt x="2" y="67"/>
                  <a:pt x="4" y="63"/>
                </a:cubicBezTo>
                <a:cubicBezTo>
                  <a:pt x="11" y="65"/>
                  <a:pt x="11" y="65"/>
                  <a:pt x="11" y="65"/>
                </a:cubicBezTo>
                <a:cubicBezTo>
                  <a:pt x="10" y="69"/>
                  <a:pt x="9" y="74"/>
                  <a:pt x="8" y="78"/>
                </a:cubicBezTo>
                <a:close/>
                <a:moveTo>
                  <a:pt x="161" y="57"/>
                </a:moveTo>
                <a:cubicBezTo>
                  <a:pt x="159" y="53"/>
                  <a:pt x="157" y="49"/>
                  <a:pt x="155" y="45"/>
                </a:cubicBezTo>
                <a:cubicBezTo>
                  <a:pt x="161" y="41"/>
                  <a:pt x="161" y="41"/>
                  <a:pt x="161" y="41"/>
                </a:cubicBezTo>
                <a:cubicBezTo>
                  <a:pt x="164" y="45"/>
                  <a:pt x="166" y="50"/>
                  <a:pt x="168" y="54"/>
                </a:cubicBezTo>
                <a:lnTo>
                  <a:pt x="161" y="57"/>
                </a:lnTo>
                <a:close/>
                <a:moveTo>
                  <a:pt x="16" y="52"/>
                </a:moveTo>
                <a:cubicBezTo>
                  <a:pt x="9" y="48"/>
                  <a:pt x="9" y="48"/>
                  <a:pt x="9" y="48"/>
                </a:cubicBezTo>
                <a:cubicBezTo>
                  <a:pt x="12" y="44"/>
                  <a:pt x="14" y="39"/>
                  <a:pt x="18" y="35"/>
                </a:cubicBezTo>
                <a:cubicBezTo>
                  <a:pt x="24" y="40"/>
                  <a:pt x="24" y="40"/>
                  <a:pt x="24" y="40"/>
                </a:cubicBezTo>
                <a:cubicBezTo>
                  <a:pt x="21" y="43"/>
                  <a:pt x="18" y="47"/>
                  <a:pt x="16" y="52"/>
                </a:cubicBezTo>
                <a:close/>
                <a:moveTo>
                  <a:pt x="146" y="34"/>
                </a:moveTo>
                <a:cubicBezTo>
                  <a:pt x="143" y="30"/>
                  <a:pt x="140" y="27"/>
                  <a:pt x="136" y="24"/>
                </a:cubicBezTo>
                <a:cubicBezTo>
                  <a:pt x="141" y="18"/>
                  <a:pt x="141" y="18"/>
                  <a:pt x="141" y="18"/>
                </a:cubicBezTo>
                <a:cubicBezTo>
                  <a:pt x="145" y="21"/>
                  <a:pt x="148" y="25"/>
                  <a:pt x="152" y="29"/>
                </a:cubicBezTo>
                <a:lnTo>
                  <a:pt x="146" y="34"/>
                </a:lnTo>
                <a:close/>
                <a:moveTo>
                  <a:pt x="33" y="29"/>
                </a:moveTo>
                <a:cubicBezTo>
                  <a:pt x="28" y="24"/>
                  <a:pt x="28" y="24"/>
                  <a:pt x="28" y="24"/>
                </a:cubicBezTo>
                <a:cubicBezTo>
                  <a:pt x="32" y="20"/>
                  <a:pt x="36" y="17"/>
                  <a:pt x="40" y="14"/>
                </a:cubicBezTo>
                <a:cubicBezTo>
                  <a:pt x="44" y="21"/>
                  <a:pt x="44" y="21"/>
                  <a:pt x="44" y="21"/>
                </a:cubicBezTo>
                <a:cubicBezTo>
                  <a:pt x="40" y="23"/>
                  <a:pt x="36" y="26"/>
                  <a:pt x="33" y="29"/>
                </a:cubicBezTo>
                <a:close/>
                <a:moveTo>
                  <a:pt x="124" y="17"/>
                </a:moveTo>
                <a:cubicBezTo>
                  <a:pt x="120" y="15"/>
                  <a:pt x="116" y="13"/>
                  <a:pt x="111" y="11"/>
                </a:cubicBezTo>
                <a:cubicBezTo>
                  <a:pt x="113" y="4"/>
                  <a:pt x="113" y="4"/>
                  <a:pt x="113" y="4"/>
                </a:cubicBezTo>
                <a:cubicBezTo>
                  <a:pt x="118" y="6"/>
                  <a:pt x="123" y="8"/>
                  <a:pt x="128" y="10"/>
                </a:cubicBezTo>
                <a:lnTo>
                  <a:pt x="124" y="17"/>
                </a:lnTo>
                <a:close/>
                <a:moveTo>
                  <a:pt x="56" y="14"/>
                </a:moveTo>
                <a:cubicBezTo>
                  <a:pt x="53" y="7"/>
                  <a:pt x="53" y="7"/>
                  <a:pt x="53" y="7"/>
                </a:cubicBezTo>
                <a:cubicBezTo>
                  <a:pt x="58" y="5"/>
                  <a:pt x="63" y="4"/>
                  <a:pt x="68" y="2"/>
                </a:cubicBezTo>
                <a:cubicBezTo>
                  <a:pt x="70" y="10"/>
                  <a:pt x="70" y="10"/>
                  <a:pt x="70" y="10"/>
                </a:cubicBezTo>
                <a:cubicBezTo>
                  <a:pt x="65" y="11"/>
                  <a:pt x="61" y="12"/>
                  <a:pt x="56" y="14"/>
                </a:cubicBezTo>
                <a:close/>
                <a:moveTo>
                  <a:pt x="97" y="8"/>
                </a:moveTo>
                <a:cubicBezTo>
                  <a:pt x="96" y="8"/>
                  <a:pt x="95" y="8"/>
                  <a:pt x="94" y="8"/>
                </a:cubicBezTo>
                <a:cubicBezTo>
                  <a:pt x="91" y="8"/>
                  <a:pt x="87" y="8"/>
                  <a:pt x="84" y="8"/>
                </a:cubicBezTo>
                <a:cubicBezTo>
                  <a:pt x="83" y="0"/>
                  <a:pt x="83" y="0"/>
                  <a:pt x="83" y="0"/>
                </a:cubicBezTo>
                <a:cubicBezTo>
                  <a:pt x="87" y="0"/>
                  <a:pt x="91" y="0"/>
                  <a:pt x="95" y="0"/>
                </a:cubicBezTo>
                <a:cubicBezTo>
                  <a:pt x="96" y="1"/>
                  <a:pt x="97" y="1"/>
                  <a:pt x="99" y="1"/>
                </a:cubicBezTo>
                <a:lnTo>
                  <a:pt x="97" y="8"/>
                </a:lnTo>
                <a:close/>
              </a:path>
            </a:pathLst>
          </a:custGeom>
          <a:solidFill>
            <a:srgbClr val="FFFFFF">
              <a:alpha val="30000"/>
            </a:srgb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6" name="Freeform 5"/>
          <p:cNvSpPr>
            <a:spLocks noEditPoints="1"/>
          </p:cNvSpPr>
          <p:nvPr/>
        </p:nvSpPr>
        <p:spPr bwMode="auto">
          <a:xfrm>
            <a:off x="10573902" y="1253200"/>
            <a:ext cx="855662" cy="855662"/>
          </a:xfrm>
          <a:custGeom>
            <a:avLst/>
            <a:gdLst>
              <a:gd name="T0" fmla="*/ 80 w 174"/>
              <a:gd name="T1" fmla="*/ 174 h 174"/>
              <a:gd name="T2" fmla="*/ 80 w 174"/>
              <a:gd name="T3" fmla="*/ 166 h 174"/>
              <a:gd name="T4" fmla="*/ 94 w 174"/>
              <a:gd name="T5" fmla="*/ 167 h 174"/>
              <a:gd name="T6" fmla="*/ 88 w 174"/>
              <a:gd name="T7" fmla="*/ 174 h 174"/>
              <a:gd name="T8" fmla="*/ 107 w 174"/>
              <a:gd name="T9" fmla="*/ 164 h 174"/>
              <a:gd name="T10" fmla="*/ 124 w 174"/>
              <a:gd name="T11" fmla="*/ 166 h 174"/>
              <a:gd name="T12" fmla="*/ 64 w 174"/>
              <a:gd name="T13" fmla="*/ 171 h 174"/>
              <a:gd name="T14" fmla="*/ 53 w 174"/>
              <a:gd name="T15" fmla="*/ 159 h 174"/>
              <a:gd name="T16" fmla="*/ 64 w 174"/>
              <a:gd name="T17" fmla="*/ 171 h 174"/>
              <a:gd name="T18" fmla="*/ 133 w 174"/>
              <a:gd name="T19" fmla="*/ 153 h 174"/>
              <a:gd name="T20" fmla="*/ 149 w 174"/>
              <a:gd name="T21" fmla="*/ 149 h 174"/>
              <a:gd name="T22" fmla="*/ 36 w 174"/>
              <a:gd name="T23" fmla="*/ 158 h 174"/>
              <a:gd name="T24" fmla="*/ 30 w 174"/>
              <a:gd name="T25" fmla="*/ 143 h 174"/>
              <a:gd name="T26" fmla="*/ 36 w 174"/>
              <a:gd name="T27" fmla="*/ 158 h 174"/>
              <a:gd name="T28" fmla="*/ 152 w 174"/>
              <a:gd name="T29" fmla="*/ 133 h 174"/>
              <a:gd name="T30" fmla="*/ 166 w 174"/>
              <a:gd name="T31" fmla="*/ 124 h 174"/>
              <a:gd name="T32" fmla="*/ 15 w 174"/>
              <a:gd name="T33" fmla="*/ 136 h 174"/>
              <a:gd name="T34" fmla="*/ 15 w 174"/>
              <a:gd name="T35" fmla="*/ 119 h 174"/>
              <a:gd name="T36" fmla="*/ 15 w 174"/>
              <a:gd name="T37" fmla="*/ 136 h 174"/>
              <a:gd name="T38" fmla="*/ 164 w 174"/>
              <a:gd name="T39" fmla="*/ 108 h 174"/>
              <a:gd name="T40" fmla="*/ 174 w 174"/>
              <a:gd name="T41" fmla="*/ 95 h 174"/>
              <a:gd name="T42" fmla="*/ 3 w 174"/>
              <a:gd name="T43" fmla="*/ 108 h 174"/>
              <a:gd name="T44" fmla="*/ 8 w 174"/>
              <a:gd name="T45" fmla="*/ 92 h 174"/>
              <a:gd name="T46" fmla="*/ 3 w 174"/>
              <a:gd name="T47" fmla="*/ 108 h 174"/>
              <a:gd name="T48" fmla="*/ 165 w 174"/>
              <a:gd name="T49" fmla="*/ 71 h 174"/>
              <a:gd name="T50" fmla="*/ 174 w 174"/>
              <a:gd name="T51" fmla="*/ 84 h 174"/>
              <a:gd name="T52" fmla="*/ 8 w 174"/>
              <a:gd name="T53" fmla="*/ 78 h 174"/>
              <a:gd name="T54" fmla="*/ 4 w 174"/>
              <a:gd name="T55" fmla="*/ 63 h 174"/>
              <a:gd name="T56" fmla="*/ 8 w 174"/>
              <a:gd name="T57" fmla="*/ 78 h 174"/>
              <a:gd name="T58" fmla="*/ 155 w 174"/>
              <a:gd name="T59" fmla="*/ 45 h 174"/>
              <a:gd name="T60" fmla="*/ 168 w 174"/>
              <a:gd name="T61" fmla="*/ 54 h 174"/>
              <a:gd name="T62" fmla="*/ 16 w 174"/>
              <a:gd name="T63" fmla="*/ 52 h 174"/>
              <a:gd name="T64" fmla="*/ 18 w 174"/>
              <a:gd name="T65" fmla="*/ 35 h 174"/>
              <a:gd name="T66" fmla="*/ 16 w 174"/>
              <a:gd name="T67" fmla="*/ 52 h 174"/>
              <a:gd name="T68" fmla="*/ 136 w 174"/>
              <a:gd name="T69" fmla="*/ 24 h 174"/>
              <a:gd name="T70" fmla="*/ 152 w 174"/>
              <a:gd name="T71" fmla="*/ 29 h 174"/>
              <a:gd name="T72" fmla="*/ 33 w 174"/>
              <a:gd name="T73" fmla="*/ 29 h 174"/>
              <a:gd name="T74" fmla="*/ 40 w 174"/>
              <a:gd name="T75" fmla="*/ 14 h 174"/>
              <a:gd name="T76" fmla="*/ 33 w 174"/>
              <a:gd name="T77" fmla="*/ 29 h 174"/>
              <a:gd name="T78" fmla="*/ 111 w 174"/>
              <a:gd name="T79" fmla="*/ 11 h 174"/>
              <a:gd name="T80" fmla="*/ 128 w 174"/>
              <a:gd name="T81" fmla="*/ 10 h 174"/>
              <a:gd name="T82" fmla="*/ 56 w 174"/>
              <a:gd name="T83" fmla="*/ 14 h 174"/>
              <a:gd name="T84" fmla="*/ 68 w 174"/>
              <a:gd name="T85" fmla="*/ 2 h 174"/>
              <a:gd name="T86" fmla="*/ 56 w 174"/>
              <a:gd name="T87" fmla="*/ 14 h 174"/>
              <a:gd name="T88" fmla="*/ 94 w 174"/>
              <a:gd name="T89" fmla="*/ 8 h 174"/>
              <a:gd name="T90" fmla="*/ 83 w 174"/>
              <a:gd name="T91" fmla="*/ 0 h 174"/>
              <a:gd name="T92" fmla="*/ 99 w 174"/>
              <a:gd name="T93" fmla="*/ 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4" h="174">
                <a:moveTo>
                  <a:pt x="88" y="174"/>
                </a:moveTo>
                <a:cubicBezTo>
                  <a:pt x="85" y="174"/>
                  <a:pt x="83" y="174"/>
                  <a:pt x="80" y="174"/>
                </a:cubicBezTo>
                <a:cubicBezTo>
                  <a:pt x="79" y="174"/>
                  <a:pt x="79" y="174"/>
                  <a:pt x="79" y="174"/>
                </a:cubicBezTo>
                <a:cubicBezTo>
                  <a:pt x="80" y="166"/>
                  <a:pt x="80" y="166"/>
                  <a:pt x="80" y="166"/>
                </a:cubicBezTo>
                <a:cubicBezTo>
                  <a:pt x="81" y="167"/>
                  <a:pt x="81" y="167"/>
                  <a:pt x="81" y="167"/>
                </a:cubicBezTo>
                <a:cubicBezTo>
                  <a:pt x="85" y="167"/>
                  <a:pt x="89" y="167"/>
                  <a:pt x="94" y="167"/>
                </a:cubicBezTo>
                <a:cubicBezTo>
                  <a:pt x="94" y="174"/>
                  <a:pt x="94" y="174"/>
                  <a:pt x="94" y="174"/>
                </a:cubicBezTo>
                <a:cubicBezTo>
                  <a:pt x="92" y="174"/>
                  <a:pt x="90" y="174"/>
                  <a:pt x="88" y="174"/>
                </a:cubicBezTo>
                <a:close/>
                <a:moveTo>
                  <a:pt x="109" y="172"/>
                </a:moveTo>
                <a:cubicBezTo>
                  <a:pt x="107" y="164"/>
                  <a:pt x="107" y="164"/>
                  <a:pt x="107" y="164"/>
                </a:cubicBezTo>
                <a:cubicBezTo>
                  <a:pt x="112" y="163"/>
                  <a:pt x="116" y="162"/>
                  <a:pt x="121" y="160"/>
                </a:cubicBezTo>
                <a:cubicBezTo>
                  <a:pt x="124" y="166"/>
                  <a:pt x="124" y="166"/>
                  <a:pt x="124" y="166"/>
                </a:cubicBezTo>
                <a:cubicBezTo>
                  <a:pt x="119" y="169"/>
                  <a:pt x="114" y="170"/>
                  <a:pt x="109" y="172"/>
                </a:cubicBezTo>
                <a:close/>
                <a:moveTo>
                  <a:pt x="64" y="171"/>
                </a:moveTo>
                <a:cubicBezTo>
                  <a:pt x="59" y="170"/>
                  <a:pt x="54" y="168"/>
                  <a:pt x="49" y="166"/>
                </a:cubicBezTo>
                <a:cubicBezTo>
                  <a:pt x="53" y="159"/>
                  <a:pt x="53" y="159"/>
                  <a:pt x="53" y="159"/>
                </a:cubicBezTo>
                <a:cubicBezTo>
                  <a:pt x="57" y="161"/>
                  <a:pt x="61" y="163"/>
                  <a:pt x="66" y="164"/>
                </a:cubicBezTo>
                <a:lnTo>
                  <a:pt x="64" y="171"/>
                </a:lnTo>
                <a:close/>
                <a:moveTo>
                  <a:pt x="137" y="159"/>
                </a:moveTo>
                <a:cubicBezTo>
                  <a:pt x="133" y="153"/>
                  <a:pt x="133" y="153"/>
                  <a:pt x="133" y="153"/>
                </a:cubicBezTo>
                <a:cubicBezTo>
                  <a:pt x="136" y="150"/>
                  <a:pt x="140" y="147"/>
                  <a:pt x="144" y="144"/>
                </a:cubicBezTo>
                <a:cubicBezTo>
                  <a:pt x="149" y="149"/>
                  <a:pt x="149" y="149"/>
                  <a:pt x="149" y="149"/>
                </a:cubicBezTo>
                <a:cubicBezTo>
                  <a:pt x="145" y="153"/>
                  <a:pt x="141" y="156"/>
                  <a:pt x="137" y="159"/>
                </a:cubicBezTo>
                <a:close/>
                <a:moveTo>
                  <a:pt x="36" y="158"/>
                </a:moveTo>
                <a:cubicBezTo>
                  <a:pt x="32" y="155"/>
                  <a:pt x="28" y="152"/>
                  <a:pt x="25" y="148"/>
                </a:cubicBezTo>
                <a:cubicBezTo>
                  <a:pt x="30" y="143"/>
                  <a:pt x="30" y="143"/>
                  <a:pt x="30" y="143"/>
                </a:cubicBezTo>
                <a:cubicBezTo>
                  <a:pt x="33" y="146"/>
                  <a:pt x="37" y="149"/>
                  <a:pt x="41" y="152"/>
                </a:cubicBezTo>
                <a:lnTo>
                  <a:pt x="36" y="158"/>
                </a:lnTo>
                <a:close/>
                <a:moveTo>
                  <a:pt x="159" y="137"/>
                </a:moveTo>
                <a:cubicBezTo>
                  <a:pt x="152" y="133"/>
                  <a:pt x="152" y="133"/>
                  <a:pt x="152" y="133"/>
                </a:cubicBezTo>
                <a:cubicBezTo>
                  <a:pt x="155" y="129"/>
                  <a:pt x="158" y="125"/>
                  <a:pt x="159" y="121"/>
                </a:cubicBezTo>
                <a:cubicBezTo>
                  <a:pt x="166" y="124"/>
                  <a:pt x="166" y="124"/>
                  <a:pt x="166" y="124"/>
                </a:cubicBezTo>
                <a:cubicBezTo>
                  <a:pt x="164" y="129"/>
                  <a:pt x="162" y="133"/>
                  <a:pt x="159" y="137"/>
                </a:cubicBezTo>
                <a:close/>
                <a:moveTo>
                  <a:pt x="15" y="136"/>
                </a:moveTo>
                <a:cubicBezTo>
                  <a:pt x="12" y="132"/>
                  <a:pt x="10" y="127"/>
                  <a:pt x="8" y="122"/>
                </a:cubicBezTo>
                <a:cubicBezTo>
                  <a:pt x="15" y="119"/>
                  <a:pt x="15" y="119"/>
                  <a:pt x="15" y="119"/>
                </a:cubicBezTo>
                <a:cubicBezTo>
                  <a:pt x="17" y="124"/>
                  <a:pt x="19" y="128"/>
                  <a:pt x="21" y="132"/>
                </a:cubicBezTo>
                <a:lnTo>
                  <a:pt x="15" y="136"/>
                </a:lnTo>
                <a:close/>
                <a:moveTo>
                  <a:pt x="172" y="110"/>
                </a:moveTo>
                <a:cubicBezTo>
                  <a:pt x="164" y="108"/>
                  <a:pt x="164" y="108"/>
                  <a:pt x="164" y="108"/>
                </a:cubicBezTo>
                <a:cubicBezTo>
                  <a:pt x="165" y="103"/>
                  <a:pt x="166" y="99"/>
                  <a:pt x="167" y="94"/>
                </a:cubicBezTo>
                <a:cubicBezTo>
                  <a:pt x="174" y="95"/>
                  <a:pt x="174" y="95"/>
                  <a:pt x="174" y="95"/>
                </a:cubicBezTo>
                <a:cubicBezTo>
                  <a:pt x="174" y="100"/>
                  <a:pt x="173" y="105"/>
                  <a:pt x="172" y="110"/>
                </a:cubicBezTo>
                <a:close/>
                <a:moveTo>
                  <a:pt x="3" y="108"/>
                </a:moveTo>
                <a:cubicBezTo>
                  <a:pt x="1" y="103"/>
                  <a:pt x="1" y="98"/>
                  <a:pt x="0" y="93"/>
                </a:cubicBezTo>
                <a:cubicBezTo>
                  <a:pt x="8" y="92"/>
                  <a:pt x="8" y="92"/>
                  <a:pt x="8" y="92"/>
                </a:cubicBezTo>
                <a:cubicBezTo>
                  <a:pt x="8" y="97"/>
                  <a:pt x="9" y="102"/>
                  <a:pt x="10" y="106"/>
                </a:cubicBezTo>
                <a:lnTo>
                  <a:pt x="3" y="108"/>
                </a:lnTo>
                <a:close/>
                <a:moveTo>
                  <a:pt x="167" y="85"/>
                </a:moveTo>
                <a:cubicBezTo>
                  <a:pt x="167" y="80"/>
                  <a:pt x="166" y="75"/>
                  <a:pt x="165" y="71"/>
                </a:cubicBezTo>
                <a:cubicBezTo>
                  <a:pt x="173" y="69"/>
                  <a:pt x="173" y="69"/>
                  <a:pt x="173" y="69"/>
                </a:cubicBezTo>
                <a:cubicBezTo>
                  <a:pt x="174" y="74"/>
                  <a:pt x="174" y="79"/>
                  <a:pt x="174" y="84"/>
                </a:cubicBezTo>
                <a:lnTo>
                  <a:pt x="167" y="85"/>
                </a:lnTo>
                <a:close/>
                <a:moveTo>
                  <a:pt x="8" y="78"/>
                </a:moveTo>
                <a:cubicBezTo>
                  <a:pt x="1" y="77"/>
                  <a:pt x="1" y="77"/>
                  <a:pt x="1" y="77"/>
                </a:cubicBezTo>
                <a:cubicBezTo>
                  <a:pt x="1" y="72"/>
                  <a:pt x="2" y="67"/>
                  <a:pt x="4" y="63"/>
                </a:cubicBezTo>
                <a:cubicBezTo>
                  <a:pt x="11" y="65"/>
                  <a:pt x="11" y="65"/>
                  <a:pt x="11" y="65"/>
                </a:cubicBezTo>
                <a:cubicBezTo>
                  <a:pt x="10" y="69"/>
                  <a:pt x="9" y="74"/>
                  <a:pt x="8" y="78"/>
                </a:cubicBezTo>
                <a:close/>
                <a:moveTo>
                  <a:pt x="161" y="57"/>
                </a:moveTo>
                <a:cubicBezTo>
                  <a:pt x="159" y="53"/>
                  <a:pt x="157" y="49"/>
                  <a:pt x="155" y="45"/>
                </a:cubicBezTo>
                <a:cubicBezTo>
                  <a:pt x="161" y="41"/>
                  <a:pt x="161" y="41"/>
                  <a:pt x="161" y="41"/>
                </a:cubicBezTo>
                <a:cubicBezTo>
                  <a:pt x="164" y="45"/>
                  <a:pt x="166" y="50"/>
                  <a:pt x="168" y="54"/>
                </a:cubicBezTo>
                <a:lnTo>
                  <a:pt x="161" y="57"/>
                </a:lnTo>
                <a:close/>
                <a:moveTo>
                  <a:pt x="16" y="52"/>
                </a:moveTo>
                <a:cubicBezTo>
                  <a:pt x="9" y="48"/>
                  <a:pt x="9" y="48"/>
                  <a:pt x="9" y="48"/>
                </a:cubicBezTo>
                <a:cubicBezTo>
                  <a:pt x="12" y="44"/>
                  <a:pt x="14" y="39"/>
                  <a:pt x="18" y="35"/>
                </a:cubicBezTo>
                <a:cubicBezTo>
                  <a:pt x="24" y="40"/>
                  <a:pt x="24" y="40"/>
                  <a:pt x="24" y="40"/>
                </a:cubicBezTo>
                <a:cubicBezTo>
                  <a:pt x="21" y="43"/>
                  <a:pt x="18" y="47"/>
                  <a:pt x="16" y="52"/>
                </a:cubicBezTo>
                <a:close/>
                <a:moveTo>
                  <a:pt x="146" y="34"/>
                </a:moveTo>
                <a:cubicBezTo>
                  <a:pt x="143" y="30"/>
                  <a:pt x="140" y="27"/>
                  <a:pt x="136" y="24"/>
                </a:cubicBezTo>
                <a:cubicBezTo>
                  <a:pt x="141" y="18"/>
                  <a:pt x="141" y="18"/>
                  <a:pt x="141" y="18"/>
                </a:cubicBezTo>
                <a:cubicBezTo>
                  <a:pt x="145" y="21"/>
                  <a:pt x="148" y="25"/>
                  <a:pt x="152" y="29"/>
                </a:cubicBezTo>
                <a:lnTo>
                  <a:pt x="146" y="34"/>
                </a:lnTo>
                <a:close/>
                <a:moveTo>
                  <a:pt x="33" y="29"/>
                </a:moveTo>
                <a:cubicBezTo>
                  <a:pt x="28" y="24"/>
                  <a:pt x="28" y="24"/>
                  <a:pt x="28" y="24"/>
                </a:cubicBezTo>
                <a:cubicBezTo>
                  <a:pt x="32" y="20"/>
                  <a:pt x="36" y="17"/>
                  <a:pt x="40" y="14"/>
                </a:cubicBezTo>
                <a:cubicBezTo>
                  <a:pt x="44" y="21"/>
                  <a:pt x="44" y="21"/>
                  <a:pt x="44" y="21"/>
                </a:cubicBezTo>
                <a:cubicBezTo>
                  <a:pt x="40" y="23"/>
                  <a:pt x="36" y="26"/>
                  <a:pt x="33" y="29"/>
                </a:cubicBezTo>
                <a:close/>
                <a:moveTo>
                  <a:pt x="124" y="17"/>
                </a:moveTo>
                <a:cubicBezTo>
                  <a:pt x="120" y="15"/>
                  <a:pt x="116" y="13"/>
                  <a:pt x="111" y="11"/>
                </a:cubicBezTo>
                <a:cubicBezTo>
                  <a:pt x="113" y="4"/>
                  <a:pt x="113" y="4"/>
                  <a:pt x="113" y="4"/>
                </a:cubicBezTo>
                <a:cubicBezTo>
                  <a:pt x="118" y="6"/>
                  <a:pt x="123" y="8"/>
                  <a:pt x="128" y="10"/>
                </a:cubicBezTo>
                <a:lnTo>
                  <a:pt x="124" y="17"/>
                </a:lnTo>
                <a:close/>
                <a:moveTo>
                  <a:pt x="56" y="14"/>
                </a:moveTo>
                <a:cubicBezTo>
                  <a:pt x="53" y="7"/>
                  <a:pt x="53" y="7"/>
                  <a:pt x="53" y="7"/>
                </a:cubicBezTo>
                <a:cubicBezTo>
                  <a:pt x="58" y="5"/>
                  <a:pt x="63" y="4"/>
                  <a:pt x="68" y="2"/>
                </a:cubicBezTo>
                <a:cubicBezTo>
                  <a:pt x="70" y="10"/>
                  <a:pt x="70" y="10"/>
                  <a:pt x="70" y="10"/>
                </a:cubicBezTo>
                <a:cubicBezTo>
                  <a:pt x="65" y="11"/>
                  <a:pt x="61" y="12"/>
                  <a:pt x="56" y="14"/>
                </a:cubicBezTo>
                <a:close/>
                <a:moveTo>
                  <a:pt x="97" y="8"/>
                </a:moveTo>
                <a:cubicBezTo>
                  <a:pt x="96" y="8"/>
                  <a:pt x="95" y="8"/>
                  <a:pt x="94" y="8"/>
                </a:cubicBezTo>
                <a:cubicBezTo>
                  <a:pt x="91" y="8"/>
                  <a:pt x="87" y="8"/>
                  <a:pt x="84" y="8"/>
                </a:cubicBezTo>
                <a:cubicBezTo>
                  <a:pt x="83" y="0"/>
                  <a:pt x="83" y="0"/>
                  <a:pt x="83" y="0"/>
                </a:cubicBezTo>
                <a:cubicBezTo>
                  <a:pt x="87" y="0"/>
                  <a:pt x="91" y="0"/>
                  <a:pt x="95" y="0"/>
                </a:cubicBezTo>
                <a:cubicBezTo>
                  <a:pt x="96" y="1"/>
                  <a:pt x="97" y="1"/>
                  <a:pt x="99" y="1"/>
                </a:cubicBezTo>
                <a:lnTo>
                  <a:pt x="97" y="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7" name="Freeform 5"/>
          <p:cNvSpPr>
            <a:spLocks noEditPoints="1"/>
          </p:cNvSpPr>
          <p:nvPr/>
        </p:nvSpPr>
        <p:spPr bwMode="auto">
          <a:xfrm>
            <a:off x="8537912" y="-776104"/>
            <a:ext cx="4927642" cy="4914270"/>
          </a:xfrm>
          <a:custGeom>
            <a:avLst/>
            <a:gdLst>
              <a:gd name="T0" fmla="*/ 316 w 621"/>
              <a:gd name="T1" fmla="*/ 615 h 620"/>
              <a:gd name="T2" fmla="*/ 336 w 621"/>
              <a:gd name="T3" fmla="*/ 614 h 620"/>
              <a:gd name="T4" fmla="*/ 275 w 621"/>
              <a:gd name="T5" fmla="*/ 618 h 620"/>
              <a:gd name="T6" fmla="*/ 275 w 621"/>
              <a:gd name="T7" fmla="*/ 618 h 620"/>
              <a:gd name="T8" fmla="*/ 398 w 621"/>
              <a:gd name="T9" fmla="*/ 608 h 620"/>
              <a:gd name="T10" fmla="*/ 215 w 621"/>
              <a:gd name="T11" fmla="*/ 600 h 620"/>
              <a:gd name="T12" fmla="*/ 416 w 621"/>
              <a:gd name="T13" fmla="*/ 597 h 620"/>
              <a:gd name="T14" fmla="*/ 194 w 621"/>
              <a:gd name="T15" fmla="*/ 598 h 620"/>
              <a:gd name="T16" fmla="*/ 194 w 621"/>
              <a:gd name="T17" fmla="*/ 598 h 620"/>
              <a:gd name="T18" fmla="*/ 473 w 621"/>
              <a:gd name="T19" fmla="*/ 574 h 620"/>
              <a:gd name="T20" fmla="*/ 142 w 621"/>
              <a:gd name="T21" fmla="*/ 565 h 620"/>
              <a:gd name="T22" fmla="*/ 487 w 621"/>
              <a:gd name="T23" fmla="*/ 559 h 620"/>
              <a:gd name="T24" fmla="*/ 123 w 621"/>
              <a:gd name="T25" fmla="*/ 557 h 620"/>
              <a:gd name="T26" fmla="*/ 123 w 621"/>
              <a:gd name="T27" fmla="*/ 557 h 620"/>
              <a:gd name="T28" fmla="*/ 537 w 621"/>
              <a:gd name="T29" fmla="*/ 522 h 620"/>
              <a:gd name="T30" fmla="*/ 81 w 621"/>
              <a:gd name="T31" fmla="*/ 511 h 620"/>
              <a:gd name="T32" fmla="*/ 547 w 621"/>
              <a:gd name="T33" fmla="*/ 503 h 620"/>
              <a:gd name="T34" fmla="*/ 64 w 621"/>
              <a:gd name="T35" fmla="*/ 499 h 620"/>
              <a:gd name="T36" fmla="*/ 64 w 621"/>
              <a:gd name="T37" fmla="*/ 499 h 620"/>
              <a:gd name="T38" fmla="*/ 585 w 621"/>
              <a:gd name="T39" fmla="*/ 455 h 620"/>
              <a:gd name="T40" fmla="*/ 36 w 621"/>
              <a:gd name="T41" fmla="*/ 444 h 620"/>
              <a:gd name="T42" fmla="*/ 589 w 621"/>
              <a:gd name="T43" fmla="*/ 434 h 620"/>
              <a:gd name="T44" fmla="*/ 23 w 621"/>
              <a:gd name="T45" fmla="*/ 427 h 620"/>
              <a:gd name="T46" fmla="*/ 23 w 621"/>
              <a:gd name="T47" fmla="*/ 427 h 620"/>
              <a:gd name="T48" fmla="*/ 614 w 621"/>
              <a:gd name="T49" fmla="*/ 377 h 620"/>
              <a:gd name="T50" fmla="*/ 10 w 621"/>
              <a:gd name="T51" fmla="*/ 367 h 620"/>
              <a:gd name="T52" fmla="*/ 612 w 621"/>
              <a:gd name="T53" fmla="*/ 356 h 620"/>
              <a:gd name="T54" fmla="*/ 620 w 621"/>
              <a:gd name="T55" fmla="*/ 336 h 620"/>
              <a:gd name="T56" fmla="*/ 6 w 621"/>
              <a:gd name="T57" fmla="*/ 326 h 620"/>
              <a:gd name="T58" fmla="*/ 616 w 621"/>
              <a:gd name="T59" fmla="*/ 314 h 620"/>
              <a:gd name="T60" fmla="*/ 621 w 621"/>
              <a:gd name="T61" fmla="*/ 310 h 620"/>
              <a:gd name="T62" fmla="*/ 1 w 621"/>
              <a:gd name="T63" fmla="*/ 285 h 620"/>
              <a:gd name="T64" fmla="*/ 610 w 621"/>
              <a:gd name="T65" fmla="*/ 253 h 620"/>
              <a:gd name="T66" fmla="*/ 8 w 621"/>
              <a:gd name="T67" fmla="*/ 265 h 620"/>
              <a:gd name="T68" fmla="*/ 8 w 621"/>
              <a:gd name="T69" fmla="*/ 265 h 620"/>
              <a:gd name="T70" fmla="*/ 611 w 621"/>
              <a:gd name="T71" fmla="*/ 232 h 620"/>
              <a:gd name="T72" fmla="*/ 19 w 621"/>
              <a:gd name="T73" fmla="*/ 204 h 620"/>
              <a:gd name="T74" fmla="*/ 585 w 621"/>
              <a:gd name="T75" fmla="*/ 176 h 620"/>
              <a:gd name="T76" fmla="*/ 31 w 621"/>
              <a:gd name="T77" fmla="*/ 187 h 620"/>
              <a:gd name="T78" fmla="*/ 31 w 621"/>
              <a:gd name="T79" fmla="*/ 187 h 620"/>
              <a:gd name="T80" fmla="*/ 580 w 621"/>
              <a:gd name="T81" fmla="*/ 156 h 620"/>
              <a:gd name="T82" fmla="*/ 57 w 621"/>
              <a:gd name="T83" fmla="*/ 131 h 620"/>
              <a:gd name="T84" fmla="*/ 539 w 621"/>
              <a:gd name="T85" fmla="*/ 109 h 620"/>
              <a:gd name="T86" fmla="*/ 74 w 621"/>
              <a:gd name="T87" fmla="*/ 118 h 620"/>
              <a:gd name="T88" fmla="*/ 74 w 621"/>
              <a:gd name="T89" fmla="*/ 118 h 620"/>
              <a:gd name="T90" fmla="*/ 529 w 621"/>
              <a:gd name="T91" fmla="*/ 90 h 620"/>
              <a:gd name="T92" fmla="*/ 113 w 621"/>
              <a:gd name="T93" fmla="*/ 71 h 620"/>
              <a:gd name="T94" fmla="*/ 478 w 621"/>
              <a:gd name="T95" fmla="*/ 55 h 620"/>
              <a:gd name="T96" fmla="*/ 133 w 621"/>
              <a:gd name="T97" fmla="*/ 62 h 620"/>
              <a:gd name="T98" fmla="*/ 133 w 621"/>
              <a:gd name="T99" fmla="*/ 62 h 620"/>
              <a:gd name="T100" fmla="*/ 463 w 621"/>
              <a:gd name="T101" fmla="*/ 40 h 620"/>
              <a:gd name="T102" fmla="*/ 184 w 621"/>
              <a:gd name="T103" fmla="*/ 27 h 620"/>
              <a:gd name="T104" fmla="*/ 405 w 621"/>
              <a:gd name="T105" fmla="*/ 20 h 620"/>
              <a:gd name="T106" fmla="*/ 205 w 621"/>
              <a:gd name="T107" fmla="*/ 24 h 620"/>
              <a:gd name="T108" fmla="*/ 205 w 621"/>
              <a:gd name="T109" fmla="*/ 24 h 620"/>
              <a:gd name="T110" fmla="*/ 386 w 621"/>
              <a:gd name="T111" fmla="*/ 10 h 620"/>
              <a:gd name="T112" fmla="*/ 263 w 621"/>
              <a:gd name="T113" fmla="*/ 4 h 620"/>
              <a:gd name="T114" fmla="*/ 336 w 621"/>
              <a:gd name="T115" fmla="*/ 6 h 620"/>
              <a:gd name="T116" fmla="*/ 346 w 621"/>
              <a:gd name="T117" fmla="*/ 2 h 620"/>
              <a:gd name="T118" fmla="*/ 304 w 621"/>
              <a:gd name="T119"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1" h="620">
                <a:moveTo>
                  <a:pt x="311" y="620"/>
                </a:moveTo>
                <a:cubicBezTo>
                  <a:pt x="306" y="620"/>
                  <a:pt x="300" y="620"/>
                  <a:pt x="295" y="620"/>
                </a:cubicBezTo>
                <a:cubicBezTo>
                  <a:pt x="295" y="615"/>
                  <a:pt x="295" y="615"/>
                  <a:pt x="295" y="615"/>
                </a:cubicBezTo>
                <a:cubicBezTo>
                  <a:pt x="302" y="615"/>
                  <a:pt x="309" y="615"/>
                  <a:pt x="316" y="615"/>
                </a:cubicBezTo>
                <a:cubicBezTo>
                  <a:pt x="316" y="620"/>
                  <a:pt x="316" y="620"/>
                  <a:pt x="316" y="620"/>
                </a:cubicBezTo>
                <a:cubicBezTo>
                  <a:pt x="314" y="620"/>
                  <a:pt x="313" y="620"/>
                  <a:pt x="311" y="620"/>
                </a:cubicBezTo>
                <a:close/>
                <a:moveTo>
                  <a:pt x="337" y="619"/>
                </a:moveTo>
                <a:cubicBezTo>
                  <a:pt x="336" y="614"/>
                  <a:pt x="336" y="614"/>
                  <a:pt x="336" y="614"/>
                </a:cubicBezTo>
                <a:cubicBezTo>
                  <a:pt x="343" y="614"/>
                  <a:pt x="350" y="613"/>
                  <a:pt x="356" y="612"/>
                </a:cubicBezTo>
                <a:cubicBezTo>
                  <a:pt x="357" y="617"/>
                  <a:pt x="357" y="617"/>
                  <a:pt x="357" y="617"/>
                </a:cubicBezTo>
                <a:cubicBezTo>
                  <a:pt x="350" y="618"/>
                  <a:pt x="344" y="619"/>
                  <a:pt x="337" y="619"/>
                </a:cubicBezTo>
                <a:close/>
                <a:moveTo>
                  <a:pt x="275" y="618"/>
                </a:moveTo>
                <a:cubicBezTo>
                  <a:pt x="268" y="618"/>
                  <a:pt x="261" y="617"/>
                  <a:pt x="254" y="615"/>
                </a:cubicBezTo>
                <a:cubicBezTo>
                  <a:pt x="255" y="610"/>
                  <a:pt x="255" y="610"/>
                  <a:pt x="255" y="610"/>
                </a:cubicBezTo>
                <a:cubicBezTo>
                  <a:pt x="262" y="612"/>
                  <a:pt x="268" y="613"/>
                  <a:pt x="275" y="613"/>
                </a:cubicBezTo>
                <a:lnTo>
                  <a:pt x="275" y="618"/>
                </a:lnTo>
                <a:close/>
                <a:moveTo>
                  <a:pt x="378" y="613"/>
                </a:moveTo>
                <a:cubicBezTo>
                  <a:pt x="377" y="608"/>
                  <a:pt x="377" y="608"/>
                  <a:pt x="377" y="608"/>
                </a:cubicBezTo>
                <a:cubicBezTo>
                  <a:pt x="383" y="607"/>
                  <a:pt x="390" y="605"/>
                  <a:pt x="396" y="603"/>
                </a:cubicBezTo>
                <a:cubicBezTo>
                  <a:pt x="398" y="608"/>
                  <a:pt x="398" y="608"/>
                  <a:pt x="398" y="608"/>
                </a:cubicBezTo>
                <a:cubicBezTo>
                  <a:pt x="391" y="610"/>
                  <a:pt x="384" y="612"/>
                  <a:pt x="378" y="613"/>
                </a:cubicBezTo>
                <a:close/>
                <a:moveTo>
                  <a:pt x="234" y="611"/>
                </a:moveTo>
                <a:cubicBezTo>
                  <a:pt x="227" y="609"/>
                  <a:pt x="220" y="607"/>
                  <a:pt x="214" y="605"/>
                </a:cubicBezTo>
                <a:cubicBezTo>
                  <a:pt x="215" y="600"/>
                  <a:pt x="215" y="600"/>
                  <a:pt x="215" y="600"/>
                </a:cubicBezTo>
                <a:cubicBezTo>
                  <a:pt x="222" y="602"/>
                  <a:pt x="229" y="604"/>
                  <a:pt x="235" y="606"/>
                </a:cubicBezTo>
                <a:lnTo>
                  <a:pt x="234" y="611"/>
                </a:lnTo>
                <a:close/>
                <a:moveTo>
                  <a:pt x="417" y="602"/>
                </a:moveTo>
                <a:cubicBezTo>
                  <a:pt x="416" y="597"/>
                  <a:pt x="416" y="597"/>
                  <a:pt x="416" y="597"/>
                </a:cubicBezTo>
                <a:cubicBezTo>
                  <a:pt x="422" y="594"/>
                  <a:pt x="428" y="592"/>
                  <a:pt x="434" y="589"/>
                </a:cubicBezTo>
                <a:cubicBezTo>
                  <a:pt x="437" y="594"/>
                  <a:pt x="437" y="594"/>
                  <a:pt x="437" y="594"/>
                </a:cubicBezTo>
                <a:cubicBezTo>
                  <a:pt x="430" y="597"/>
                  <a:pt x="424" y="599"/>
                  <a:pt x="417" y="602"/>
                </a:cubicBezTo>
                <a:close/>
                <a:moveTo>
                  <a:pt x="194" y="598"/>
                </a:moveTo>
                <a:cubicBezTo>
                  <a:pt x="188" y="595"/>
                  <a:pt x="182" y="593"/>
                  <a:pt x="175" y="590"/>
                </a:cubicBezTo>
                <a:cubicBezTo>
                  <a:pt x="178" y="585"/>
                  <a:pt x="178" y="585"/>
                  <a:pt x="178" y="585"/>
                </a:cubicBezTo>
                <a:cubicBezTo>
                  <a:pt x="184" y="588"/>
                  <a:pt x="190" y="591"/>
                  <a:pt x="196" y="593"/>
                </a:cubicBezTo>
                <a:lnTo>
                  <a:pt x="194" y="598"/>
                </a:lnTo>
                <a:close/>
                <a:moveTo>
                  <a:pt x="455" y="585"/>
                </a:moveTo>
                <a:cubicBezTo>
                  <a:pt x="453" y="580"/>
                  <a:pt x="453" y="580"/>
                  <a:pt x="453" y="580"/>
                </a:cubicBezTo>
                <a:cubicBezTo>
                  <a:pt x="459" y="577"/>
                  <a:pt x="465" y="574"/>
                  <a:pt x="470" y="570"/>
                </a:cubicBezTo>
                <a:cubicBezTo>
                  <a:pt x="473" y="574"/>
                  <a:pt x="473" y="574"/>
                  <a:pt x="473" y="574"/>
                </a:cubicBezTo>
                <a:cubicBezTo>
                  <a:pt x="467" y="578"/>
                  <a:pt x="461" y="581"/>
                  <a:pt x="455" y="585"/>
                </a:cubicBezTo>
                <a:close/>
                <a:moveTo>
                  <a:pt x="157" y="580"/>
                </a:moveTo>
                <a:cubicBezTo>
                  <a:pt x="151" y="577"/>
                  <a:pt x="145" y="573"/>
                  <a:pt x="139" y="569"/>
                </a:cubicBezTo>
                <a:cubicBezTo>
                  <a:pt x="142" y="565"/>
                  <a:pt x="142" y="565"/>
                  <a:pt x="142" y="565"/>
                </a:cubicBezTo>
                <a:cubicBezTo>
                  <a:pt x="148" y="569"/>
                  <a:pt x="154" y="572"/>
                  <a:pt x="160" y="576"/>
                </a:cubicBezTo>
                <a:lnTo>
                  <a:pt x="157" y="580"/>
                </a:lnTo>
                <a:close/>
                <a:moveTo>
                  <a:pt x="490" y="563"/>
                </a:moveTo>
                <a:cubicBezTo>
                  <a:pt x="487" y="559"/>
                  <a:pt x="487" y="559"/>
                  <a:pt x="487" y="559"/>
                </a:cubicBezTo>
                <a:cubicBezTo>
                  <a:pt x="493" y="555"/>
                  <a:pt x="498" y="551"/>
                  <a:pt x="504" y="546"/>
                </a:cubicBezTo>
                <a:cubicBezTo>
                  <a:pt x="507" y="550"/>
                  <a:pt x="507" y="550"/>
                  <a:pt x="507" y="550"/>
                </a:cubicBezTo>
                <a:cubicBezTo>
                  <a:pt x="502" y="555"/>
                  <a:pt x="496" y="559"/>
                  <a:pt x="490" y="563"/>
                </a:cubicBezTo>
                <a:close/>
                <a:moveTo>
                  <a:pt x="123" y="557"/>
                </a:moveTo>
                <a:cubicBezTo>
                  <a:pt x="117" y="553"/>
                  <a:pt x="112" y="549"/>
                  <a:pt x="106" y="544"/>
                </a:cubicBezTo>
                <a:cubicBezTo>
                  <a:pt x="110" y="540"/>
                  <a:pt x="110" y="540"/>
                  <a:pt x="110" y="540"/>
                </a:cubicBezTo>
                <a:cubicBezTo>
                  <a:pt x="115" y="545"/>
                  <a:pt x="120" y="549"/>
                  <a:pt x="126" y="553"/>
                </a:cubicBezTo>
                <a:lnTo>
                  <a:pt x="123" y="557"/>
                </a:lnTo>
                <a:close/>
                <a:moveTo>
                  <a:pt x="522" y="537"/>
                </a:moveTo>
                <a:cubicBezTo>
                  <a:pt x="519" y="533"/>
                  <a:pt x="519" y="533"/>
                  <a:pt x="519" y="533"/>
                </a:cubicBezTo>
                <a:cubicBezTo>
                  <a:pt x="524" y="528"/>
                  <a:pt x="529" y="524"/>
                  <a:pt x="533" y="519"/>
                </a:cubicBezTo>
                <a:cubicBezTo>
                  <a:pt x="537" y="522"/>
                  <a:pt x="537" y="522"/>
                  <a:pt x="537" y="522"/>
                </a:cubicBezTo>
                <a:cubicBezTo>
                  <a:pt x="532" y="527"/>
                  <a:pt x="528" y="532"/>
                  <a:pt x="522" y="537"/>
                </a:cubicBezTo>
                <a:close/>
                <a:moveTo>
                  <a:pt x="91" y="530"/>
                </a:moveTo>
                <a:cubicBezTo>
                  <a:pt x="86" y="525"/>
                  <a:pt x="82" y="520"/>
                  <a:pt x="77" y="515"/>
                </a:cubicBezTo>
                <a:cubicBezTo>
                  <a:pt x="81" y="511"/>
                  <a:pt x="81" y="511"/>
                  <a:pt x="81" y="511"/>
                </a:cubicBezTo>
                <a:cubicBezTo>
                  <a:pt x="85" y="516"/>
                  <a:pt x="90" y="522"/>
                  <a:pt x="95" y="526"/>
                </a:cubicBezTo>
                <a:lnTo>
                  <a:pt x="91" y="530"/>
                </a:lnTo>
                <a:close/>
                <a:moveTo>
                  <a:pt x="551" y="506"/>
                </a:moveTo>
                <a:cubicBezTo>
                  <a:pt x="547" y="503"/>
                  <a:pt x="547" y="503"/>
                  <a:pt x="547" y="503"/>
                </a:cubicBezTo>
                <a:cubicBezTo>
                  <a:pt x="551" y="498"/>
                  <a:pt x="555" y="493"/>
                  <a:pt x="559" y="487"/>
                </a:cubicBezTo>
                <a:cubicBezTo>
                  <a:pt x="563" y="490"/>
                  <a:pt x="563" y="490"/>
                  <a:pt x="563" y="490"/>
                </a:cubicBezTo>
                <a:cubicBezTo>
                  <a:pt x="559" y="496"/>
                  <a:pt x="555" y="501"/>
                  <a:pt x="551" y="506"/>
                </a:cubicBezTo>
                <a:close/>
                <a:moveTo>
                  <a:pt x="64" y="499"/>
                </a:moveTo>
                <a:cubicBezTo>
                  <a:pt x="60" y="493"/>
                  <a:pt x="56" y="488"/>
                  <a:pt x="52" y="482"/>
                </a:cubicBezTo>
                <a:cubicBezTo>
                  <a:pt x="56" y="479"/>
                  <a:pt x="56" y="479"/>
                  <a:pt x="56" y="479"/>
                </a:cubicBezTo>
                <a:cubicBezTo>
                  <a:pt x="60" y="485"/>
                  <a:pt x="64" y="490"/>
                  <a:pt x="68" y="496"/>
                </a:cubicBezTo>
                <a:lnTo>
                  <a:pt x="64" y="499"/>
                </a:lnTo>
                <a:close/>
                <a:moveTo>
                  <a:pt x="575" y="473"/>
                </a:moveTo>
                <a:cubicBezTo>
                  <a:pt x="571" y="470"/>
                  <a:pt x="571" y="470"/>
                  <a:pt x="571" y="470"/>
                </a:cubicBezTo>
                <a:cubicBezTo>
                  <a:pt x="574" y="464"/>
                  <a:pt x="578" y="458"/>
                  <a:pt x="581" y="452"/>
                </a:cubicBezTo>
                <a:cubicBezTo>
                  <a:pt x="585" y="455"/>
                  <a:pt x="585" y="455"/>
                  <a:pt x="585" y="455"/>
                </a:cubicBezTo>
                <a:cubicBezTo>
                  <a:pt x="582" y="461"/>
                  <a:pt x="579" y="467"/>
                  <a:pt x="575" y="473"/>
                </a:cubicBezTo>
                <a:close/>
                <a:moveTo>
                  <a:pt x="41" y="464"/>
                </a:moveTo>
                <a:cubicBezTo>
                  <a:pt x="38" y="458"/>
                  <a:pt x="34" y="452"/>
                  <a:pt x="31" y="446"/>
                </a:cubicBezTo>
                <a:cubicBezTo>
                  <a:pt x="36" y="444"/>
                  <a:pt x="36" y="444"/>
                  <a:pt x="36" y="444"/>
                </a:cubicBezTo>
                <a:cubicBezTo>
                  <a:pt x="39" y="450"/>
                  <a:pt x="42" y="456"/>
                  <a:pt x="45" y="462"/>
                </a:cubicBezTo>
                <a:lnTo>
                  <a:pt x="41" y="464"/>
                </a:lnTo>
                <a:close/>
                <a:moveTo>
                  <a:pt x="594" y="436"/>
                </a:moveTo>
                <a:cubicBezTo>
                  <a:pt x="589" y="434"/>
                  <a:pt x="589" y="434"/>
                  <a:pt x="589" y="434"/>
                </a:cubicBezTo>
                <a:cubicBezTo>
                  <a:pt x="592" y="428"/>
                  <a:pt x="595" y="421"/>
                  <a:pt x="597" y="415"/>
                </a:cubicBezTo>
                <a:cubicBezTo>
                  <a:pt x="602" y="417"/>
                  <a:pt x="602" y="417"/>
                  <a:pt x="602" y="417"/>
                </a:cubicBezTo>
                <a:cubicBezTo>
                  <a:pt x="600" y="423"/>
                  <a:pt x="597" y="430"/>
                  <a:pt x="594" y="436"/>
                </a:cubicBezTo>
                <a:close/>
                <a:moveTo>
                  <a:pt x="23" y="427"/>
                </a:moveTo>
                <a:cubicBezTo>
                  <a:pt x="20" y="421"/>
                  <a:pt x="18" y="414"/>
                  <a:pt x="16" y="408"/>
                </a:cubicBezTo>
                <a:cubicBezTo>
                  <a:pt x="21" y="406"/>
                  <a:pt x="21" y="406"/>
                  <a:pt x="21" y="406"/>
                </a:cubicBezTo>
                <a:cubicBezTo>
                  <a:pt x="23" y="413"/>
                  <a:pt x="25" y="419"/>
                  <a:pt x="28" y="425"/>
                </a:cubicBezTo>
                <a:lnTo>
                  <a:pt x="23" y="427"/>
                </a:lnTo>
                <a:close/>
                <a:moveTo>
                  <a:pt x="608" y="397"/>
                </a:moveTo>
                <a:cubicBezTo>
                  <a:pt x="604" y="396"/>
                  <a:pt x="604" y="396"/>
                  <a:pt x="604" y="396"/>
                </a:cubicBezTo>
                <a:cubicBezTo>
                  <a:pt x="605" y="389"/>
                  <a:pt x="607" y="383"/>
                  <a:pt x="609" y="376"/>
                </a:cubicBezTo>
                <a:cubicBezTo>
                  <a:pt x="614" y="377"/>
                  <a:pt x="614" y="377"/>
                  <a:pt x="614" y="377"/>
                </a:cubicBezTo>
                <a:cubicBezTo>
                  <a:pt x="612" y="384"/>
                  <a:pt x="610" y="390"/>
                  <a:pt x="608" y="397"/>
                </a:cubicBezTo>
                <a:close/>
                <a:moveTo>
                  <a:pt x="10" y="388"/>
                </a:moveTo>
                <a:cubicBezTo>
                  <a:pt x="8" y="381"/>
                  <a:pt x="7" y="374"/>
                  <a:pt x="5" y="368"/>
                </a:cubicBezTo>
                <a:cubicBezTo>
                  <a:pt x="10" y="367"/>
                  <a:pt x="10" y="367"/>
                  <a:pt x="10" y="367"/>
                </a:cubicBezTo>
                <a:cubicBezTo>
                  <a:pt x="12" y="373"/>
                  <a:pt x="13" y="380"/>
                  <a:pt x="15" y="387"/>
                </a:cubicBezTo>
                <a:lnTo>
                  <a:pt x="10" y="388"/>
                </a:lnTo>
                <a:close/>
                <a:moveTo>
                  <a:pt x="617" y="357"/>
                </a:moveTo>
                <a:cubicBezTo>
                  <a:pt x="612" y="356"/>
                  <a:pt x="612" y="356"/>
                  <a:pt x="612" y="356"/>
                </a:cubicBezTo>
                <a:cubicBezTo>
                  <a:pt x="613" y="349"/>
                  <a:pt x="614" y="342"/>
                  <a:pt x="615" y="336"/>
                </a:cubicBezTo>
                <a:cubicBezTo>
                  <a:pt x="615" y="334"/>
                  <a:pt x="615" y="334"/>
                  <a:pt x="615" y="334"/>
                </a:cubicBezTo>
                <a:cubicBezTo>
                  <a:pt x="620" y="335"/>
                  <a:pt x="620" y="335"/>
                  <a:pt x="620" y="335"/>
                </a:cubicBezTo>
                <a:cubicBezTo>
                  <a:pt x="620" y="336"/>
                  <a:pt x="620" y="336"/>
                  <a:pt x="620" y="336"/>
                </a:cubicBezTo>
                <a:cubicBezTo>
                  <a:pt x="619" y="343"/>
                  <a:pt x="618" y="350"/>
                  <a:pt x="617" y="357"/>
                </a:cubicBezTo>
                <a:close/>
                <a:moveTo>
                  <a:pt x="2" y="347"/>
                </a:moveTo>
                <a:cubicBezTo>
                  <a:pt x="1" y="340"/>
                  <a:pt x="1" y="333"/>
                  <a:pt x="0" y="327"/>
                </a:cubicBezTo>
                <a:cubicBezTo>
                  <a:pt x="6" y="326"/>
                  <a:pt x="6" y="326"/>
                  <a:pt x="6" y="326"/>
                </a:cubicBezTo>
                <a:cubicBezTo>
                  <a:pt x="6" y="333"/>
                  <a:pt x="6" y="340"/>
                  <a:pt x="7" y="347"/>
                </a:cubicBezTo>
                <a:lnTo>
                  <a:pt x="2" y="347"/>
                </a:lnTo>
                <a:close/>
                <a:moveTo>
                  <a:pt x="621" y="314"/>
                </a:moveTo>
                <a:cubicBezTo>
                  <a:pt x="616" y="314"/>
                  <a:pt x="616" y="314"/>
                  <a:pt x="616" y="314"/>
                </a:cubicBezTo>
                <a:cubicBezTo>
                  <a:pt x="616" y="310"/>
                  <a:pt x="616" y="310"/>
                  <a:pt x="616" y="310"/>
                </a:cubicBezTo>
                <a:cubicBezTo>
                  <a:pt x="616" y="305"/>
                  <a:pt x="616" y="299"/>
                  <a:pt x="615" y="294"/>
                </a:cubicBezTo>
                <a:cubicBezTo>
                  <a:pt x="620" y="293"/>
                  <a:pt x="620" y="293"/>
                  <a:pt x="620" y="293"/>
                </a:cubicBezTo>
                <a:cubicBezTo>
                  <a:pt x="621" y="299"/>
                  <a:pt x="621" y="305"/>
                  <a:pt x="621" y="310"/>
                </a:cubicBezTo>
                <a:lnTo>
                  <a:pt x="621" y="314"/>
                </a:lnTo>
                <a:close/>
                <a:moveTo>
                  <a:pt x="5" y="306"/>
                </a:moveTo>
                <a:cubicBezTo>
                  <a:pt x="0" y="306"/>
                  <a:pt x="0" y="306"/>
                  <a:pt x="0" y="306"/>
                </a:cubicBezTo>
                <a:cubicBezTo>
                  <a:pt x="0" y="299"/>
                  <a:pt x="0" y="292"/>
                  <a:pt x="1" y="285"/>
                </a:cubicBezTo>
                <a:cubicBezTo>
                  <a:pt x="6" y="286"/>
                  <a:pt x="6" y="286"/>
                  <a:pt x="6" y="286"/>
                </a:cubicBezTo>
                <a:cubicBezTo>
                  <a:pt x="6" y="292"/>
                  <a:pt x="5" y="299"/>
                  <a:pt x="5" y="306"/>
                </a:cubicBezTo>
                <a:close/>
                <a:moveTo>
                  <a:pt x="614" y="273"/>
                </a:moveTo>
                <a:cubicBezTo>
                  <a:pt x="613" y="267"/>
                  <a:pt x="612" y="260"/>
                  <a:pt x="610" y="253"/>
                </a:cubicBezTo>
                <a:cubicBezTo>
                  <a:pt x="615" y="252"/>
                  <a:pt x="615" y="252"/>
                  <a:pt x="615" y="252"/>
                </a:cubicBezTo>
                <a:cubicBezTo>
                  <a:pt x="617" y="259"/>
                  <a:pt x="618" y="266"/>
                  <a:pt x="619" y="273"/>
                </a:cubicBezTo>
                <a:lnTo>
                  <a:pt x="614" y="273"/>
                </a:lnTo>
                <a:close/>
                <a:moveTo>
                  <a:pt x="8" y="265"/>
                </a:moveTo>
                <a:cubicBezTo>
                  <a:pt x="3" y="265"/>
                  <a:pt x="3" y="265"/>
                  <a:pt x="3" y="265"/>
                </a:cubicBezTo>
                <a:cubicBezTo>
                  <a:pt x="4" y="258"/>
                  <a:pt x="6" y="251"/>
                  <a:pt x="7" y="244"/>
                </a:cubicBezTo>
                <a:cubicBezTo>
                  <a:pt x="12" y="245"/>
                  <a:pt x="12" y="245"/>
                  <a:pt x="12" y="245"/>
                </a:cubicBezTo>
                <a:cubicBezTo>
                  <a:pt x="11" y="252"/>
                  <a:pt x="9" y="259"/>
                  <a:pt x="8" y="265"/>
                </a:cubicBezTo>
                <a:close/>
                <a:moveTo>
                  <a:pt x="606" y="233"/>
                </a:moveTo>
                <a:cubicBezTo>
                  <a:pt x="604" y="227"/>
                  <a:pt x="602" y="220"/>
                  <a:pt x="600" y="214"/>
                </a:cubicBezTo>
                <a:cubicBezTo>
                  <a:pt x="605" y="212"/>
                  <a:pt x="605" y="212"/>
                  <a:pt x="605" y="212"/>
                </a:cubicBezTo>
                <a:cubicBezTo>
                  <a:pt x="607" y="219"/>
                  <a:pt x="609" y="225"/>
                  <a:pt x="611" y="232"/>
                </a:cubicBezTo>
                <a:lnTo>
                  <a:pt x="606" y="233"/>
                </a:lnTo>
                <a:close/>
                <a:moveTo>
                  <a:pt x="17" y="225"/>
                </a:moveTo>
                <a:cubicBezTo>
                  <a:pt x="12" y="224"/>
                  <a:pt x="12" y="224"/>
                  <a:pt x="12" y="224"/>
                </a:cubicBezTo>
                <a:cubicBezTo>
                  <a:pt x="14" y="217"/>
                  <a:pt x="16" y="211"/>
                  <a:pt x="19" y="204"/>
                </a:cubicBezTo>
                <a:cubicBezTo>
                  <a:pt x="23" y="206"/>
                  <a:pt x="23" y="206"/>
                  <a:pt x="23" y="206"/>
                </a:cubicBezTo>
                <a:cubicBezTo>
                  <a:pt x="21" y="212"/>
                  <a:pt x="19" y="219"/>
                  <a:pt x="17" y="225"/>
                </a:cubicBezTo>
                <a:close/>
                <a:moveTo>
                  <a:pt x="593" y="195"/>
                </a:moveTo>
                <a:cubicBezTo>
                  <a:pt x="590" y="189"/>
                  <a:pt x="588" y="182"/>
                  <a:pt x="585" y="176"/>
                </a:cubicBezTo>
                <a:cubicBezTo>
                  <a:pt x="589" y="174"/>
                  <a:pt x="589" y="174"/>
                  <a:pt x="589" y="174"/>
                </a:cubicBezTo>
                <a:cubicBezTo>
                  <a:pt x="592" y="180"/>
                  <a:pt x="595" y="187"/>
                  <a:pt x="598" y="193"/>
                </a:cubicBezTo>
                <a:lnTo>
                  <a:pt x="593" y="195"/>
                </a:lnTo>
                <a:close/>
                <a:moveTo>
                  <a:pt x="31" y="187"/>
                </a:moveTo>
                <a:cubicBezTo>
                  <a:pt x="26" y="185"/>
                  <a:pt x="26" y="185"/>
                  <a:pt x="26" y="185"/>
                </a:cubicBezTo>
                <a:cubicBezTo>
                  <a:pt x="29" y="179"/>
                  <a:pt x="32" y="173"/>
                  <a:pt x="35" y="166"/>
                </a:cubicBezTo>
                <a:cubicBezTo>
                  <a:pt x="40" y="169"/>
                  <a:pt x="40" y="169"/>
                  <a:pt x="40" y="169"/>
                </a:cubicBezTo>
                <a:cubicBezTo>
                  <a:pt x="37" y="175"/>
                  <a:pt x="34" y="181"/>
                  <a:pt x="31" y="187"/>
                </a:cubicBezTo>
                <a:close/>
                <a:moveTo>
                  <a:pt x="575" y="158"/>
                </a:moveTo>
                <a:cubicBezTo>
                  <a:pt x="572" y="152"/>
                  <a:pt x="568" y="147"/>
                  <a:pt x="564" y="141"/>
                </a:cubicBezTo>
                <a:cubicBezTo>
                  <a:pt x="569" y="138"/>
                  <a:pt x="569" y="138"/>
                  <a:pt x="569" y="138"/>
                </a:cubicBezTo>
                <a:cubicBezTo>
                  <a:pt x="572" y="144"/>
                  <a:pt x="576" y="150"/>
                  <a:pt x="580" y="156"/>
                </a:cubicBezTo>
                <a:lnTo>
                  <a:pt x="575" y="158"/>
                </a:lnTo>
                <a:close/>
                <a:moveTo>
                  <a:pt x="50" y="151"/>
                </a:moveTo>
                <a:cubicBezTo>
                  <a:pt x="46" y="148"/>
                  <a:pt x="46" y="148"/>
                  <a:pt x="46" y="148"/>
                </a:cubicBezTo>
                <a:cubicBezTo>
                  <a:pt x="49" y="143"/>
                  <a:pt x="53" y="137"/>
                  <a:pt x="57" y="131"/>
                </a:cubicBezTo>
                <a:cubicBezTo>
                  <a:pt x="61" y="134"/>
                  <a:pt x="61" y="134"/>
                  <a:pt x="61" y="134"/>
                </a:cubicBezTo>
                <a:cubicBezTo>
                  <a:pt x="57" y="140"/>
                  <a:pt x="53" y="145"/>
                  <a:pt x="50" y="151"/>
                </a:cubicBezTo>
                <a:close/>
                <a:moveTo>
                  <a:pt x="552" y="124"/>
                </a:moveTo>
                <a:cubicBezTo>
                  <a:pt x="548" y="119"/>
                  <a:pt x="544" y="114"/>
                  <a:pt x="539" y="109"/>
                </a:cubicBezTo>
                <a:cubicBezTo>
                  <a:pt x="543" y="105"/>
                  <a:pt x="543" y="105"/>
                  <a:pt x="543" y="105"/>
                </a:cubicBezTo>
                <a:cubicBezTo>
                  <a:pt x="548" y="111"/>
                  <a:pt x="552" y="116"/>
                  <a:pt x="557" y="121"/>
                </a:cubicBezTo>
                <a:lnTo>
                  <a:pt x="552" y="124"/>
                </a:lnTo>
                <a:close/>
                <a:moveTo>
                  <a:pt x="74" y="118"/>
                </a:moveTo>
                <a:cubicBezTo>
                  <a:pt x="70" y="115"/>
                  <a:pt x="70" y="115"/>
                  <a:pt x="70" y="115"/>
                </a:cubicBezTo>
                <a:cubicBezTo>
                  <a:pt x="74" y="109"/>
                  <a:pt x="79" y="104"/>
                  <a:pt x="83" y="99"/>
                </a:cubicBezTo>
                <a:cubicBezTo>
                  <a:pt x="87" y="102"/>
                  <a:pt x="87" y="102"/>
                  <a:pt x="87" y="102"/>
                </a:cubicBezTo>
                <a:cubicBezTo>
                  <a:pt x="82" y="107"/>
                  <a:pt x="78" y="113"/>
                  <a:pt x="74" y="118"/>
                </a:cubicBezTo>
                <a:close/>
                <a:moveTo>
                  <a:pt x="525" y="94"/>
                </a:moveTo>
                <a:cubicBezTo>
                  <a:pt x="521" y="89"/>
                  <a:pt x="516" y="84"/>
                  <a:pt x="511" y="80"/>
                </a:cubicBezTo>
                <a:cubicBezTo>
                  <a:pt x="514" y="76"/>
                  <a:pt x="514" y="76"/>
                  <a:pt x="514" y="76"/>
                </a:cubicBezTo>
                <a:cubicBezTo>
                  <a:pt x="519" y="81"/>
                  <a:pt x="524" y="85"/>
                  <a:pt x="529" y="90"/>
                </a:cubicBezTo>
                <a:lnTo>
                  <a:pt x="525" y="94"/>
                </a:lnTo>
                <a:close/>
                <a:moveTo>
                  <a:pt x="101" y="88"/>
                </a:moveTo>
                <a:cubicBezTo>
                  <a:pt x="98" y="84"/>
                  <a:pt x="98" y="84"/>
                  <a:pt x="98" y="84"/>
                </a:cubicBezTo>
                <a:cubicBezTo>
                  <a:pt x="103" y="80"/>
                  <a:pt x="108" y="75"/>
                  <a:pt x="113" y="71"/>
                </a:cubicBezTo>
                <a:cubicBezTo>
                  <a:pt x="117" y="75"/>
                  <a:pt x="117" y="75"/>
                  <a:pt x="117" y="75"/>
                </a:cubicBezTo>
                <a:cubicBezTo>
                  <a:pt x="111" y="79"/>
                  <a:pt x="106" y="83"/>
                  <a:pt x="101" y="88"/>
                </a:cubicBezTo>
                <a:close/>
                <a:moveTo>
                  <a:pt x="495" y="67"/>
                </a:moveTo>
                <a:cubicBezTo>
                  <a:pt x="489" y="63"/>
                  <a:pt x="484" y="59"/>
                  <a:pt x="478" y="55"/>
                </a:cubicBezTo>
                <a:cubicBezTo>
                  <a:pt x="481" y="51"/>
                  <a:pt x="481" y="51"/>
                  <a:pt x="481" y="51"/>
                </a:cubicBezTo>
                <a:cubicBezTo>
                  <a:pt x="487" y="55"/>
                  <a:pt x="492" y="59"/>
                  <a:pt x="498" y="63"/>
                </a:cubicBezTo>
                <a:lnTo>
                  <a:pt x="495" y="67"/>
                </a:lnTo>
                <a:close/>
                <a:moveTo>
                  <a:pt x="133" y="62"/>
                </a:moveTo>
                <a:cubicBezTo>
                  <a:pt x="130" y="58"/>
                  <a:pt x="130" y="58"/>
                  <a:pt x="130" y="58"/>
                </a:cubicBezTo>
                <a:cubicBezTo>
                  <a:pt x="135" y="54"/>
                  <a:pt x="141" y="50"/>
                  <a:pt x="147" y="47"/>
                </a:cubicBezTo>
                <a:cubicBezTo>
                  <a:pt x="150" y="51"/>
                  <a:pt x="150" y="51"/>
                  <a:pt x="150" y="51"/>
                </a:cubicBezTo>
                <a:cubicBezTo>
                  <a:pt x="144" y="54"/>
                  <a:pt x="138" y="58"/>
                  <a:pt x="133" y="62"/>
                </a:cubicBezTo>
                <a:close/>
                <a:moveTo>
                  <a:pt x="461" y="45"/>
                </a:moveTo>
                <a:cubicBezTo>
                  <a:pt x="455" y="41"/>
                  <a:pt x="449" y="38"/>
                  <a:pt x="443" y="35"/>
                </a:cubicBezTo>
                <a:cubicBezTo>
                  <a:pt x="445" y="31"/>
                  <a:pt x="445" y="31"/>
                  <a:pt x="445" y="31"/>
                </a:cubicBezTo>
                <a:cubicBezTo>
                  <a:pt x="451" y="34"/>
                  <a:pt x="457" y="37"/>
                  <a:pt x="463" y="40"/>
                </a:cubicBezTo>
                <a:lnTo>
                  <a:pt x="461" y="45"/>
                </a:lnTo>
                <a:close/>
                <a:moveTo>
                  <a:pt x="167" y="41"/>
                </a:moveTo>
                <a:cubicBezTo>
                  <a:pt x="165" y="36"/>
                  <a:pt x="165" y="36"/>
                  <a:pt x="165" y="36"/>
                </a:cubicBezTo>
                <a:cubicBezTo>
                  <a:pt x="171" y="33"/>
                  <a:pt x="177" y="30"/>
                  <a:pt x="184" y="27"/>
                </a:cubicBezTo>
                <a:cubicBezTo>
                  <a:pt x="186" y="32"/>
                  <a:pt x="186" y="32"/>
                  <a:pt x="186" y="32"/>
                </a:cubicBezTo>
                <a:cubicBezTo>
                  <a:pt x="180" y="35"/>
                  <a:pt x="173" y="38"/>
                  <a:pt x="167" y="41"/>
                </a:cubicBezTo>
                <a:close/>
                <a:moveTo>
                  <a:pt x="424" y="27"/>
                </a:moveTo>
                <a:cubicBezTo>
                  <a:pt x="418" y="25"/>
                  <a:pt x="411" y="22"/>
                  <a:pt x="405" y="20"/>
                </a:cubicBezTo>
                <a:cubicBezTo>
                  <a:pt x="406" y="15"/>
                  <a:pt x="406" y="15"/>
                  <a:pt x="406" y="15"/>
                </a:cubicBezTo>
                <a:cubicBezTo>
                  <a:pt x="413" y="17"/>
                  <a:pt x="419" y="20"/>
                  <a:pt x="426" y="22"/>
                </a:cubicBezTo>
                <a:lnTo>
                  <a:pt x="424" y="27"/>
                </a:lnTo>
                <a:close/>
                <a:moveTo>
                  <a:pt x="205" y="24"/>
                </a:moveTo>
                <a:cubicBezTo>
                  <a:pt x="203" y="19"/>
                  <a:pt x="203" y="19"/>
                  <a:pt x="203" y="19"/>
                </a:cubicBezTo>
                <a:cubicBezTo>
                  <a:pt x="209" y="17"/>
                  <a:pt x="216" y="15"/>
                  <a:pt x="222" y="13"/>
                </a:cubicBezTo>
                <a:cubicBezTo>
                  <a:pt x="224" y="18"/>
                  <a:pt x="224" y="18"/>
                  <a:pt x="224" y="18"/>
                </a:cubicBezTo>
                <a:cubicBezTo>
                  <a:pt x="217" y="20"/>
                  <a:pt x="211" y="22"/>
                  <a:pt x="205" y="24"/>
                </a:cubicBezTo>
                <a:close/>
                <a:moveTo>
                  <a:pt x="385" y="14"/>
                </a:moveTo>
                <a:cubicBezTo>
                  <a:pt x="379" y="13"/>
                  <a:pt x="372" y="11"/>
                  <a:pt x="365" y="10"/>
                </a:cubicBezTo>
                <a:cubicBezTo>
                  <a:pt x="366" y="5"/>
                  <a:pt x="366" y="5"/>
                  <a:pt x="366" y="5"/>
                </a:cubicBezTo>
                <a:cubicBezTo>
                  <a:pt x="373" y="6"/>
                  <a:pt x="380" y="8"/>
                  <a:pt x="386" y="10"/>
                </a:cubicBezTo>
                <a:lnTo>
                  <a:pt x="385" y="14"/>
                </a:lnTo>
                <a:close/>
                <a:moveTo>
                  <a:pt x="244" y="13"/>
                </a:moveTo>
                <a:cubicBezTo>
                  <a:pt x="243" y="8"/>
                  <a:pt x="243" y="8"/>
                  <a:pt x="243" y="8"/>
                </a:cubicBezTo>
                <a:cubicBezTo>
                  <a:pt x="249" y="6"/>
                  <a:pt x="256" y="5"/>
                  <a:pt x="263" y="4"/>
                </a:cubicBezTo>
                <a:cubicBezTo>
                  <a:pt x="264" y="9"/>
                  <a:pt x="264" y="9"/>
                  <a:pt x="264" y="9"/>
                </a:cubicBezTo>
                <a:cubicBezTo>
                  <a:pt x="257" y="10"/>
                  <a:pt x="250" y="11"/>
                  <a:pt x="244" y="13"/>
                </a:cubicBezTo>
                <a:close/>
                <a:moveTo>
                  <a:pt x="345" y="7"/>
                </a:moveTo>
                <a:cubicBezTo>
                  <a:pt x="342" y="7"/>
                  <a:pt x="339" y="7"/>
                  <a:pt x="336" y="6"/>
                </a:cubicBezTo>
                <a:cubicBezTo>
                  <a:pt x="332" y="6"/>
                  <a:pt x="328" y="6"/>
                  <a:pt x="325" y="6"/>
                </a:cubicBezTo>
                <a:cubicBezTo>
                  <a:pt x="325" y="0"/>
                  <a:pt x="325" y="0"/>
                  <a:pt x="325" y="0"/>
                </a:cubicBezTo>
                <a:cubicBezTo>
                  <a:pt x="329" y="1"/>
                  <a:pt x="332" y="1"/>
                  <a:pt x="336" y="1"/>
                </a:cubicBezTo>
                <a:cubicBezTo>
                  <a:pt x="339" y="1"/>
                  <a:pt x="342" y="2"/>
                  <a:pt x="346" y="2"/>
                </a:cubicBezTo>
                <a:lnTo>
                  <a:pt x="345" y="7"/>
                </a:lnTo>
                <a:close/>
                <a:moveTo>
                  <a:pt x="284" y="6"/>
                </a:moveTo>
                <a:cubicBezTo>
                  <a:pt x="284" y="1"/>
                  <a:pt x="284" y="1"/>
                  <a:pt x="284" y="1"/>
                </a:cubicBezTo>
                <a:cubicBezTo>
                  <a:pt x="290" y="1"/>
                  <a:pt x="297" y="0"/>
                  <a:pt x="304" y="0"/>
                </a:cubicBezTo>
                <a:cubicBezTo>
                  <a:pt x="304" y="5"/>
                  <a:pt x="304" y="5"/>
                  <a:pt x="304" y="5"/>
                </a:cubicBezTo>
                <a:cubicBezTo>
                  <a:pt x="298" y="5"/>
                  <a:pt x="291" y="6"/>
                  <a:pt x="284" y="6"/>
                </a:cubicBezTo>
                <a:close/>
              </a:path>
            </a:pathLst>
          </a:custGeom>
          <a:solidFill>
            <a:srgbClr val="FFFFFF">
              <a:alpha val="30000"/>
            </a:srgb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8" name="Freeform 9"/>
          <p:cNvSpPr>
            <a:spLocks noEditPoints="1"/>
          </p:cNvSpPr>
          <p:nvPr/>
        </p:nvSpPr>
        <p:spPr bwMode="auto">
          <a:xfrm>
            <a:off x="7870529" y="-1414594"/>
            <a:ext cx="6197600" cy="6191250"/>
          </a:xfrm>
          <a:custGeom>
            <a:avLst/>
            <a:gdLst>
              <a:gd name="T0" fmla="*/ 732 w 1650"/>
              <a:gd name="T1" fmla="*/ 10 h 1648"/>
              <a:gd name="T2" fmla="*/ 894 w 1650"/>
              <a:gd name="T3" fmla="*/ 3 h 1648"/>
              <a:gd name="T4" fmla="*/ 946 w 1650"/>
              <a:gd name="T5" fmla="*/ 14 h 1648"/>
              <a:gd name="T6" fmla="*/ 651 w 1650"/>
              <a:gd name="T7" fmla="*/ 18 h 1648"/>
              <a:gd name="T8" fmla="*/ 575 w 1650"/>
              <a:gd name="T9" fmla="*/ 44 h 1648"/>
              <a:gd name="T10" fmla="*/ 548 w 1650"/>
              <a:gd name="T11" fmla="*/ 48 h 1648"/>
              <a:gd name="T12" fmla="*/ 1129 w 1650"/>
              <a:gd name="T13" fmla="*/ 57 h 1648"/>
              <a:gd name="T14" fmla="*/ 1151 w 1650"/>
              <a:gd name="T15" fmla="*/ 72 h 1648"/>
              <a:gd name="T16" fmla="*/ 449 w 1650"/>
              <a:gd name="T17" fmla="*/ 90 h 1648"/>
              <a:gd name="T18" fmla="*/ 382 w 1650"/>
              <a:gd name="T19" fmla="*/ 135 h 1648"/>
              <a:gd name="T20" fmla="*/ 357 w 1650"/>
              <a:gd name="T21" fmla="*/ 146 h 1648"/>
              <a:gd name="T22" fmla="*/ 1317 w 1650"/>
              <a:gd name="T23" fmla="*/ 162 h 1648"/>
              <a:gd name="T24" fmla="*/ 1335 w 1650"/>
              <a:gd name="T25" fmla="*/ 183 h 1648"/>
              <a:gd name="T26" fmla="*/ 272 w 1650"/>
              <a:gd name="T27" fmla="*/ 213 h 1648"/>
              <a:gd name="T28" fmla="*/ 219 w 1650"/>
              <a:gd name="T29" fmla="*/ 273 h 1648"/>
              <a:gd name="T30" fmla="*/ 197 w 1650"/>
              <a:gd name="T31" fmla="*/ 290 h 1648"/>
              <a:gd name="T32" fmla="*/ 1472 w 1650"/>
              <a:gd name="T33" fmla="*/ 312 h 1648"/>
              <a:gd name="T34" fmla="*/ 1484 w 1650"/>
              <a:gd name="T35" fmla="*/ 337 h 1648"/>
              <a:gd name="T36" fmla="*/ 132 w 1650"/>
              <a:gd name="T37" fmla="*/ 377 h 1648"/>
              <a:gd name="T38" fmla="*/ 96 w 1650"/>
              <a:gd name="T39" fmla="*/ 449 h 1648"/>
              <a:gd name="T40" fmla="*/ 80 w 1650"/>
              <a:gd name="T41" fmla="*/ 471 h 1648"/>
              <a:gd name="T42" fmla="*/ 1582 w 1650"/>
              <a:gd name="T43" fmla="*/ 496 h 1648"/>
              <a:gd name="T44" fmla="*/ 1588 w 1650"/>
              <a:gd name="T45" fmla="*/ 523 h 1648"/>
              <a:gd name="T46" fmla="*/ 40 w 1650"/>
              <a:gd name="T47" fmla="*/ 571 h 1648"/>
              <a:gd name="T48" fmla="*/ 24 w 1650"/>
              <a:gd name="T49" fmla="*/ 651 h 1648"/>
              <a:gd name="T50" fmla="*/ 14 w 1650"/>
              <a:gd name="T51" fmla="*/ 676 h 1648"/>
              <a:gd name="T52" fmla="*/ 1641 w 1650"/>
              <a:gd name="T53" fmla="*/ 703 h 1648"/>
              <a:gd name="T54" fmla="*/ 6 w 1650"/>
              <a:gd name="T55" fmla="*/ 729 h 1648"/>
              <a:gd name="T56" fmla="*/ 6 w 1650"/>
              <a:gd name="T57" fmla="*/ 810 h 1648"/>
              <a:gd name="T58" fmla="*/ 6 w 1650"/>
              <a:gd name="T59" fmla="*/ 837 h 1648"/>
              <a:gd name="T60" fmla="*/ 1650 w 1650"/>
              <a:gd name="T61" fmla="*/ 837 h 1648"/>
              <a:gd name="T62" fmla="*/ 1642 w 1650"/>
              <a:gd name="T63" fmla="*/ 892 h 1648"/>
              <a:gd name="T64" fmla="*/ 13 w 1650"/>
              <a:gd name="T65" fmla="*/ 971 h 1648"/>
              <a:gd name="T66" fmla="*/ 24 w 1650"/>
              <a:gd name="T67" fmla="*/ 996 h 1648"/>
              <a:gd name="T68" fmla="*/ 1631 w 1650"/>
              <a:gd name="T69" fmla="*/ 999 h 1648"/>
              <a:gd name="T70" fmla="*/ 1605 w 1650"/>
              <a:gd name="T71" fmla="*/ 1076 h 1648"/>
              <a:gd name="T72" fmla="*/ 53 w 1650"/>
              <a:gd name="T73" fmla="*/ 1099 h 1648"/>
              <a:gd name="T74" fmla="*/ 79 w 1650"/>
              <a:gd name="T75" fmla="*/ 1176 h 1648"/>
              <a:gd name="T76" fmla="*/ 96 w 1650"/>
              <a:gd name="T77" fmla="*/ 1197 h 1648"/>
              <a:gd name="T78" fmla="*/ 1559 w 1650"/>
              <a:gd name="T79" fmla="*/ 1202 h 1648"/>
              <a:gd name="T80" fmla="*/ 1513 w 1650"/>
              <a:gd name="T81" fmla="*/ 1269 h 1648"/>
              <a:gd name="T82" fmla="*/ 151 w 1650"/>
              <a:gd name="T83" fmla="*/ 1289 h 1648"/>
              <a:gd name="T84" fmla="*/ 196 w 1650"/>
              <a:gd name="T85" fmla="*/ 1356 h 1648"/>
              <a:gd name="T86" fmla="*/ 217 w 1650"/>
              <a:gd name="T87" fmla="*/ 1373 h 1648"/>
              <a:gd name="T88" fmla="*/ 1436 w 1650"/>
              <a:gd name="T89" fmla="*/ 1379 h 1648"/>
              <a:gd name="T90" fmla="*/ 1374 w 1650"/>
              <a:gd name="T91" fmla="*/ 1432 h 1648"/>
              <a:gd name="T92" fmla="*/ 294 w 1650"/>
              <a:gd name="T93" fmla="*/ 1448 h 1648"/>
              <a:gd name="T94" fmla="*/ 355 w 1650"/>
              <a:gd name="T95" fmla="*/ 1501 h 1648"/>
              <a:gd name="T96" fmla="*/ 380 w 1650"/>
              <a:gd name="T97" fmla="*/ 1512 h 1648"/>
              <a:gd name="T98" fmla="*/ 1271 w 1650"/>
              <a:gd name="T99" fmla="*/ 1518 h 1648"/>
              <a:gd name="T100" fmla="*/ 1199 w 1650"/>
              <a:gd name="T101" fmla="*/ 1553 h 1648"/>
              <a:gd name="T102" fmla="*/ 474 w 1650"/>
              <a:gd name="T103" fmla="*/ 1564 h 1648"/>
              <a:gd name="T104" fmla="*/ 547 w 1650"/>
              <a:gd name="T105" fmla="*/ 1600 h 1648"/>
              <a:gd name="T106" fmla="*/ 574 w 1650"/>
              <a:gd name="T107" fmla="*/ 1604 h 1648"/>
              <a:gd name="T108" fmla="*/ 1077 w 1650"/>
              <a:gd name="T109" fmla="*/ 1609 h 1648"/>
              <a:gd name="T110" fmla="*/ 997 w 1650"/>
              <a:gd name="T111" fmla="*/ 1625 h 1648"/>
              <a:gd name="T112" fmla="*/ 678 w 1650"/>
              <a:gd name="T113" fmla="*/ 1630 h 1648"/>
              <a:gd name="T114" fmla="*/ 757 w 1650"/>
              <a:gd name="T115" fmla="*/ 1646 h 1648"/>
              <a:gd name="T116" fmla="*/ 918 w 1650"/>
              <a:gd name="T117" fmla="*/ 1638 h 1648"/>
              <a:gd name="T118" fmla="*/ 838 w 1650"/>
              <a:gd name="T119" fmla="*/ 1648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50" h="1648">
                <a:moveTo>
                  <a:pt x="839" y="0"/>
                </a:moveTo>
                <a:cubicBezTo>
                  <a:pt x="839" y="5"/>
                  <a:pt x="839" y="5"/>
                  <a:pt x="839" y="5"/>
                </a:cubicBezTo>
                <a:cubicBezTo>
                  <a:pt x="848" y="5"/>
                  <a:pt x="857" y="6"/>
                  <a:pt x="866" y="6"/>
                </a:cubicBezTo>
                <a:cubicBezTo>
                  <a:pt x="866" y="1"/>
                  <a:pt x="866" y="1"/>
                  <a:pt x="866" y="1"/>
                </a:cubicBezTo>
                <a:cubicBezTo>
                  <a:pt x="857" y="0"/>
                  <a:pt x="848" y="0"/>
                  <a:pt x="839" y="0"/>
                </a:cubicBezTo>
                <a:moveTo>
                  <a:pt x="758" y="2"/>
                </a:moveTo>
                <a:cubicBezTo>
                  <a:pt x="749" y="3"/>
                  <a:pt x="740" y="4"/>
                  <a:pt x="731" y="5"/>
                </a:cubicBezTo>
                <a:cubicBezTo>
                  <a:pt x="732" y="10"/>
                  <a:pt x="732" y="10"/>
                  <a:pt x="732" y="10"/>
                </a:cubicBezTo>
                <a:cubicBezTo>
                  <a:pt x="741" y="9"/>
                  <a:pt x="750" y="8"/>
                  <a:pt x="758" y="8"/>
                </a:cubicBezTo>
                <a:cubicBezTo>
                  <a:pt x="758" y="2"/>
                  <a:pt x="758" y="2"/>
                  <a:pt x="758" y="2"/>
                </a:cubicBezTo>
                <a:moveTo>
                  <a:pt x="893" y="2"/>
                </a:moveTo>
                <a:cubicBezTo>
                  <a:pt x="892" y="8"/>
                  <a:pt x="892" y="8"/>
                  <a:pt x="892" y="8"/>
                </a:cubicBezTo>
                <a:cubicBezTo>
                  <a:pt x="893" y="8"/>
                  <a:pt x="893" y="8"/>
                  <a:pt x="893" y="8"/>
                </a:cubicBezTo>
                <a:cubicBezTo>
                  <a:pt x="902" y="9"/>
                  <a:pt x="911" y="9"/>
                  <a:pt x="919" y="10"/>
                </a:cubicBezTo>
                <a:cubicBezTo>
                  <a:pt x="920" y="5"/>
                  <a:pt x="920" y="5"/>
                  <a:pt x="920" y="5"/>
                </a:cubicBezTo>
                <a:cubicBezTo>
                  <a:pt x="911" y="4"/>
                  <a:pt x="903" y="3"/>
                  <a:pt x="894" y="3"/>
                </a:cubicBezTo>
                <a:cubicBezTo>
                  <a:pt x="893" y="2"/>
                  <a:pt x="893" y="2"/>
                  <a:pt x="893" y="2"/>
                </a:cubicBezTo>
                <a:moveTo>
                  <a:pt x="704" y="8"/>
                </a:moveTo>
                <a:cubicBezTo>
                  <a:pt x="696" y="10"/>
                  <a:pt x="687" y="11"/>
                  <a:pt x="678" y="13"/>
                </a:cubicBezTo>
                <a:cubicBezTo>
                  <a:pt x="679" y="18"/>
                  <a:pt x="679" y="18"/>
                  <a:pt x="679" y="18"/>
                </a:cubicBezTo>
                <a:cubicBezTo>
                  <a:pt x="688" y="17"/>
                  <a:pt x="696" y="15"/>
                  <a:pt x="705" y="14"/>
                </a:cubicBezTo>
                <a:cubicBezTo>
                  <a:pt x="704" y="8"/>
                  <a:pt x="704" y="8"/>
                  <a:pt x="704" y="8"/>
                </a:cubicBezTo>
                <a:moveTo>
                  <a:pt x="946" y="9"/>
                </a:moveTo>
                <a:cubicBezTo>
                  <a:pt x="946" y="14"/>
                  <a:pt x="946" y="14"/>
                  <a:pt x="946" y="14"/>
                </a:cubicBezTo>
                <a:cubicBezTo>
                  <a:pt x="954" y="15"/>
                  <a:pt x="963" y="17"/>
                  <a:pt x="972" y="18"/>
                </a:cubicBezTo>
                <a:cubicBezTo>
                  <a:pt x="973" y="13"/>
                  <a:pt x="973" y="13"/>
                  <a:pt x="973" y="13"/>
                </a:cubicBezTo>
                <a:cubicBezTo>
                  <a:pt x="964" y="11"/>
                  <a:pt x="955" y="10"/>
                  <a:pt x="946" y="9"/>
                </a:cubicBezTo>
                <a:moveTo>
                  <a:pt x="651" y="18"/>
                </a:moveTo>
                <a:cubicBezTo>
                  <a:pt x="643" y="20"/>
                  <a:pt x="634" y="22"/>
                  <a:pt x="625" y="24"/>
                </a:cubicBezTo>
                <a:cubicBezTo>
                  <a:pt x="626" y="29"/>
                  <a:pt x="626" y="29"/>
                  <a:pt x="626" y="29"/>
                </a:cubicBezTo>
                <a:cubicBezTo>
                  <a:pt x="635" y="27"/>
                  <a:pt x="644" y="25"/>
                  <a:pt x="652" y="23"/>
                </a:cubicBezTo>
                <a:cubicBezTo>
                  <a:pt x="651" y="18"/>
                  <a:pt x="651" y="18"/>
                  <a:pt x="651" y="18"/>
                </a:cubicBezTo>
                <a:moveTo>
                  <a:pt x="1000" y="18"/>
                </a:moveTo>
                <a:cubicBezTo>
                  <a:pt x="998" y="23"/>
                  <a:pt x="998" y="23"/>
                  <a:pt x="998" y="23"/>
                </a:cubicBezTo>
                <a:cubicBezTo>
                  <a:pt x="1007" y="25"/>
                  <a:pt x="1016" y="27"/>
                  <a:pt x="1025" y="30"/>
                </a:cubicBezTo>
                <a:cubicBezTo>
                  <a:pt x="1026" y="24"/>
                  <a:pt x="1026" y="24"/>
                  <a:pt x="1026" y="24"/>
                </a:cubicBezTo>
                <a:cubicBezTo>
                  <a:pt x="1017" y="22"/>
                  <a:pt x="1008" y="20"/>
                  <a:pt x="1000" y="18"/>
                </a:cubicBezTo>
                <a:moveTo>
                  <a:pt x="599" y="31"/>
                </a:moveTo>
                <a:cubicBezTo>
                  <a:pt x="590" y="34"/>
                  <a:pt x="582" y="36"/>
                  <a:pt x="573" y="39"/>
                </a:cubicBezTo>
                <a:cubicBezTo>
                  <a:pt x="575" y="44"/>
                  <a:pt x="575" y="44"/>
                  <a:pt x="575" y="44"/>
                </a:cubicBezTo>
                <a:cubicBezTo>
                  <a:pt x="583" y="41"/>
                  <a:pt x="592" y="39"/>
                  <a:pt x="600" y="36"/>
                </a:cubicBezTo>
                <a:cubicBezTo>
                  <a:pt x="599" y="31"/>
                  <a:pt x="599" y="31"/>
                  <a:pt x="599" y="31"/>
                </a:cubicBezTo>
                <a:moveTo>
                  <a:pt x="1052" y="31"/>
                </a:moveTo>
                <a:cubicBezTo>
                  <a:pt x="1050" y="36"/>
                  <a:pt x="1050" y="36"/>
                  <a:pt x="1050" y="36"/>
                </a:cubicBezTo>
                <a:cubicBezTo>
                  <a:pt x="1059" y="39"/>
                  <a:pt x="1068" y="41"/>
                  <a:pt x="1076" y="44"/>
                </a:cubicBezTo>
                <a:cubicBezTo>
                  <a:pt x="1078" y="39"/>
                  <a:pt x="1078" y="39"/>
                  <a:pt x="1078" y="39"/>
                </a:cubicBezTo>
                <a:cubicBezTo>
                  <a:pt x="1069" y="36"/>
                  <a:pt x="1060" y="34"/>
                  <a:pt x="1052" y="31"/>
                </a:cubicBezTo>
                <a:moveTo>
                  <a:pt x="548" y="48"/>
                </a:moveTo>
                <a:cubicBezTo>
                  <a:pt x="539" y="51"/>
                  <a:pt x="531" y="54"/>
                  <a:pt x="523" y="57"/>
                </a:cubicBezTo>
                <a:cubicBezTo>
                  <a:pt x="525" y="62"/>
                  <a:pt x="525" y="62"/>
                  <a:pt x="525" y="62"/>
                </a:cubicBezTo>
                <a:cubicBezTo>
                  <a:pt x="533" y="59"/>
                  <a:pt x="541" y="56"/>
                  <a:pt x="550" y="53"/>
                </a:cubicBezTo>
                <a:cubicBezTo>
                  <a:pt x="548" y="48"/>
                  <a:pt x="548" y="48"/>
                  <a:pt x="548" y="48"/>
                </a:cubicBezTo>
                <a:moveTo>
                  <a:pt x="1103" y="48"/>
                </a:moveTo>
                <a:cubicBezTo>
                  <a:pt x="1102" y="53"/>
                  <a:pt x="1102" y="53"/>
                  <a:pt x="1102" y="53"/>
                </a:cubicBezTo>
                <a:cubicBezTo>
                  <a:pt x="1110" y="56"/>
                  <a:pt x="1118" y="59"/>
                  <a:pt x="1127" y="62"/>
                </a:cubicBezTo>
                <a:cubicBezTo>
                  <a:pt x="1129" y="57"/>
                  <a:pt x="1129" y="57"/>
                  <a:pt x="1129" y="57"/>
                </a:cubicBezTo>
                <a:cubicBezTo>
                  <a:pt x="1120" y="54"/>
                  <a:pt x="1112" y="51"/>
                  <a:pt x="1103" y="48"/>
                </a:cubicBezTo>
                <a:moveTo>
                  <a:pt x="498" y="67"/>
                </a:moveTo>
                <a:cubicBezTo>
                  <a:pt x="489" y="71"/>
                  <a:pt x="481" y="75"/>
                  <a:pt x="473" y="78"/>
                </a:cubicBezTo>
                <a:cubicBezTo>
                  <a:pt x="475" y="83"/>
                  <a:pt x="475" y="83"/>
                  <a:pt x="475" y="83"/>
                </a:cubicBezTo>
                <a:cubicBezTo>
                  <a:pt x="483" y="80"/>
                  <a:pt x="492" y="76"/>
                  <a:pt x="500" y="72"/>
                </a:cubicBezTo>
                <a:cubicBezTo>
                  <a:pt x="498" y="67"/>
                  <a:pt x="498" y="67"/>
                  <a:pt x="498" y="67"/>
                </a:cubicBezTo>
                <a:moveTo>
                  <a:pt x="1154" y="68"/>
                </a:moveTo>
                <a:cubicBezTo>
                  <a:pt x="1151" y="72"/>
                  <a:pt x="1151" y="72"/>
                  <a:pt x="1151" y="72"/>
                </a:cubicBezTo>
                <a:cubicBezTo>
                  <a:pt x="1160" y="76"/>
                  <a:pt x="1168" y="80"/>
                  <a:pt x="1176" y="84"/>
                </a:cubicBezTo>
                <a:cubicBezTo>
                  <a:pt x="1178" y="79"/>
                  <a:pt x="1178" y="79"/>
                  <a:pt x="1178" y="79"/>
                </a:cubicBezTo>
                <a:cubicBezTo>
                  <a:pt x="1170" y="75"/>
                  <a:pt x="1162" y="71"/>
                  <a:pt x="1154" y="68"/>
                </a:cubicBezTo>
                <a:moveTo>
                  <a:pt x="449" y="90"/>
                </a:moveTo>
                <a:cubicBezTo>
                  <a:pt x="441" y="94"/>
                  <a:pt x="433" y="99"/>
                  <a:pt x="425" y="103"/>
                </a:cubicBezTo>
                <a:cubicBezTo>
                  <a:pt x="428" y="108"/>
                  <a:pt x="428" y="108"/>
                  <a:pt x="428" y="108"/>
                </a:cubicBezTo>
                <a:cubicBezTo>
                  <a:pt x="436" y="103"/>
                  <a:pt x="443" y="99"/>
                  <a:pt x="451" y="95"/>
                </a:cubicBezTo>
                <a:cubicBezTo>
                  <a:pt x="449" y="90"/>
                  <a:pt x="449" y="90"/>
                  <a:pt x="449" y="90"/>
                </a:cubicBezTo>
                <a:moveTo>
                  <a:pt x="1202" y="91"/>
                </a:moveTo>
                <a:cubicBezTo>
                  <a:pt x="1200" y="95"/>
                  <a:pt x="1200" y="95"/>
                  <a:pt x="1200" y="95"/>
                </a:cubicBezTo>
                <a:cubicBezTo>
                  <a:pt x="1208" y="100"/>
                  <a:pt x="1216" y="104"/>
                  <a:pt x="1224" y="108"/>
                </a:cubicBezTo>
                <a:cubicBezTo>
                  <a:pt x="1226" y="103"/>
                  <a:pt x="1226" y="103"/>
                  <a:pt x="1226" y="103"/>
                </a:cubicBezTo>
                <a:cubicBezTo>
                  <a:pt x="1219" y="99"/>
                  <a:pt x="1210" y="95"/>
                  <a:pt x="1202" y="91"/>
                </a:cubicBezTo>
                <a:moveTo>
                  <a:pt x="402" y="117"/>
                </a:moveTo>
                <a:cubicBezTo>
                  <a:pt x="394" y="121"/>
                  <a:pt x="386" y="126"/>
                  <a:pt x="379" y="131"/>
                </a:cubicBezTo>
                <a:cubicBezTo>
                  <a:pt x="382" y="135"/>
                  <a:pt x="382" y="135"/>
                  <a:pt x="382" y="135"/>
                </a:cubicBezTo>
                <a:cubicBezTo>
                  <a:pt x="389" y="130"/>
                  <a:pt x="397" y="126"/>
                  <a:pt x="405" y="121"/>
                </a:cubicBezTo>
                <a:cubicBezTo>
                  <a:pt x="402" y="117"/>
                  <a:pt x="402" y="117"/>
                  <a:pt x="402" y="117"/>
                </a:cubicBezTo>
                <a:moveTo>
                  <a:pt x="1250" y="117"/>
                </a:moveTo>
                <a:cubicBezTo>
                  <a:pt x="1247" y="122"/>
                  <a:pt x="1247" y="122"/>
                  <a:pt x="1247" y="122"/>
                </a:cubicBezTo>
                <a:cubicBezTo>
                  <a:pt x="1255" y="126"/>
                  <a:pt x="1262" y="131"/>
                  <a:pt x="1270" y="136"/>
                </a:cubicBezTo>
                <a:cubicBezTo>
                  <a:pt x="1273" y="131"/>
                  <a:pt x="1273" y="131"/>
                  <a:pt x="1273" y="131"/>
                </a:cubicBezTo>
                <a:cubicBezTo>
                  <a:pt x="1265" y="126"/>
                  <a:pt x="1257" y="122"/>
                  <a:pt x="1250" y="117"/>
                </a:cubicBezTo>
                <a:moveTo>
                  <a:pt x="357" y="146"/>
                </a:moveTo>
                <a:cubicBezTo>
                  <a:pt x="349" y="151"/>
                  <a:pt x="342" y="156"/>
                  <a:pt x="335" y="161"/>
                </a:cubicBezTo>
                <a:cubicBezTo>
                  <a:pt x="338" y="166"/>
                  <a:pt x="338" y="166"/>
                  <a:pt x="338" y="166"/>
                </a:cubicBezTo>
                <a:cubicBezTo>
                  <a:pt x="345" y="161"/>
                  <a:pt x="352" y="155"/>
                  <a:pt x="360" y="150"/>
                </a:cubicBezTo>
                <a:cubicBezTo>
                  <a:pt x="357" y="146"/>
                  <a:pt x="357" y="146"/>
                  <a:pt x="357" y="146"/>
                </a:cubicBezTo>
                <a:moveTo>
                  <a:pt x="1295" y="146"/>
                </a:moveTo>
                <a:cubicBezTo>
                  <a:pt x="1292" y="151"/>
                  <a:pt x="1292" y="151"/>
                  <a:pt x="1292" y="151"/>
                </a:cubicBezTo>
                <a:cubicBezTo>
                  <a:pt x="1299" y="156"/>
                  <a:pt x="1307" y="161"/>
                  <a:pt x="1314" y="166"/>
                </a:cubicBezTo>
                <a:cubicBezTo>
                  <a:pt x="1317" y="162"/>
                  <a:pt x="1317" y="162"/>
                  <a:pt x="1317" y="162"/>
                </a:cubicBezTo>
                <a:cubicBezTo>
                  <a:pt x="1310" y="157"/>
                  <a:pt x="1303" y="151"/>
                  <a:pt x="1295" y="146"/>
                </a:cubicBezTo>
                <a:moveTo>
                  <a:pt x="313" y="178"/>
                </a:moveTo>
                <a:cubicBezTo>
                  <a:pt x="306" y="183"/>
                  <a:pt x="299" y="189"/>
                  <a:pt x="292" y="195"/>
                </a:cubicBezTo>
                <a:cubicBezTo>
                  <a:pt x="296" y="199"/>
                  <a:pt x="296" y="199"/>
                  <a:pt x="296" y="199"/>
                </a:cubicBezTo>
                <a:cubicBezTo>
                  <a:pt x="303" y="193"/>
                  <a:pt x="310" y="188"/>
                  <a:pt x="317" y="182"/>
                </a:cubicBezTo>
                <a:cubicBezTo>
                  <a:pt x="313" y="178"/>
                  <a:pt x="313" y="178"/>
                  <a:pt x="313" y="178"/>
                </a:cubicBezTo>
                <a:moveTo>
                  <a:pt x="1338" y="179"/>
                </a:moveTo>
                <a:cubicBezTo>
                  <a:pt x="1335" y="183"/>
                  <a:pt x="1335" y="183"/>
                  <a:pt x="1335" y="183"/>
                </a:cubicBezTo>
                <a:cubicBezTo>
                  <a:pt x="1342" y="188"/>
                  <a:pt x="1349" y="194"/>
                  <a:pt x="1356" y="200"/>
                </a:cubicBezTo>
                <a:cubicBezTo>
                  <a:pt x="1359" y="196"/>
                  <a:pt x="1359" y="196"/>
                  <a:pt x="1359" y="196"/>
                </a:cubicBezTo>
                <a:cubicBezTo>
                  <a:pt x="1353" y="190"/>
                  <a:pt x="1346" y="184"/>
                  <a:pt x="1338" y="179"/>
                </a:cubicBezTo>
                <a:moveTo>
                  <a:pt x="272" y="213"/>
                </a:moveTo>
                <a:cubicBezTo>
                  <a:pt x="265" y="219"/>
                  <a:pt x="259" y="225"/>
                  <a:pt x="252" y="231"/>
                </a:cubicBezTo>
                <a:cubicBezTo>
                  <a:pt x="256" y="235"/>
                  <a:pt x="256" y="235"/>
                  <a:pt x="256" y="235"/>
                </a:cubicBezTo>
                <a:cubicBezTo>
                  <a:pt x="262" y="229"/>
                  <a:pt x="269" y="223"/>
                  <a:pt x="276" y="217"/>
                </a:cubicBezTo>
                <a:cubicBezTo>
                  <a:pt x="272" y="213"/>
                  <a:pt x="272" y="213"/>
                  <a:pt x="272" y="213"/>
                </a:cubicBezTo>
                <a:moveTo>
                  <a:pt x="1380" y="214"/>
                </a:moveTo>
                <a:cubicBezTo>
                  <a:pt x="1376" y="218"/>
                  <a:pt x="1376" y="218"/>
                  <a:pt x="1376" y="218"/>
                </a:cubicBezTo>
                <a:cubicBezTo>
                  <a:pt x="1383" y="224"/>
                  <a:pt x="1389" y="230"/>
                  <a:pt x="1396" y="236"/>
                </a:cubicBezTo>
                <a:cubicBezTo>
                  <a:pt x="1399" y="232"/>
                  <a:pt x="1399" y="232"/>
                  <a:pt x="1399" y="232"/>
                </a:cubicBezTo>
                <a:cubicBezTo>
                  <a:pt x="1393" y="226"/>
                  <a:pt x="1386" y="220"/>
                  <a:pt x="1380" y="214"/>
                </a:cubicBezTo>
                <a:moveTo>
                  <a:pt x="233" y="250"/>
                </a:moveTo>
                <a:cubicBezTo>
                  <a:pt x="227" y="257"/>
                  <a:pt x="221" y="263"/>
                  <a:pt x="215" y="270"/>
                </a:cubicBezTo>
                <a:cubicBezTo>
                  <a:pt x="219" y="273"/>
                  <a:pt x="219" y="273"/>
                  <a:pt x="219" y="273"/>
                </a:cubicBezTo>
                <a:cubicBezTo>
                  <a:pt x="224" y="267"/>
                  <a:pt x="231" y="260"/>
                  <a:pt x="237" y="254"/>
                </a:cubicBezTo>
                <a:cubicBezTo>
                  <a:pt x="233" y="250"/>
                  <a:pt x="233" y="250"/>
                  <a:pt x="233" y="250"/>
                </a:cubicBezTo>
                <a:moveTo>
                  <a:pt x="1418" y="251"/>
                </a:moveTo>
                <a:cubicBezTo>
                  <a:pt x="1415" y="255"/>
                  <a:pt x="1415" y="255"/>
                  <a:pt x="1415" y="255"/>
                </a:cubicBezTo>
                <a:cubicBezTo>
                  <a:pt x="1421" y="261"/>
                  <a:pt x="1427" y="268"/>
                  <a:pt x="1433" y="274"/>
                </a:cubicBezTo>
                <a:cubicBezTo>
                  <a:pt x="1437" y="271"/>
                  <a:pt x="1437" y="271"/>
                  <a:pt x="1437" y="271"/>
                </a:cubicBezTo>
                <a:cubicBezTo>
                  <a:pt x="1431" y="264"/>
                  <a:pt x="1425" y="258"/>
                  <a:pt x="1418" y="251"/>
                </a:cubicBezTo>
                <a:moveTo>
                  <a:pt x="197" y="290"/>
                </a:moveTo>
                <a:cubicBezTo>
                  <a:pt x="191" y="297"/>
                  <a:pt x="185" y="304"/>
                  <a:pt x="180" y="311"/>
                </a:cubicBezTo>
                <a:cubicBezTo>
                  <a:pt x="184" y="314"/>
                  <a:pt x="184" y="314"/>
                  <a:pt x="184" y="314"/>
                </a:cubicBezTo>
                <a:cubicBezTo>
                  <a:pt x="189" y="307"/>
                  <a:pt x="195" y="300"/>
                  <a:pt x="201" y="294"/>
                </a:cubicBezTo>
                <a:cubicBezTo>
                  <a:pt x="197" y="290"/>
                  <a:pt x="197" y="290"/>
                  <a:pt x="197" y="290"/>
                </a:cubicBezTo>
                <a:moveTo>
                  <a:pt x="1455" y="291"/>
                </a:moveTo>
                <a:cubicBezTo>
                  <a:pt x="1451" y="295"/>
                  <a:pt x="1451" y="295"/>
                  <a:pt x="1451" y="295"/>
                </a:cubicBezTo>
                <a:cubicBezTo>
                  <a:pt x="1456" y="301"/>
                  <a:pt x="1462" y="308"/>
                  <a:pt x="1468" y="315"/>
                </a:cubicBezTo>
                <a:cubicBezTo>
                  <a:pt x="1472" y="312"/>
                  <a:pt x="1472" y="312"/>
                  <a:pt x="1472" y="312"/>
                </a:cubicBezTo>
                <a:cubicBezTo>
                  <a:pt x="1466" y="305"/>
                  <a:pt x="1460" y="298"/>
                  <a:pt x="1455" y="291"/>
                </a:cubicBezTo>
                <a:moveTo>
                  <a:pt x="163" y="332"/>
                </a:moveTo>
                <a:cubicBezTo>
                  <a:pt x="158" y="340"/>
                  <a:pt x="152" y="347"/>
                  <a:pt x="147" y="354"/>
                </a:cubicBezTo>
                <a:cubicBezTo>
                  <a:pt x="152" y="357"/>
                  <a:pt x="152" y="357"/>
                  <a:pt x="152" y="357"/>
                </a:cubicBezTo>
                <a:cubicBezTo>
                  <a:pt x="157" y="350"/>
                  <a:pt x="162" y="343"/>
                  <a:pt x="167" y="336"/>
                </a:cubicBezTo>
                <a:cubicBezTo>
                  <a:pt x="163" y="332"/>
                  <a:pt x="163" y="332"/>
                  <a:pt x="163" y="332"/>
                </a:cubicBezTo>
                <a:moveTo>
                  <a:pt x="1488" y="333"/>
                </a:moveTo>
                <a:cubicBezTo>
                  <a:pt x="1484" y="337"/>
                  <a:pt x="1484" y="337"/>
                  <a:pt x="1484" y="337"/>
                </a:cubicBezTo>
                <a:cubicBezTo>
                  <a:pt x="1489" y="344"/>
                  <a:pt x="1494" y="351"/>
                  <a:pt x="1499" y="358"/>
                </a:cubicBezTo>
                <a:cubicBezTo>
                  <a:pt x="1504" y="355"/>
                  <a:pt x="1504" y="355"/>
                  <a:pt x="1504" y="355"/>
                </a:cubicBezTo>
                <a:cubicBezTo>
                  <a:pt x="1499" y="348"/>
                  <a:pt x="1493" y="341"/>
                  <a:pt x="1488" y="333"/>
                </a:cubicBezTo>
                <a:moveTo>
                  <a:pt x="132" y="377"/>
                </a:moveTo>
                <a:cubicBezTo>
                  <a:pt x="127" y="384"/>
                  <a:pt x="123" y="392"/>
                  <a:pt x="118" y="400"/>
                </a:cubicBezTo>
                <a:cubicBezTo>
                  <a:pt x="123" y="402"/>
                  <a:pt x="123" y="402"/>
                  <a:pt x="123" y="402"/>
                </a:cubicBezTo>
                <a:cubicBezTo>
                  <a:pt x="127" y="395"/>
                  <a:pt x="132" y="387"/>
                  <a:pt x="137" y="380"/>
                </a:cubicBezTo>
                <a:cubicBezTo>
                  <a:pt x="132" y="377"/>
                  <a:pt x="132" y="377"/>
                  <a:pt x="132" y="377"/>
                </a:cubicBezTo>
                <a:moveTo>
                  <a:pt x="1519" y="378"/>
                </a:moveTo>
                <a:cubicBezTo>
                  <a:pt x="1514" y="381"/>
                  <a:pt x="1514" y="381"/>
                  <a:pt x="1514" y="381"/>
                </a:cubicBezTo>
                <a:cubicBezTo>
                  <a:pt x="1519" y="388"/>
                  <a:pt x="1524" y="396"/>
                  <a:pt x="1528" y="403"/>
                </a:cubicBezTo>
                <a:cubicBezTo>
                  <a:pt x="1533" y="401"/>
                  <a:pt x="1533" y="401"/>
                  <a:pt x="1533" y="401"/>
                </a:cubicBezTo>
                <a:cubicBezTo>
                  <a:pt x="1528" y="393"/>
                  <a:pt x="1524" y="385"/>
                  <a:pt x="1519" y="378"/>
                </a:cubicBezTo>
                <a:moveTo>
                  <a:pt x="104" y="423"/>
                </a:moveTo>
                <a:cubicBezTo>
                  <a:pt x="100" y="431"/>
                  <a:pt x="96" y="439"/>
                  <a:pt x="92" y="447"/>
                </a:cubicBezTo>
                <a:cubicBezTo>
                  <a:pt x="96" y="449"/>
                  <a:pt x="96" y="449"/>
                  <a:pt x="96" y="449"/>
                </a:cubicBezTo>
                <a:cubicBezTo>
                  <a:pt x="100" y="441"/>
                  <a:pt x="105" y="433"/>
                  <a:pt x="109" y="426"/>
                </a:cubicBezTo>
                <a:cubicBezTo>
                  <a:pt x="104" y="423"/>
                  <a:pt x="104" y="423"/>
                  <a:pt x="104" y="423"/>
                </a:cubicBezTo>
                <a:moveTo>
                  <a:pt x="1547" y="424"/>
                </a:moveTo>
                <a:cubicBezTo>
                  <a:pt x="1542" y="427"/>
                  <a:pt x="1542" y="427"/>
                  <a:pt x="1542" y="427"/>
                </a:cubicBezTo>
                <a:cubicBezTo>
                  <a:pt x="1546" y="434"/>
                  <a:pt x="1550" y="442"/>
                  <a:pt x="1555" y="450"/>
                </a:cubicBezTo>
                <a:cubicBezTo>
                  <a:pt x="1559" y="448"/>
                  <a:pt x="1559" y="448"/>
                  <a:pt x="1559" y="448"/>
                </a:cubicBezTo>
                <a:cubicBezTo>
                  <a:pt x="1555" y="440"/>
                  <a:pt x="1551" y="432"/>
                  <a:pt x="1547" y="424"/>
                </a:cubicBezTo>
                <a:moveTo>
                  <a:pt x="80" y="471"/>
                </a:moveTo>
                <a:cubicBezTo>
                  <a:pt x="76" y="479"/>
                  <a:pt x="72" y="487"/>
                  <a:pt x="68" y="496"/>
                </a:cubicBezTo>
                <a:cubicBezTo>
                  <a:pt x="73" y="498"/>
                  <a:pt x="73" y="498"/>
                  <a:pt x="73" y="498"/>
                </a:cubicBezTo>
                <a:cubicBezTo>
                  <a:pt x="77" y="490"/>
                  <a:pt x="81" y="481"/>
                  <a:pt x="85" y="473"/>
                </a:cubicBezTo>
                <a:cubicBezTo>
                  <a:pt x="80" y="471"/>
                  <a:pt x="80" y="471"/>
                  <a:pt x="80" y="471"/>
                </a:cubicBezTo>
                <a:moveTo>
                  <a:pt x="1571" y="472"/>
                </a:moveTo>
                <a:cubicBezTo>
                  <a:pt x="1566" y="474"/>
                  <a:pt x="1566" y="474"/>
                  <a:pt x="1566" y="474"/>
                </a:cubicBezTo>
                <a:cubicBezTo>
                  <a:pt x="1570" y="482"/>
                  <a:pt x="1574" y="490"/>
                  <a:pt x="1577" y="498"/>
                </a:cubicBezTo>
                <a:cubicBezTo>
                  <a:pt x="1582" y="496"/>
                  <a:pt x="1582" y="496"/>
                  <a:pt x="1582" y="496"/>
                </a:cubicBezTo>
                <a:cubicBezTo>
                  <a:pt x="1579" y="488"/>
                  <a:pt x="1575" y="480"/>
                  <a:pt x="1571" y="472"/>
                </a:cubicBezTo>
                <a:moveTo>
                  <a:pt x="58" y="521"/>
                </a:moveTo>
                <a:cubicBezTo>
                  <a:pt x="55" y="529"/>
                  <a:pt x="52" y="537"/>
                  <a:pt x="49" y="546"/>
                </a:cubicBezTo>
                <a:cubicBezTo>
                  <a:pt x="54" y="548"/>
                  <a:pt x="54" y="548"/>
                  <a:pt x="54" y="548"/>
                </a:cubicBezTo>
                <a:cubicBezTo>
                  <a:pt x="57" y="539"/>
                  <a:pt x="60" y="531"/>
                  <a:pt x="63" y="523"/>
                </a:cubicBezTo>
                <a:cubicBezTo>
                  <a:pt x="58" y="521"/>
                  <a:pt x="58" y="521"/>
                  <a:pt x="58" y="521"/>
                </a:cubicBezTo>
                <a:moveTo>
                  <a:pt x="1593" y="521"/>
                </a:moveTo>
                <a:cubicBezTo>
                  <a:pt x="1588" y="523"/>
                  <a:pt x="1588" y="523"/>
                  <a:pt x="1588" y="523"/>
                </a:cubicBezTo>
                <a:cubicBezTo>
                  <a:pt x="1591" y="531"/>
                  <a:pt x="1594" y="540"/>
                  <a:pt x="1597" y="548"/>
                </a:cubicBezTo>
                <a:cubicBezTo>
                  <a:pt x="1602" y="546"/>
                  <a:pt x="1602" y="546"/>
                  <a:pt x="1602" y="546"/>
                </a:cubicBezTo>
                <a:cubicBezTo>
                  <a:pt x="1599" y="538"/>
                  <a:pt x="1596" y="529"/>
                  <a:pt x="1593" y="521"/>
                </a:cubicBezTo>
                <a:moveTo>
                  <a:pt x="40" y="571"/>
                </a:moveTo>
                <a:cubicBezTo>
                  <a:pt x="37" y="580"/>
                  <a:pt x="34" y="589"/>
                  <a:pt x="32" y="597"/>
                </a:cubicBezTo>
                <a:cubicBezTo>
                  <a:pt x="37" y="599"/>
                  <a:pt x="37" y="599"/>
                  <a:pt x="37" y="599"/>
                </a:cubicBezTo>
                <a:cubicBezTo>
                  <a:pt x="40" y="590"/>
                  <a:pt x="42" y="581"/>
                  <a:pt x="45" y="573"/>
                </a:cubicBezTo>
                <a:cubicBezTo>
                  <a:pt x="40" y="571"/>
                  <a:pt x="40" y="571"/>
                  <a:pt x="40" y="571"/>
                </a:cubicBezTo>
                <a:moveTo>
                  <a:pt x="1611" y="572"/>
                </a:moveTo>
                <a:cubicBezTo>
                  <a:pt x="1606" y="573"/>
                  <a:pt x="1606" y="573"/>
                  <a:pt x="1606" y="573"/>
                </a:cubicBezTo>
                <a:cubicBezTo>
                  <a:pt x="1608" y="582"/>
                  <a:pt x="1611" y="590"/>
                  <a:pt x="1613" y="599"/>
                </a:cubicBezTo>
                <a:cubicBezTo>
                  <a:pt x="1619" y="598"/>
                  <a:pt x="1619" y="598"/>
                  <a:pt x="1619" y="598"/>
                </a:cubicBezTo>
                <a:cubicBezTo>
                  <a:pt x="1616" y="589"/>
                  <a:pt x="1614" y="580"/>
                  <a:pt x="1611" y="572"/>
                </a:cubicBezTo>
                <a:moveTo>
                  <a:pt x="25" y="623"/>
                </a:moveTo>
                <a:cubicBezTo>
                  <a:pt x="23" y="632"/>
                  <a:pt x="21" y="641"/>
                  <a:pt x="19" y="650"/>
                </a:cubicBezTo>
                <a:cubicBezTo>
                  <a:pt x="24" y="651"/>
                  <a:pt x="24" y="651"/>
                  <a:pt x="24" y="651"/>
                </a:cubicBezTo>
                <a:cubicBezTo>
                  <a:pt x="26" y="642"/>
                  <a:pt x="28" y="633"/>
                  <a:pt x="30" y="625"/>
                </a:cubicBezTo>
                <a:cubicBezTo>
                  <a:pt x="25" y="623"/>
                  <a:pt x="25" y="623"/>
                  <a:pt x="25" y="623"/>
                </a:cubicBezTo>
                <a:moveTo>
                  <a:pt x="1626" y="624"/>
                </a:moveTo>
                <a:cubicBezTo>
                  <a:pt x="1620" y="625"/>
                  <a:pt x="1620" y="625"/>
                  <a:pt x="1620" y="625"/>
                </a:cubicBezTo>
                <a:cubicBezTo>
                  <a:pt x="1623" y="633"/>
                  <a:pt x="1625" y="642"/>
                  <a:pt x="1627" y="651"/>
                </a:cubicBezTo>
                <a:cubicBezTo>
                  <a:pt x="1632" y="650"/>
                  <a:pt x="1632" y="650"/>
                  <a:pt x="1632" y="650"/>
                </a:cubicBezTo>
                <a:cubicBezTo>
                  <a:pt x="1630" y="641"/>
                  <a:pt x="1628" y="632"/>
                  <a:pt x="1626" y="624"/>
                </a:cubicBezTo>
                <a:moveTo>
                  <a:pt x="14" y="676"/>
                </a:moveTo>
                <a:cubicBezTo>
                  <a:pt x="12" y="685"/>
                  <a:pt x="11" y="694"/>
                  <a:pt x="9" y="703"/>
                </a:cubicBezTo>
                <a:cubicBezTo>
                  <a:pt x="15" y="703"/>
                  <a:pt x="15" y="703"/>
                  <a:pt x="15" y="703"/>
                </a:cubicBezTo>
                <a:cubicBezTo>
                  <a:pt x="16" y="695"/>
                  <a:pt x="17" y="686"/>
                  <a:pt x="19" y="677"/>
                </a:cubicBezTo>
                <a:cubicBezTo>
                  <a:pt x="14" y="676"/>
                  <a:pt x="14" y="676"/>
                  <a:pt x="14" y="676"/>
                </a:cubicBezTo>
                <a:moveTo>
                  <a:pt x="1637" y="676"/>
                </a:moveTo>
                <a:cubicBezTo>
                  <a:pt x="1632" y="677"/>
                  <a:pt x="1632" y="677"/>
                  <a:pt x="1632" y="677"/>
                </a:cubicBezTo>
                <a:cubicBezTo>
                  <a:pt x="1633" y="686"/>
                  <a:pt x="1635" y="695"/>
                  <a:pt x="1636" y="704"/>
                </a:cubicBezTo>
                <a:cubicBezTo>
                  <a:pt x="1641" y="703"/>
                  <a:pt x="1641" y="703"/>
                  <a:pt x="1641" y="703"/>
                </a:cubicBezTo>
                <a:cubicBezTo>
                  <a:pt x="1640" y="694"/>
                  <a:pt x="1639" y="685"/>
                  <a:pt x="1637" y="676"/>
                </a:cubicBezTo>
                <a:moveTo>
                  <a:pt x="6" y="729"/>
                </a:moveTo>
                <a:cubicBezTo>
                  <a:pt x="5" y="738"/>
                  <a:pt x="4" y="747"/>
                  <a:pt x="3" y="756"/>
                </a:cubicBezTo>
                <a:cubicBezTo>
                  <a:pt x="3" y="756"/>
                  <a:pt x="3" y="756"/>
                  <a:pt x="3" y="756"/>
                </a:cubicBezTo>
                <a:cubicBezTo>
                  <a:pt x="9" y="757"/>
                  <a:pt x="9" y="757"/>
                  <a:pt x="9" y="757"/>
                </a:cubicBezTo>
                <a:cubicBezTo>
                  <a:pt x="9" y="756"/>
                  <a:pt x="9" y="756"/>
                  <a:pt x="9" y="756"/>
                </a:cubicBezTo>
                <a:cubicBezTo>
                  <a:pt x="9" y="747"/>
                  <a:pt x="10" y="739"/>
                  <a:pt x="11" y="730"/>
                </a:cubicBezTo>
                <a:cubicBezTo>
                  <a:pt x="6" y="729"/>
                  <a:pt x="6" y="729"/>
                  <a:pt x="6" y="729"/>
                </a:cubicBezTo>
                <a:moveTo>
                  <a:pt x="1645" y="730"/>
                </a:moveTo>
                <a:cubicBezTo>
                  <a:pt x="1640" y="730"/>
                  <a:pt x="1640" y="730"/>
                  <a:pt x="1640" y="730"/>
                </a:cubicBezTo>
                <a:cubicBezTo>
                  <a:pt x="1641" y="739"/>
                  <a:pt x="1642" y="748"/>
                  <a:pt x="1642" y="757"/>
                </a:cubicBezTo>
                <a:cubicBezTo>
                  <a:pt x="1648" y="756"/>
                  <a:pt x="1648" y="756"/>
                  <a:pt x="1648" y="756"/>
                </a:cubicBezTo>
                <a:cubicBezTo>
                  <a:pt x="1647" y="748"/>
                  <a:pt x="1646" y="739"/>
                  <a:pt x="1645" y="730"/>
                </a:cubicBezTo>
                <a:moveTo>
                  <a:pt x="1" y="783"/>
                </a:moveTo>
                <a:cubicBezTo>
                  <a:pt x="1" y="792"/>
                  <a:pt x="1" y="801"/>
                  <a:pt x="0" y="810"/>
                </a:cubicBezTo>
                <a:cubicBezTo>
                  <a:pt x="6" y="810"/>
                  <a:pt x="6" y="810"/>
                  <a:pt x="6" y="810"/>
                </a:cubicBezTo>
                <a:cubicBezTo>
                  <a:pt x="6" y="801"/>
                  <a:pt x="6" y="792"/>
                  <a:pt x="7" y="783"/>
                </a:cubicBezTo>
                <a:cubicBezTo>
                  <a:pt x="1" y="783"/>
                  <a:pt x="1" y="783"/>
                  <a:pt x="1" y="783"/>
                </a:cubicBezTo>
                <a:moveTo>
                  <a:pt x="1649" y="783"/>
                </a:moveTo>
                <a:cubicBezTo>
                  <a:pt x="1644" y="784"/>
                  <a:pt x="1644" y="784"/>
                  <a:pt x="1644" y="784"/>
                </a:cubicBezTo>
                <a:cubicBezTo>
                  <a:pt x="1644" y="793"/>
                  <a:pt x="1645" y="802"/>
                  <a:pt x="1645" y="810"/>
                </a:cubicBezTo>
                <a:cubicBezTo>
                  <a:pt x="1650" y="810"/>
                  <a:pt x="1650" y="810"/>
                  <a:pt x="1650" y="810"/>
                </a:cubicBezTo>
                <a:cubicBezTo>
                  <a:pt x="1650" y="801"/>
                  <a:pt x="1650" y="792"/>
                  <a:pt x="1649" y="783"/>
                </a:cubicBezTo>
                <a:moveTo>
                  <a:pt x="6" y="837"/>
                </a:moveTo>
                <a:cubicBezTo>
                  <a:pt x="0" y="837"/>
                  <a:pt x="0" y="837"/>
                  <a:pt x="0" y="837"/>
                </a:cubicBezTo>
                <a:cubicBezTo>
                  <a:pt x="1" y="846"/>
                  <a:pt x="1" y="855"/>
                  <a:pt x="1" y="864"/>
                </a:cubicBezTo>
                <a:cubicBezTo>
                  <a:pt x="7" y="864"/>
                  <a:pt x="7" y="864"/>
                  <a:pt x="7" y="864"/>
                </a:cubicBezTo>
                <a:cubicBezTo>
                  <a:pt x="6" y="855"/>
                  <a:pt x="6" y="846"/>
                  <a:pt x="6" y="837"/>
                </a:cubicBezTo>
                <a:moveTo>
                  <a:pt x="1645" y="837"/>
                </a:moveTo>
                <a:cubicBezTo>
                  <a:pt x="1645" y="846"/>
                  <a:pt x="1644" y="855"/>
                  <a:pt x="1644" y="864"/>
                </a:cubicBezTo>
                <a:cubicBezTo>
                  <a:pt x="1649" y="864"/>
                  <a:pt x="1649" y="864"/>
                  <a:pt x="1649" y="864"/>
                </a:cubicBezTo>
                <a:cubicBezTo>
                  <a:pt x="1650" y="855"/>
                  <a:pt x="1650" y="846"/>
                  <a:pt x="1650" y="837"/>
                </a:cubicBezTo>
                <a:cubicBezTo>
                  <a:pt x="1645" y="837"/>
                  <a:pt x="1645" y="837"/>
                  <a:pt x="1645" y="837"/>
                </a:cubicBezTo>
                <a:moveTo>
                  <a:pt x="8" y="890"/>
                </a:moveTo>
                <a:cubicBezTo>
                  <a:pt x="3" y="891"/>
                  <a:pt x="3" y="891"/>
                  <a:pt x="3" y="891"/>
                </a:cubicBezTo>
                <a:cubicBezTo>
                  <a:pt x="4" y="900"/>
                  <a:pt x="5" y="909"/>
                  <a:pt x="6" y="918"/>
                </a:cubicBezTo>
                <a:cubicBezTo>
                  <a:pt x="11" y="917"/>
                  <a:pt x="11" y="917"/>
                  <a:pt x="11" y="917"/>
                </a:cubicBezTo>
                <a:cubicBezTo>
                  <a:pt x="10" y="908"/>
                  <a:pt x="9" y="899"/>
                  <a:pt x="8" y="890"/>
                </a:cubicBezTo>
                <a:moveTo>
                  <a:pt x="1642" y="891"/>
                </a:moveTo>
                <a:cubicBezTo>
                  <a:pt x="1642" y="892"/>
                  <a:pt x="1642" y="892"/>
                  <a:pt x="1642" y="892"/>
                </a:cubicBezTo>
                <a:cubicBezTo>
                  <a:pt x="1641" y="901"/>
                  <a:pt x="1640" y="910"/>
                  <a:pt x="1639" y="919"/>
                </a:cubicBezTo>
                <a:cubicBezTo>
                  <a:pt x="1645" y="919"/>
                  <a:pt x="1645" y="919"/>
                  <a:pt x="1645" y="919"/>
                </a:cubicBezTo>
                <a:cubicBezTo>
                  <a:pt x="1646" y="911"/>
                  <a:pt x="1647" y="902"/>
                  <a:pt x="1647" y="893"/>
                </a:cubicBezTo>
                <a:cubicBezTo>
                  <a:pt x="1648" y="891"/>
                  <a:pt x="1648" y="891"/>
                  <a:pt x="1648" y="891"/>
                </a:cubicBezTo>
                <a:cubicBezTo>
                  <a:pt x="1642" y="891"/>
                  <a:pt x="1642" y="891"/>
                  <a:pt x="1642" y="891"/>
                </a:cubicBezTo>
                <a:moveTo>
                  <a:pt x="14" y="944"/>
                </a:moveTo>
                <a:cubicBezTo>
                  <a:pt x="9" y="944"/>
                  <a:pt x="9" y="944"/>
                  <a:pt x="9" y="944"/>
                </a:cubicBezTo>
                <a:cubicBezTo>
                  <a:pt x="10" y="953"/>
                  <a:pt x="12" y="962"/>
                  <a:pt x="13" y="971"/>
                </a:cubicBezTo>
                <a:cubicBezTo>
                  <a:pt x="19" y="970"/>
                  <a:pt x="19" y="970"/>
                  <a:pt x="19" y="970"/>
                </a:cubicBezTo>
                <a:cubicBezTo>
                  <a:pt x="17" y="962"/>
                  <a:pt x="16" y="953"/>
                  <a:pt x="14" y="944"/>
                </a:cubicBezTo>
                <a:moveTo>
                  <a:pt x="1636" y="945"/>
                </a:moveTo>
                <a:cubicBezTo>
                  <a:pt x="1634" y="954"/>
                  <a:pt x="1633" y="963"/>
                  <a:pt x="1631" y="972"/>
                </a:cubicBezTo>
                <a:cubicBezTo>
                  <a:pt x="1637" y="973"/>
                  <a:pt x="1637" y="973"/>
                  <a:pt x="1637" y="973"/>
                </a:cubicBezTo>
                <a:cubicBezTo>
                  <a:pt x="1638" y="964"/>
                  <a:pt x="1640" y="955"/>
                  <a:pt x="1641" y="946"/>
                </a:cubicBezTo>
                <a:cubicBezTo>
                  <a:pt x="1636" y="945"/>
                  <a:pt x="1636" y="945"/>
                  <a:pt x="1636" y="945"/>
                </a:cubicBezTo>
                <a:moveTo>
                  <a:pt x="24" y="996"/>
                </a:moveTo>
                <a:cubicBezTo>
                  <a:pt x="19" y="998"/>
                  <a:pt x="19" y="998"/>
                  <a:pt x="19" y="998"/>
                </a:cubicBezTo>
                <a:cubicBezTo>
                  <a:pt x="21" y="1006"/>
                  <a:pt x="23" y="1015"/>
                  <a:pt x="25" y="1024"/>
                </a:cubicBezTo>
                <a:cubicBezTo>
                  <a:pt x="30" y="1023"/>
                  <a:pt x="30" y="1023"/>
                  <a:pt x="30" y="1023"/>
                </a:cubicBezTo>
                <a:cubicBezTo>
                  <a:pt x="28" y="1014"/>
                  <a:pt x="26" y="1005"/>
                  <a:pt x="24" y="996"/>
                </a:cubicBezTo>
                <a:moveTo>
                  <a:pt x="1626" y="998"/>
                </a:moveTo>
                <a:cubicBezTo>
                  <a:pt x="1624" y="1007"/>
                  <a:pt x="1622" y="1016"/>
                  <a:pt x="1620" y="1024"/>
                </a:cubicBezTo>
                <a:cubicBezTo>
                  <a:pt x="1625" y="1026"/>
                  <a:pt x="1625" y="1026"/>
                  <a:pt x="1625" y="1026"/>
                </a:cubicBezTo>
                <a:cubicBezTo>
                  <a:pt x="1628" y="1017"/>
                  <a:pt x="1630" y="1008"/>
                  <a:pt x="1631" y="999"/>
                </a:cubicBezTo>
                <a:cubicBezTo>
                  <a:pt x="1626" y="998"/>
                  <a:pt x="1626" y="998"/>
                  <a:pt x="1626" y="998"/>
                </a:cubicBezTo>
                <a:moveTo>
                  <a:pt x="37" y="1048"/>
                </a:moveTo>
                <a:cubicBezTo>
                  <a:pt x="32" y="1050"/>
                  <a:pt x="32" y="1050"/>
                  <a:pt x="32" y="1050"/>
                </a:cubicBezTo>
                <a:cubicBezTo>
                  <a:pt x="34" y="1058"/>
                  <a:pt x="37" y="1067"/>
                  <a:pt x="39" y="1076"/>
                </a:cubicBezTo>
                <a:cubicBezTo>
                  <a:pt x="45" y="1074"/>
                  <a:pt x="45" y="1074"/>
                  <a:pt x="45" y="1074"/>
                </a:cubicBezTo>
                <a:cubicBezTo>
                  <a:pt x="42" y="1066"/>
                  <a:pt x="39" y="1057"/>
                  <a:pt x="37" y="1048"/>
                </a:cubicBezTo>
                <a:moveTo>
                  <a:pt x="1613" y="1050"/>
                </a:moveTo>
                <a:cubicBezTo>
                  <a:pt x="1611" y="1059"/>
                  <a:pt x="1608" y="1067"/>
                  <a:pt x="1605" y="1076"/>
                </a:cubicBezTo>
                <a:cubicBezTo>
                  <a:pt x="1610" y="1077"/>
                  <a:pt x="1610" y="1077"/>
                  <a:pt x="1610" y="1077"/>
                </a:cubicBezTo>
                <a:cubicBezTo>
                  <a:pt x="1613" y="1069"/>
                  <a:pt x="1616" y="1060"/>
                  <a:pt x="1618" y="1052"/>
                </a:cubicBezTo>
                <a:cubicBezTo>
                  <a:pt x="1613" y="1050"/>
                  <a:pt x="1613" y="1050"/>
                  <a:pt x="1613" y="1050"/>
                </a:cubicBezTo>
                <a:moveTo>
                  <a:pt x="53" y="1099"/>
                </a:moveTo>
                <a:cubicBezTo>
                  <a:pt x="48" y="1101"/>
                  <a:pt x="48" y="1101"/>
                  <a:pt x="48" y="1101"/>
                </a:cubicBezTo>
                <a:cubicBezTo>
                  <a:pt x="51" y="1109"/>
                  <a:pt x="54" y="1118"/>
                  <a:pt x="58" y="1126"/>
                </a:cubicBezTo>
                <a:cubicBezTo>
                  <a:pt x="63" y="1124"/>
                  <a:pt x="63" y="1124"/>
                  <a:pt x="63" y="1124"/>
                </a:cubicBezTo>
                <a:cubicBezTo>
                  <a:pt x="59" y="1116"/>
                  <a:pt x="56" y="1108"/>
                  <a:pt x="53" y="1099"/>
                </a:cubicBezTo>
                <a:moveTo>
                  <a:pt x="1597" y="1101"/>
                </a:moveTo>
                <a:cubicBezTo>
                  <a:pt x="1594" y="1109"/>
                  <a:pt x="1591" y="1118"/>
                  <a:pt x="1587" y="1126"/>
                </a:cubicBezTo>
                <a:cubicBezTo>
                  <a:pt x="1592" y="1128"/>
                  <a:pt x="1592" y="1128"/>
                  <a:pt x="1592" y="1128"/>
                </a:cubicBezTo>
                <a:cubicBezTo>
                  <a:pt x="1596" y="1120"/>
                  <a:pt x="1599" y="1111"/>
                  <a:pt x="1602" y="1103"/>
                </a:cubicBezTo>
                <a:cubicBezTo>
                  <a:pt x="1597" y="1101"/>
                  <a:pt x="1597" y="1101"/>
                  <a:pt x="1597" y="1101"/>
                </a:cubicBezTo>
                <a:moveTo>
                  <a:pt x="73" y="1149"/>
                </a:moveTo>
                <a:cubicBezTo>
                  <a:pt x="68" y="1151"/>
                  <a:pt x="68" y="1151"/>
                  <a:pt x="68" y="1151"/>
                </a:cubicBezTo>
                <a:cubicBezTo>
                  <a:pt x="72" y="1159"/>
                  <a:pt x="75" y="1168"/>
                  <a:pt x="79" y="1176"/>
                </a:cubicBezTo>
                <a:cubicBezTo>
                  <a:pt x="84" y="1173"/>
                  <a:pt x="84" y="1173"/>
                  <a:pt x="84" y="1173"/>
                </a:cubicBezTo>
                <a:cubicBezTo>
                  <a:pt x="80" y="1165"/>
                  <a:pt x="76" y="1157"/>
                  <a:pt x="73" y="1149"/>
                </a:cubicBezTo>
                <a:moveTo>
                  <a:pt x="1577" y="1151"/>
                </a:moveTo>
                <a:cubicBezTo>
                  <a:pt x="1573" y="1159"/>
                  <a:pt x="1570" y="1167"/>
                  <a:pt x="1566" y="1175"/>
                </a:cubicBezTo>
                <a:cubicBezTo>
                  <a:pt x="1571" y="1178"/>
                  <a:pt x="1571" y="1178"/>
                  <a:pt x="1571" y="1178"/>
                </a:cubicBezTo>
                <a:cubicBezTo>
                  <a:pt x="1575" y="1170"/>
                  <a:pt x="1578" y="1161"/>
                  <a:pt x="1582" y="1153"/>
                </a:cubicBezTo>
                <a:cubicBezTo>
                  <a:pt x="1577" y="1151"/>
                  <a:pt x="1577" y="1151"/>
                  <a:pt x="1577" y="1151"/>
                </a:cubicBezTo>
                <a:moveTo>
                  <a:pt x="96" y="1197"/>
                </a:moveTo>
                <a:cubicBezTo>
                  <a:pt x="91" y="1200"/>
                  <a:pt x="91" y="1200"/>
                  <a:pt x="91" y="1200"/>
                </a:cubicBezTo>
                <a:cubicBezTo>
                  <a:pt x="95" y="1208"/>
                  <a:pt x="99" y="1216"/>
                  <a:pt x="104" y="1224"/>
                </a:cubicBezTo>
                <a:cubicBezTo>
                  <a:pt x="108" y="1221"/>
                  <a:pt x="108" y="1221"/>
                  <a:pt x="108" y="1221"/>
                </a:cubicBezTo>
                <a:cubicBezTo>
                  <a:pt x="104" y="1213"/>
                  <a:pt x="100" y="1205"/>
                  <a:pt x="96" y="1197"/>
                </a:cubicBezTo>
                <a:moveTo>
                  <a:pt x="1554" y="1199"/>
                </a:moveTo>
                <a:cubicBezTo>
                  <a:pt x="1550" y="1207"/>
                  <a:pt x="1545" y="1215"/>
                  <a:pt x="1541" y="1223"/>
                </a:cubicBezTo>
                <a:cubicBezTo>
                  <a:pt x="1546" y="1226"/>
                  <a:pt x="1546" y="1226"/>
                  <a:pt x="1546" y="1226"/>
                </a:cubicBezTo>
                <a:cubicBezTo>
                  <a:pt x="1550" y="1218"/>
                  <a:pt x="1555" y="1210"/>
                  <a:pt x="1559" y="1202"/>
                </a:cubicBezTo>
                <a:cubicBezTo>
                  <a:pt x="1554" y="1199"/>
                  <a:pt x="1554" y="1199"/>
                  <a:pt x="1554" y="1199"/>
                </a:cubicBezTo>
                <a:moveTo>
                  <a:pt x="122" y="1244"/>
                </a:moveTo>
                <a:cubicBezTo>
                  <a:pt x="117" y="1247"/>
                  <a:pt x="117" y="1247"/>
                  <a:pt x="117" y="1247"/>
                </a:cubicBezTo>
                <a:cubicBezTo>
                  <a:pt x="122" y="1255"/>
                  <a:pt x="126" y="1262"/>
                  <a:pt x="131" y="1270"/>
                </a:cubicBezTo>
                <a:cubicBezTo>
                  <a:pt x="136" y="1267"/>
                  <a:pt x="136" y="1267"/>
                  <a:pt x="136" y="1267"/>
                </a:cubicBezTo>
                <a:cubicBezTo>
                  <a:pt x="131" y="1259"/>
                  <a:pt x="126" y="1252"/>
                  <a:pt x="122" y="1244"/>
                </a:cubicBezTo>
                <a:moveTo>
                  <a:pt x="1528" y="1246"/>
                </a:moveTo>
                <a:cubicBezTo>
                  <a:pt x="1523" y="1254"/>
                  <a:pt x="1518" y="1262"/>
                  <a:pt x="1513" y="1269"/>
                </a:cubicBezTo>
                <a:cubicBezTo>
                  <a:pt x="1518" y="1272"/>
                  <a:pt x="1518" y="1272"/>
                  <a:pt x="1518" y="1272"/>
                </a:cubicBezTo>
                <a:cubicBezTo>
                  <a:pt x="1523" y="1264"/>
                  <a:pt x="1528" y="1257"/>
                  <a:pt x="1532" y="1249"/>
                </a:cubicBezTo>
                <a:cubicBezTo>
                  <a:pt x="1528" y="1246"/>
                  <a:pt x="1528" y="1246"/>
                  <a:pt x="1528" y="1246"/>
                </a:cubicBezTo>
                <a:moveTo>
                  <a:pt x="151" y="1289"/>
                </a:moveTo>
                <a:cubicBezTo>
                  <a:pt x="146" y="1292"/>
                  <a:pt x="146" y="1292"/>
                  <a:pt x="146" y="1292"/>
                </a:cubicBezTo>
                <a:cubicBezTo>
                  <a:pt x="151" y="1300"/>
                  <a:pt x="157" y="1307"/>
                  <a:pt x="162" y="1314"/>
                </a:cubicBezTo>
                <a:cubicBezTo>
                  <a:pt x="166" y="1311"/>
                  <a:pt x="166" y="1311"/>
                  <a:pt x="166" y="1311"/>
                </a:cubicBezTo>
                <a:cubicBezTo>
                  <a:pt x="161" y="1304"/>
                  <a:pt x="156" y="1296"/>
                  <a:pt x="151" y="1289"/>
                </a:cubicBezTo>
                <a:moveTo>
                  <a:pt x="1498" y="1291"/>
                </a:moveTo>
                <a:cubicBezTo>
                  <a:pt x="1493" y="1299"/>
                  <a:pt x="1488" y="1306"/>
                  <a:pt x="1483" y="1313"/>
                </a:cubicBezTo>
                <a:cubicBezTo>
                  <a:pt x="1487" y="1316"/>
                  <a:pt x="1487" y="1316"/>
                  <a:pt x="1487" y="1316"/>
                </a:cubicBezTo>
                <a:cubicBezTo>
                  <a:pt x="1492" y="1309"/>
                  <a:pt x="1498" y="1302"/>
                  <a:pt x="1503" y="1294"/>
                </a:cubicBezTo>
                <a:cubicBezTo>
                  <a:pt x="1498" y="1291"/>
                  <a:pt x="1498" y="1291"/>
                  <a:pt x="1498" y="1291"/>
                </a:cubicBezTo>
                <a:moveTo>
                  <a:pt x="183" y="1332"/>
                </a:moveTo>
                <a:cubicBezTo>
                  <a:pt x="178" y="1336"/>
                  <a:pt x="178" y="1336"/>
                  <a:pt x="178" y="1336"/>
                </a:cubicBezTo>
                <a:cubicBezTo>
                  <a:pt x="184" y="1343"/>
                  <a:pt x="190" y="1350"/>
                  <a:pt x="196" y="1356"/>
                </a:cubicBezTo>
                <a:cubicBezTo>
                  <a:pt x="200" y="1353"/>
                  <a:pt x="200" y="1353"/>
                  <a:pt x="200" y="1353"/>
                </a:cubicBezTo>
                <a:cubicBezTo>
                  <a:pt x="194" y="1346"/>
                  <a:pt x="188" y="1339"/>
                  <a:pt x="183" y="1332"/>
                </a:cubicBezTo>
                <a:moveTo>
                  <a:pt x="1466" y="1334"/>
                </a:moveTo>
                <a:cubicBezTo>
                  <a:pt x="1461" y="1341"/>
                  <a:pt x="1455" y="1348"/>
                  <a:pt x="1449" y="1355"/>
                </a:cubicBezTo>
                <a:cubicBezTo>
                  <a:pt x="1453" y="1359"/>
                  <a:pt x="1453" y="1359"/>
                  <a:pt x="1453" y="1359"/>
                </a:cubicBezTo>
                <a:cubicBezTo>
                  <a:pt x="1459" y="1352"/>
                  <a:pt x="1465" y="1345"/>
                  <a:pt x="1471" y="1338"/>
                </a:cubicBezTo>
                <a:cubicBezTo>
                  <a:pt x="1466" y="1334"/>
                  <a:pt x="1466" y="1334"/>
                  <a:pt x="1466" y="1334"/>
                </a:cubicBezTo>
                <a:moveTo>
                  <a:pt x="217" y="1373"/>
                </a:moveTo>
                <a:cubicBezTo>
                  <a:pt x="213" y="1377"/>
                  <a:pt x="213" y="1377"/>
                  <a:pt x="213" y="1377"/>
                </a:cubicBezTo>
                <a:cubicBezTo>
                  <a:pt x="219" y="1383"/>
                  <a:pt x="225" y="1390"/>
                  <a:pt x="232" y="1397"/>
                </a:cubicBezTo>
                <a:cubicBezTo>
                  <a:pt x="236" y="1393"/>
                  <a:pt x="236" y="1393"/>
                  <a:pt x="236" y="1393"/>
                </a:cubicBezTo>
                <a:cubicBezTo>
                  <a:pt x="229" y="1386"/>
                  <a:pt x="223" y="1380"/>
                  <a:pt x="217" y="1373"/>
                </a:cubicBezTo>
                <a:moveTo>
                  <a:pt x="1431" y="1375"/>
                </a:moveTo>
                <a:cubicBezTo>
                  <a:pt x="1426" y="1382"/>
                  <a:pt x="1419" y="1388"/>
                  <a:pt x="1413" y="1395"/>
                </a:cubicBezTo>
                <a:cubicBezTo>
                  <a:pt x="1417" y="1398"/>
                  <a:pt x="1417" y="1398"/>
                  <a:pt x="1417" y="1398"/>
                </a:cubicBezTo>
                <a:cubicBezTo>
                  <a:pt x="1423" y="1392"/>
                  <a:pt x="1429" y="1385"/>
                  <a:pt x="1436" y="1379"/>
                </a:cubicBezTo>
                <a:cubicBezTo>
                  <a:pt x="1431" y="1375"/>
                  <a:pt x="1431" y="1375"/>
                  <a:pt x="1431" y="1375"/>
                </a:cubicBezTo>
                <a:moveTo>
                  <a:pt x="255" y="1412"/>
                </a:moveTo>
                <a:cubicBezTo>
                  <a:pt x="251" y="1416"/>
                  <a:pt x="251" y="1416"/>
                  <a:pt x="251" y="1416"/>
                </a:cubicBezTo>
                <a:cubicBezTo>
                  <a:pt x="257" y="1422"/>
                  <a:pt x="264" y="1428"/>
                  <a:pt x="270" y="1434"/>
                </a:cubicBezTo>
                <a:cubicBezTo>
                  <a:pt x="274" y="1430"/>
                  <a:pt x="274" y="1430"/>
                  <a:pt x="274" y="1430"/>
                </a:cubicBezTo>
                <a:cubicBezTo>
                  <a:pt x="267" y="1424"/>
                  <a:pt x="261" y="1418"/>
                  <a:pt x="255" y="1412"/>
                </a:cubicBezTo>
                <a:moveTo>
                  <a:pt x="1394" y="1414"/>
                </a:moveTo>
                <a:cubicBezTo>
                  <a:pt x="1388" y="1420"/>
                  <a:pt x="1381" y="1426"/>
                  <a:pt x="1374" y="1432"/>
                </a:cubicBezTo>
                <a:cubicBezTo>
                  <a:pt x="1378" y="1436"/>
                  <a:pt x="1378" y="1436"/>
                  <a:pt x="1378" y="1436"/>
                </a:cubicBezTo>
                <a:cubicBezTo>
                  <a:pt x="1385" y="1430"/>
                  <a:pt x="1391" y="1424"/>
                  <a:pt x="1398" y="1417"/>
                </a:cubicBezTo>
                <a:cubicBezTo>
                  <a:pt x="1394" y="1414"/>
                  <a:pt x="1394" y="1414"/>
                  <a:pt x="1394" y="1414"/>
                </a:cubicBezTo>
                <a:moveTo>
                  <a:pt x="294" y="1448"/>
                </a:moveTo>
                <a:cubicBezTo>
                  <a:pt x="291" y="1452"/>
                  <a:pt x="291" y="1452"/>
                  <a:pt x="291" y="1452"/>
                </a:cubicBezTo>
                <a:cubicBezTo>
                  <a:pt x="298" y="1458"/>
                  <a:pt x="305" y="1464"/>
                  <a:pt x="312" y="1469"/>
                </a:cubicBezTo>
                <a:cubicBezTo>
                  <a:pt x="315" y="1465"/>
                  <a:pt x="315" y="1465"/>
                  <a:pt x="315" y="1465"/>
                </a:cubicBezTo>
                <a:cubicBezTo>
                  <a:pt x="308" y="1459"/>
                  <a:pt x="301" y="1454"/>
                  <a:pt x="294" y="1448"/>
                </a:cubicBezTo>
                <a:moveTo>
                  <a:pt x="1354" y="1450"/>
                </a:moveTo>
                <a:cubicBezTo>
                  <a:pt x="1348" y="1455"/>
                  <a:pt x="1341" y="1461"/>
                  <a:pt x="1334" y="1467"/>
                </a:cubicBezTo>
                <a:cubicBezTo>
                  <a:pt x="1337" y="1471"/>
                  <a:pt x="1337" y="1471"/>
                  <a:pt x="1337" y="1471"/>
                </a:cubicBezTo>
                <a:cubicBezTo>
                  <a:pt x="1344" y="1465"/>
                  <a:pt x="1351" y="1459"/>
                  <a:pt x="1358" y="1454"/>
                </a:cubicBezTo>
                <a:cubicBezTo>
                  <a:pt x="1354" y="1450"/>
                  <a:pt x="1354" y="1450"/>
                  <a:pt x="1354" y="1450"/>
                </a:cubicBezTo>
                <a:moveTo>
                  <a:pt x="336" y="1481"/>
                </a:moveTo>
                <a:cubicBezTo>
                  <a:pt x="333" y="1486"/>
                  <a:pt x="333" y="1486"/>
                  <a:pt x="333" y="1486"/>
                </a:cubicBezTo>
                <a:cubicBezTo>
                  <a:pt x="340" y="1491"/>
                  <a:pt x="347" y="1496"/>
                  <a:pt x="355" y="1501"/>
                </a:cubicBezTo>
                <a:cubicBezTo>
                  <a:pt x="358" y="1497"/>
                  <a:pt x="358" y="1497"/>
                  <a:pt x="358" y="1497"/>
                </a:cubicBezTo>
                <a:cubicBezTo>
                  <a:pt x="351" y="1492"/>
                  <a:pt x="343" y="1487"/>
                  <a:pt x="336" y="1481"/>
                </a:cubicBezTo>
                <a:moveTo>
                  <a:pt x="1312" y="1483"/>
                </a:moveTo>
                <a:cubicBezTo>
                  <a:pt x="1305" y="1488"/>
                  <a:pt x="1298" y="1493"/>
                  <a:pt x="1290" y="1498"/>
                </a:cubicBezTo>
                <a:cubicBezTo>
                  <a:pt x="1293" y="1503"/>
                  <a:pt x="1293" y="1503"/>
                  <a:pt x="1293" y="1503"/>
                </a:cubicBezTo>
                <a:cubicBezTo>
                  <a:pt x="1301" y="1498"/>
                  <a:pt x="1308" y="1492"/>
                  <a:pt x="1316" y="1487"/>
                </a:cubicBezTo>
                <a:cubicBezTo>
                  <a:pt x="1312" y="1483"/>
                  <a:pt x="1312" y="1483"/>
                  <a:pt x="1312" y="1483"/>
                </a:cubicBezTo>
                <a:moveTo>
                  <a:pt x="380" y="1512"/>
                </a:moveTo>
                <a:cubicBezTo>
                  <a:pt x="377" y="1516"/>
                  <a:pt x="377" y="1516"/>
                  <a:pt x="377" y="1516"/>
                </a:cubicBezTo>
                <a:cubicBezTo>
                  <a:pt x="385" y="1521"/>
                  <a:pt x="393" y="1526"/>
                  <a:pt x="400" y="1531"/>
                </a:cubicBezTo>
                <a:cubicBezTo>
                  <a:pt x="403" y="1526"/>
                  <a:pt x="403" y="1526"/>
                  <a:pt x="403" y="1526"/>
                </a:cubicBezTo>
                <a:cubicBezTo>
                  <a:pt x="395" y="1521"/>
                  <a:pt x="388" y="1517"/>
                  <a:pt x="380" y="1512"/>
                </a:cubicBezTo>
                <a:moveTo>
                  <a:pt x="1268" y="1513"/>
                </a:moveTo>
                <a:cubicBezTo>
                  <a:pt x="1261" y="1518"/>
                  <a:pt x="1253" y="1523"/>
                  <a:pt x="1245" y="1527"/>
                </a:cubicBezTo>
                <a:cubicBezTo>
                  <a:pt x="1248" y="1532"/>
                  <a:pt x="1248" y="1532"/>
                  <a:pt x="1248" y="1532"/>
                </a:cubicBezTo>
                <a:cubicBezTo>
                  <a:pt x="1256" y="1527"/>
                  <a:pt x="1264" y="1523"/>
                  <a:pt x="1271" y="1518"/>
                </a:cubicBezTo>
                <a:cubicBezTo>
                  <a:pt x="1268" y="1513"/>
                  <a:pt x="1268" y="1513"/>
                  <a:pt x="1268" y="1513"/>
                </a:cubicBezTo>
                <a:moveTo>
                  <a:pt x="426" y="1540"/>
                </a:moveTo>
                <a:cubicBezTo>
                  <a:pt x="424" y="1544"/>
                  <a:pt x="424" y="1544"/>
                  <a:pt x="424" y="1544"/>
                </a:cubicBezTo>
                <a:cubicBezTo>
                  <a:pt x="431" y="1549"/>
                  <a:pt x="439" y="1553"/>
                  <a:pt x="447" y="1557"/>
                </a:cubicBezTo>
                <a:cubicBezTo>
                  <a:pt x="450" y="1552"/>
                  <a:pt x="450" y="1552"/>
                  <a:pt x="450" y="1552"/>
                </a:cubicBezTo>
                <a:cubicBezTo>
                  <a:pt x="442" y="1548"/>
                  <a:pt x="434" y="1544"/>
                  <a:pt x="426" y="1540"/>
                </a:cubicBezTo>
                <a:moveTo>
                  <a:pt x="1222" y="1541"/>
                </a:moveTo>
                <a:cubicBezTo>
                  <a:pt x="1214" y="1545"/>
                  <a:pt x="1206" y="1549"/>
                  <a:pt x="1199" y="1553"/>
                </a:cubicBezTo>
                <a:cubicBezTo>
                  <a:pt x="1201" y="1558"/>
                  <a:pt x="1201" y="1558"/>
                  <a:pt x="1201" y="1558"/>
                </a:cubicBezTo>
                <a:cubicBezTo>
                  <a:pt x="1209" y="1554"/>
                  <a:pt x="1217" y="1550"/>
                  <a:pt x="1225" y="1545"/>
                </a:cubicBezTo>
                <a:cubicBezTo>
                  <a:pt x="1222" y="1541"/>
                  <a:pt x="1222" y="1541"/>
                  <a:pt x="1222" y="1541"/>
                </a:cubicBezTo>
                <a:moveTo>
                  <a:pt x="474" y="1564"/>
                </a:moveTo>
                <a:cubicBezTo>
                  <a:pt x="472" y="1569"/>
                  <a:pt x="472" y="1569"/>
                  <a:pt x="472" y="1569"/>
                </a:cubicBezTo>
                <a:cubicBezTo>
                  <a:pt x="480" y="1573"/>
                  <a:pt x="488" y="1577"/>
                  <a:pt x="496" y="1580"/>
                </a:cubicBezTo>
                <a:cubicBezTo>
                  <a:pt x="498" y="1575"/>
                  <a:pt x="498" y="1575"/>
                  <a:pt x="498" y="1575"/>
                </a:cubicBezTo>
                <a:cubicBezTo>
                  <a:pt x="490" y="1572"/>
                  <a:pt x="482" y="1568"/>
                  <a:pt x="474" y="1564"/>
                </a:cubicBezTo>
                <a:moveTo>
                  <a:pt x="1175" y="1565"/>
                </a:moveTo>
                <a:cubicBezTo>
                  <a:pt x="1166" y="1569"/>
                  <a:pt x="1158" y="1573"/>
                  <a:pt x="1150" y="1576"/>
                </a:cubicBezTo>
                <a:cubicBezTo>
                  <a:pt x="1152" y="1581"/>
                  <a:pt x="1152" y="1581"/>
                  <a:pt x="1152" y="1581"/>
                </a:cubicBezTo>
                <a:cubicBezTo>
                  <a:pt x="1160" y="1578"/>
                  <a:pt x="1169" y="1574"/>
                  <a:pt x="1177" y="1570"/>
                </a:cubicBezTo>
                <a:cubicBezTo>
                  <a:pt x="1175" y="1565"/>
                  <a:pt x="1175" y="1565"/>
                  <a:pt x="1175" y="1565"/>
                </a:cubicBezTo>
                <a:moveTo>
                  <a:pt x="523" y="1586"/>
                </a:moveTo>
                <a:cubicBezTo>
                  <a:pt x="521" y="1591"/>
                  <a:pt x="521" y="1591"/>
                  <a:pt x="521" y="1591"/>
                </a:cubicBezTo>
                <a:cubicBezTo>
                  <a:pt x="530" y="1594"/>
                  <a:pt x="538" y="1597"/>
                  <a:pt x="547" y="1600"/>
                </a:cubicBezTo>
                <a:cubicBezTo>
                  <a:pt x="548" y="1595"/>
                  <a:pt x="548" y="1595"/>
                  <a:pt x="548" y="1595"/>
                </a:cubicBezTo>
                <a:cubicBezTo>
                  <a:pt x="540" y="1592"/>
                  <a:pt x="532" y="1589"/>
                  <a:pt x="523" y="1586"/>
                </a:cubicBezTo>
                <a:moveTo>
                  <a:pt x="1125" y="1586"/>
                </a:moveTo>
                <a:cubicBezTo>
                  <a:pt x="1117" y="1590"/>
                  <a:pt x="1109" y="1593"/>
                  <a:pt x="1100" y="1596"/>
                </a:cubicBezTo>
                <a:cubicBezTo>
                  <a:pt x="1102" y="1601"/>
                  <a:pt x="1102" y="1601"/>
                  <a:pt x="1102" y="1601"/>
                </a:cubicBezTo>
                <a:cubicBezTo>
                  <a:pt x="1111" y="1598"/>
                  <a:pt x="1119" y="1595"/>
                  <a:pt x="1127" y="1591"/>
                </a:cubicBezTo>
                <a:cubicBezTo>
                  <a:pt x="1125" y="1586"/>
                  <a:pt x="1125" y="1586"/>
                  <a:pt x="1125" y="1586"/>
                </a:cubicBezTo>
                <a:moveTo>
                  <a:pt x="574" y="1604"/>
                </a:moveTo>
                <a:cubicBezTo>
                  <a:pt x="572" y="1609"/>
                  <a:pt x="572" y="1609"/>
                  <a:pt x="572" y="1609"/>
                </a:cubicBezTo>
                <a:cubicBezTo>
                  <a:pt x="581" y="1612"/>
                  <a:pt x="589" y="1614"/>
                  <a:pt x="598" y="1617"/>
                </a:cubicBezTo>
                <a:cubicBezTo>
                  <a:pt x="599" y="1611"/>
                  <a:pt x="599" y="1611"/>
                  <a:pt x="599" y="1611"/>
                </a:cubicBezTo>
                <a:cubicBezTo>
                  <a:pt x="591" y="1609"/>
                  <a:pt x="582" y="1606"/>
                  <a:pt x="574" y="1604"/>
                </a:cubicBezTo>
                <a:moveTo>
                  <a:pt x="1075" y="1604"/>
                </a:moveTo>
                <a:cubicBezTo>
                  <a:pt x="1067" y="1607"/>
                  <a:pt x="1058" y="1610"/>
                  <a:pt x="1049" y="1612"/>
                </a:cubicBezTo>
                <a:cubicBezTo>
                  <a:pt x="1051" y="1617"/>
                  <a:pt x="1051" y="1617"/>
                  <a:pt x="1051" y="1617"/>
                </a:cubicBezTo>
                <a:cubicBezTo>
                  <a:pt x="1060" y="1615"/>
                  <a:pt x="1068" y="1612"/>
                  <a:pt x="1077" y="1609"/>
                </a:cubicBezTo>
                <a:cubicBezTo>
                  <a:pt x="1075" y="1604"/>
                  <a:pt x="1075" y="1604"/>
                  <a:pt x="1075" y="1604"/>
                </a:cubicBezTo>
                <a:moveTo>
                  <a:pt x="625" y="1618"/>
                </a:moveTo>
                <a:cubicBezTo>
                  <a:pt x="624" y="1624"/>
                  <a:pt x="624" y="1624"/>
                  <a:pt x="624" y="1624"/>
                </a:cubicBezTo>
                <a:cubicBezTo>
                  <a:pt x="633" y="1626"/>
                  <a:pt x="642" y="1628"/>
                  <a:pt x="650" y="1630"/>
                </a:cubicBezTo>
                <a:cubicBezTo>
                  <a:pt x="651" y="1624"/>
                  <a:pt x="651" y="1624"/>
                  <a:pt x="651" y="1624"/>
                </a:cubicBezTo>
                <a:cubicBezTo>
                  <a:pt x="643" y="1623"/>
                  <a:pt x="634" y="1621"/>
                  <a:pt x="625" y="1618"/>
                </a:cubicBezTo>
                <a:moveTo>
                  <a:pt x="1024" y="1619"/>
                </a:moveTo>
                <a:cubicBezTo>
                  <a:pt x="1015" y="1621"/>
                  <a:pt x="1006" y="1623"/>
                  <a:pt x="997" y="1625"/>
                </a:cubicBezTo>
                <a:cubicBezTo>
                  <a:pt x="999" y="1630"/>
                  <a:pt x="999" y="1630"/>
                  <a:pt x="999" y="1630"/>
                </a:cubicBezTo>
                <a:cubicBezTo>
                  <a:pt x="1007" y="1628"/>
                  <a:pt x="1016" y="1626"/>
                  <a:pt x="1025" y="1624"/>
                </a:cubicBezTo>
                <a:cubicBezTo>
                  <a:pt x="1024" y="1619"/>
                  <a:pt x="1024" y="1619"/>
                  <a:pt x="1024" y="1619"/>
                </a:cubicBezTo>
                <a:moveTo>
                  <a:pt x="678" y="1630"/>
                </a:moveTo>
                <a:cubicBezTo>
                  <a:pt x="677" y="1635"/>
                  <a:pt x="677" y="1635"/>
                  <a:pt x="677" y="1635"/>
                </a:cubicBezTo>
                <a:cubicBezTo>
                  <a:pt x="686" y="1637"/>
                  <a:pt x="695" y="1638"/>
                  <a:pt x="703" y="1639"/>
                </a:cubicBezTo>
                <a:cubicBezTo>
                  <a:pt x="704" y="1634"/>
                  <a:pt x="704" y="1634"/>
                  <a:pt x="704" y="1634"/>
                </a:cubicBezTo>
                <a:cubicBezTo>
                  <a:pt x="695" y="1633"/>
                  <a:pt x="687" y="1631"/>
                  <a:pt x="678" y="1630"/>
                </a:cubicBezTo>
                <a:moveTo>
                  <a:pt x="971" y="1630"/>
                </a:moveTo>
                <a:cubicBezTo>
                  <a:pt x="962" y="1632"/>
                  <a:pt x="953" y="1633"/>
                  <a:pt x="945" y="1634"/>
                </a:cubicBezTo>
                <a:cubicBezTo>
                  <a:pt x="945" y="1640"/>
                  <a:pt x="945" y="1640"/>
                  <a:pt x="945" y="1640"/>
                </a:cubicBezTo>
                <a:cubicBezTo>
                  <a:pt x="954" y="1638"/>
                  <a:pt x="963" y="1637"/>
                  <a:pt x="972" y="1635"/>
                </a:cubicBezTo>
                <a:cubicBezTo>
                  <a:pt x="971" y="1630"/>
                  <a:pt x="971" y="1630"/>
                  <a:pt x="971" y="1630"/>
                </a:cubicBezTo>
                <a:moveTo>
                  <a:pt x="731" y="1638"/>
                </a:moveTo>
                <a:cubicBezTo>
                  <a:pt x="730" y="1643"/>
                  <a:pt x="730" y="1643"/>
                  <a:pt x="730" y="1643"/>
                </a:cubicBezTo>
                <a:cubicBezTo>
                  <a:pt x="739" y="1644"/>
                  <a:pt x="748" y="1645"/>
                  <a:pt x="757" y="1646"/>
                </a:cubicBezTo>
                <a:cubicBezTo>
                  <a:pt x="757" y="1643"/>
                  <a:pt x="757" y="1643"/>
                  <a:pt x="757" y="1643"/>
                </a:cubicBezTo>
                <a:cubicBezTo>
                  <a:pt x="757" y="1640"/>
                  <a:pt x="757" y="1640"/>
                  <a:pt x="757" y="1640"/>
                </a:cubicBezTo>
                <a:cubicBezTo>
                  <a:pt x="748" y="1639"/>
                  <a:pt x="740" y="1639"/>
                  <a:pt x="731" y="1638"/>
                </a:cubicBezTo>
                <a:moveTo>
                  <a:pt x="918" y="1638"/>
                </a:moveTo>
                <a:cubicBezTo>
                  <a:pt x="909" y="1639"/>
                  <a:pt x="900" y="1640"/>
                  <a:pt x="891" y="1640"/>
                </a:cubicBezTo>
                <a:cubicBezTo>
                  <a:pt x="892" y="1646"/>
                  <a:pt x="892" y="1646"/>
                  <a:pt x="892" y="1646"/>
                </a:cubicBezTo>
                <a:cubicBezTo>
                  <a:pt x="901" y="1645"/>
                  <a:pt x="910" y="1644"/>
                  <a:pt x="919" y="1643"/>
                </a:cubicBezTo>
                <a:cubicBezTo>
                  <a:pt x="918" y="1638"/>
                  <a:pt x="918" y="1638"/>
                  <a:pt x="918" y="1638"/>
                </a:cubicBezTo>
                <a:moveTo>
                  <a:pt x="784" y="1642"/>
                </a:moveTo>
                <a:cubicBezTo>
                  <a:pt x="784" y="1647"/>
                  <a:pt x="784" y="1647"/>
                  <a:pt x="784" y="1647"/>
                </a:cubicBezTo>
                <a:cubicBezTo>
                  <a:pt x="793" y="1648"/>
                  <a:pt x="802" y="1648"/>
                  <a:pt x="811" y="1648"/>
                </a:cubicBezTo>
                <a:cubicBezTo>
                  <a:pt x="811" y="1643"/>
                  <a:pt x="811" y="1643"/>
                  <a:pt x="811" y="1643"/>
                </a:cubicBezTo>
                <a:cubicBezTo>
                  <a:pt x="802" y="1643"/>
                  <a:pt x="793" y="1642"/>
                  <a:pt x="784" y="1642"/>
                </a:cubicBezTo>
                <a:moveTo>
                  <a:pt x="865" y="1642"/>
                </a:moveTo>
                <a:cubicBezTo>
                  <a:pt x="856" y="1643"/>
                  <a:pt x="847" y="1643"/>
                  <a:pt x="838" y="1643"/>
                </a:cubicBezTo>
                <a:cubicBezTo>
                  <a:pt x="838" y="1648"/>
                  <a:pt x="838" y="1648"/>
                  <a:pt x="838" y="1648"/>
                </a:cubicBezTo>
                <a:cubicBezTo>
                  <a:pt x="847" y="1648"/>
                  <a:pt x="856" y="1648"/>
                  <a:pt x="865" y="1648"/>
                </a:cubicBezTo>
                <a:cubicBezTo>
                  <a:pt x="865" y="1642"/>
                  <a:pt x="865" y="1642"/>
                  <a:pt x="865" y="1642"/>
                </a:cubicBezTo>
                <a:moveTo>
                  <a:pt x="812" y="0"/>
                </a:moveTo>
                <a:cubicBezTo>
                  <a:pt x="803" y="0"/>
                  <a:pt x="794" y="0"/>
                  <a:pt x="785" y="1"/>
                </a:cubicBezTo>
                <a:cubicBezTo>
                  <a:pt x="785" y="6"/>
                  <a:pt x="785" y="6"/>
                  <a:pt x="785" y="6"/>
                </a:cubicBezTo>
                <a:cubicBezTo>
                  <a:pt x="794" y="6"/>
                  <a:pt x="803" y="5"/>
                  <a:pt x="812" y="5"/>
                </a:cubicBezTo>
                <a:cubicBezTo>
                  <a:pt x="812" y="0"/>
                  <a:pt x="812" y="0"/>
                  <a:pt x="812" y="0"/>
                </a:cubicBezTo>
              </a:path>
            </a:pathLst>
          </a:custGeom>
          <a:solidFill>
            <a:srgbClr val="FFFFFF">
              <a:alpha val="60000"/>
            </a:srgb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89" name="Freeform 9"/>
          <p:cNvSpPr>
            <a:spLocks noEditPoints="1"/>
          </p:cNvSpPr>
          <p:nvPr/>
        </p:nvSpPr>
        <p:spPr bwMode="auto">
          <a:xfrm>
            <a:off x="7765458" y="-1500508"/>
            <a:ext cx="6407742" cy="6401176"/>
          </a:xfrm>
          <a:custGeom>
            <a:avLst/>
            <a:gdLst>
              <a:gd name="T0" fmla="*/ 732 w 1650"/>
              <a:gd name="T1" fmla="*/ 10 h 1648"/>
              <a:gd name="T2" fmla="*/ 894 w 1650"/>
              <a:gd name="T3" fmla="*/ 3 h 1648"/>
              <a:gd name="T4" fmla="*/ 946 w 1650"/>
              <a:gd name="T5" fmla="*/ 14 h 1648"/>
              <a:gd name="T6" fmla="*/ 651 w 1650"/>
              <a:gd name="T7" fmla="*/ 18 h 1648"/>
              <a:gd name="T8" fmla="*/ 575 w 1650"/>
              <a:gd name="T9" fmla="*/ 44 h 1648"/>
              <a:gd name="T10" fmla="*/ 548 w 1650"/>
              <a:gd name="T11" fmla="*/ 48 h 1648"/>
              <a:gd name="T12" fmla="*/ 1129 w 1650"/>
              <a:gd name="T13" fmla="*/ 57 h 1648"/>
              <a:gd name="T14" fmla="*/ 1151 w 1650"/>
              <a:gd name="T15" fmla="*/ 72 h 1648"/>
              <a:gd name="T16" fmla="*/ 449 w 1650"/>
              <a:gd name="T17" fmla="*/ 90 h 1648"/>
              <a:gd name="T18" fmla="*/ 382 w 1650"/>
              <a:gd name="T19" fmla="*/ 135 h 1648"/>
              <a:gd name="T20" fmla="*/ 357 w 1650"/>
              <a:gd name="T21" fmla="*/ 146 h 1648"/>
              <a:gd name="T22" fmla="*/ 1317 w 1650"/>
              <a:gd name="T23" fmla="*/ 162 h 1648"/>
              <a:gd name="T24" fmla="*/ 1335 w 1650"/>
              <a:gd name="T25" fmla="*/ 183 h 1648"/>
              <a:gd name="T26" fmla="*/ 272 w 1650"/>
              <a:gd name="T27" fmla="*/ 213 h 1648"/>
              <a:gd name="T28" fmla="*/ 219 w 1650"/>
              <a:gd name="T29" fmla="*/ 273 h 1648"/>
              <a:gd name="T30" fmla="*/ 197 w 1650"/>
              <a:gd name="T31" fmla="*/ 290 h 1648"/>
              <a:gd name="T32" fmla="*/ 1472 w 1650"/>
              <a:gd name="T33" fmla="*/ 312 h 1648"/>
              <a:gd name="T34" fmla="*/ 1484 w 1650"/>
              <a:gd name="T35" fmla="*/ 337 h 1648"/>
              <a:gd name="T36" fmla="*/ 132 w 1650"/>
              <a:gd name="T37" fmla="*/ 377 h 1648"/>
              <a:gd name="T38" fmla="*/ 96 w 1650"/>
              <a:gd name="T39" fmla="*/ 449 h 1648"/>
              <a:gd name="T40" fmla="*/ 80 w 1650"/>
              <a:gd name="T41" fmla="*/ 471 h 1648"/>
              <a:gd name="T42" fmla="*/ 1582 w 1650"/>
              <a:gd name="T43" fmla="*/ 496 h 1648"/>
              <a:gd name="T44" fmla="*/ 1588 w 1650"/>
              <a:gd name="T45" fmla="*/ 523 h 1648"/>
              <a:gd name="T46" fmla="*/ 40 w 1650"/>
              <a:gd name="T47" fmla="*/ 571 h 1648"/>
              <a:gd name="T48" fmla="*/ 24 w 1650"/>
              <a:gd name="T49" fmla="*/ 651 h 1648"/>
              <a:gd name="T50" fmla="*/ 14 w 1650"/>
              <a:gd name="T51" fmla="*/ 676 h 1648"/>
              <a:gd name="T52" fmla="*/ 1641 w 1650"/>
              <a:gd name="T53" fmla="*/ 703 h 1648"/>
              <a:gd name="T54" fmla="*/ 6 w 1650"/>
              <a:gd name="T55" fmla="*/ 729 h 1648"/>
              <a:gd name="T56" fmla="*/ 6 w 1650"/>
              <a:gd name="T57" fmla="*/ 810 h 1648"/>
              <a:gd name="T58" fmla="*/ 6 w 1650"/>
              <a:gd name="T59" fmla="*/ 837 h 1648"/>
              <a:gd name="T60" fmla="*/ 1650 w 1650"/>
              <a:gd name="T61" fmla="*/ 837 h 1648"/>
              <a:gd name="T62" fmla="*/ 1642 w 1650"/>
              <a:gd name="T63" fmla="*/ 892 h 1648"/>
              <a:gd name="T64" fmla="*/ 13 w 1650"/>
              <a:gd name="T65" fmla="*/ 971 h 1648"/>
              <a:gd name="T66" fmla="*/ 24 w 1650"/>
              <a:gd name="T67" fmla="*/ 996 h 1648"/>
              <a:gd name="T68" fmla="*/ 1631 w 1650"/>
              <a:gd name="T69" fmla="*/ 999 h 1648"/>
              <a:gd name="T70" fmla="*/ 1605 w 1650"/>
              <a:gd name="T71" fmla="*/ 1076 h 1648"/>
              <a:gd name="T72" fmla="*/ 53 w 1650"/>
              <a:gd name="T73" fmla="*/ 1099 h 1648"/>
              <a:gd name="T74" fmla="*/ 79 w 1650"/>
              <a:gd name="T75" fmla="*/ 1176 h 1648"/>
              <a:gd name="T76" fmla="*/ 96 w 1650"/>
              <a:gd name="T77" fmla="*/ 1197 h 1648"/>
              <a:gd name="T78" fmla="*/ 1559 w 1650"/>
              <a:gd name="T79" fmla="*/ 1202 h 1648"/>
              <a:gd name="T80" fmla="*/ 1513 w 1650"/>
              <a:gd name="T81" fmla="*/ 1269 h 1648"/>
              <a:gd name="T82" fmla="*/ 151 w 1650"/>
              <a:gd name="T83" fmla="*/ 1289 h 1648"/>
              <a:gd name="T84" fmla="*/ 196 w 1650"/>
              <a:gd name="T85" fmla="*/ 1356 h 1648"/>
              <a:gd name="T86" fmla="*/ 217 w 1650"/>
              <a:gd name="T87" fmla="*/ 1373 h 1648"/>
              <a:gd name="T88" fmla="*/ 1436 w 1650"/>
              <a:gd name="T89" fmla="*/ 1379 h 1648"/>
              <a:gd name="T90" fmla="*/ 1374 w 1650"/>
              <a:gd name="T91" fmla="*/ 1432 h 1648"/>
              <a:gd name="T92" fmla="*/ 294 w 1650"/>
              <a:gd name="T93" fmla="*/ 1448 h 1648"/>
              <a:gd name="T94" fmla="*/ 355 w 1650"/>
              <a:gd name="T95" fmla="*/ 1501 h 1648"/>
              <a:gd name="T96" fmla="*/ 380 w 1650"/>
              <a:gd name="T97" fmla="*/ 1512 h 1648"/>
              <a:gd name="T98" fmla="*/ 1271 w 1650"/>
              <a:gd name="T99" fmla="*/ 1518 h 1648"/>
              <a:gd name="T100" fmla="*/ 1199 w 1650"/>
              <a:gd name="T101" fmla="*/ 1553 h 1648"/>
              <a:gd name="T102" fmla="*/ 474 w 1650"/>
              <a:gd name="T103" fmla="*/ 1564 h 1648"/>
              <a:gd name="T104" fmla="*/ 547 w 1650"/>
              <a:gd name="T105" fmla="*/ 1600 h 1648"/>
              <a:gd name="T106" fmla="*/ 574 w 1650"/>
              <a:gd name="T107" fmla="*/ 1604 h 1648"/>
              <a:gd name="T108" fmla="*/ 1077 w 1650"/>
              <a:gd name="T109" fmla="*/ 1609 h 1648"/>
              <a:gd name="T110" fmla="*/ 997 w 1650"/>
              <a:gd name="T111" fmla="*/ 1625 h 1648"/>
              <a:gd name="T112" fmla="*/ 678 w 1650"/>
              <a:gd name="T113" fmla="*/ 1630 h 1648"/>
              <a:gd name="T114" fmla="*/ 757 w 1650"/>
              <a:gd name="T115" fmla="*/ 1646 h 1648"/>
              <a:gd name="T116" fmla="*/ 918 w 1650"/>
              <a:gd name="T117" fmla="*/ 1638 h 1648"/>
              <a:gd name="T118" fmla="*/ 838 w 1650"/>
              <a:gd name="T119" fmla="*/ 1648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50" h="1648">
                <a:moveTo>
                  <a:pt x="839" y="0"/>
                </a:moveTo>
                <a:cubicBezTo>
                  <a:pt x="839" y="5"/>
                  <a:pt x="839" y="5"/>
                  <a:pt x="839" y="5"/>
                </a:cubicBezTo>
                <a:cubicBezTo>
                  <a:pt x="848" y="5"/>
                  <a:pt x="857" y="6"/>
                  <a:pt x="866" y="6"/>
                </a:cubicBezTo>
                <a:cubicBezTo>
                  <a:pt x="866" y="1"/>
                  <a:pt x="866" y="1"/>
                  <a:pt x="866" y="1"/>
                </a:cubicBezTo>
                <a:cubicBezTo>
                  <a:pt x="857" y="0"/>
                  <a:pt x="848" y="0"/>
                  <a:pt x="839" y="0"/>
                </a:cubicBezTo>
                <a:moveTo>
                  <a:pt x="758" y="2"/>
                </a:moveTo>
                <a:cubicBezTo>
                  <a:pt x="749" y="3"/>
                  <a:pt x="740" y="4"/>
                  <a:pt x="731" y="5"/>
                </a:cubicBezTo>
                <a:cubicBezTo>
                  <a:pt x="732" y="10"/>
                  <a:pt x="732" y="10"/>
                  <a:pt x="732" y="10"/>
                </a:cubicBezTo>
                <a:cubicBezTo>
                  <a:pt x="741" y="9"/>
                  <a:pt x="750" y="8"/>
                  <a:pt x="758" y="8"/>
                </a:cubicBezTo>
                <a:cubicBezTo>
                  <a:pt x="758" y="2"/>
                  <a:pt x="758" y="2"/>
                  <a:pt x="758" y="2"/>
                </a:cubicBezTo>
                <a:moveTo>
                  <a:pt x="893" y="2"/>
                </a:moveTo>
                <a:cubicBezTo>
                  <a:pt x="892" y="8"/>
                  <a:pt x="892" y="8"/>
                  <a:pt x="892" y="8"/>
                </a:cubicBezTo>
                <a:cubicBezTo>
                  <a:pt x="893" y="8"/>
                  <a:pt x="893" y="8"/>
                  <a:pt x="893" y="8"/>
                </a:cubicBezTo>
                <a:cubicBezTo>
                  <a:pt x="902" y="9"/>
                  <a:pt x="911" y="9"/>
                  <a:pt x="919" y="10"/>
                </a:cubicBezTo>
                <a:cubicBezTo>
                  <a:pt x="920" y="5"/>
                  <a:pt x="920" y="5"/>
                  <a:pt x="920" y="5"/>
                </a:cubicBezTo>
                <a:cubicBezTo>
                  <a:pt x="911" y="4"/>
                  <a:pt x="903" y="3"/>
                  <a:pt x="894" y="3"/>
                </a:cubicBezTo>
                <a:cubicBezTo>
                  <a:pt x="893" y="2"/>
                  <a:pt x="893" y="2"/>
                  <a:pt x="893" y="2"/>
                </a:cubicBezTo>
                <a:moveTo>
                  <a:pt x="704" y="8"/>
                </a:moveTo>
                <a:cubicBezTo>
                  <a:pt x="696" y="10"/>
                  <a:pt x="687" y="11"/>
                  <a:pt x="678" y="13"/>
                </a:cubicBezTo>
                <a:cubicBezTo>
                  <a:pt x="679" y="18"/>
                  <a:pt x="679" y="18"/>
                  <a:pt x="679" y="18"/>
                </a:cubicBezTo>
                <a:cubicBezTo>
                  <a:pt x="688" y="17"/>
                  <a:pt x="696" y="15"/>
                  <a:pt x="705" y="14"/>
                </a:cubicBezTo>
                <a:cubicBezTo>
                  <a:pt x="704" y="8"/>
                  <a:pt x="704" y="8"/>
                  <a:pt x="704" y="8"/>
                </a:cubicBezTo>
                <a:moveTo>
                  <a:pt x="946" y="9"/>
                </a:moveTo>
                <a:cubicBezTo>
                  <a:pt x="946" y="14"/>
                  <a:pt x="946" y="14"/>
                  <a:pt x="946" y="14"/>
                </a:cubicBezTo>
                <a:cubicBezTo>
                  <a:pt x="954" y="15"/>
                  <a:pt x="963" y="17"/>
                  <a:pt x="972" y="18"/>
                </a:cubicBezTo>
                <a:cubicBezTo>
                  <a:pt x="973" y="13"/>
                  <a:pt x="973" y="13"/>
                  <a:pt x="973" y="13"/>
                </a:cubicBezTo>
                <a:cubicBezTo>
                  <a:pt x="964" y="11"/>
                  <a:pt x="955" y="10"/>
                  <a:pt x="946" y="9"/>
                </a:cubicBezTo>
                <a:moveTo>
                  <a:pt x="651" y="18"/>
                </a:moveTo>
                <a:cubicBezTo>
                  <a:pt x="643" y="20"/>
                  <a:pt x="634" y="22"/>
                  <a:pt x="625" y="24"/>
                </a:cubicBezTo>
                <a:cubicBezTo>
                  <a:pt x="626" y="29"/>
                  <a:pt x="626" y="29"/>
                  <a:pt x="626" y="29"/>
                </a:cubicBezTo>
                <a:cubicBezTo>
                  <a:pt x="635" y="27"/>
                  <a:pt x="644" y="25"/>
                  <a:pt x="652" y="23"/>
                </a:cubicBezTo>
                <a:cubicBezTo>
                  <a:pt x="651" y="18"/>
                  <a:pt x="651" y="18"/>
                  <a:pt x="651" y="18"/>
                </a:cubicBezTo>
                <a:moveTo>
                  <a:pt x="1000" y="18"/>
                </a:moveTo>
                <a:cubicBezTo>
                  <a:pt x="998" y="23"/>
                  <a:pt x="998" y="23"/>
                  <a:pt x="998" y="23"/>
                </a:cubicBezTo>
                <a:cubicBezTo>
                  <a:pt x="1007" y="25"/>
                  <a:pt x="1016" y="27"/>
                  <a:pt x="1025" y="30"/>
                </a:cubicBezTo>
                <a:cubicBezTo>
                  <a:pt x="1026" y="24"/>
                  <a:pt x="1026" y="24"/>
                  <a:pt x="1026" y="24"/>
                </a:cubicBezTo>
                <a:cubicBezTo>
                  <a:pt x="1017" y="22"/>
                  <a:pt x="1008" y="20"/>
                  <a:pt x="1000" y="18"/>
                </a:cubicBezTo>
                <a:moveTo>
                  <a:pt x="599" y="31"/>
                </a:moveTo>
                <a:cubicBezTo>
                  <a:pt x="590" y="34"/>
                  <a:pt x="582" y="36"/>
                  <a:pt x="573" y="39"/>
                </a:cubicBezTo>
                <a:cubicBezTo>
                  <a:pt x="575" y="44"/>
                  <a:pt x="575" y="44"/>
                  <a:pt x="575" y="44"/>
                </a:cubicBezTo>
                <a:cubicBezTo>
                  <a:pt x="583" y="41"/>
                  <a:pt x="592" y="39"/>
                  <a:pt x="600" y="36"/>
                </a:cubicBezTo>
                <a:cubicBezTo>
                  <a:pt x="599" y="31"/>
                  <a:pt x="599" y="31"/>
                  <a:pt x="599" y="31"/>
                </a:cubicBezTo>
                <a:moveTo>
                  <a:pt x="1052" y="31"/>
                </a:moveTo>
                <a:cubicBezTo>
                  <a:pt x="1050" y="36"/>
                  <a:pt x="1050" y="36"/>
                  <a:pt x="1050" y="36"/>
                </a:cubicBezTo>
                <a:cubicBezTo>
                  <a:pt x="1059" y="39"/>
                  <a:pt x="1068" y="41"/>
                  <a:pt x="1076" y="44"/>
                </a:cubicBezTo>
                <a:cubicBezTo>
                  <a:pt x="1078" y="39"/>
                  <a:pt x="1078" y="39"/>
                  <a:pt x="1078" y="39"/>
                </a:cubicBezTo>
                <a:cubicBezTo>
                  <a:pt x="1069" y="36"/>
                  <a:pt x="1060" y="34"/>
                  <a:pt x="1052" y="31"/>
                </a:cubicBezTo>
                <a:moveTo>
                  <a:pt x="548" y="48"/>
                </a:moveTo>
                <a:cubicBezTo>
                  <a:pt x="539" y="51"/>
                  <a:pt x="531" y="54"/>
                  <a:pt x="523" y="57"/>
                </a:cubicBezTo>
                <a:cubicBezTo>
                  <a:pt x="525" y="62"/>
                  <a:pt x="525" y="62"/>
                  <a:pt x="525" y="62"/>
                </a:cubicBezTo>
                <a:cubicBezTo>
                  <a:pt x="533" y="59"/>
                  <a:pt x="541" y="56"/>
                  <a:pt x="550" y="53"/>
                </a:cubicBezTo>
                <a:cubicBezTo>
                  <a:pt x="548" y="48"/>
                  <a:pt x="548" y="48"/>
                  <a:pt x="548" y="48"/>
                </a:cubicBezTo>
                <a:moveTo>
                  <a:pt x="1103" y="48"/>
                </a:moveTo>
                <a:cubicBezTo>
                  <a:pt x="1102" y="53"/>
                  <a:pt x="1102" y="53"/>
                  <a:pt x="1102" y="53"/>
                </a:cubicBezTo>
                <a:cubicBezTo>
                  <a:pt x="1110" y="56"/>
                  <a:pt x="1118" y="59"/>
                  <a:pt x="1127" y="62"/>
                </a:cubicBezTo>
                <a:cubicBezTo>
                  <a:pt x="1129" y="57"/>
                  <a:pt x="1129" y="57"/>
                  <a:pt x="1129" y="57"/>
                </a:cubicBezTo>
                <a:cubicBezTo>
                  <a:pt x="1120" y="54"/>
                  <a:pt x="1112" y="51"/>
                  <a:pt x="1103" y="48"/>
                </a:cubicBezTo>
                <a:moveTo>
                  <a:pt x="498" y="67"/>
                </a:moveTo>
                <a:cubicBezTo>
                  <a:pt x="489" y="71"/>
                  <a:pt x="481" y="75"/>
                  <a:pt x="473" y="78"/>
                </a:cubicBezTo>
                <a:cubicBezTo>
                  <a:pt x="475" y="83"/>
                  <a:pt x="475" y="83"/>
                  <a:pt x="475" y="83"/>
                </a:cubicBezTo>
                <a:cubicBezTo>
                  <a:pt x="483" y="80"/>
                  <a:pt x="492" y="76"/>
                  <a:pt x="500" y="72"/>
                </a:cubicBezTo>
                <a:cubicBezTo>
                  <a:pt x="498" y="67"/>
                  <a:pt x="498" y="67"/>
                  <a:pt x="498" y="67"/>
                </a:cubicBezTo>
                <a:moveTo>
                  <a:pt x="1154" y="68"/>
                </a:moveTo>
                <a:cubicBezTo>
                  <a:pt x="1151" y="72"/>
                  <a:pt x="1151" y="72"/>
                  <a:pt x="1151" y="72"/>
                </a:cubicBezTo>
                <a:cubicBezTo>
                  <a:pt x="1160" y="76"/>
                  <a:pt x="1168" y="80"/>
                  <a:pt x="1176" y="84"/>
                </a:cubicBezTo>
                <a:cubicBezTo>
                  <a:pt x="1178" y="79"/>
                  <a:pt x="1178" y="79"/>
                  <a:pt x="1178" y="79"/>
                </a:cubicBezTo>
                <a:cubicBezTo>
                  <a:pt x="1170" y="75"/>
                  <a:pt x="1162" y="71"/>
                  <a:pt x="1154" y="68"/>
                </a:cubicBezTo>
                <a:moveTo>
                  <a:pt x="449" y="90"/>
                </a:moveTo>
                <a:cubicBezTo>
                  <a:pt x="441" y="94"/>
                  <a:pt x="433" y="99"/>
                  <a:pt x="425" y="103"/>
                </a:cubicBezTo>
                <a:cubicBezTo>
                  <a:pt x="428" y="108"/>
                  <a:pt x="428" y="108"/>
                  <a:pt x="428" y="108"/>
                </a:cubicBezTo>
                <a:cubicBezTo>
                  <a:pt x="436" y="103"/>
                  <a:pt x="443" y="99"/>
                  <a:pt x="451" y="95"/>
                </a:cubicBezTo>
                <a:cubicBezTo>
                  <a:pt x="449" y="90"/>
                  <a:pt x="449" y="90"/>
                  <a:pt x="449" y="90"/>
                </a:cubicBezTo>
                <a:moveTo>
                  <a:pt x="1202" y="91"/>
                </a:moveTo>
                <a:cubicBezTo>
                  <a:pt x="1200" y="95"/>
                  <a:pt x="1200" y="95"/>
                  <a:pt x="1200" y="95"/>
                </a:cubicBezTo>
                <a:cubicBezTo>
                  <a:pt x="1208" y="100"/>
                  <a:pt x="1216" y="104"/>
                  <a:pt x="1224" y="108"/>
                </a:cubicBezTo>
                <a:cubicBezTo>
                  <a:pt x="1226" y="103"/>
                  <a:pt x="1226" y="103"/>
                  <a:pt x="1226" y="103"/>
                </a:cubicBezTo>
                <a:cubicBezTo>
                  <a:pt x="1219" y="99"/>
                  <a:pt x="1210" y="95"/>
                  <a:pt x="1202" y="91"/>
                </a:cubicBezTo>
                <a:moveTo>
                  <a:pt x="402" y="117"/>
                </a:moveTo>
                <a:cubicBezTo>
                  <a:pt x="394" y="121"/>
                  <a:pt x="386" y="126"/>
                  <a:pt x="379" y="131"/>
                </a:cubicBezTo>
                <a:cubicBezTo>
                  <a:pt x="382" y="135"/>
                  <a:pt x="382" y="135"/>
                  <a:pt x="382" y="135"/>
                </a:cubicBezTo>
                <a:cubicBezTo>
                  <a:pt x="389" y="130"/>
                  <a:pt x="397" y="126"/>
                  <a:pt x="405" y="121"/>
                </a:cubicBezTo>
                <a:cubicBezTo>
                  <a:pt x="402" y="117"/>
                  <a:pt x="402" y="117"/>
                  <a:pt x="402" y="117"/>
                </a:cubicBezTo>
                <a:moveTo>
                  <a:pt x="1250" y="117"/>
                </a:moveTo>
                <a:cubicBezTo>
                  <a:pt x="1247" y="122"/>
                  <a:pt x="1247" y="122"/>
                  <a:pt x="1247" y="122"/>
                </a:cubicBezTo>
                <a:cubicBezTo>
                  <a:pt x="1255" y="126"/>
                  <a:pt x="1262" y="131"/>
                  <a:pt x="1270" y="136"/>
                </a:cubicBezTo>
                <a:cubicBezTo>
                  <a:pt x="1273" y="131"/>
                  <a:pt x="1273" y="131"/>
                  <a:pt x="1273" y="131"/>
                </a:cubicBezTo>
                <a:cubicBezTo>
                  <a:pt x="1265" y="126"/>
                  <a:pt x="1257" y="122"/>
                  <a:pt x="1250" y="117"/>
                </a:cubicBezTo>
                <a:moveTo>
                  <a:pt x="357" y="146"/>
                </a:moveTo>
                <a:cubicBezTo>
                  <a:pt x="349" y="151"/>
                  <a:pt x="342" y="156"/>
                  <a:pt x="335" y="161"/>
                </a:cubicBezTo>
                <a:cubicBezTo>
                  <a:pt x="338" y="166"/>
                  <a:pt x="338" y="166"/>
                  <a:pt x="338" y="166"/>
                </a:cubicBezTo>
                <a:cubicBezTo>
                  <a:pt x="345" y="161"/>
                  <a:pt x="352" y="155"/>
                  <a:pt x="360" y="150"/>
                </a:cubicBezTo>
                <a:cubicBezTo>
                  <a:pt x="357" y="146"/>
                  <a:pt x="357" y="146"/>
                  <a:pt x="357" y="146"/>
                </a:cubicBezTo>
                <a:moveTo>
                  <a:pt x="1295" y="146"/>
                </a:moveTo>
                <a:cubicBezTo>
                  <a:pt x="1292" y="151"/>
                  <a:pt x="1292" y="151"/>
                  <a:pt x="1292" y="151"/>
                </a:cubicBezTo>
                <a:cubicBezTo>
                  <a:pt x="1299" y="156"/>
                  <a:pt x="1307" y="161"/>
                  <a:pt x="1314" y="166"/>
                </a:cubicBezTo>
                <a:cubicBezTo>
                  <a:pt x="1317" y="162"/>
                  <a:pt x="1317" y="162"/>
                  <a:pt x="1317" y="162"/>
                </a:cubicBezTo>
                <a:cubicBezTo>
                  <a:pt x="1310" y="157"/>
                  <a:pt x="1303" y="151"/>
                  <a:pt x="1295" y="146"/>
                </a:cubicBezTo>
                <a:moveTo>
                  <a:pt x="313" y="178"/>
                </a:moveTo>
                <a:cubicBezTo>
                  <a:pt x="306" y="183"/>
                  <a:pt x="299" y="189"/>
                  <a:pt x="292" y="195"/>
                </a:cubicBezTo>
                <a:cubicBezTo>
                  <a:pt x="296" y="199"/>
                  <a:pt x="296" y="199"/>
                  <a:pt x="296" y="199"/>
                </a:cubicBezTo>
                <a:cubicBezTo>
                  <a:pt x="303" y="193"/>
                  <a:pt x="310" y="188"/>
                  <a:pt x="317" y="182"/>
                </a:cubicBezTo>
                <a:cubicBezTo>
                  <a:pt x="313" y="178"/>
                  <a:pt x="313" y="178"/>
                  <a:pt x="313" y="178"/>
                </a:cubicBezTo>
                <a:moveTo>
                  <a:pt x="1338" y="179"/>
                </a:moveTo>
                <a:cubicBezTo>
                  <a:pt x="1335" y="183"/>
                  <a:pt x="1335" y="183"/>
                  <a:pt x="1335" y="183"/>
                </a:cubicBezTo>
                <a:cubicBezTo>
                  <a:pt x="1342" y="188"/>
                  <a:pt x="1349" y="194"/>
                  <a:pt x="1356" y="200"/>
                </a:cubicBezTo>
                <a:cubicBezTo>
                  <a:pt x="1359" y="196"/>
                  <a:pt x="1359" y="196"/>
                  <a:pt x="1359" y="196"/>
                </a:cubicBezTo>
                <a:cubicBezTo>
                  <a:pt x="1353" y="190"/>
                  <a:pt x="1346" y="184"/>
                  <a:pt x="1338" y="179"/>
                </a:cubicBezTo>
                <a:moveTo>
                  <a:pt x="272" y="213"/>
                </a:moveTo>
                <a:cubicBezTo>
                  <a:pt x="265" y="219"/>
                  <a:pt x="259" y="225"/>
                  <a:pt x="252" y="231"/>
                </a:cubicBezTo>
                <a:cubicBezTo>
                  <a:pt x="256" y="235"/>
                  <a:pt x="256" y="235"/>
                  <a:pt x="256" y="235"/>
                </a:cubicBezTo>
                <a:cubicBezTo>
                  <a:pt x="262" y="229"/>
                  <a:pt x="269" y="223"/>
                  <a:pt x="276" y="217"/>
                </a:cubicBezTo>
                <a:cubicBezTo>
                  <a:pt x="272" y="213"/>
                  <a:pt x="272" y="213"/>
                  <a:pt x="272" y="213"/>
                </a:cubicBezTo>
                <a:moveTo>
                  <a:pt x="1380" y="214"/>
                </a:moveTo>
                <a:cubicBezTo>
                  <a:pt x="1376" y="218"/>
                  <a:pt x="1376" y="218"/>
                  <a:pt x="1376" y="218"/>
                </a:cubicBezTo>
                <a:cubicBezTo>
                  <a:pt x="1383" y="224"/>
                  <a:pt x="1389" y="230"/>
                  <a:pt x="1396" y="236"/>
                </a:cubicBezTo>
                <a:cubicBezTo>
                  <a:pt x="1399" y="232"/>
                  <a:pt x="1399" y="232"/>
                  <a:pt x="1399" y="232"/>
                </a:cubicBezTo>
                <a:cubicBezTo>
                  <a:pt x="1393" y="226"/>
                  <a:pt x="1386" y="220"/>
                  <a:pt x="1380" y="214"/>
                </a:cubicBezTo>
                <a:moveTo>
                  <a:pt x="233" y="250"/>
                </a:moveTo>
                <a:cubicBezTo>
                  <a:pt x="227" y="257"/>
                  <a:pt x="221" y="263"/>
                  <a:pt x="215" y="270"/>
                </a:cubicBezTo>
                <a:cubicBezTo>
                  <a:pt x="219" y="273"/>
                  <a:pt x="219" y="273"/>
                  <a:pt x="219" y="273"/>
                </a:cubicBezTo>
                <a:cubicBezTo>
                  <a:pt x="224" y="267"/>
                  <a:pt x="231" y="260"/>
                  <a:pt x="237" y="254"/>
                </a:cubicBezTo>
                <a:cubicBezTo>
                  <a:pt x="233" y="250"/>
                  <a:pt x="233" y="250"/>
                  <a:pt x="233" y="250"/>
                </a:cubicBezTo>
                <a:moveTo>
                  <a:pt x="1418" y="251"/>
                </a:moveTo>
                <a:cubicBezTo>
                  <a:pt x="1415" y="255"/>
                  <a:pt x="1415" y="255"/>
                  <a:pt x="1415" y="255"/>
                </a:cubicBezTo>
                <a:cubicBezTo>
                  <a:pt x="1421" y="261"/>
                  <a:pt x="1427" y="268"/>
                  <a:pt x="1433" y="274"/>
                </a:cubicBezTo>
                <a:cubicBezTo>
                  <a:pt x="1437" y="271"/>
                  <a:pt x="1437" y="271"/>
                  <a:pt x="1437" y="271"/>
                </a:cubicBezTo>
                <a:cubicBezTo>
                  <a:pt x="1431" y="264"/>
                  <a:pt x="1425" y="258"/>
                  <a:pt x="1418" y="251"/>
                </a:cubicBezTo>
                <a:moveTo>
                  <a:pt x="197" y="290"/>
                </a:moveTo>
                <a:cubicBezTo>
                  <a:pt x="191" y="297"/>
                  <a:pt x="185" y="304"/>
                  <a:pt x="180" y="311"/>
                </a:cubicBezTo>
                <a:cubicBezTo>
                  <a:pt x="184" y="314"/>
                  <a:pt x="184" y="314"/>
                  <a:pt x="184" y="314"/>
                </a:cubicBezTo>
                <a:cubicBezTo>
                  <a:pt x="189" y="307"/>
                  <a:pt x="195" y="300"/>
                  <a:pt x="201" y="294"/>
                </a:cubicBezTo>
                <a:cubicBezTo>
                  <a:pt x="197" y="290"/>
                  <a:pt x="197" y="290"/>
                  <a:pt x="197" y="290"/>
                </a:cubicBezTo>
                <a:moveTo>
                  <a:pt x="1455" y="291"/>
                </a:moveTo>
                <a:cubicBezTo>
                  <a:pt x="1451" y="295"/>
                  <a:pt x="1451" y="295"/>
                  <a:pt x="1451" y="295"/>
                </a:cubicBezTo>
                <a:cubicBezTo>
                  <a:pt x="1456" y="301"/>
                  <a:pt x="1462" y="308"/>
                  <a:pt x="1468" y="315"/>
                </a:cubicBezTo>
                <a:cubicBezTo>
                  <a:pt x="1472" y="312"/>
                  <a:pt x="1472" y="312"/>
                  <a:pt x="1472" y="312"/>
                </a:cubicBezTo>
                <a:cubicBezTo>
                  <a:pt x="1466" y="305"/>
                  <a:pt x="1460" y="298"/>
                  <a:pt x="1455" y="291"/>
                </a:cubicBezTo>
                <a:moveTo>
                  <a:pt x="163" y="332"/>
                </a:moveTo>
                <a:cubicBezTo>
                  <a:pt x="158" y="340"/>
                  <a:pt x="152" y="347"/>
                  <a:pt x="147" y="354"/>
                </a:cubicBezTo>
                <a:cubicBezTo>
                  <a:pt x="152" y="357"/>
                  <a:pt x="152" y="357"/>
                  <a:pt x="152" y="357"/>
                </a:cubicBezTo>
                <a:cubicBezTo>
                  <a:pt x="157" y="350"/>
                  <a:pt x="162" y="343"/>
                  <a:pt x="167" y="336"/>
                </a:cubicBezTo>
                <a:cubicBezTo>
                  <a:pt x="163" y="332"/>
                  <a:pt x="163" y="332"/>
                  <a:pt x="163" y="332"/>
                </a:cubicBezTo>
                <a:moveTo>
                  <a:pt x="1488" y="333"/>
                </a:moveTo>
                <a:cubicBezTo>
                  <a:pt x="1484" y="337"/>
                  <a:pt x="1484" y="337"/>
                  <a:pt x="1484" y="337"/>
                </a:cubicBezTo>
                <a:cubicBezTo>
                  <a:pt x="1489" y="344"/>
                  <a:pt x="1494" y="351"/>
                  <a:pt x="1499" y="358"/>
                </a:cubicBezTo>
                <a:cubicBezTo>
                  <a:pt x="1504" y="355"/>
                  <a:pt x="1504" y="355"/>
                  <a:pt x="1504" y="355"/>
                </a:cubicBezTo>
                <a:cubicBezTo>
                  <a:pt x="1499" y="348"/>
                  <a:pt x="1493" y="341"/>
                  <a:pt x="1488" y="333"/>
                </a:cubicBezTo>
                <a:moveTo>
                  <a:pt x="132" y="377"/>
                </a:moveTo>
                <a:cubicBezTo>
                  <a:pt x="127" y="384"/>
                  <a:pt x="123" y="392"/>
                  <a:pt x="118" y="400"/>
                </a:cubicBezTo>
                <a:cubicBezTo>
                  <a:pt x="123" y="402"/>
                  <a:pt x="123" y="402"/>
                  <a:pt x="123" y="402"/>
                </a:cubicBezTo>
                <a:cubicBezTo>
                  <a:pt x="127" y="395"/>
                  <a:pt x="132" y="387"/>
                  <a:pt x="137" y="380"/>
                </a:cubicBezTo>
                <a:cubicBezTo>
                  <a:pt x="132" y="377"/>
                  <a:pt x="132" y="377"/>
                  <a:pt x="132" y="377"/>
                </a:cubicBezTo>
                <a:moveTo>
                  <a:pt x="1519" y="378"/>
                </a:moveTo>
                <a:cubicBezTo>
                  <a:pt x="1514" y="381"/>
                  <a:pt x="1514" y="381"/>
                  <a:pt x="1514" y="381"/>
                </a:cubicBezTo>
                <a:cubicBezTo>
                  <a:pt x="1519" y="388"/>
                  <a:pt x="1524" y="396"/>
                  <a:pt x="1528" y="403"/>
                </a:cubicBezTo>
                <a:cubicBezTo>
                  <a:pt x="1533" y="401"/>
                  <a:pt x="1533" y="401"/>
                  <a:pt x="1533" y="401"/>
                </a:cubicBezTo>
                <a:cubicBezTo>
                  <a:pt x="1528" y="393"/>
                  <a:pt x="1524" y="385"/>
                  <a:pt x="1519" y="378"/>
                </a:cubicBezTo>
                <a:moveTo>
                  <a:pt x="104" y="423"/>
                </a:moveTo>
                <a:cubicBezTo>
                  <a:pt x="100" y="431"/>
                  <a:pt x="96" y="439"/>
                  <a:pt x="92" y="447"/>
                </a:cubicBezTo>
                <a:cubicBezTo>
                  <a:pt x="96" y="449"/>
                  <a:pt x="96" y="449"/>
                  <a:pt x="96" y="449"/>
                </a:cubicBezTo>
                <a:cubicBezTo>
                  <a:pt x="100" y="441"/>
                  <a:pt x="105" y="433"/>
                  <a:pt x="109" y="426"/>
                </a:cubicBezTo>
                <a:cubicBezTo>
                  <a:pt x="104" y="423"/>
                  <a:pt x="104" y="423"/>
                  <a:pt x="104" y="423"/>
                </a:cubicBezTo>
                <a:moveTo>
                  <a:pt x="1547" y="424"/>
                </a:moveTo>
                <a:cubicBezTo>
                  <a:pt x="1542" y="427"/>
                  <a:pt x="1542" y="427"/>
                  <a:pt x="1542" y="427"/>
                </a:cubicBezTo>
                <a:cubicBezTo>
                  <a:pt x="1546" y="434"/>
                  <a:pt x="1550" y="442"/>
                  <a:pt x="1555" y="450"/>
                </a:cubicBezTo>
                <a:cubicBezTo>
                  <a:pt x="1559" y="448"/>
                  <a:pt x="1559" y="448"/>
                  <a:pt x="1559" y="448"/>
                </a:cubicBezTo>
                <a:cubicBezTo>
                  <a:pt x="1555" y="440"/>
                  <a:pt x="1551" y="432"/>
                  <a:pt x="1547" y="424"/>
                </a:cubicBezTo>
                <a:moveTo>
                  <a:pt x="80" y="471"/>
                </a:moveTo>
                <a:cubicBezTo>
                  <a:pt x="76" y="479"/>
                  <a:pt x="72" y="487"/>
                  <a:pt x="68" y="496"/>
                </a:cubicBezTo>
                <a:cubicBezTo>
                  <a:pt x="73" y="498"/>
                  <a:pt x="73" y="498"/>
                  <a:pt x="73" y="498"/>
                </a:cubicBezTo>
                <a:cubicBezTo>
                  <a:pt x="77" y="490"/>
                  <a:pt x="81" y="481"/>
                  <a:pt x="85" y="473"/>
                </a:cubicBezTo>
                <a:cubicBezTo>
                  <a:pt x="80" y="471"/>
                  <a:pt x="80" y="471"/>
                  <a:pt x="80" y="471"/>
                </a:cubicBezTo>
                <a:moveTo>
                  <a:pt x="1571" y="472"/>
                </a:moveTo>
                <a:cubicBezTo>
                  <a:pt x="1566" y="474"/>
                  <a:pt x="1566" y="474"/>
                  <a:pt x="1566" y="474"/>
                </a:cubicBezTo>
                <a:cubicBezTo>
                  <a:pt x="1570" y="482"/>
                  <a:pt x="1574" y="490"/>
                  <a:pt x="1577" y="498"/>
                </a:cubicBezTo>
                <a:cubicBezTo>
                  <a:pt x="1582" y="496"/>
                  <a:pt x="1582" y="496"/>
                  <a:pt x="1582" y="496"/>
                </a:cubicBezTo>
                <a:cubicBezTo>
                  <a:pt x="1579" y="488"/>
                  <a:pt x="1575" y="480"/>
                  <a:pt x="1571" y="472"/>
                </a:cubicBezTo>
                <a:moveTo>
                  <a:pt x="58" y="521"/>
                </a:moveTo>
                <a:cubicBezTo>
                  <a:pt x="55" y="529"/>
                  <a:pt x="52" y="537"/>
                  <a:pt x="49" y="546"/>
                </a:cubicBezTo>
                <a:cubicBezTo>
                  <a:pt x="54" y="548"/>
                  <a:pt x="54" y="548"/>
                  <a:pt x="54" y="548"/>
                </a:cubicBezTo>
                <a:cubicBezTo>
                  <a:pt x="57" y="539"/>
                  <a:pt x="60" y="531"/>
                  <a:pt x="63" y="523"/>
                </a:cubicBezTo>
                <a:cubicBezTo>
                  <a:pt x="58" y="521"/>
                  <a:pt x="58" y="521"/>
                  <a:pt x="58" y="521"/>
                </a:cubicBezTo>
                <a:moveTo>
                  <a:pt x="1593" y="521"/>
                </a:moveTo>
                <a:cubicBezTo>
                  <a:pt x="1588" y="523"/>
                  <a:pt x="1588" y="523"/>
                  <a:pt x="1588" y="523"/>
                </a:cubicBezTo>
                <a:cubicBezTo>
                  <a:pt x="1591" y="531"/>
                  <a:pt x="1594" y="540"/>
                  <a:pt x="1597" y="548"/>
                </a:cubicBezTo>
                <a:cubicBezTo>
                  <a:pt x="1602" y="546"/>
                  <a:pt x="1602" y="546"/>
                  <a:pt x="1602" y="546"/>
                </a:cubicBezTo>
                <a:cubicBezTo>
                  <a:pt x="1599" y="538"/>
                  <a:pt x="1596" y="529"/>
                  <a:pt x="1593" y="521"/>
                </a:cubicBezTo>
                <a:moveTo>
                  <a:pt x="40" y="571"/>
                </a:moveTo>
                <a:cubicBezTo>
                  <a:pt x="37" y="580"/>
                  <a:pt x="34" y="589"/>
                  <a:pt x="32" y="597"/>
                </a:cubicBezTo>
                <a:cubicBezTo>
                  <a:pt x="37" y="599"/>
                  <a:pt x="37" y="599"/>
                  <a:pt x="37" y="599"/>
                </a:cubicBezTo>
                <a:cubicBezTo>
                  <a:pt x="40" y="590"/>
                  <a:pt x="42" y="581"/>
                  <a:pt x="45" y="573"/>
                </a:cubicBezTo>
                <a:cubicBezTo>
                  <a:pt x="40" y="571"/>
                  <a:pt x="40" y="571"/>
                  <a:pt x="40" y="571"/>
                </a:cubicBezTo>
                <a:moveTo>
                  <a:pt x="1611" y="572"/>
                </a:moveTo>
                <a:cubicBezTo>
                  <a:pt x="1606" y="573"/>
                  <a:pt x="1606" y="573"/>
                  <a:pt x="1606" y="573"/>
                </a:cubicBezTo>
                <a:cubicBezTo>
                  <a:pt x="1608" y="582"/>
                  <a:pt x="1611" y="590"/>
                  <a:pt x="1613" y="599"/>
                </a:cubicBezTo>
                <a:cubicBezTo>
                  <a:pt x="1619" y="598"/>
                  <a:pt x="1619" y="598"/>
                  <a:pt x="1619" y="598"/>
                </a:cubicBezTo>
                <a:cubicBezTo>
                  <a:pt x="1616" y="589"/>
                  <a:pt x="1614" y="580"/>
                  <a:pt x="1611" y="572"/>
                </a:cubicBezTo>
                <a:moveTo>
                  <a:pt x="25" y="623"/>
                </a:moveTo>
                <a:cubicBezTo>
                  <a:pt x="23" y="632"/>
                  <a:pt x="21" y="641"/>
                  <a:pt x="19" y="650"/>
                </a:cubicBezTo>
                <a:cubicBezTo>
                  <a:pt x="24" y="651"/>
                  <a:pt x="24" y="651"/>
                  <a:pt x="24" y="651"/>
                </a:cubicBezTo>
                <a:cubicBezTo>
                  <a:pt x="26" y="642"/>
                  <a:pt x="28" y="633"/>
                  <a:pt x="30" y="625"/>
                </a:cubicBezTo>
                <a:cubicBezTo>
                  <a:pt x="25" y="623"/>
                  <a:pt x="25" y="623"/>
                  <a:pt x="25" y="623"/>
                </a:cubicBezTo>
                <a:moveTo>
                  <a:pt x="1626" y="624"/>
                </a:moveTo>
                <a:cubicBezTo>
                  <a:pt x="1620" y="625"/>
                  <a:pt x="1620" y="625"/>
                  <a:pt x="1620" y="625"/>
                </a:cubicBezTo>
                <a:cubicBezTo>
                  <a:pt x="1623" y="633"/>
                  <a:pt x="1625" y="642"/>
                  <a:pt x="1627" y="651"/>
                </a:cubicBezTo>
                <a:cubicBezTo>
                  <a:pt x="1632" y="650"/>
                  <a:pt x="1632" y="650"/>
                  <a:pt x="1632" y="650"/>
                </a:cubicBezTo>
                <a:cubicBezTo>
                  <a:pt x="1630" y="641"/>
                  <a:pt x="1628" y="632"/>
                  <a:pt x="1626" y="624"/>
                </a:cubicBezTo>
                <a:moveTo>
                  <a:pt x="14" y="676"/>
                </a:moveTo>
                <a:cubicBezTo>
                  <a:pt x="12" y="685"/>
                  <a:pt x="11" y="694"/>
                  <a:pt x="9" y="703"/>
                </a:cubicBezTo>
                <a:cubicBezTo>
                  <a:pt x="15" y="703"/>
                  <a:pt x="15" y="703"/>
                  <a:pt x="15" y="703"/>
                </a:cubicBezTo>
                <a:cubicBezTo>
                  <a:pt x="16" y="695"/>
                  <a:pt x="17" y="686"/>
                  <a:pt x="19" y="677"/>
                </a:cubicBezTo>
                <a:cubicBezTo>
                  <a:pt x="14" y="676"/>
                  <a:pt x="14" y="676"/>
                  <a:pt x="14" y="676"/>
                </a:cubicBezTo>
                <a:moveTo>
                  <a:pt x="1637" y="676"/>
                </a:moveTo>
                <a:cubicBezTo>
                  <a:pt x="1632" y="677"/>
                  <a:pt x="1632" y="677"/>
                  <a:pt x="1632" y="677"/>
                </a:cubicBezTo>
                <a:cubicBezTo>
                  <a:pt x="1633" y="686"/>
                  <a:pt x="1635" y="695"/>
                  <a:pt x="1636" y="704"/>
                </a:cubicBezTo>
                <a:cubicBezTo>
                  <a:pt x="1641" y="703"/>
                  <a:pt x="1641" y="703"/>
                  <a:pt x="1641" y="703"/>
                </a:cubicBezTo>
                <a:cubicBezTo>
                  <a:pt x="1640" y="694"/>
                  <a:pt x="1639" y="685"/>
                  <a:pt x="1637" y="676"/>
                </a:cubicBezTo>
                <a:moveTo>
                  <a:pt x="6" y="729"/>
                </a:moveTo>
                <a:cubicBezTo>
                  <a:pt x="5" y="738"/>
                  <a:pt x="4" y="747"/>
                  <a:pt x="3" y="756"/>
                </a:cubicBezTo>
                <a:cubicBezTo>
                  <a:pt x="3" y="756"/>
                  <a:pt x="3" y="756"/>
                  <a:pt x="3" y="756"/>
                </a:cubicBezTo>
                <a:cubicBezTo>
                  <a:pt x="9" y="757"/>
                  <a:pt x="9" y="757"/>
                  <a:pt x="9" y="757"/>
                </a:cubicBezTo>
                <a:cubicBezTo>
                  <a:pt x="9" y="756"/>
                  <a:pt x="9" y="756"/>
                  <a:pt x="9" y="756"/>
                </a:cubicBezTo>
                <a:cubicBezTo>
                  <a:pt x="9" y="747"/>
                  <a:pt x="10" y="739"/>
                  <a:pt x="11" y="730"/>
                </a:cubicBezTo>
                <a:cubicBezTo>
                  <a:pt x="6" y="729"/>
                  <a:pt x="6" y="729"/>
                  <a:pt x="6" y="729"/>
                </a:cubicBezTo>
                <a:moveTo>
                  <a:pt x="1645" y="730"/>
                </a:moveTo>
                <a:cubicBezTo>
                  <a:pt x="1640" y="730"/>
                  <a:pt x="1640" y="730"/>
                  <a:pt x="1640" y="730"/>
                </a:cubicBezTo>
                <a:cubicBezTo>
                  <a:pt x="1641" y="739"/>
                  <a:pt x="1642" y="748"/>
                  <a:pt x="1642" y="757"/>
                </a:cubicBezTo>
                <a:cubicBezTo>
                  <a:pt x="1648" y="756"/>
                  <a:pt x="1648" y="756"/>
                  <a:pt x="1648" y="756"/>
                </a:cubicBezTo>
                <a:cubicBezTo>
                  <a:pt x="1647" y="748"/>
                  <a:pt x="1646" y="739"/>
                  <a:pt x="1645" y="730"/>
                </a:cubicBezTo>
                <a:moveTo>
                  <a:pt x="1" y="783"/>
                </a:moveTo>
                <a:cubicBezTo>
                  <a:pt x="1" y="792"/>
                  <a:pt x="1" y="801"/>
                  <a:pt x="0" y="810"/>
                </a:cubicBezTo>
                <a:cubicBezTo>
                  <a:pt x="6" y="810"/>
                  <a:pt x="6" y="810"/>
                  <a:pt x="6" y="810"/>
                </a:cubicBezTo>
                <a:cubicBezTo>
                  <a:pt x="6" y="801"/>
                  <a:pt x="6" y="792"/>
                  <a:pt x="7" y="783"/>
                </a:cubicBezTo>
                <a:cubicBezTo>
                  <a:pt x="1" y="783"/>
                  <a:pt x="1" y="783"/>
                  <a:pt x="1" y="783"/>
                </a:cubicBezTo>
                <a:moveTo>
                  <a:pt x="1649" y="783"/>
                </a:moveTo>
                <a:cubicBezTo>
                  <a:pt x="1644" y="784"/>
                  <a:pt x="1644" y="784"/>
                  <a:pt x="1644" y="784"/>
                </a:cubicBezTo>
                <a:cubicBezTo>
                  <a:pt x="1644" y="793"/>
                  <a:pt x="1645" y="802"/>
                  <a:pt x="1645" y="810"/>
                </a:cubicBezTo>
                <a:cubicBezTo>
                  <a:pt x="1650" y="810"/>
                  <a:pt x="1650" y="810"/>
                  <a:pt x="1650" y="810"/>
                </a:cubicBezTo>
                <a:cubicBezTo>
                  <a:pt x="1650" y="801"/>
                  <a:pt x="1650" y="792"/>
                  <a:pt x="1649" y="783"/>
                </a:cubicBezTo>
                <a:moveTo>
                  <a:pt x="6" y="837"/>
                </a:moveTo>
                <a:cubicBezTo>
                  <a:pt x="0" y="837"/>
                  <a:pt x="0" y="837"/>
                  <a:pt x="0" y="837"/>
                </a:cubicBezTo>
                <a:cubicBezTo>
                  <a:pt x="1" y="846"/>
                  <a:pt x="1" y="855"/>
                  <a:pt x="1" y="864"/>
                </a:cubicBezTo>
                <a:cubicBezTo>
                  <a:pt x="7" y="864"/>
                  <a:pt x="7" y="864"/>
                  <a:pt x="7" y="864"/>
                </a:cubicBezTo>
                <a:cubicBezTo>
                  <a:pt x="6" y="855"/>
                  <a:pt x="6" y="846"/>
                  <a:pt x="6" y="837"/>
                </a:cubicBezTo>
                <a:moveTo>
                  <a:pt x="1645" y="837"/>
                </a:moveTo>
                <a:cubicBezTo>
                  <a:pt x="1645" y="846"/>
                  <a:pt x="1644" y="855"/>
                  <a:pt x="1644" y="864"/>
                </a:cubicBezTo>
                <a:cubicBezTo>
                  <a:pt x="1649" y="864"/>
                  <a:pt x="1649" y="864"/>
                  <a:pt x="1649" y="864"/>
                </a:cubicBezTo>
                <a:cubicBezTo>
                  <a:pt x="1650" y="855"/>
                  <a:pt x="1650" y="846"/>
                  <a:pt x="1650" y="837"/>
                </a:cubicBezTo>
                <a:cubicBezTo>
                  <a:pt x="1645" y="837"/>
                  <a:pt x="1645" y="837"/>
                  <a:pt x="1645" y="837"/>
                </a:cubicBezTo>
                <a:moveTo>
                  <a:pt x="8" y="890"/>
                </a:moveTo>
                <a:cubicBezTo>
                  <a:pt x="3" y="891"/>
                  <a:pt x="3" y="891"/>
                  <a:pt x="3" y="891"/>
                </a:cubicBezTo>
                <a:cubicBezTo>
                  <a:pt x="4" y="900"/>
                  <a:pt x="5" y="909"/>
                  <a:pt x="6" y="918"/>
                </a:cubicBezTo>
                <a:cubicBezTo>
                  <a:pt x="11" y="917"/>
                  <a:pt x="11" y="917"/>
                  <a:pt x="11" y="917"/>
                </a:cubicBezTo>
                <a:cubicBezTo>
                  <a:pt x="10" y="908"/>
                  <a:pt x="9" y="899"/>
                  <a:pt x="8" y="890"/>
                </a:cubicBezTo>
                <a:moveTo>
                  <a:pt x="1642" y="891"/>
                </a:moveTo>
                <a:cubicBezTo>
                  <a:pt x="1642" y="892"/>
                  <a:pt x="1642" y="892"/>
                  <a:pt x="1642" y="892"/>
                </a:cubicBezTo>
                <a:cubicBezTo>
                  <a:pt x="1641" y="901"/>
                  <a:pt x="1640" y="910"/>
                  <a:pt x="1639" y="919"/>
                </a:cubicBezTo>
                <a:cubicBezTo>
                  <a:pt x="1645" y="919"/>
                  <a:pt x="1645" y="919"/>
                  <a:pt x="1645" y="919"/>
                </a:cubicBezTo>
                <a:cubicBezTo>
                  <a:pt x="1646" y="911"/>
                  <a:pt x="1647" y="902"/>
                  <a:pt x="1647" y="893"/>
                </a:cubicBezTo>
                <a:cubicBezTo>
                  <a:pt x="1648" y="891"/>
                  <a:pt x="1648" y="891"/>
                  <a:pt x="1648" y="891"/>
                </a:cubicBezTo>
                <a:cubicBezTo>
                  <a:pt x="1642" y="891"/>
                  <a:pt x="1642" y="891"/>
                  <a:pt x="1642" y="891"/>
                </a:cubicBezTo>
                <a:moveTo>
                  <a:pt x="14" y="944"/>
                </a:moveTo>
                <a:cubicBezTo>
                  <a:pt x="9" y="944"/>
                  <a:pt x="9" y="944"/>
                  <a:pt x="9" y="944"/>
                </a:cubicBezTo>
                <a:cubicBezTo>
                  <a:pt x="10" y="953"/>
                  <a:pt x="12" y="962"/>
                  <a:pt x="13" y="971"/>
                </a:cubicBezTo>
                <a:cubicBezTo>
                  <a:pt x="19" y="970"/>
                  <a:pt x="19" y="970"/>
                  <a:pt x="19" y="970"/>
                </a:cubicBezTo>
                <a:cubicBezTo>
                  <a:pt x="17" y="962"/>
                  <a:pt x="16" y="953"/>
                  <a:pt x="14" y="944"/>
                </a:cubicBezTo>
                <a:moveTo>
                  <a:pt x="1636" y="945"/>
                </a:moveTo>
                <a:cubicBezTo>
                  <a:pt x="1634" y="954"/>
                  <a:pt x="1633" y="963"/>
                  <a:pt x="1631" y="972"/>
                </a:cubicBezTo>
                <a:cubicBezTo>
                  <a:pt x="1637" y="973"/>
                  <a:pt x="1637" y="973"/>
                  <a:pt x="1637" y="973"/>
                </a:cubicBezTo>
                <a:cubicBezTo>
                  <a:pt x="1638" y="964"/>
                  <a:pt x="1640" y="955"/>
                  <a:pt x="1641" y="946"/>
                </a:cubicBezTo>
                <a:cubicBezTo>
                  <a:pt x="1636" y="945"/>
                  <a:pt x="1636" y="945"/>
                  <a:pt x="1636" y="945"/>
                </a:cubicBezTo>
                <a:moveTo>
                  <a:pt x="24" y="996"/>
                </a:moveTo>
                <a:cubicBezTo>
                  <a:pt x="19" y="998"/>
                  <a:pt x="19" y="998"/>
                  <a:pt x="19" y="998"/>
                </a:cubicBezTo>
                <a:cubicBezTo>
                  <a:pt x="21" y="1006"/>
                  <a:pt x="23" y="1015"/>
                  <a:pt x="25" y="1024"/>
                </a:cubicBezTo>
                <a:cubicBezTo>
                  <a:pt x="30" y="1023"/>
                  <a:pt x="30" y="1023"/>
                  <a:pt x="30" y="1023"/>
                </a:cubicBezTo>
                <a:cubicBezTo>
                  <a:pt x="28" y="1014"/>
                  <a:pt x="26" y="1005"/>
                  <a:pt x="24" y="996"/>
                </a:cubicBezTo>
                <a:moveTo>
                  <a:pt x="1626" y="998"/>
                </a:moveTo>
                <a:cubicBezTo>
                  <a:pt x="1624" y="1007"/>
                  <a:pt x="1622" y="1016"/>
                  <a:pt x="1620" y="1024"/>
                </a:cubicBezTo>
                <a:cubicBezTo>
                  <a:pt x="1625" y="1026"/>
                  <a:pt x="1625" y="1026"/>
                  <a:pt x="1625" y="1026"/>
                </a:cubicBezTo>
                <a:cubicBezTo>
                  <a:pt x="1628" y="1017"/>
                  <a:pt x="1630" y="1008"/>
                  <a:pt x="1631" y="999"/>
                </a:cubicBezTo>
                <a:cubicBezTo>
                  <a:pt x="1626" y="998"/>
                  <a:pt x="1626" y="998"/>
                  <a:pt x="1626" y="998"/>
                </a:cubicBezTo>
                <a:moveTo>
                  <a:pt x="37" y="1048"/>
                </a:moveTo>
                <a:cubicBezTo>
                  <a:pt x="32" y="1050"/>
                  <a:pt x="32" y="1050"/>
                  <a:pt x="32" y="1050"/>
                </a:cubicBezTo>
                <a:cubicBezTo>
                  <a:pt x="34" y="1058"/>
                  <a:pt x="37" y="1067"/>
                  <a:pt x="39" y="1076"/>
                </a:cubicBezTo>
                <a:cubicBezTo>
                  <a:pt x="45" y="1074"/>
                  <a:pt x="45" y="1074"/>
                  <a:pt x="45" y="1074"/>
                </a:cubicBezTo>
                <a:cubicBezTo>
                  <a:pt x="42" y="1066"/>
                  <a:pt x="39" y="1057"/>
                  <a:pt x="37" y="1048"/>
                </a:cubicBezTo>
                <a:moveTo>
                  <a:pt x="1613" y="1050"/>
                </a:moveTo>
                <a:cubicBezTo>
                  <a:pt x="1611" y="1059"/>
                  <a:pt x="1608" y="1067"/>
                  <a:pt x="1605" y="1076"/>
                </a:cubicBezTo>
                <a:cubicBezTo>
                  <a:pt x="1610" y="1077"/>
                  <a:pt x="1610" y="1077"/>
                  <a:pt x="1610" y="1077"/>
                </a:cubicBezTo>
                <a:cubicBezTo>
                  <a:pt x="1613" y="1069"/>
                  <a:pt x="1616" y="1060"/>
                  <a:pt x="1618" y="1052"/>
                </a:cubicBezTo>
                <a:cubicBezTo>
                  <a:pt x="1613" y="1050"/>
                  <a:pt x="1613" y="1050"/>
                  <a:pt x="1613" y="1050"/>
                </a:cubicBezTo>
                <a:moveTo>
                  <a:pt x="53" y="1099"/>
                </a:moveTo>
                <a:cubicBezTo>
                  <a:pt x="48" y="1101"/>
                  <a:pt x="48" y="1101"/>
                  <a:pt x="48" y="1101"/>
                </a:cubicBezTo>
                <a:cubicBezTo>
                  <a:pt x="51" y="1109"/>
                  <a:pt x="54" y="1118"/>
                  <a:pt x="58" y="1126"/>
                </a:cubicBezTo>
                <a:cubicBezTo>
                  <a:pt x="63" y="1124"/>
                  <a:pt x="63" y="1124"/>
                  <a:pt x="63" y="1124"/>
                </a:cubicBezTo>
                <a:cubicBezTo>
                  <a:pt x="59" y="1116"/>
                  <a:pt x="56" y="1108"/>
                  <a:pt x="53" y="1099"/>
                </a:cubicBezTo>
                <a:moveTo>
                  <a:pt x="1597" y="1101"/>
                </a:moveTo>
                <a:cubicBezTo>
                  <a:pt x="1594" y="1109"/>
                  <a:pt x="1591" y="1118"/>
                  <a:pt x="1587" y="1126"/>
                </a:cubicBezTo>
                <a:cubicBezTo>
                  <a:pt x="1592" y="1128"/>
                  <a:pt x="1592" y="1128"/>
                  <a:pt x="1592" y="1128"/>
                </a:cubicBezTo>
                <a:cubicBezTo>
                  <a:pt x="1596" y="1120"/>
                  <a:pt x="1599" y="1111"/>
                  <a:pt x="1602" y="1103"/>
                </a:cubicBezTo>
                <a:cubicBezTo>
                  <a:pt x="1597" y="1101"/>
                  <a:pt x="1597" y="1101"/>
                  <a:pt x="1597" y="1101"/>
                </a:cubicBezTo>
                <a:moveTo>
                  <a:pt x="73" y="1149"/>
                </a:moveTo>
                <a:cubicBezTo>
                  <a:pt x="68" y="1151"/>
                  <a:pt x="68" y="1151"/>
                  <a:pt x="68" y="1151"/>
                </a:cubicBezTo>
                <a:cubicBezTo>
                  <a:pt x="72" y="1159"/>
                  <a:pt x="75" y="1168"/>
                  <a:pt x="79" y="1176"/>
                </a:cubicBezTo>
                <a:cubicBezTo>
                  <a:pt x="84" y="1173"/>
                  <a:pt x="84" y="1173"/>
                  <a:pt x="84" y="1173"/>
                </a:cubicBezTo>
                <a:cubicBezTo>
                  <a:pt x="80" y="1165"/>
                  <a:pt x="76" y="1157"/>
                  <a:pt x="73" y="1149"/>
                </a:cubicBezTo>
                <a:moveTo>
                  <a:pt x="1577" y="1151"/>
                </a:moveTo>
                <a:cubicBezTo>
                  <a:pt x="1573" y="1159"/>
                  <a:pt x="1570" y="1167"/>
                  <a:pt x="1566" y="1175"/>
                </a:cubicBezTo>
                <a:cubicBezTo>
                  <a:pt x="1571" y="1178"/>
                  <a:pt x="1571" y="1178"/>
                  <a:pt x="1571" y="1178"/>
                </a:cubicBezTo>
                <a:cubicBezTo>
                  <a:pt x="1575" y="1170"/>
                  <a:pt x="1578" y="1161"/>
                  <a:pt x="1582" y="1153"/>
                </a:cubicBezTo>
                <a:cubicBezTo>
                  <a:pt x="1577" y="1151"/>
                  <a:pt x="1577" y="1151"/>
                  <a:pt x="1577" y="1151"/>
                </a:cubicBezTo>
                <a:moveTo>
                  <a:pt x="96" y="1197"/>
                </a:moveTo>
                <a:cubicBezTo>
                  <a:pt x="91" y="1200"/>
                  <a:pt x="91" y="1200"/>
                  <a:pt x="91" y="1200"/>
                </a:cubicBezTo>
                <a:cubicBezTo>
                  <a:pt x="95" y="1208"/>
                  <a:pt x="99" y="1216"/>
                  <a:pt x="104" y="1224"/>
                </a:cubicBezTo>
                <a:cubicBezTo>
                  <a:pt x="108" y="1221"/>
                  <a:pt x="108" y="1221"/>
                  <a:pt x="108" y="1221"/>
                </a:cubicBezTo>
                <a:cubicBezTo>
                  <a:pt x="104" y="1213"/>
                  <a:pt x="100" y="1205"/>
                  <a:pt x="96" y="1197"/>
                </a:cubicBezTo>
                <a:moveTo>
                  <a:pt x="1554" y="1199"/>
                </a:moveTo>
                <a:cubicBezTo>
                  <a:pt x="1550" y="1207"/>
                  <a:pt x="1545" y="1215"/>
                  <a:pt x="1541" y="1223"/>
                </a:cubicBezTo>
                <a:cubicBezTo>
                  <a:pt x="1546" y="1226"/>
                  <a:pt x="1546" y="1226"/>
                  <a:pt x="1546" y="1226"/>
                </a:cubicBezTo>
                <a:cubicBezTo>
                  <a:pt x="1550" y="1218"/>
                  <a:pt x="1555" y="1210"/>
                  <a:pt x="1559" y="1202"/>
                </a:cubicBezTo>
                <a:cubicBezTo>
                  <a:pt x="1554" y="1199"/>
                  <a:pt x="1554" y="1199"/>
                  <a:pt x="1554" y="1199"/>
                </a:cubicBezTo>
                <a:moveTo>
                  <a:pt x="122" y="1244"/>
                </a:moveTo>
                <a:cubicBezTo>
                  <a:pt x="117" y="1247"/>
                  <a:pt x="117" y="1247"/>
                  <a:pt x="117" y="1247"/>
                </a:cubicBezTo>
                <a:cubicBezTo>
                  <a:pt x="122" y="1255"/>
                  <a:pt x="126" y="1262"/>
                  <a:pt x="131" y="1270"/>
                </a:cubicBezTo>
                <a:cubicBezTo>
                  <a:pt x="136" y="1267"/>
                  <a:pt x="136" y="1267"/>
                  <a:pt x="136" y="1267"/>
                </a:cubicBezTo>
                <a:cubicBezTo>
                  <a:pt x="131" y="1259"/>
                  <a:pt x="126" y="1252"/>
                  <a:pt x="122" y="1244"/>
                </a:cubicBezTo>
                <a:moveTo>
                  <a:pt x="1528" y="1246"/>
                </a:moveTo>
                <a:cubicBezTo>
                  <a:pt x="1523" y="1254"/>
                  <a:pt x="1518" y="1262"/>
                  <a:pt x="1513" y="1269"/>
                </a:cubicBezTo>
                <a:cubicBezTo>
                  <a:pt x="1518" y="1272"/>
                  <a:pt x="1518" y="1272"/>
                  <a:pt x="1518" y="1272"/>
                </a:cubicBezTo>
                <a:cubicBezTo>
                  <a:pt x="1523" y="1264"/>
                  <a:pt x="1528" y="1257"/>
                  <a:pt x="1532" y="1249"/>
                </a:cubicBezTo>
                <a:cubicBezTo>
                  <a:pt x="1528" y="1246"/>
                  <a:pt x="1528" y="1246"/>
                  <a:pt x="1528" y="1246"/>
                </a:cubicBezTo>
                <a:moveTo>
                  <a:pt x="151" y="1289"/>
                </a:moveTo>
                <a:cubicBezTo>
                  <a:pt x="146" y="1292"/>
                  <a:pt x="146" y="1292"/>
                  <a:pt x="146" y="1292"/>
                </a:cubicBezTo>
                <a:cubicBezTo>
                  <a:pt x="151" y="1300"/>
                  <a:pt x="157" y="1307"/>
                  <a:pt x="162" y="1314"/>
                </a:cubicBezTo>
                <a:cubicBezTo>
                  <a:pt x="166" y="1311"/>
                  <a:pt x="166" y="1311"/>
                  <a:pt x="166" y="1311"/>
                </a:cubicBezTo>
                <a:cubicBezTo>
                  <a:pt x="161" y="1304"/>
                  <a:pt x="156" y="1296"/>
                  <a:pt x="151" y="1289"/>
                </a:cubicBezTo>
                <a:moveTo>
                  <a:pt x="1498" y="1291"/>
                </a:moveTo>
                <a:cubicBezTo>
                  <a:pt x="1493" y="1299"/>
                  <a:pt x="1488" y="1306"/>
                  <a:pt x="1483" y="1313"/>
                </a:cubicBezTo>
                <a:cubicBezTo>
                  <a:pt x="1487" y="1316"/>
                  <a:pt x="1487" y="1316"/>
                  <a:pt x="1487" y="1316"/>
                </a:cubicBezTo>
                <a:cubicBezTo>
                  <a:pt x="1492" y="1309"/>
                  <a:pt x="1498" y="1302"/>
                  <a:pt x="1503" y="1294"/>
                </a:cubicBezTo>
                <a:cubicBezTo>
                  <a:pt x="1498" y="1291"/>
                  <a:pt x="1498" y="1291"/>
                  <a:pt x="1498" y="1291"/>
                </a:cubicBezTo>
                <a:moveTo>
                  <a:pt x="183" y="1332"/>
                </a:moveTo>
                <a:cubicBezTo>
                  <a:pt x="178" y="1336"/>
                  <a:pt x="178" y="1336"/>
                  <a:pt x="178" y="1336"/>
                </a:cubicBezTo>
                <a:cubicBezTo>
                  <a:pt x="184" y="1343"/>
                  <a:pt x="190" y="1350"/>
                  <a:pt x="196" y="1356"/>
                </a:cubicBezTo>
                <a:cubicBezTo>
                  <a:pt x="200" y="1353"/>
                  <a:pt x="200" y="1353"/>
                  <a:pt x="200" y="1353"/>
                </a:cubicBezTo>
                <a:cubicBezTo>
                  <a:pt x="194" y="1346"/>
                  <a:pt x="188" y="1339"/>
                  <a:pt x="183" y="1332"/>
                </a:cubicBezTo>
                <a:moveTo>
                  <a:pt x="1466" y="1334"/>
                </a:moveTo>
                <a:cubicBezTo>
                  <a:pt x="1461" y="1341"/>
                  <a:pt x="1455" y="1348"/>
                  <a:pt x="1449" y="1355"/>
                </a:cubicBezTo>
                <a:cubicBezTo>
                  <a:pt x="1453" y="1359"/>
                  <a:pt x="1453" y="1359"/>
                  <a:pt x="1453" y="1359"/>
                </a:cubicBezTo>
                <a:cubicBezTo>
                  <a:pt x="1459" y="1352"/>
                  <a:pt x="1465" y="1345"/>
                  <a:pt x="1471" y="1338"/>
                </a:cubicBezTo>
                <a:cubicBezTo>
                  <a:pt x="1466" y="1334"/>
                  <a:pt x="1466" y="1334"/>
                  <a:pt x="1466" y="1334"/>
                </a:cubicBezTo>
                <a:moveTo>
                  <a:pt x="217" y="1373"/>
                </a:moveTo>
                <a:cubicBezTo>
                  <a:pt x="213" y="1377"/>
                  <a:pt x="213" y="1377"/>
                  <a:pt x="213" y="1377"/>
                </a:cubicBezTo>
                <a:cubicBezTo>
                  <a:pt x="219" y="1383"/>
                  <a:pt x="225" y="1390"/>
                  <a:pt x="232" y="1397"/>
                </a:cubicBezTo>
                <a:cubicBezTo>
                  <a:pt x="236" y="1393"/>
                  <a:pt x="236" y="1393"/>
                  <a:pt x="236" y="1393"/>
                </a:cubicBezTo>
                <a:cubicBezTo>
                  <a:pt x="229" y="1386"/>
                  <a:pt x="223" y="1380"/>
                  <a:pt x="217" y="1373"/>
                </a:cubicBezTo>
                <a:moveTo>
                  <a:pt x="1431" y="1375"/>
                </a:moveTo>
                <a:cubicBezTo>
                  <a:pt x="1426" y="1382"/>
                  <a:pt x="1419" y="1388"/>
                  <a:pt x="1413" y="1395"/>
                </a:cubicBezTo>
                <a:cubicBezTo>
                  <a:pt x="1417" y="1398"/>
                  <a:pt x="1417" y="1398"/>
                  <a:pt x="1417" y="1398"/>
                </a:cubicBezTo>
                <a:cubicBezTo>
                  <a:pt x="1423" y="1392"/>
                  <a:pt x="1429" y="1385"/>
                  <a:pt x="1436" y="1379"/>
                </a:cubicBezTo>
                <a:cubicBezTo>
                  <a:pt x="1431" y="1375"/>
                  <a:pt x="1431" y="1375"/>
                  <a:pt x="1431" y="1375"/>
                </a:cubicBezTo>
                <a:moveTo>
                  <a:pt x="255" y="1412"/>
                </a:moveTo>
                <a:cubicBezTo>
                  <a:pt x="251" y="1416"/>
                  <a:pt x="251" y="1416"/>
                  <a:pt x="251" y="1416"/>
                </a:cubicBezTo>
                <a:cubicBezTo>
                  <a:pt x="257" y="1422"/>
                  <a:pt x="264" y="1428"/>
                  <a:pt x="270" y="1434"/>
                </a:cubicBezTo>
                <a:cubicBezTo>
                  <a:pt x="274" y="1430"/>
                  <a:pt x="274" y="1430"/>
                  <a:pt x="274" y="1430"/>
                </a:cubicBezTo>
                <a:cubicBezTo>
                  <a:pt x="267" y="1424"/>
                  <a:pt x="261" y="1418"/>
                  <a:pt x="255" y="1412"/>
                </a:cubicBezTo>
                <a:moveTo>
                  <a:pt x="1394" y="1414"/>
                </a:moveTo>
                <a:cubicBezTo>
                  <a:pt x="1388" y="1420"/>
                  <a:pt x="1381" y="1426"/>
                  <a:pt x="1374" y="1432"/>
                </a:cubicBezTo>
                <a:cubicBezTo>
                  <a:pt x="1378" y="1436"/>
                  <a:pt x="1378" y="1436"/>
                  <a:pt x="1378" y="1436"/>
                </a:cubicBezTo>
                <a:cubicBezTo>
                  <a:pt x="1385" y="1430"/>
                  <a:pt x="1391" y="1424"/>
                  <a:pt x="1398" y="1417"/>
                </a:cubicBezTo>
                <a:cubicBezTo>
                  <a:pt x="1394" y="1414"/>
                  <a:pt x="1394" y="1414"/>
                  <a:pt x="1394" y="1414"/>
                </a:cubicBezTo>
                <a:moveTo>
                  <a:pt x="294" y="1448"/>
                </a:moveTo>
                <a:cubicBezTo>
                  <a:pt x="291" y="1452"/>
                  <a:pt x="291" y="1452"/>
                  <a:pt x="291" y="1452"/>
                </a:cubicBezTo>
                <a:cubicBezTo>
                  <a:pt x="298" y="1458"/>
                  <a:pt x="305" y="1464"/>
                  <a:pt x="312" y="1469"/>
                </a:cubicBezTo>
                <a:cubicBezTo>
                  <a:pt x="315" y="1465"/>
                  <a:pt x="315" y="1465"/>
                  <a:pt x="315" y="1465"/>
                </a:cubicBezTo>
                <a:cubicBezTo>
                  <a:pt x="308" y="1459"/>
                  <a:pt x="301" y="1454"/>
                  <a:pt x="294" y="1448"/>
                </a:cubicBezTo>
                <a:moveTo>
                  <a:pt x="1354" y="1450"/>
                </a:moveTo>
                <a:cubicBezTo>
                  <a:pt x="1348" y="1455"/>
                  <a:pt x="1341" y="1461"/>
                  <a:pt x="1334" y="1467"/>
                </a:cubicBezTo>
                <a:cubicBezTo>
                  <a:pt x="1337" y="1471"/>
                  <a:pt x="1337" y="1471"/>
                  <a:pt x="1337" y="1471"/>
                </a:cubicBezTo>
                <a:cubicBezTo>
                  <a:pt x="1344" y="1465"/>
                  <a:pt x="1351" y="1459"/>
                  <a:pt x="1358" y="1454"/>
                </a:cubicBezTo>
                <a:cubicBezTo>
                  <a:pt x="1354" y="1450"/>
                  <a:pt x="1354" y="1450"/>
                  <a:pt x="1354" y="1450"/>
                </a:cubicBezTo>
                <a:moveTo>
                  <a:pt x="336" y="1481"/>
                </a:moveTo>
                <a:cubicBezTo>
                  <a:pt x="333" y="1486"/>
                  <a:pt x="333" y="1486"/>
                  <a:pt x="333" y="1486"/>
                </a:cubicBezTo>
                <a:cubicBezTo>
                  <a:pt x="340" y="1491"/>
                  <a:pt x="347" y="1496"/>
                  <a:pt x="355" y="1501"/>
                </a:cubicBezTo>
                <a:cubicBezTo>
                  <a:pt x="358" y="1497"/>
                  <a:pt x="358" y="1497"/>
                  <a:pt x="358" y="1497"/>
                </a:cubicBezTo>
                <a:cubicBezTo>
                  <a:pt x="351" y="1492"/>
                  <a:pt x="343" y="1487"/>
                  <a:pt x="336" y="1481"/>
                </a:cubicBezTo>
                <a:moveTo>
                  <a:pt x="1312" y="1483"/>
                </a:moveTo>
                <a:cubicBezTo>
                  <a:pt x="1305" y="1488"/>
                  <a:pt x="1298" y="1493"/>
                  <a:pt x="1290" y="1498"/>
                </a:cubicBezTo>
                <a:cubicBezTo>
                  <a:pt x="1293" y="1503"/>
                  <a:pt x="1293" y="1503"/>
                  <a:pt x="1293" y="1503"/>
                </a:cubicBezTo>
                <a:cubicBezTo>
                  <a:pt x="1301" y="1498"/>
                  <a:pt x="1308" y="1492"/>
                  <a:pt x="1316" y="1487"/>
                </a:cubicBezTo>
                <a:cubicBezTo>
                  <a:pt x="1312" y="1483"/>
                  <a:pt x="1312" y="1483"/>
                  <a:pt x="1312" y="1483"/>
                </a:cubicBezTo>
                <a:moveTo>
                  <a:pt x="380" y="1512"/>
                </a:moveTo>
                <a:cubicBezTo>
                  <a:pt x="377" y="1516"/>
                  <a:pt x="377" y="1516"/>
                  <a:pt x="377" y="1516"/>
                </a:cubicBezTo>
                <a:cubicBezTo>
                  <a:pt x="385" y="1521"/>
                  <a:pt x="393" y="1526"/>
                  <a:pt x="400" y="1531"/>
                </a:cubicBezTo>
                <a:cubicBezTo>
                  <a:pt x="403" y="1526"/>
                  <a:pt x="403" y="1526"/>
                  <a:pt x="403" y="1526"/>
                </a:cubicBezTo>
                <a:cubicBezTo>
                  <a:pt x="395" y="1521"/>
                  <a:pt x="388" y="1517"/>
                  <a:pt x="380" y="1512"/>
                </a:cubicBezTo>
                <a:moveTo>
                  <a:pt x="1268" y="1513"/>
                </a:moveTo>
                <a:cubicBezTo>
                  <a:pt x="1261" y="1518"/>
                  <a:pt x="1253" y="1523"/>
                  <a:pt x="1245" y="1527"/>
                </a:cubicBezTo>
                <a:cubicBezTo>
                  <a:pt x="1248" y="1532"/>
                  <a:pt x="1248" y="1532"/>
                  <a:pt x="1248" y="1532"/>
                </a:cubicBezTo>
                <a:cubicBezTo>
                  <a:pt x="1256" y="1527"/>
                  <a:pt x="1264" y="1523"/>
                  <a:pt x="1271" y="1518"/>
                </a:cubicBezTo>
                <a:cubicBezTo>
                  <a:pt x="1268" y="1513"/>
                  <a:pt x="1268" y="1513"/>
                  <a:pt x="1268" y="1513"/>
                </a:cubicBezTo>
                <a:moveTo>
                  <a:pt x="426" y="1540"/>
                </a:moveTo>
                <a:cubicBezTo>
                  <a:pt x="424" y="1544"/>
                  <a:pt x="424" y="1544"/>
                  <a:pt x="424" y="1544"/>
                </a:cubicBezTo>
                <a:cubicBezTo>
                  <a:pt x="431" y="1549"/>
                  <a:pt x="439" y="1553"/>
                  <a:pt x="447" y="1557"/>
                </a:cubicBezTo>
                <a:cubicBezTo>
                  <a:pt x="450" y="1552"/>
                  <a:pt x="450" y="1552"/>
                  <a:pt x="450" y="1552"/>
                </a:cubicBezTo>
                <a:cubicBezTo>
                  <a:pt x="442" y="1548"/>
                  <a:pt x="434" y="1544"/>
                  <a:pt x="426" y="1540"/>
                </a:cubicBezTo>
                <a:moveTo>
                  <a:pt x="1222" y="1541"/>
                </a:moveTo>
                <a:cubicBezTo>
                  <a:pt x="1214" y="1545"/>
                  <a:pt x="1206" y="1549"/>
                  <a:pt x="1199" y="1553"/>
                </a:cubicBezTo>
                <a:cubicBezTo>
                  <a:pt x="1201" y="1558"/>
                  <a:pt x="1201" y="1558"/>
                  <a:pt x="1201" y="1558"/>
                </a:cubicBezTo>
                <a:cubicBezTo>
                  <a:pt x="1209" y="1554"/>
                  <a:pt x="1217" y="1550"/>
                  <a:pt x="1225" y="1545"/>
                </a:cubicBezTo>
                <a:cubicBezTo>
                  <a:pt x="1222" y="1541"/>
                  <a:pt x="1222" y="1541"/>
                  <a:pt x="1222" y="1541"/>
                </a:cubicBezTo>
                <a:moveTo>
                  <a:pt x="474" y="1564"/>
                </a:moveTo>
                <a:cubicBezTo>
                  <a:pt x="472" y="1569"/>
                  <a:pt x="472" y="1569"/>
                  <a:pt x="472" y="1569"/>
                </a:cubicBezTo>
                <a:cubicBezTo>
                  <a:pt x="480" y="1573"/>
                  <a:pt x="488" y="1577"/>
                  <a:pt x="496" y="1580"/>
                </a:cubicBezTo>
                <a:cubicBezTo>
                  <a:pt x="498" y="1575"/>
                  <a:pt x="498" y="1575"/>
                  <a:pt x="498" y="1575"/>
                </a:cubicBezTo>
                <a:cubicBezTo>
                  <a:pt x="490" y="1572"/>
                  <a:pt x="482" y="1568"/>
                  <a:pt x="474" y="1564"/>
                </a:cubicBezTo>
                <a:moveTo>
                  <a:pt x="1175" y="1565"/>
                </a:moveTo>
                <a:cubicBezTo>
                  <a:pt x="1166" y="1569"/>
                  <a:pt x="1158" y="1573"/>
                  <a:pt x="1150" y="1576"/>
                </a:cubicBezTo>
                <a:cubicBezTo>
                  <a:pt x="1152" y="1581"/>
                  <a:pt x="1152" y="1581"/>
                  <a:pt x="1152" y="1581"/>
                </a:cubicBezTo>
                <a:cubicBezTo>
                  <a:pt x="1160" y="1578"/>
                  <a:pt x="1169" y="1574"/>
                  <a:pt x="1177" y="1570"/>
                </a:cubicBezTo>
                <a:cubicBezTo>
                  <a:pt x="1175" y="1565"/>
                  <a:pt x="1175" y="1565"/>
                  <a:pt x="1175" y="1565"/>
                </a:cubicBezTo>
                <a:moveTo>
                  <a:pt x="523" y="1586"/>
                </a:moveTo>
                <a:cubicBezTo>
                  <a:pt x="521" y="1591"/>
                  <a:pt x="521" y="1591"/>
                  <a:pt x="521" y="1591"/>
                </a:cubicBezTo>
                <a:cubicBezTo>
                  <a:pt x="530" y="1594"/>
                  <a:pt x="538" y="1597"/>
                  <a:pt x="547" y="1600"/>
                </a:cubicBezTo>
                <a:cubicBezTo>
                  <a:pt x="548" y="1595"/>
                  <a:pt x="548" y="1595"/>
                  <a:pt x="548" y="1595"/>
                </a:cubicBezTo>
                <a:cubicBezTo>
                  <a:pt x="540" y="1592"/>
                  <a:pt x="532" y="1589"/>
                  <a:pt x="523" y="1586"/>
                </a:cubicBezTo>
                <a:moveTo>
                  <a:pt x="1125" y="1586"/>
                </a:moveTo>
                <a:cubicBezTo>
                  <a:pt x="1117" y="1590"/>
                  <a:pt x="1109" y="1593"/>
                  <a:pt x="1100" y="1596"/>
                </a:cubicBezTo>
                <a:cubicBezTo>
                  <a:pt x="1102" y="1601"/>
                  <a:pt x="1102" y="1601"/>
                  <a:pt x="1102" y="1601"/>
                </a:cubicBezTo>
                <a:cubicBezTo>
                  <a:pt x="1111" y="1598"/>
                  <a:pt x="1119" y="1595"/>
                  <a:pt x="1127" y="1591"/>
                </a:cubicBezTo>
                <a:cubicBezTo>
                  <a:pt x="1125" y="1586"/>
                  <a:pt x="1125" y="1586"/>
                  <a:pt x="1125" y="1586"/>
                </a:cubicBezTo>
                <a:moveTo>
                  <a:pt x="574" y="1604"/>
                </a:moveTo>
                <a:cubicBezTo>
                  <a:pt x="572" y="1609"/>
                  <a:pt x="572" y="1609"/>
                  <a:pt x="572" y="1609"/>
                </a:cubicBezTo>
                <a:cubicBezTo>
                  <a:pt x="581" y="1612"/>
                  <a:pt x="589" y="1614"/>
                  <a:pt x="598" y="1617"/>
                </a:cubicBezTo>
                <a:cubicBezTo>
                  <a:pt x="599" y="1611"/>
                  <a:pt x="599" y="1611"/>
                  <a:pt x="599" y="1611"/>
                </a:cubicBezTo>
                <a:cubicBezTo>
                  <a:pt x="591" y="1609"/>
                  <a:pt x="582" y="1606"/>
                  <a:pt x="574" y="1604"/>
                </a:cubicBezTo>
                <a:moveTo>
                  <a:pt x="1075" y="1604"/>
                </a:moveTo>
                <a:cubicBezTo>
                  <a:pt x="1067" y="1607"/>
                  <a:pt x="1058" y="1610"/>
                  <a:pt x="1049" y="1612"/>
                </a:cubicBezTo>
                <a:cubicBezTo>
                  <a:pt x="1051" y="1617"/>
                  <a:pt x="1051" y="1617"/>
                  <a:pt x="1051" y="1617"/>
                </a:cubicBezTo>
                <a:cubicBezTo>
                  <a:pt x="1060" y="1615"/>
                  <a:pt x="1068" y="1612"/>
                  <a:pt x="1077" y="1609"/>
                </a:cubicBezTo>
                <a:cubicBezTo>
                  <a:pt x="1075" y="1604"/>
                  <a:pt x="1075" y="1604"/>
                  <a:pt x="1075" y="1604"/>
                </a:cubicBezTo>
                <a:moveTo>
                  <a:pt x="625" y="1618"/>
                </a:moveTo>
                <a:cubicBezTo>
                  <a:pt x="624" y="1624"/>
                  <a:pt x="624" y="1624"/>
                  <a:pt x="624" y="1624"/>
                </a:cubicBezTo>
                <a:cubicBezTo>
                  <a:pt x="633" y="1626"/>
                  <a:pt x="642" y="1628"/>
                  <a:pt x="650" y="1630"/>
                </a:cubicBezTo>
                <a:cubicBezTo>
                  <a:pt x="651" y="1624"/>
                  <a:pt x="651" y="1624"/>
                  <a:pt x="651" y="1624"/>
                </a:cubicBezTo>
                <a:cubicBezTo>
                  <a:pt x="643" y="1623"/>
                  <a:pt x="634" y="1621"/>
                  <a:pt x="625" y="1618"/>
                </a:cubicBezTo>
                <a:moveTo>
                  <a:pt x="1024" y="1619"/>
                </a:moveTo>
                <a:cubicBezTo>
                  <a:pt x="1015" y="1621"/>
                  <a:pt x="1006" y="1623"/>
                  <a:pt x="997" y="1625"/>
                </a:cubicBezTo>
                <a:cubicBezTo>
                  <a:pt x="999" y="1630"/>
                  <a:pt x="999" y="1630"/>
                  <a:pt x="999" y="1630"/>
                </a:cubicBezTo>
                <a:cubicBezTo>
                  <a:pt x="1007" y="1628"/>
                  <a:pt x="1016" y="1626"/>
                  <a:pt x="1025" y="1624"/>
                </a:cubicBezTo>
                <a:cubicBezTo>
                  <a:pt x="1024" y="1619"/>
                  <a:pt x="1024" y="1619"/>
                  <a:pt x="1024" y="1619"/>
                </a:cubicBezTo>
                <a:moveTo>
                  <a:pt x="678" y="1630"/>
                </a:moveTo>
                <a:cubicBezTo>
                  <a:pt x="677" y="1635"/>
                  <a:pt x="677" y="1635"/>
                  <a:pt x="677" y="1635"/>
                </a:cubicBezTo>
                <a:cubicBezTo>
                  <a:pt x="686" y="1637"/>
                  <a:pt x="695" y="1638"/>
                  <a:pt x="703" y="1639"/>
                </a:cubicBezTo>
                <a:cubicBezTo>
                  <a:pt x="704" y="1634"/>
                  <a:pt x="704" y="1634"/>
                  <a:pt x="704" y="1634"/>
                </a:cubicBezTo>
                <a:cubicBezTo>
                  <a:pt x="695" y="1633"/>
                  <a:pt x="687" y="1631"/>
                  <a:pt x="678" y="1630"/>
                </a:cubicBezTo>
                <a:moveTo>
                  <a:pt x="971" y="1630"/>
                </a:moveTo>
                <a:cubicBezTo>
                  <a:pt x="962" y="1632"/>
                  <a:pt x="953" y="1633"/>
                  <a:pt x="945" y="1634"/>
                </a:cubicBezTo>
                <a:cubicBezTo>
                  <a:pt x="945" y="1640"/>
                  <a:pt x="945" y="1640"/>
                  <a:pt x="945" y="1640"/>
                </a:cubicBezTo>
                <a:cubicBezTo>
                  <a:pt x="954" y="1638"/>
                  <a:pt x="963" y="1637"/>
                  <a:pt x="972" y="1635"/>
                </a:cubicBezTo>
                <a:cubicBezTo>
                  <a:pt x="971" y="1630"/>
                  <a:pt x="971" y="1630"/>
                  <a:pt x="971" y="1630"/>
                </a:cubicBezTo>
                <a:moveTo>
                  <a:pt x="731" y="1638"/>
                </a:moveTo>
                <a:cubicBezTo>
                  <a:pt x="730" y="1643"/>
                  <a:pt x="730" y="1643"/>
                  <a:pt x="730" y="1643"/>
                </a:cubicBezTo>
                <a:cubicBezTo>
                  <a:pt x="739" y="1644"/>
                  <a:pt x="748" y="1645"/>
                  <a:pt x="757" y="1646"/>
                </a:cubicBezTo>
                <a:cubicBezTo>
                  <a:pt x="757" y="1643"/>
                  <a:pt x="757" y="1643"/>
                  <a:pt x="757" y="1643"/>
                </a:cubicBezTo>
                <a:cubicBezTo>
                  <a:pt x="757" y="1640"/>
                  <a:pt x="757" y="1640"/>
                  <a:pt x="757" y="1640"/>
                </a:cubicBezTo>
                <a:cubicBezTo>
                  <a:pt x="748" y="1639"/>
                  <a:pt x="740" y="1639"/>
                  <a:pt x="731" y="1638"/>
                </a:cubicBezTo>
                <a:moveTo>
                  <a:pt x="918" y="1638"/>
                </a:moveTo>
                <a:cubicBezTo>
                  <a:pt x="909" y="1639"/>
                  <a:pt x="900" y="1640"/>
                  <a:pt x="891" y="1640"/>
                </a:cubicBezTo>
                <a:cubicBezTo>
                  <a:pt x="892" y="1646"/>
                  <a:pt x="892" y="1646"/>
                  <a:pt x="892" y="1646"/>
                </a:cubicBezTo>
                <a:cubicBezTo>
                  <a:pt x="901" y="1645"/>
                  <a:pt x="910" y="1644"/>
                  <a:pt x="919" y="1643"/>
                </a:cubicBezTo>
                <a:cubicBezTo>
                  <a:pt x="918" y="1638"/>
                  <a:pt x="918" y="1638"/>
                  <a:pt x="918" y="1638"/>
                </a:cubicBezTo>
                <a:moveTo>
                  <a:pt x="784" y="1642"/>
                </a:moveTo>
                <a:cubicBezTo>
                  <a:pt x="784" y="1647"/>
                  <a:pt x="784" y="1647"/>
                  <a:pt x="784" y="1647"/>
                </a:cubicBezTo>
                <a:cubicBezTo>
                  <a:pt x="793" y="1648"/>
                  <a:pt x="802" y="1648"/>
                  <a:pt x="811" y="1648"/>
                </a:cubicBezTo>
                <a:cubicBezTo>
                  <a:pt x="811" y="1643"/>
                  <a:pt x="811" y="1643"/>
                  <a:pt x="811" y="1643"/>
                </a:cubicBezTo>
                <a:cubicBezTo>
                  <a:pt x="802" y="1643"/>
                  <a:pt x="793" y="1642"/>
                  <a:pt x="784" y="1642"/>
                </a:cubicBezTo>
                <a:moveTo>
                  <a:pt x="865" y="1642"/>
                </a:moveTo>
                <a:cubicBezTo>
                  <a:pt x="856" y="1643"/>
                  <a:pt x="847" y="1643"/>
                  <a:pt x="838" y="1643"/>
                </a:cubicBezTo>
                <a:cubicBezTo>
                  <a:pt x="838" y="1648"/>
                  <a:pt x="838" y="1648"/>
                  <a:pt x="838" y="1648"/>
                </a:cubicBezTo>
                <a:cubicBezTo>
                  <a:pt x="847" y="1648"/>
                  <a:pt x="856" y="1648"/>
                  <a:pt x="865" y="1648"/>
                </a:cubicBezTo>
                <a:cubicBezTo>
                  <a:pt x="865" y="1642"/>
                  <a:pt x="865" y="1642"/>
                  <a:pt x="865" y="1642"/>
                </a:cubicBezTo>
                <a:moveTo>
                  <a:pt x="812" y="0"/>
                </a:moveTo>
                <a:cubicBezTo>
                  <a:pt x="803" y="0"/>
                  <a:pt x="794" y="0"/>
                  <a:pt x="785" y="1"/>
                </a:cubicBezTo>
                <a:cubicBezTo>
                  <a:pt x="785" y="6"/>
                  <a:pt x="785" y="6"/>
                  <a:pt x="785" y="6"/>
                </a:cubicBezTo>
                <a:cubicBezTo>
                  <a:pt x="794" y="6"/>
                  <a:pt x="803" y="5"/>
                  <a:pt x="812" y="5"/>
                </a:cubicBezTo>
                <a:cubicBezTo>
                  <a:pt x="812" y="0"/>
                  <a:pt x="812" y="0"/>
                  <a:pt x="812" y="0"/>
                </a:cubicBezTo>
              </a:path>
            </a:pathLst>
          </a:custGeom>
          <a:solidFill>
            <a:srgbClr val="FFFFFF">
              <a:alpha val="60000"/>
            </a:srgb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0" name="Freeform 9"/>
          <p:cNvSpPr>
            <a:spLocks noEditPoints="1"/>
          </p:cNvSpPr>
          <p:nvPr/>
        </p:nvSpPr>
        <p:spPr bwMode="auto">
          <a:xfrm>
            <a:off x="7315200" y="-1913901"/>
            <a:ext cx="7308258" cy="7300770"/>
          </a:xfrm>
          <a:custGeom>
            <a:avLst/>
            <a:gdLst>
              <a:gd name="T0" fmla="*/ 732 w 1650"/>
              <a:gd name="T1" fmla="*/ 10 h 1648"/>
              <a:gd name="T2" fmla="*/ 894 w 1650"/>
              <a:gd name="T3" fmla="*/ 3 h 1648"/>
              <a:gd name="T4" fmla="*/ 946 w 1650"/>
              <a:gd name="T5" fmla="*/ 14 h 1648"/>
              <a:gd name="T6" fmla="*/ 651 w 1650"/>
              <a:gd name="T7" fmla="*/ 18 h 1648"/>
              <a:gd name="T8" fmla="*/ 575 w 1650"/>
              <a:gd name="T9" fmla="*/ 44 h 1648"/>
              <a:gd name="T10" fmla="*/ 548 w 1650"/>
              <a:gd name="T11" fmla="*/ 48 h 1648"/>
              <a:gd name="T12" fmla="*/ 1129 w 1650"/>
              <a:gd name="T13" fmla="*/ 57 h 1648"/>
              <a:gd name="T14" fmla="*/ 1151 w 1650"/>
              <a:gd name="T15" fmla="*/ 72 h 1648"/>
              <a:gd name="T16" fmla="*/ 449 w 1650"/>
              <a:gd name="T17" fmla="*/ 90 h 1648"/>
              <a:gd name="T18" fmla="*/ 382 w 1650"/>
              <a:gd name="T19" fmla="*/ 135 h 1648"/>
              <a:gd name="T20" fmla="*/ 357 w 1650"/>
              <a:gd name="T21" fmla="*/ 146 h 1648"/>
              <a:gd name="T22" fmla="*/ 1317 w 1650"/>
              <a:gd name="T23" fmla="*/ 162 h 1648"/>
              <a:gd name="T24" fmla="*/ 1335 w 1650"/>
              <a:gd name="T25" fmla="*/ 183 h 1648"/>
              <a:gd name="T26" fmla="*/ 272 w 1650"/>
              <a:gd name="T27" fmla="*/ 213 h 1648"/>
              <a:gd name="T28" fmla="*/ 219 w 1650"/>
              <a:gd name="T29" fmla="*/ 273 h 1648"/>
              <a:gd name="T30" fmla="*/ 197 w 1650"/>
              <a:gd name="T31" fmla="*/ 290 h 1648"/>
              <a:gd name="T32" fmla="*/ 1472 w 1650"/>
              <a:gd name="T33" fmla="*/ 312 h 1648"/>
              <a:gd name="T34" fmla="*/ 1484 w 1650"/>
              <a:gd name="T35" fmla="*/ 337 h 1648"/>
              <a:gd name="T36" fmla="*/ 132 w 1650"/>
              <a:gd name="T37" fmla="*/ 377 h 1648"/>
              <a:gd name="T38" fmla="*/ 96 w 1650"/>
              <a:gd name="T39" fmla="*/ 449 h 1648"/>
              <a:gd name="T40" fmla="*/ 80 w 1650"/>
              <a:gd name="T41" fmla="*/ 471 h 1648"/>
              <a:gd name="T42" fmla="*/ 1582 w 1650"/>
              <a:gd name="T43" fmla="*/ 496 h 1648"/>
              <a:gd name="T44" fmla="*/ 1588 w 1650"/>
              <a:gd name="T45" fmla="*/ 523 h 1648"/>
              <a:gd name="T46" fmla="*/ 40 w 1650"/>
              <a:gd name="T47" fmla="*/ 571 h 1648"/>
              <a:gd name="T48" fmla="*/ 24 w 1650"/>
              <a:gd name="T49" fmla="*/ 651 h 1648"/>
              <a:gd name="T50" fmla="*/ 14 w 1650"/>
              <a:gd name="T51" fmla="*/ 676 h 1648"/>
              <a:gd name="T52" fmla="*/ 1641 w 1650"/>
              <a:gd name="T53" fmla="*/ 703 h 1648"/>
              <a:gd name="T54" fmla="*/ 6 w 1650"/>
              <a:gd name="T55" fmla="*/ 729 h 1648"/>
              <a:gd name="T56" fmla="*/ 6 w 1650"/>
              <a:gd name="T57" fmla="*/ 810 h 1648"/>
              <a:gd name="T58" fmla="*/ 6 w 1650"/>
              <a:gd name="T59" fmla="*/ 837 h 1648"/>
              <a:gd name="T60" fmla="*/ 1650 w 1650"/>
              <a:gd name="T61" fmla="*/ 837 h 1648"/>
              <a:gd name="T62" fmla="*/ 1642 w 1650"/>
              <a:gd name="T63" fmla="*/ 892 h 1648"/>
              <a:gd name="T64" fmla="*/ 13 w 1650"/>
              <a:gd name="T65" fmla="*/ 971 h 1648"/>
              <a:gd name="T66" fmla="*/ 24 w 1650"/>
              <a:gd name="T67" fmla="*/ 996 h 1648"/>
              <a:gd name="T68" fmla="*/ 1631 w 1650"/>
              <a:gd name="T69" fmla="*/ 999 h 1648"/>
              <a:gd name="T70" fmla="*/ 1605 w 1650"/>
              <a:gd name="T71" fmla="*/ 1076 h 1648"/>
              <a:gd name="T72" fmla="*/ 53 w 1650"/>
              <a:gd name="T73" fmla="*/ 1099 h 1648"/>
              <a:gd name="T74" fmla="*/ 79 w 1650"/>
              <a:gd name="T75" fmla="*/ 1176 h 1648"/>
              <a:gd name="T76" fmla="*/ 96 w 1650"/>
              <a:gd name="T77" fmla="*/ 1197 h 1648"/>
              <a:gd name="T78" fmla="*/ 1559 w 1650"/>
              <a:gd name="T79" fmla="*/ 1202 h 1648"/>
              <a:gd name="T80" fmla="*/ 1513 w 1650"/>
              <a:gd name="T81" fmla="*/ 1269 h 1648"/>
              <a:gd name="T82" fmla="*/ 151 w 1650"/>
              <a:gd name="T83" fmla="*/ 1289 h 1648"/>
              <a:gd name="T84" fmla="*/ 196 w 1650"/>
              <a:gd name="T85" fmla="*/ 1356 h 1648"/>
              <a:gd name="T86" fmla="*/ 217 w 1650"/>
              <a:gd name="T87" fmla="*/ 1373 h 1648"/>
              <a:gd name="T88" fmla="*/ 1436 w 1650"/>
              <a:gd name="T89" fmla="*/ 1379 h 1648"/>
              <a:gd name="T90" fmla="*/ 1374 w 1650"/>
              <a:gd name="T91" fmla="*/ 1432 h 1648"/>
              <a:gd name="T92" fmla="*/ 294 w 1650"/>
              <a:gd name="T93" fmla="*/ 1448 h 1648"/>
              <a:gd name="T94" fmla="*/ 355 w 1650"/>
              <a:gd name="T95" fmla="*/ 1501 h 1648"/>
              <a:gd name="T96" fmla="*/ 380 w 1650"/>
              <a:gd name="T97" fmla="*/ 1512 h 1648"/>
              <a:gd name="T98" fmla="*/ 1271 w 1650"/>
              <a:gd name="T99" fmla="*/ 1518 h 1648"/>
              <a:gd name="T100" fmla="*/ 1199 w 1650"/>
              <a:gd name="T101" fmla="*/ 1553 h 1648"/>
              <a:gd name="T102" fmla="*/ 474 w 1650"/>
              <a:gd name="T103" fmla="*/ 1564 h 1648"/>
              <a:gd name="T104" fmla="*/ 547 w 1650"/>
              <a:gd name="T105" fmla="*/ 1600 h 1648"/>
              <a:gd name="T106" fmla="*/ 574 w 1650"/>
              <a:gd name="T107" fmla="*/ 1604 h 1648"/>
              <a:gd name="T108" fmla="*/ 1077 w 1650"/>
              <a:gd name="T109" fmla="*/ 1609 h 1648"/>
              <a:gd name="T110" fmla="*/ 997 w 1650"/>
              <a:gd name="T111" fmla="*/ 1625 h 1648"/>
              <a:gd name="T112" fmla="*/ 678 w 1650"/>
              <a:gd name="T113" fmla="*/ 1630 h 1648"/>
              <a:gd name="T114" fmla="*/ 757 w 1650"/>
              <a:gd name="T115" fmla="*/ 1646 h 1648"/>
              <a:gd name="T116" fmla="*/ 918 w 1650"/>
              <a:gd name="T117" fmla="*/ 1638 h 1648"/>
              <a:gd name="T118" fmla="*/ 838 w 1650"/>
              <a:gd name="T119" fmla="*/ 1648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50" h="1648">
                <a:moveTo>
                  <a:pt x="839" y="0"/>
                </a:moveTo>
                <a:cubicBezTo>
                  <a:pt x="839" y="5"/>
                  <a:pt x="839" y="5"/>
                  <a:pt x="839" y="5"/>
                </a:cubicBezTo>
                <a:cubicBezTo>
                  <a:pt x="848" y="5"/>
                  <a:pt x="857" y="6"/>
                  <a:pt x="866" y="6"/>
                </a:cubicBezTo>
                <a:cubicBezTo>
                  <a:pt x="866" y="1"/>
                  <a:pt x="866" y="1"/>
                  <a:pt x="866" y="1"/>
                </a:cubicBezTo>
                <a:cubicBezTo>
                  <a:pt x="857" y="0"/>
                  <a:pt x="848" y="0"/>
                  <a:pt x="839" y="0"/>
                </a:cubicBezTo>
                <a:moveTo>
                  <a:pt x="758" y="2"/>
                </a:moveTo>
                <a:cubicBezTo>
                  <a:pt x="749" y="3"/>
                  <a:pt x="740" y="4"/>
                  <a:pt x="731" y="5"/>
                </a:cubicBezTo>
                <a:cubicBezTo>
                  <a:pt x="732" y="10"/>
                  <a:pt x="732" y="10"/>
                  <a:pt x="732" y="10"/>
                </a:cubicBezTo>
                <a:cubicBezTo>
                  <a:pt x="741" y="9"/>
                  <a:pt x="750" y="8"/>
                  <a:pt x="758" y="8"/>
                </a:cubicBezTo>
                <a:cubicBezTo>
                  <a:pt x="758" y="2"/>
                  <a:pt x="758" y="2"/>
                  <a:pt x="758" y="2"/>
                </a:cubicBezTo>
                <a:moveTo>
                  <a:pt x="893" y="2"/>
                </a:moveTo>
                <a:cubicBezTo>
                  <a:pt x="892" y="8"/>
                  <a:pt x="892" y="8"/>
                  <a:pt x="892" y="8"/>
                </a:cubicBezTo>
                <a:cubicBezTo>
                  <a:pt x="893" y="8"/>
                  <a:pt x="893" y="8"/>
                  <a:pt x="893" y="8"/>
                </a:cubicBezTo>
                <a:cubicBezTo>
                  <a:pt x="902" y="9"/>
                  <a:pt x="911" y="9"/>
                  <a:pt x="919" y="10"/>
                </a:cubicBezTo>
                <a:cubicBezTo>
                  <a:pt x="920" y="5"/>
                  <a:pt x="920" y="5"/>
                  <a:pt x="920" y="5"/>
                </a:cubicBezTo>
                <a:cubicBezTo>
                  <a:pt x="911" y="4"/>
                  <a:pt x="903" y="3"/>
                  <a:pt x="894" y="3"/>
                </a:cubicBezTo>
                <a:cubicBezTo>
                  <a:pt x="893" y="2"/>
                  <a:pt x="893" y="2"/>
                  <a:pt x="893" y="2"/>
                </a:cubicBezTo>
                <a:moveTo>
                  <a:pt x="704" y="8"/>
                </a:moveTo>
                <a:cubicBezTo>
                  <a:pt x="696" y="10"/>
                  <a:pt x="687" y="11"/>
                  <a:pt x="678" y="13"/>
                </a:cubicBezTo>
                <a:cubicBezTo>
                  <a:pt x="679" y="18"/>
                  <a:pt x="679" y="18"/>
                  <a:pt x="679" y="18"/>
                </a:cubicBezTo>
                <a:cubicBezTo>
                  <a:pt x="688" y="17"/>
                  <a:pt x="696" y="15"/>
                  <a:pt x="705" y="14"/>
                </a:cubicBezTo>
                <a:cubicBezTo>
                  <a:pt x="704" y="8"/>
                  <a:pt x="704" y="8"/>
                  <a:pt x="704" y="8"/>
                </a:cubicBezTo>
                <a:moveTo>
                  <a:pt x="946" y="9"/>
                </a:moveTo>
                <a:cubicBezTo>
                  <a:pt x="946" y="14"/>
                  <a:pt x="946" y="14"/>
                  <a:pt x="946" y="14"/>
                </a:cubicBezTo>
                <a:cubicBezTo>
                  <a:pt x="954" y="15"/>
                  <a:pt x="963" y="17"/>
                  <a:pt x="972" y="18"/>
                </a:cubicBezTo>
                <a:cubicBezTo>
                  <a:pt x="973" y="13"/>
                  <a:pt x="973" y="13"/>
                  <a:pt x="973" y="13"/>
                </a:cubicBezTo>
                <a:cubicBezTo>
                  <a:pt x="964" y="11"/>
                  <a:pt x="955" y="10"/>
                  <a:pt x="946" y="9"/>
                </a:cubicBezTo>
                <a:moveTo>
                  <a:pt x="651" y="18"/>
                </a:moveTo>
                <a:cubicBezTo>
                  <a:pt x="643" y="20"/>
                  <a:pt x="634" y="22"/>
                  <a:pt x="625" y="24"/>
                </a:cubicBezTo>
                <a:cubicBezTo>
                  <a:pt x="626" y="29"/>
                  <a:pt x="626" y="29"/>
                  <a:pt x="626" y="29"/>
                </a:cubicBezTo>
                <a:cubicBezTo>
                  <a:pt x="635" y="27"/>
                  <a:pt x="644" y="25"/>
                  <a:pt x="652" y="23"/>
                </a:cubicBezTo>
                <a:cubicBezTo>
                  <a:pt x="651" y="18"/>
                  <a:pt x="651" y="18"/>
                  <a:pt x="651" y="18"/>
                </a:cubicBezTo>
                <a:moveTo>
                  <a:pt x="1000" y="18"/>
                </a:moveTo>
                <a:cubicBezTo>
                  <a:pt x="998" y="23"/>
                  <a:pt x="998" y="23"/>
                  <a:pt x="998" y="23"/>
                </a:cubicBezTo>
                <a:cubicBezTo>
                  <a:pt x="1007" y="25"/>
                  <a:pt x="1016" y="27"/>
                  <a:pt x="1025" y="30"/>
                </a:cubicBezTo>
                <a:cubicBezTo>
                  <a:pt x="1026" y="24"/>
                  <a:pt x="1026" y="24"/>
                  <a:pt x="1026" y="24"/>
                </a:cubicBezTo>
                <a:cubicBezTo>
                  <a:pt x="1017" y="22"/>
                  <a:pt x="1008" y="20"/>
                  <a:pt x="1000" y="18"/>
                </a:cubicBezTo>
                <a:moveTo>
                  <a:pt x="599" y="31"/>
                </a:moveTo>
                <a:cubicBezTo>
                  <a:pt x="590" y="34"/>
                  <a:pt x="582" y="36"/>
                  <a:pt x="573" y="39"/>
                </a:cubicBezTo>
                <a:cubicBezTo>
                  <a:pt x="575" y="44"/>
                  <a:pt x="575" y="44"/>
                  <a:pt x="575" y="44"/>
                </a:cubicBezTo>
                <a:cubicBezTo>
                  <a:pt x="583" y="41"/>
                  <a:pt x="592" y="39"/>
                  <a:pt x="600" y="36"/>
                </a:cubicBezTo>
                <a:cubicBezTo>
                  <a:pt x="599" y="31"/>
                  <a:pt x="599" y="31"/>
                  <a:pt x="599" y="31"/>
                </a:cubicBezTo>
                <a:moveTo>
                  <a:pt x="1052" y="31"/>
                </a:moveTo>
                <a:cubicBezTo>
                  <a:pt x="1050" y="36"/>
                  <a:pt x="1050" y="36"/>
                  <a:pt x="1050" y="36"/>
                </a:cubicBezTo>
                <a:cubicBezTo>
                  <a:pt x="1059" y="39"/>
                  <a:pt x="1068" y="41"/>
                  <a:pt x="1076" y="44"/>
                </a:cubicBezTo>
                <a:cubicBezTo>
                  <a:pt x="1078" y="39"/>
                  <a:pt x="1078" y="39"/>
                  <a:pt x="1078" y="39"/>
                </a:cubicBezTo>
                <a:cubicBezTo>
                  <a:pt x="1069" y="36"/>
                  <a:pt x="1060" y="34"/>
                  <a:pt x="1052" y="31"/>
                </a:cubicBezTo>
                <a:moveTo>
                  <a:pt x="548" y="48"/>
                </a:moveTo>
                <a:cubicBezTo>
                  <a:pt x="539" y="51"/>
                  <a:pt x="531" y="54"/>
                  <a:pt x="523" y="57"/>
                </a:cubicBezTo>
                <a:cubicBezTo>
                  <a:pt x="525" y="62"/>
                  <a:pt x="525" y="62"/>
                  <a:pt x="525" y="62"/>
                </a:cubicBezTo>
                <a:cubicBezTo>
                  <a:pt x="533" y="59"/>
                  <a:pt x="541" y="56"/>
                  <a:pt x="550" y="53"/>
                </a:cubicBezTo>
                <a:cubicBezTo>
                  <a:pt x="548" y="48"/>
                  <a:pt x="548" y="48"/>
                  <a:pt x="548" y="48"/>
                </a:cubicBezTo>
                <a:moveTo>
                  <a:pt x="1103" y="48"/>
                </a:moveTo>
                <a:cubicBezTo>
                  <a:pt x="1102" y="53"/>
                  <a:pt x="1102" y="53"/>
                  <a:pt x="1102" y="53"/>
                </a:cubicBezTo>
                <a:cubicBezTo>
                  <a:pt x="1110" y="56"/>
                  <a:pt x="1118" y="59"/>
                  <a:pt x="1127" y="62"/>
                </a:cubicBezTo>
                <a:cubicBezTo>
                  <a:pt x="1129" y="57"/>
                  <a:pt x="1129" y="57"/>
                  <a:pt x="1129" y="57"/>
                </a:cubicBezTo>
                <a:cubicBezTo>
                  <a:pt x="1120" y="54"/>
                  <a:pt x="1112" y="51"/>
                  <a:pt x="1103" y="48"/>
                </a:cubicBezTo>
                <a:moveTo>
                  <a:pt x="498" y="67"/>
                </a:moveTo>
                <a:cubicBezTo>
                  <a:pt x="489" y="71"/>
                  <a:pt x="481" y="75"/>
                  <a:pt x="473" y="78"/>
                </a:cubicBezTo>
                <a:cubicBezTo>
                  <a:pt x="475" y="83"/>
                  <a:pt x="475" y="83"/>
                  <a:pt x="475" y="83"/>
                </a:cubicBezTo>
                <a:cubicBezTo>
                  <a:pt x="483" y="80"/>
                  <a:pt x="492" y="76"/>
                  <a:pt x="500" y="72"/>
                </a:cubicBezTo>
                <a:cubicBezTo>
                  <a:pt x="498" y="67"/>
                  <a:pt x="498" y="67"/>
                  <a:pt x="498" y="67"/>
                </a:cubicBezTo>
                <a:moveTo>
                  <a:pt x="1154" y="68"/>
                </a:moveTo>
                <a:cubicBezTo>
                  <a:pt x="1151" y="72"/>
                  <a:pt x="1151" y="72"/>
                  <a:pt x="1151" y="72"/>
                </a:cubicBezTo>
                <a:cubicBezTo>
                  <a:pt x="1160" y="76"/>
                  <a:pt x="1168" y="80"/>
                  <a:pt x="1176" y="84"/>
                </a:cubicBezTo>
                <a:cubicBezTo>
                  <a:pt x="1178" y="79"/>
                  <a:pt x="1178" y="79"/>
                  <a:pt x="1178" y="79"/>
                </a:cubicBezTo>
                <a:cubicBezTo>
                  <a:pt x="1170" y="75"/>
                  <a:pt x="1162" y="71"/>
                  <a:pt x="1154" y="68"/>
                </a:cubicBezTo>
                <a:moveTo>
                  <a:pt x="449" y="90"/>
                </a:moveTo>
                <a:cubicBezTo>
                  <a:pt x="441" y="94"/>
                  <a:pt x="433" y="99"/>
                  <a:pt x="425" y="103"/>
                </a:cubicBezTo>
                <a:cubicBezTo>
                  <a:pt x="428" y="108"/>
                  <a:pt x="428" y="108"/>
                  <a:pt x="428" y="108"/>
                </a:cubicBezTo>
                <a:cubicBezTo>
                  <a:pt x="436" y="103"/>
                  <a:pt x="443" y="99"/>
                  <a:pt x="451" y="95"/>
                </a:cubicBezTo>
                <a:cubicBezTo>
                  <a:pt x="449" y="90"/>
                  <a:pt x="449" y="90"/>
                  <a:pt x="449" y="90"/>
                </a:cubicBezTo>
                <a:moveTo>
                  <a:pt x="1202" y="91"/>
                </a:moveTo>
                <a:cubicBezTo>
                  <a:pt x="1200" y="95"/>
                  <a:pt x="1200" y="95"/>
                  <a:pt x="1200" y="95"/>
                </a:cubicBezTo>
                <a:cubicBezTo>
                  <a:pt x="1208" y="100"/>
                  <a:pt x="1216" y="104"/>
                  <a:pt x="1224" y="108"/>
                </a:cubicBezTo>
                <a:cubicBezTo>
                  <a:pt x="1226" y="103"/>
                  <a:pt x="1226" y="103"/>
                  <a:pt x="1226" y="103"/>
                </a:cubicBezTo>
                <a:cubicBezTo>
                  <a:pt x="1219" y="99"/>
                  <a:pt x="1210" y="95"/>
                  <a:pt x="1202" y="91"/>
                </a:cubicBezTo>
                <a:moveTo>
                  <a:pt x="402" y="117"/>
                </a:moveTo>
                <a:cubicBezTo>
                  <a:pt x="394" y="121"/>
                  <a:pt x="386" y="126"/>
                  <a:pt x="379" y="131"/>
                </a:cubicBezTo>
                <a:cubicBezTo>
                  <a:pt x="382" y="135"/>
                  <a:pt x="382" y="135"/>
                  <a:pt x="382" y="135"/>
                </a:cubicBezTo>
                <a:cubicBezTo>
                  <a:pt x="389" y="130"/>
                  <a:pt x="397" y="126"/>
                  <a:pt x="405" y="121"/>
                </a:cubicBezTo>
                <a:cubicBezTo>
                  <a:pt x="402" y="117"/>
                  <a:pt x="402" y="117"/>
                  <a:pt x="402" y="117"/>
                </a:cubicBezTo>
                <a:moveTo>
                  <a:pt x="1250" y="117"/>
                </a:moveTo>
                <a:cubicBezTo>
                  <a:pt x="1247" y="122"/>
                  <a:pt x="1247" y="122"/>
                  <a:pt x="1247" y="122"/>
                </a:cubicBezTo>
                <a:cubicBezTo>
                  <a:pt x="1255" y="126"/>
                  <a:pt x="1262" y="131"/>
                  <a:pt x="1270" y="136"/>
                </a:cubicBezTo>
                <a:cubicBezTo>
                  <a:pt x="1273" y="131"/>
                  <a:pt x="1273" y="131"/>
                  <a:pt x="1273" y="131"/>
                </a:cubicBezTo>
                <a:cubicBezTo>
                  <a:pt x="1265" y="126"/>
                  <a:pt x="1257" y="122"/>
                  <a:pt x="1250" y="117"/>
                </a:cubicBezTo>
                <a:moveTo>
                  <a:pt x="357" y="146"/>
                </a:moveTo>
                <a:cubicBezTo>
                  <a:pt x="349" y="151"/>
                  <a:pt x="342" y="156"/>
                  <a:pt x="335" y="161"/>
                </a:cubicBezTo>
                <a:cubicBezTo>
                  <a:pt x="338" y="166"/>
                  <a:pt x="338" y="166"/>
                  <a:pt x="338" y="166"/>
                </a:cubicBezTo>
                <a:cubicBezTo>
                  <a:pt x="345" y="161"/>
                  <a:pt x="352" y="155"/>
                  <a:pt x="360" y="150"/>
                </a:cubicBezTo>
                <a:cubicBezTo>
                  <a:pt x="357" y="146"/>
                  <a:pt x="357" y="146"/>
                  <a:pt x="357" y="146"/>
                </a:cubicBezTo>
                <a:moveTo>
                  <a:pt x="1295" y="146"/>
                </a:moveTo>
                <a:cubicBezTo>
                  <a:pt x="1292" y="151"/>
                  <a:pt x="1292" y="151"/>
                  <a:pt x="1292" y="151"/>
                </a:cubicBezTo>
                <a:cubicBezTo>
                  <a:pt x="1299" y="156"/>
                  <a:pt x="1307" y="161"/>
                  <a:pt x="1314" y="166"/>
                </a:cubicBezTo>
                <a:cubicBezTo>
                  <a:pt x="1317" y="162"/>
                  <a:pt x="1317" y="162"/>
                  <a:pt x="1317" y="162"/>
                </a:cubicBezTo>
                <a:cubicBezTo>
                  <a:pt x="1310" y="157"/>
                  <a:pt x="1303" y="151"/>
                  <a:pt x="1295" y="146"/>
                </a:cubicBezTo>
                <a:moveTo>
                  <a:pt x="313" y="178"/>
                </a:moveTo>
                <a:cubicBezTo>
                  <a:pt x="306" y="183"/>
                  <a:pt x="299" y="189"/>
                  <a:pt x="292" y="195"/>
                </a:cubicBezTo>
                <a:cubicBezTo>
                  <a:pt x="296" y="199"/>
                  <a:pt x="296" y="199"/>
                  <a:pt x="296" y="199"/>
                </a:cubicBezTo>
                <a:cubicBezTo>
                  <a:pt x="303" y="193"/>
                  <a:pt x="310" y="188"/>
                  <a:pt x="317" y="182"/>
                </a:cubicBezTo>
                <a:cubicBezTo>
                  <a:pt x="313" y="178"/>
                  <a:pt x="313" y="178"/>
                  <a:pt x="313" y="178"/>
                </a:cubicBezTo>
                <a:moveTo>
                  <a:pt x="1338" y="179"/>
                </a:moveTo>
                <a:cubicBezTo>
                  <a:pt x="1335" y="183"/>
                  <a:pt x="1335" y="183"/>
                  <a:pt x="1335" y="183"/>
                </a:cubicBezTo>
                <a:cubicBezTo>
                  <a:pt x="1342" y="188"/>
                  <a:pt x="1349" y="194"/>
                  <a:pt x="1356" y="200"/>
                </a:cubicBezTo>
                <a:cubicBezTo>
                  <a:pt x="1359" y="196"/>
                  <a:pt x="1359" y="196"/>
                  <a:pt x="1359" y="196"/>
                </a:cubicBezTo>
                <a:cubicBezTo>
                  <a:pt x="1353" y="190"/>
                  <a:pt x="1346" y="184"/>
                  <a:pt x="1338" y="179"/>
                </a:cubicBezTo>
                <a:moveTo>
                  <a:pt x="272" y="213"/>
                </a:moveTo>
                <a:cubicBezTo>
                  <a:pt x="265" y="219"/>
                  <a:pt x="259" y="225"/>
                  <a:pt x="252" y="231"/>
                </a:cubicBezTo>
                <a:cubicBezTo>
                  <a:pt x="256" y="235"/>
                  <a:pt x="256" y="235"/>
                  <a:pt x="256" y="235"/>
                </a:cubicBezTo>
                <a:cubicBezTo>
                  <a:pt x="262" y="229"/>
                  <a:pt x="269" y="223"/>
                  <a:pt x="276" y="217"/>
                </a:cubicBezTo>
                <a:cubicBezTo>
                  <a:pt x="272" y="213"/>
                  <a:pt x="272" y="213"/>
                  <a:pt x="272" y="213"/>
                </a:cubicBezTo>
                <a:moveTo>
                  <a:pt x="1380" y="214"/>
                </a:moveTo>
                <a:cubicBezTo>
                  <a:pt x="1376" y="218"/>
                  <a:pt x="1376" y="218"/>
                  <a:pt x="1376" y="218"/>
                </a:cubicBezTo>
                <a:cubicBezTo>
                  <a:pt x="1383" y="224"/>
                  <a:pt x="1389" y="230"/>
                  <a:pt x="1396" y="236"/>
                </a:cubicBezTo>
                <a:cubicBezTo>
                  <a:pt x="1399" y="232"/>
                  <a:pt x="1399" y="232"/>
                  <a:pt x="1399" y="232"/>
                </a:cubicBezTo>
                <a:cubicBezTo>
                  <a:pt x="1393" y="226"/>
                  <a:pt x="1386" y="220"/>
                  <a:pt x="1380" y="214"/>
                </a:cubicBezTo>
                <a:moveTo>
                  <a:pt x="233" y="250"/>
                </a:moveTo>
                <a:cubicBezTo>
                  <a:pt x="227" y="257"/>
                  <a:pt x="221" y="263"/>
                  <a:pt x="215" y="270"/>
                </a:cubicBezTo>
                <a:cubicBezTo>
                  <a:pt x="219" y="273"/>
                  <a:pt x="219" y="273"/>
                  <a:pt x="219" y="273"/>
                </a:cubicBezTo>
                <a:cubicBezTo>
                  <a:pt x="224" y="267"/>
                  <a:pt x="231" y="260"/>
                  <a:pt x="237" y="254"/>
                </a:cubicBezTo>
                <a:cubicBezTo>
                  <a:pt x="233" y="250"/>
                  <a:pt x="233" y="250"/>
                  <a:pt x="233" y="250"/>
                </a:cubicBezTo>
                <a:moveTo>
                  <a:pt x="1418" y="251"/>
                </a:moveTo>
                <a:cubicBezTo>
                  <a:pt x="1415" y="255"/>
                  <a:pt x="1415" y="255"/>
                  <a:pt x="1415" y="255"/>
                </a:cubicBezTo>
                <a:cubicBezTo>
                  <a:pt x="1421" y="261"/>
                  <a:pt x="1427" y="268"/>
                  <a:pt x="1433" y="274"/>
                </a:cubicBezTo>
                <a:cubicBezTo>
                  <a:pt x="1437" y="271"/>
                  <a:pt x="1437" y="271"/>
                  <a:pt x="1437" y="271"/>
                </a:cubicBezTo>
                <a:cubicBezTo>
                  <a:pt x="1431" y="264"/>
                  <a:pt x="1425" y="258"/>
                  <a:pt x="1418" y="251"/>
                </a:cubicBezTo>
                <a:moveTo>
                  <a:pt x="197" y="290"/>
                </a:moveTo>
                <a:cubicBezTo>
                  <a:pt x="191" y="297"/>
                  <a:pt x="185" y="304"/>
                  <a:pt x="180" y="311"/>
                </a:cubicBezTo>
                <a:cubicBezTo>
                  <a:pt x="184" y="314"/>
                  <a:pt x="184" y="314"/>
                  <a:pt x="184" y="314"/>
                </a:cubicBezTo>
                <a:cubicBezTo>
                  <a:pt x="189" y="307"/>
                  <a:pt x="195" y="300"/>
                  <a:pt x="201" y="294"/>
                </a:cubicBezTo>
                <a:cubicBezTo>
                  <a:pt x="197" y="290"/>
                  <a:pt x="197" y="290"/>
                  <a:pt x="197" y="290"/>
                </a:cubicBezTo>
                <a:moveTo>
                  <a:pt x="1455" y="291"/>
                </a:moveTo>
                <a:cubicBezTo>
                  <a:pt x="1451" y="295"/>
                  <a:pt x="1451" y="295"/>
                  <a:pt x="1451" y="295"/>
                </a:cubicBezTo>
                <a:cubicBezTo>
                  <a:pt x="1456" y="301"/>
                  <a:pt x="1462" y="308"/>
                  <a:pt x="1468" y="315"/>
                </a:cubicBezTo>
                <a:cubicBezTo>
                  <a:pt x="1472" y="312"/>
                  <a:pt x="1472" y="312"/>
                  <a:pt x="1472" y="312"/>
                </a:cubicBezTo>
                <a:cubicBezTo>
                  <a:pt x="1466" y="305"/>
                  <a:pt x="1460" y="298"/>
                  <a:pt x="1455" y="291"/>
                </a:cubicBezTo>
                <a:moveTo>
                  <a:pt x="163" y="332"/>
                </a:moveTo>
                <a:cubicBezTo>
                  <a:pt x="158" y="340"/>
                  <a:pt x="152" y="347"/>
                  <a:pt x="147" y="354"/>
                </a:cubicBezTo>
                <a:cubicBezTo>
                  <a:pt x="152" y="357"/>
                  <a:pt x="152" y="357"/>
                  <a:pt x="152" y="357"/>
                </a:cubicBezTo>
                <a:cubicBezTo>
                  <a:pt x="157" y="350"/>
                  <a:pt x="162" y="343"/>
                  <a:pt x="167" y="336"/>
                </a:cubicBezTo>
                <a:cubicBezTo>
                  <a:pt x="163" y="332"/>
                  <a:pt x="163" y="332"/>
                  <a:pt x="163" y="332"/>
                </a:cubicBezTo>
                <a:moveTo>
                  <a:pt x="1488" y="333"/>
                </a:moveTo>
                <a:cubicBezTo>
                  <a:pt x="1484" y="337"/>
                  <a:pt x="1484" y="337"/>
                  <a:pt x="1484" y="337"/>
                </a:cubicBezTo>
                <a:cubicBezTo>
                  <a:pt x="1489" y="344"/>
                  <a:pt x="1494" y="351"/>
                  <a:pt x="1499" y="358"/>
                </a:cubicBezTo>
                <a:cubicBezTo>
                  <a:pt x="1504" y="355"/>
                  <a:pt x="1504" y="355"/>
                  <a:pt x="1504" y="355"/>
                </a:cubicBezTo>
                <a:cubicBezTo>
                  <a:pt x="1499" y="348"/>
                  <a:pt x="1493" y="341"/>
                  <a:pt x="1488" y="333"/>
                </a:cubicBezTo>
                <a:moveTo>
                  <a:pt x="132" y="377"/>
                </a:moveTo>
                <a:cubicBezTo>
                  <a:pt x="127" y="384"/>
                  <a:pt x="123" y="392"/>
                  <a:pt x="118" y="400"/>
                </a:cubicBezTo>
                <a:cubicBezTo>
                  <a:pt x="123" y="402"/>
                  <a:pt x="123" y="402"/>
                  <a:pt x="123" y="402"/>
                </a:cubicBezTo>
                <a:cubicBezTo>
                  <a:pt x="127" y="395"/>
                  <a:pt x="132" y="387"/>
                  <a:pt x="137" y="380"/>
                </a:cubicBezTo>
                <a:cubicBezTo>
                  <a:pt x="132" y="377"/>
                  <a:pt x="132" y="377"/>
                  <a:pt x="132" y="377"/>
                </a:cubicBezTo>
                <a:moveTo>
                  <a:pt x="1519" y="378"/>
                </a:moveTo>
                <a:cubicBezTo>
                  <a:pt x="1514" y="381"/>
                  <a:pt x="1514" y="381"/>
                  <a:pt x="1514" y="381"/>
                </a:cubicBezTo>
                <a:cubicBezTo>
                  <a:pt x="1519" y="388"/>
                  <a:pt x="1524" y="396"/>
                  <a:pt x="1528" y="403"/>
                </a:cubicBezTo>
                <a:cubicBezTo>
                  <a:pt x="1533" y="401"/>
                  <a:pt x="1533" y="401"/>
                  <a:pt x="1533" y="401"/>
                </a:cubicBezTo>
                <a:cubicBezTo>
                  <a:pt x="1528" y="393"/>
                  <a:pt x="1524" y="385"/>
                  <a:pt x="1519" y="378"/>
                </a:cubicBezTo>
                <a:moveTo>
                  <a:pt x="104" y="423"/>
                </a:moveTo>
                <a:cubicBezTo>
                  <a:pt x="100" y="431"/>
                  <a:pt x="96" y="439"/>
                  <a:pt x="92" y="447"/>
                </a:cubicBezTo>
                <a:cubicBezTo>
                  <a:pt x="96" y="449"/>
                  <a:pt x="96" y="449"/>
                  <a:pt x="96" y="449"/>
                </a:cubicBezTo>
                <a:cubicBezTo>
                  <a:pt x="100" y="441"/>
                  <a:pt x="105" y="433"/>
                  <a:pt x="109" y="426"/>
                </a:cubicBezTo>
                <a:cubicBezTo>
                  <a:pt x="104" y="423"/>
                  <a:pt x="104" y="423"/>
                  <a:pt x="104" y="423"/>
                </a:cubicBezTo>
                <a:moveTo>
                  <a:pt x="1547" y="424"/>
                </a:moveTo>
                <a:cubicBezTo>
                  <a:pt x="1542" y="427"/>
                  <a:pt x="1542" y="427"/>
                  <a:pt x="1542" y="427"/>
                </a:cubicBezTo>
                <a:cubicBezTo>
                  <a:pt x="1546" y="434"/>
                  <a:pt x="1550" y="442"/>
                  <a:pt x="1555" y="450"/>
                </a:cubicBezTo>
                <a:cubicBezTo>
                  <a:pt x="1559" y="448"/>
                  <a:pt x="1559" y="448"/>
                  <a:pt x="1559" y="448"/>
                </a:cubicBezTo>
                <a:cubicBezTo>
                  <a:pt x="1555" y="440"/>
                  <a:pt x="1551" y="432"/>
                  <a:pt x="1547" y="424"/>
                </a:cubicBezTo>
                <a:moveTo>
                  <a:pt x="80" y="471"/>
                </a:moveTo>
                <a:cubicBezTo>
                  <a:pt x="76" y="479"/>
                  <a:pt x="72" y="487"/>
                  <a:pt x="68" y="496"/>
                </a:cubicBezTo>
                <a:cubicBezTo>
                  <a:pt x="73" y="498"/>
                  <a:pt x="73" y="498"/>
                  <a:pt x="73" y="498"/>
                </a:cubicBezTo>
                <a:cubicBezTo>
                  <a:pt x="77" y="490"/>
                  <a:pt x="81" y="481"/>
                  <a:pt x="85" y="473"/>
                </a:cubicBezTo>
                <a:cubicBezTo>
                  <a:pt x="80" y="471"/>
                  <a:pt x="80" y="471"/>
                  <a:pt x="80" y="471"/>
                </a:cubicBezTo>
                <a:moveTo>
                  <a:pt x="1571" y="472"/>
                </a:moveTo>
                <a:cubicBezTo>
                  <a:pt x="1566" y="474"/>
                  <a:pt x="1566" y="474"/>
                  <a:pt x="1566" y="474"/>
                </a:cubicBezTo>
                <a:cubicBezTo>
                  <a:pt x="1570" y="482"/>
                  <a:pt x="1574" y="490"/>
                  <a:pt x="1577" y="498"/>
                </a:cubicBezTo>
                <a:cubicBezTo>
                  <a:pt x="1582" y="496"/>
                  <a:pt x="1582" y="496"/>
                  <a:pt x="1582" y="496"/>
                </a:cubicBezTo>
                <a:cubicBezTo>
                  <a:pt x="1579" y="488"/>
                  <a:pt x="1575" y="480"/>
                  <a:pt x="1571" y="472"/>
                </a:cubicBezTo>
                <a:moveTo>
                  <a:pt x="58" y="521"/>
                </a:moveTo>
                <a:cubicBezTo>
                  <a:pt x="55" y="529"/>
                  <a:pt x="52" y="537"/>
                  <a:pt x="49" y="546"/>
                </a:cubicBezTo>
                <a:cubicBezTo>
                  <a:pt x="54" y="548"/>
                  <a:pt x="54" y="548"/>
                  <a:pt x="54" y="548"/>
                </a:cubicBezTo>
                <a:cubicBezTo>
                  <a:pt x="57" y="539"/>
                  <a:pt x="60" y="531"/>
                  <a:pt x="63" y="523"/>
                </a:cubicBezTo>
                <a:cubicBezTo>
                  <a:pt x="58" y="521"/>
                  <a:pt x="58" y="521"/>
                  <a:pt x="58" y="521"/>
                </a:cubicBezTo>
                <a:moveTo>
                  <a:pt x="1593" y="521"/>
                </a:moveTo>
                <a:cubicBezTo>
                  <a:pt x="1588" y="523"/>
                  <a:pt x="1588" y="523"/>
                  <a:pt x="1588" y="523"/>
                </a:cubicBezTo>
                <a:cubicBezTo>
                  <a:pt x="1591" y="531"/>
                  <a:pt x="1594" y="540"/>
                  <a:pt x="1597" y="548"/>
                </a:cubicBezTo>
                <a:cubicBezTo>
                  <a:pt x="1602" y="546"/>
                  <a:pt x="1602" y="546"/>
                  <a:pt x="1602" y="546"/>
                </a:cubicBezTo>
                <a:cubicBezTo>
                  <a:pt x="1599" y="538"/>
                  <a:pt x="1596" y="529"/>
                  <a:pt x="1593" y="521"/>
                </a:cubicBezTo>
                <a:moveTo>
                  <a:pt x="40" y="571"/>
                </a:moveTo>
                <a:cubicBezTo>
                  <a:pt x="37" y="580"/>
                  <a:pt x="34" y="589"/>
                  <a:pt x="32" y="597"/>
                </a:cubicBezTo>
                <a:cubicBezTo>
                  <a:pt x="37" y="599"/>
                  <a:pt x="37" y="599"/>
                  <a:pt x="37" y="599"/>
                </a:cubicBezTo>
                <a:cubicBezTo>
                  <a:pt x="40" y="590"/>
                  <a:pt x="42" y="581"/>
                  <a:pt x="45" y="573"/>
                </a:cubicBezTo>
                <a:cubicBezTo>
                  <a:pt x="40" y="571"/>
                  <a:pt x="40" y="571"/>
                  <a:pt x="40" y="571"/>
                </a:cubicBezTo>
                <a:moveTo>
                  <a:pt x="1611" y="572"/>
                </a:moveTo>
                <a:cubicBezTo>
                  <a:pt x="1606" y="573"/>
                  <a:pt x="1606" y="573"/>
                  <a:pt x="1606" y="573"/>
                </a:cubicBezTo>
                <a:cubicBezTo>
                  <a:pt x="1608" y="582"/>
                  <a:pt x="1611" y="590"/>
                  <a:pt x="1613" y="599"/>
                </a:cubicBezTo>
                <a:cubicBezTo>
                  <a:pt x="1619" y="598"/>
                  <a:pt x="1619" y="598"/>
                  <a:pt x="1619" y="598"/>
                </a:cubicBezTo>
                <a:cubicBezTo>
                  <a:pt x="1616" y="589"/>
                  <a:pt x="1614" y="580"/>
                  <a:pt x="1611" y="572"/>
                </a:cubicBezTo>
                <a:moveTo>
                  <a:pt x="25" y="623"/>
                </a:moveTo>
                <a:cubicBezTo>
                  <a:pt x="23" y="632"/>
                  <a:pt x="21" y="641"/>
                  <a:pt x="19" y="650"/>
                </a:cubicBezTo>
                <a:cubicBezTo>
                  <a:pt x="24" y="651"/>
                  <a:pt x="24" y="651"/>
                  <a:pt x="24" y="651"/>
                </a:cubicBezTo>
                <a:cubicBezTo>
                  <a:pt x="26" y="642"/>
                  <a:pt x="28" y="633"/>
                  <a:pt x="30" y="625"/>
                </a:cubicBezTo>
                <a:cubicBezTo>
                  <a:pt x="25" y="623"/>
                  <a:pt x="25" y="623"/>
                  <a:pt x="25" y="623"/>
                </a:cubicBezTo>
                <a:moveTo>
                  <a:pt x="1626" y="624"/>
                </a:moveTo>
                <a:cubicBezTo>
                  <a:pt x="1620" y="625"/>
                  <a:pt x="1620" y="625"/>
                  <a:pt x="1620" y="625"/>
                </a:cubicBezTo>
                <a:cubicBezTo>
                  <a:pt x="1623" y="633"/>
                  <a:pt x="1625" y="642"/>
                  <a:pt x="1627" y="651"/>
                </a:cubicBezTo>
                <a:cubicBezTo>
                  <a:pt x="1632" y="650"/>
                  <a:pt x="1632" y="650"/>
                  <a:pt x="1632" y="650"/>
                </a:cubicBezTo>
                <a:cubicBezTo>
                  <a:pt x="1630" y="641"/>
                  <a:pt x="1628" y="632"/>
                  <a:pt x="1626" y="624"/>
                </a:cubicBezTo>
                <a:moveTo>
                  <a:pt x="14" y="676"/>
                </a:moveTo>
                <a:cubicBezTo>
                  <a:pt x="12" y="685"/>
                  <a:pt x="11" y="694"/>
                  <a:pt x="9" y="703"/>
                </a:cubicBezTo>
                <a:cubicBezTo>
                  <a:pt x="15" y="703"/>
                  <a:pt x="15" y="703"/>
                  <a:pt x="15" y="703"/>
                </a:cubicBezTo>
                <a:cubicBezTo>
                  <a:pt x="16" y="695"/>
                  <a:pt x="17" y="686"/>
                  <a:pt x="19" y="677"/>
                </a:cubicBezTo>
                <a:cubicBezTo>
                  <a:pt x="14" y="676"/>
                  <a:pt x="14" y="676"/>
                  <a:pt x="14" y="676"/>
                </a:cubicBezTo>
                <a:moveTo>
                  <a:pt x="1637" y="676"/>
                </a:moveTo>
                <a:cubicBezTo>
                  <a:pt x="1632" y="677"/>
                  <a:pt x="1632" y="677"/>
                  <a:pt x="1632" y="677"/>
                </a:cubicBezTo>
                <a:cubicBezTo>
                  <a:pt x="1633" y="686"/>
                  <a:pt x="1635" y="695"/>
                  <a:pt x="1636" y="704"/>
                </a:cubicBezTo>
                <a:cubicBezTo>
                  <a:pt x="1641" y="703"/>
                  <a:pt x="1641" y="703"/>
                  <a:pt x="1641" y="703"/>
                </a:cubicBezTo>
                <a:cubicBezTo>
                  <a:pt x="1640" y="694"/>
                  <a:pt x="1639" y="685"/>
                  <a:pt x="1637" y="676"/>
                </a:cubicBezTo>
                <a:moveTo>
                  <a:pt x="6" y="729"/>
                </a:moveTo>
                <a:cubicBezTo>
                  <a:pt x="5" y="738"/>
                  <a:pt x="4" y="747"/>
                  <a:pt x="3" y="756"/>
                </a:cubicBezTo>
                <a:cubicBezTo>
                  <a:pt x="3" y="756"/>
                  <a:pt x="3" y="756"/>
                  <a:pt x="3" y="756"/>
                </a:cubicBezTo>
                <a:cubicBezTo>
                  <a:pt x="9" y="757"/>
                  <a:pt x="9" y="757"/>
                  <a:pt x="9" y="757"/>
                </a:cubicBezTo>
                <a:cubicBezTo>
                  <a:pt x="9" y="756"/>
                  <a:pt x="9" y="756"/>
                  <a:pt x="9" y="756"/>
                </a:cubicBezTo>
                <a:cubicBezTo>
                  <a:pt x="9" y="747"/>
                  <a:pt x="10" y="739"/>
                  <a:pt x="11" y="730"/>
                </a:cubicBezTo>
                <a:cubicBezTo>
                  <a:pt x="6" y="729"/>
                  <a:pt x="6" y="729"/>
                  <a:pt x="6" y="729"/>
                </a:cubicBezTo>
                <a:moveTo>
                  <a:pt x="1645" y="730"/>
                </a:moveTo>
                <a:cubicBezTo>
                  <a:pt x="1640" y="730"/>
                  <a:pt x="1640" y="730"/>
                  <a:pt x="1640" y="730"/>
                </a:cubicBezTo>
                <a:cubicBezTo>
                  <a:pt x="1641" y="739"/>
                  <a:pt x="1642" y="748"/>
                  <a:pt x="1642" y="757"/>
                </a:cubicBezTo>
                <a:cubicBezTo>
                  <a:pt x="1648" y="756"/>
                  <a:pt x="1648" y="756"/>
                  <a:pt x="1648" y="756"/>
                </a:cubicBezTo>
                <a:cubicBezTo>
                  <a:pt x="1647" y="748"/>
                  <a:pt x="1646" y="739"/>
                  <a:pt x="1645" y="730"/>
                </a:cubicBezTo>
                <a:moveTo>
                  <a:pt x="1" y="783"/>
                </a:moveTo>
                <a:cubicBezTo>
                  <a:pt x="1" y="792"/>
                  <a:pt x="1" y="801"/>
                  <a:pt x="0" y="810"/>
                </a:cubicBezTo>
                <a:cubicBezTo>
                  <a:pt x="6" y="810"/>
                  <a:pt x="6" y="810"/>
                  <a:pt x="6" y="810"/>
                </a:cubicBezTo>
                <a:cubicBezTo>
                  <a:pt x="6" y="801"/>
                  <a:pt x="6" y="792"/>
                  <a:pt x="7" y="783"/>
                </a:cubicBezTo>
                <a:cubicBezTo>
                  <a:pt x="1" y="783"/>
                  <a:pt x="1" y="783"/>
                  <a:pt x="1" y="783"/>
                </a:cubicBezTo>
                <a:moveTo>
                  <a:pt x="1649" y="783"/>
                </a:moveTo>
                <a:cubicBezTo>
                  <a:pt x="1644" y="784"/>
                  <a:pt x="1644" y="784"/>
                  <a:pt x="1644" y="784"/>
                </a:cubicBezTo>
                <a:cubicBezTo>
                  <a:pt x="1644" y="793"/>
                  <a:pt x="1645" y="802"/>
                  <a:pt x="1645" y="810"/>
                </a:cubicBezTo>
                <a:cubicBezTo>
                  <a:pt x="1650" y="810"/>
                  <a:pt x="1650" y="810"/>
                  <a:pt x="1650" y="810"/>
                </a:cubicBezTo>
                <a:cubicBezTo>
                  <a:pt x="1650" y="801"/>
                  <a:pt x="1650" y="792"/>
                  <a:pt x="1649" y="783"/>
                </a:cubicBezTo>
                <a:moveTo>
                  <a:pt x="6" y="837"/>
                </a:moveTo>
                <a:cubicBezTo>
                  <a:pt x="0" y="837"/>
                  <a:pt x="0" y="837"/>
                  <a:pt x="0" y="837"/>
                </a:cubicBezTo>
                <a:cubicBezTo>
                  <a:pt x="1" y="846"/>
                  <a:pt x="1" y="855"/>
                  <a:pt x="1" y="864"/>
                </a:cubicBezTo>
                <a:cubicBezTo>
                  <a:pt x="7" y="864"/>
                  <a:pt x="7" y="864"/>
                  <a:pt x="7" y="864"/>
                </a:cubicBezTo>
                <a:cubicBezTo>
                  <a:pt x="6" y="855"/>
                  <a:pt x="6" y="846"/>
                  <a:pt x="6" y="837"/>
                </a:cubicBezTo>
                <a:moveTo>
                  <a:pt x="1645" y="837"/>
                </a:moveTo>
                <a:cubicBezTo>
                  <a:pt x="1645" y="846"/>
                  <a:pt x="1644" y="855"/>
                  <a:pt x="1644" y="864"/>
                </a:cubicBezTo>
                <a:cubicBezTo>
                  <a:pt x="1649" y="864"/>
                  <a:pt x="1649" y="864"/>
                  <a:pt x="1649" y="864"/>
                </a:cubicBezTo>
                <a:cubicBezTo>
                  <a:pt x="1650" y="855"/>
                  <a:pt x="1650" y="846"/>
                  <a:pt x="1650" y="837"/>
                </a:cubicBezTo>
                <a:cubicBezTo>
                  <a:pt x="1645" y="837"/>
                  <a:pt x="1645" y="837"/>
                  <a:pt x="1645" y="837"/>
                </a:cubicBezTo>
                <a:moveTo>
                  <a:pt x="8" y="890"/>
                </a:moveTo>
                <a:cubicBezTo>
                  <a:pt x="3" y="891"/>
                  <a:pt x="3" y="891"/>
                  <a:pt x="3" y="891"/>
                </a:cubicBezTo>
                <a:cubicBezTo>
                  <a:pt x="4" y="900"/>
                  <a:pt x="5" y="909"/>
                  <a:pt x="6" y="918"/>
                </a:cubicBezTo>
                <a:cubicBezTo>
                  <a:pt x="11" y="917"/>
                  <a:pt x="11" y="917"/>
                  <a:pt x="11" y="917"/>
                </a:cubicBezTo>
                <a:cubicBezTo>
                  <a:pt x="10" y="908"/>
                  <a:pt x="9" y="899"/>
                  <a:pt x="8" y="890"/>
                </a:cubicBezTo>
                <a:moveTo>
                  <a:pt x="1642" y="891"/>
                </a:moveTo>
                <a:cubicBezTo>
                  <a:pt x="1642" y="892"/>
                  <a:pt x="1642" y="892"/>
                  <a:pt x="1642" y="892"/>
                </a:cubicBezTo>
                <a:cubicBezTo>
                  <a:pt x="1641" y="901"/>
                  <a:pt x="1640" y="910"/>
                  <a:pt x="1639" y="919"/>
                </a:cubicBezTo>
                <a:cubicBezTo>
                  <a:pt x="1645" y="919"/>
                  <a:pt x="1645" y="919"/>
                  <a:pt x="1645" y="919"/>
                </a:cubicBezTo>
                <a:cubicBezTo>
                  <a:pt x="1646" y="911"/>
                  <a:pt x="1647" y="902"/>
                  <a:pt x="1647" y="893"/>
                </a:cubicBezTo>
                <a:cubicBezTo>
                  <a:pt x="1648" y="891"/>
                  <a:pt x="1648" y="891"/>
                  <a:pt x="1648" y="891"/>
                </a:cubicBezTo>
                <a:cubicBezTo>
                  <a:pt x="1642" y="891"/>
                  <a:pt x="1642" y="891"/>
                  <a:pt x="1642" y="891"/>
                </a:cubicBezTo>
                <a:moveTo>
                  <a:pt x="14" y="944"/>
                </a:moveTo>
                <a:cubicBezTo>
                  <a:pt x="9" y="944"/>
                  <a:pt x="9" y="944"/>
                  <a:pt x="9" y="944"/>
                </a:cubicBezTo>
                <a:cubicBezTo>
                  <a:pt x="10" y="953"/>
                  <a:pt x="12" y="962"/>
                  <a:pt x="13" y="971"/>
                </a:cubicBezTo>
                <a:cubicBezTo>
                  <a:pt x="19" y="970"/>
                  <a:pt x="19" y="970"/>
                  <a:pt x="19" y="970"/>
                </a:cubicBezTo>
                <a:cubicBezTo>
                  <a:pt x="17" y="962"/>
                  <a:pt x="16" y="953"/>
                  <a:pt x="14" y="944"/>
                </a:cubicBezTo>
                <a:moveTo>
                  <a:pt x="1636" y="945"/>
                </a:moveTo>
                <a:cubicBezTo>
                  <a:pt x="1634" y="954"/>
                  <a:pt x="1633" y="963"/>
                  <a:pt x="1631" y="972"/>
                </a:cubicBezTo>
                <a:cubicBezTo>
                  <a:pt x="1637" y="973"/>
                  <a:pt x="1637" y="973"/>
                  <a:pt x="1637" y="973"/>
                </a:cubicBezTo>
                <a:cubicBezTo>
                  <a:pt x="1638" y="964"/>
                  <a:pt x="1640" y="955"/>
                  <a:pt x="1641" y="946"/>
                </a:cubicBezTo>
                <a:cubicBezTo>
                  <a:pt x="1636" y="945"/>
                  <a:pt x="1636" y="945"/>
                  <a:pt x="1636" y="945"/>
                </a:cubicBezTo>
                <a:moveTo>
                  <a:pt x="24" y="996"/>
                </a:moveTo>
                <a:cubicBezTo>
                  <a:pt x="19" y="998"/>
                  <a:pt x="19" y="998"/>
                  <a:pt x="19" y="998"/>
                </a:cubicBezTo>
                <a:cubicBezTo>
                  <a:pt x="21" y="1006"/>
                  <a:pt x="23" y="1015"/>
                  <a:pt x="25" y="1024"/>
                </a:cubicBezTo>
                <a:cubicBezTo>
                  <a:pt x="30" y="1023"/>
                  <a:pt x="30" y="1023"/>
                  <a:pt x="30" y="1023"/>
                </a:cubicBezTo>
                <a:cubicBezTo>
                  <a:pt x="28" y="1014"/>
                  <a:pt x="26" y="1005"/>
                  <a:pt x="24" y="996"/>
                </a:cubicBezTo>
                <a:moveTo>
                  <a:pt x="1626" y="998"/>
                </a:moveTo>
                <a:cubicBezTo>
                  <a:pt x="1624" y="1007"/>
                  <a:pt x="1622" y="1016"/>
                  <a:pt x="1620" y="1024"/>
                </a:cubicBezTo>
                <a:cubicBezTo>
                  <a:pt x="1625" y="1026"/>
                  <a:pt x="1625" y="1026"/>
                  <a:pt x="1625" y="1026"/>
                </a:cubicBezTo>
                <a:cubicBezTo>
                  <a:pt x="1628" y="1017"/>
                  <a:pt x="1630" y="1008"/>
                  <a:pt x="1631" y="999"/>
                </a:cubicBezTo>
                <a:cubicBezTo>
                  <a:pt x="1626" y="998"/>
                  <a:pt x="1626" y="998"/>
                  <a:pt x="1626" y="998"/>
                </a:cubicBezTo>
                <a:moveTo>
                  <a:pt x="37" y="1048"/>
                </a:moveTo>
                <a:cubicBezTo>
                  <a:pt x="32" y="1050"/>
                  <a:pt x="32" y="1050"/>
                  <a:pt x="32" y="1050"/>
                </a:cubicBezTo>
                <a:cubicBezTo>
                  <a:pt x="34" y="1058"/>
                  <a:pt x="37" y="1067"/>
                  <a:pt x="39" y="1076"/>
                </a:cubicBezTo>
                <a:cubicBezTo>
                  <a:pt x="45" y="1074"/>
                  <a:pt x="45" y="1074"/>
                  <a:pt x="45" y="1074"/>
                </a:cubicBezTo>
                <a:cubicBezTo>
                  <a:pt x="42" y="1066"/>
                  <a:pt x="39" y="1057"/>
                  <a:pt x="37" y="1048"/>
                </a:cubicBezTo>
                <a:moveTo>
                  <a:pt x="1613" y="1050"/>
                </a:moveTo>
                <a:cubicBezTo>
                  <a:pt x="1611" y="1059"/>
                  <a:pt x="1608" y="1067"/>
                  <a:pt x="1605" y="1076"/>
                </a:cubicBezTo>
                <a:cubicBezTo>
                  <a:pt x="1610" y="1077"/>
                  <a:pt x="1610" y="1077"/>
                  <a:pt x="1610" y="1077"/>
                </a:cubicBezTo>
                <a:cubicBezTo>
                  <a:pt x="1613" y="1069"/>
                  <a:pt x="1616" y="1060"/>
                  <a:pt x="1618" y="1052"/>
                </a:cubicBezTo>
                <a:cubicBezTo>
                  <a:pt x="1613" y="1050"/>
                  <a:pt x="1613" y="1050"/>
                  <a:pt x="1613" y="1050"/>
                </a:cubicBezTo>
                <a:moveTo>
                  <a:pt x="53" y="1099"/>
                </a:moveTo>
                <a:cubicBezTo>
                  <a:pt x="48" y="1101"/>
                  <a:pt x="48" y="1101"/>
                  <a:pt x="48" y="1101"/>
                </a:cubicBezTo>
                <a:cubicBezTo>
                  <a:pt x="51" y="1109"/>
                  <a:pt x="54" y="1118"/>
                  <a:pt x="58" y="1126"/>
                </a:cubicBezTo>
                <a:cubicBezTo>
                  <a:pt x="63" y="1124"/>
                  <a:pt x="63" y="1124"/>
                  <a:pt x="63" y="1124"/>
                </a:cubicBezTo>
                <a:cubicBezTo>
                  <a:pt x="59" y="1116"/>
                  <a:pt x="56" y="1108"/>
                  <a:pt x="53" y="1099"/>
                </a:cubicBezTo>
                <a:moveTo>
                  <a:pt x="1597" y="1101"/>
                </a:moveTo>
                <a:cubicBezTo>
                  <a:pt x="1594" y="1109"/>
                  <a:pt x="1591" y="1118"/>
                  <a:pt x="1587" y="1126"/>
                </a:cubicBezTo>
                <a:cubicBezTo>
                  <a:pt x="1592" y="1128"/>
                  <a:pt x="1592" y="1128"/>
                  <a:pt x="1592" y="1128"/>
                </a:cubicBezTo>
                <a:cubicBezTo>
                  <a:pt x="1596" y="1120"/>
                  <a:pt x="1599" y="1111"/>
                  <a:pt x="1602" y="1103"/>
                </a:cubicBezTo>
                <a:cubicBezTo>
                  <a:pt x="1597" y="1101"/>
                  <a:pt x="1597" y="1101"/>
                  <a:pt x="1597" y="1101"/>
                </a:cubicBezTo>
                <a:moveTo>
                  <a:pt x="73" y="1149"/>
                </a:moveTo>
                <a:cubicBezTo>
                  <a:pt x="68" y="1151"/>
                  <a:pt x="68" y="1151"/>
                  <a:pt x="68" y="1151"/>
                </a:cubicBezTo>
                <a:cubicBezTo>
                  <a:pt x="72" y="1159"/>
                  <a:pt x="75" y="1168"/>
                  <a:pt x="79" y="1176"/>
                </a:cubicBezTo>
                <a:cubicBezTo>
                  <a:pt x="84" y="1173"/>
                  <a:pt x="84" y="1173"/>
                  <a:pt x="84" y="1173"/>
                </a:cubicBezTo>
                <a:cubicBezTo>
                  <a:pt x="80" y="1165"/>
                  <a:pt x="76" y="1157"/>
                  <a:pt x="73" y="1149"/>
                </a:cubicBezTo>
                <a:moveTo>
                  <a:pt x="1577" y="1151"/>
                </a:moveTo>
                <a:cubicBezTo>
                  <a:pt x="1573" y="1159"/>
                  <a:pt x="1570" y="1167"/>
                  <a:pt x="1566" y="1175"/>
                </a:cubicBezTo>
                <a:cubicBezTo>
                  <a:pt x="1571" y="1178"/>
                  <a:pt x="1571" y="1178"/>
                  <a:pt x="1571" y="1178"/>
                </a:cubicBezTo>
                <a:cubicBezTo>
                  <a:pt x="1575" y="1170"/>
                  <a:pt x="1578" y="1161"/>
                  <a:pt x="1582" y="1153"/>
                </a:cubicBezTo>
                <a:cubicBezTo>
                  <a:pt x="1577" y="1151"/>
                  <a:pt x="1577" y="1151"/>
                  <a:pt x="1577" y="1151"/>
                </a:cubicBezTo>
                <a:moveTo>
                  <a:pt x="96" y="1197"/>
                </a:moveTo>
                <a:cubicBezTo>
                  <a:pt x="91" y="1200"/>
                  <a:pt x="91" y="1200"/>
                  <a:pt x="91" y="1200"/>
                </a:cubicBezTo>
                <a:cubicBezTo>
                  <a:pt x="95" y="1208"/>
                  <a:pt x="99" y="1216"/>
                  <a:pt x="104" y="1224"/>
                </a:cubicBezTo>
                <a:cubicBezTo>
                  <a:pt x="108" y="1221"/>
                  <a:pt x="108" y="1221"/>
                  <a:pt x="108" y="1221"/>
                </a:cubicBezTo>
                <a:cubicBezTo>
                  <a:pt x="104" y="1213"/>
                  <a:pt x="100" y="1205"/>
                  <a:pt x="96" y="1197"/>
                </a:cubicBezTo>
                <a:moveTo>
                  <a:pt x="1554" y="1199"/>
                </a:moveTo>
                <a:cubicBezTo>
                  <a:pt x="1550" y="1207"/>
                  <a:pt x="1545" y="1215"/>
                  <a:pt x="1541" y="1223"/>
                </a:cubicBezTo>
                <a:cubicBezTo>
                  <a:pt x="1546" y="1226"/>
                  <a:pt x="1546" y="1226"/>
                  <a:pt x="1546" y="1226"/>
                </a:cubicBezTo>
                <a:cubicBezTo>
                  <a:pt x="1550" y="1218"/>
                  <a:pt x="1555" y="1210"/>
                  <a:pt x="1559" y="1202"/>
                </a:cubicBezTo>
                <a:cubicBezTo>
                  <a:pt x="1554" y="1199"/>
                  <a:pt x="1554" y="1199"/>
                  <a:pt x="1554" y="1199"/>
                </a:cubicBezTo>
                <a:moveTo>
                  <a:pt x="122" y="1244"/>
                </a:moveTo>
                <a:cubicBezTo>
                  <a:pt x="117" y="1247"/>
                  <a:pt x="117" y="1247"/>
                  <a:pt x="117" y="1247"/>
                </a:cubicBezTo>
                <a:cubicBezTo>
                  <a:pt x="122" y="1255"/>
                  <a:pt x="126" y="1262"/>
                  <a:pt x="131" y="1270"/>
                </a:cubicBezTo>
                <a:cubicBezTo>
                  <a:pt x="136" y="1267"/>
                  <a:pt x="136" y="1267"/>
                  <a:pt x="136" y="1267"/>
                </a:cubicBezTo>
                <a:cubicBezTo>
                  <a:pt x="131" y="1259"/>
                  <a:pt x="126" y="1252"/>
                  <a:pt x="122" y="1244"/>
                </a:cubicBezTo>
                <a:moveTo>
                  <a:pt x="1528" y="1246"/>
                </a:moveTo>
                <a:cubicBezTo>
                  <a:pt x="1523" y="1254"/>
                  <a:pt x="1518" y="1262"/>
                  <a:pt x="1513" y="1269"/>
                </a:cubicBezTo>
                <a:cubicBezTo>
                  <a:pt x="1518" y="1272"/>
                  <a:pt x="1518" y="1272"/>
                  <a:pt x="1518" y="1272"/>
                </a:cubicBezTo>
                <a:cubicBezTo>
                  <a:pt x="1523" y="1264"/>
                  <a:pt x="1528" y="1257"/>
                  <a:pt x="1532" y="1249"/>
                </a:cubicBezTo>
                <a:cubicBezTo>
                  <a:pt x="1528" y="1246"/>
                  <a:pt x="1528" y="1246"/>
                  <a:pt x="1528" y="1246"/>
                </a:cubicBezTo>
                <a:moveTo>
                  <a:pt x="151" y="1289"/>
                </a:moveTo>
                <a:cubicBezTo>
                  <a:pt x="146" y="1292"/>
                  <a:pt x="146" y="1292"/>
                  <a:pt x="146" y="1292"/>
                </a:cubicBezTo>
                <a:cubicBezTo>
                  <a:pt x="151" y="1300"/>
                  <a:pt x="157" y="1307"/>
                  <a:pt x="162" y="1314"/>
                </a:cubicBezTo>
                <a:cubicBezTo>
                  <a:pt x="166" y="1311"/>
                  <a:pt x="166" y="1311"/>
                  <a:pt x="166" y="1311"/>
                </a:cubicBezTo>
                <a:cubicBezTo>
                  <a:pt x="161" y="1304"/>
                  <a:pt x="156" y="1296"/>
                  <a:pt x="151" y="1289"/>
                </a:cubicBezTo>
                <a:moveTo>
                  <a:pt x="1498" y="1291"/>
                </a:moveTo>
                <a:cubicBezTo>
                  <a:pt x="1493" y="1299"/>
                  <a:pt x="1488" y="1306"/>
                  <a:pt x="1483" y="1313"/>
                </a:cubicBezTo>
                <a:cubicBezTo>
                  <a:pt x="1487" y="1316"/>
                  <a:pt x="1487" y="1316"/>
                  <a:pt x="1487" y="1316"/>
                </a:cubicBezTo>
                <a:cubicBezTo>
                  <a:pt x="1492" y="1309"/>
                  <a:pt x="1498" y="1302"/>
                  <a:pt x="1503" y="1294"/>
                </a:cubicBezTo>
                <a:cubicBezTo>
                  <a:pt x="1498" y="1291"/>
                  <a:pt x="1498" y="1291"/>
                  <a:pt x="1498" y="1291"/>
                </a:cubicBezTo>
                <a:moveTo>
                  <a:pt x="183" y="1332"/>
                </a:moveTo>
                <a:cubicBezTo>
                  <a:pt x="178" y="1336"/>
                  <a:pt x="178" y="1336"/>
                  <a:pt x="178" y="1336"/>
                </a:cubicBezTo>
                <a:cubicBezTo>
                  <a:pt x="184" y="1343"/>
                  <a:pt x="190" y="1350"/>
                  <a:pt x="196" y="1356"/>
                </a:cubicBezTo>
                <a:cubicBezTo>
                  <a:pt x="200" y="1353"/>
                  <a:pt x="200" y="1353"/>
                  <a:pt x="200" y="1353"/>
                </a:cubicBezTo>
                <a:cubicBezTo>
                  <a:pt x="194" y="1346"/>
                  <a:pt x="188" y="1339"/>
                  <a:pt x="183" y="1332"/>
                </a:cubicBezTo>
                <a:moveTo>
                  <a:pt x="1466" y="1334"/>
                </a:moveTo>
                <a:cubicBezTo>
                  <a:pt x="1461" y="1341"/>
                  <a:pt x="1455" y="1348"/>
                  <a:pt x="1449" y="1355"/>
                </a:cubicBezTo>
                <a:cubicBezTo>
                  <a:pt x="1453" y="1359"/>
                  <a:pt x="1453" y="1359"/>
                  <a:pt x="1453" y="1359"/>
                </a:cubicBezTo>
                <a:cubicBezTo>
                  <a:pt x="1459" y="1352"/>
                  <a:pt x="1465" y="1345"/>
                  <a:pt x="1471" y="1338"/>
                </a:cubicBezTo>
                <a:cubicBezTo>
                  <a:pt x="1466" y="1334"/>
                  <a:pt x="1466" y="1334"/>
                  <a:pt x="1466" y="1334"/>
                </a:cubicBezTo>
                <a:moveTo>
                  <a:pt x="217" y="1373"/>
                </a:moveTo>
                <a:cubicBezTo>
                  <a:pt x="213" y="1377"/>
                  <a:pt x="213" y="1377"/>
                  <a:pt x="213" y="1377"/>
                </a:cubicBezTo>
                <a:cubicBezTo>
                  <a:pt x="219" y="1383"/>
                  <a:pt x="225" y="1390"/>
                  <a:pt x="232" y="1397"/>
                </a:cubicBezTo>
                <a:cubicBezTo>
                  <a:pt x="236" y="1393"/>
                  <a:pt x="236" y="1393"/>
                  <a:pt x="236" y="1393"/>
                </a:cubicBezTo>
                <a:cubicBezTo>
                  <a:pt x="229" y="1386"/>
                  <a:pt x="223" y="1380"/>
                  <a:pt x="217" y="1373"/>
                </a:cubicBezTo>
                <a:moveTo>
                  <a:pt x="1431" y="1375"/>
                </a:moveTo>
                <a:cubicBezTo>
                  <a:pt x="1426" y="1382"/>
                  <a:pt x="1419" y="1388"/>
                  <a:pt x="1413" y="1395"/>
                </a:cubicBezTo>
                <a:cubicBezTo>
                  <a:pt x="1417" y="1398"/>
                  <a:pt x="1417" y="1398"/>
                  <a:pt x="1417" y="1398"/>
                </a:cubicBezTo>
                <a:cubicBezTo>
                  <a:pt x="1423" y="1392"/>
                  <a:pt x="1429" y="1385"/>
                  <a:pt x="1436" y="1379"/>
                </a:cubicBezTo>
                <a:cubicBezTo>
                  <a:pt x="1431" y="1375"/>
                  <a:pt x="1431" y="1375"/>
                  <a:pt x="1431" y="1375"/>
                </a:cubicBezTo>
                <a:moveTo>
                  <a:pt x="255" y="1412"/>
                </a:moveTo>
                <a:cubicBezTo>
                  <a:pt x="251" y="1416"/>
                  <a:pt x="251" y="1416"/>
                  <a:pt x="251" y="1416"/>
                </a:cubicBezTo>
                <a:cubicBezTo>
                  <a:pt x="257" y="1422"/>
                  <a:pt x="264" y="1428"/>
                  <a:pt x="270" y="1434"/>
                </a:cubicBezTo>
                <a:cubicBezTo>
                  <a:pt x="274" y="1430"/>
                  <a:pt x="274" y="1430"/>
                  <a:pt x="274" y="1430"/>
                </a:cubicBezTo>
                <a:cubicBezTo>
                  <a:pt x="267" y="1424"/>
                  <a:pt x="261" y="1418"/>
                  <a:pt x="255" y="1412"/>
                </a:cubicBezTo>
                <a:moveTo>
                  <a:pt x="1394" y="1414"/>
                </a:moveTo>
                <a:cubicBezTo>
                  <a:pt x="1388" y="1420"/>
                  <a:pt x="1381" y="1426"/>
                  <a:pt x="1374" y="1432"/>
                </a:cubicBezTo>
                <a:cubicBezTo>
                  <a:pt x="1378" y="1436"/>
                  <a:pt x="1378" y="1436"/>
                  <a:pt x="1378" y="1436"/>
                </a:cubicBezTo>
                <a:cubicBezTo>
                  <a:pt x="1385" y="1430"/>
                  <a:pt x="1391" y="1424"/>
                  <a:pt x="1398" y="1417"/>
                </a:cubicBezTo>
                <a:cubicBezTo>
                  <a:pt x="1394" y="1414"/>
                  <a:pt x="1394" y="1414"/>
                  <a:pt x="1394" y="1414"/>
                </a:cubicBezTo>
                <a:moveTo>
                  <a:pt x="294" y="1448"/>
                </a:moveTo>
                <a:cubicBezTo>
                  <a:pt x="291" y="1452"/>
                  <a:pt x="291" y="1452"/>
                  <a:pt x="291" y="1452"/>
                </a:cubicBezTo>
                <a:cubicBezTo>
                  <a:pt x="298" y="1458"/>
                  <a:pt x="305" y="1464"/>
                  <a:pt x="312" y="1469"/>
                </a:cubicBezTo>
                <a:cubicBezTo>
                  <a:pt x="315" y="1465"/>
                  <a:pt x="315" y="1465"/>
                  <a:pt x="315" y="1465"/>
                </a:cubicBezTo>
                <a:cubicBezTo>
                  <a:pt x="308" y="1459"/>
                  <a:pt x="301" y="1454"/>
                  <a:pt x="294" y="1448"/>
                </a:cubicBezTo>
                <a:moveTo>
                  <a:pt x="1354" y="1450"/>
                </a:moveTo>
                <a:cubicBezTo>
                  <a:pt x="1348" y="1455"/>
                  <a:pt x="1341" y="1461"/>
                  <a:pt x="1334" y="1467"/>
                </a:cubicBezTo>
                <a:cubicBezTo>
                  <a:pt x="1337" y="1471"/>
                  <a:pt x="1337" y="1471"/>
                  <a:pt x="1337" y="1471"/>
                </a:cubicBezTo>
                <a:cubicBezTo>
                  <a:pt x="1344" y="1465"/>
                  <a:pt x="1351" y="1459"/>
                  <a:pt x="1358" y="1454"/>
                </a:cubicBezTo>
                <a:cubicBezTo>
                  <a:pt x="1354" y="1450"/>
                  <a:pt x="1354" y="1450"/>
                  <a:pt x="1354" y="1450"/>
                </a:cubicBezTo>
                <a:moveTo>
                  <a:pt x="336" y="1481"/>
                </a:moveTo>
                <a:cubicBezTo>
                  <a:pt x="333" y="1486"/>
                  <a:pt x="333" y="1486"/>
                  <a:pt x="333" y="1486"/>
                </a:cubicBezTo>
                <a:cubicBezTo>
                  <a:pt x="340" y="1491"/>
                  <a:pt x="347" y="1496"/>
                  <a:pt x="355" y="1501"/>
                </a:cubicBezTo>
                <a:cubicBezTo>
                  <a:pt x="358" y="1497"/>
                  <a:pt x="358" y="1497"/>
                  <a:pt x="358" y="1497"/>
                </a:cubicBezTo>
                <a:cubicBezTo>
                  <a:pt x="351" y="1492"/>
                  <a:pt x="343" y="1487"/>
                  <a:pt x="336" y="1481"/>
                </a:cubicBezTo>
                <a:moveTo>
                  <a:pt x="1312" y="1483"/>
                </a:moveTo>
                <a:cubicBezTo>
                  <a:pt x="1305" y="1488"/>
                  <a:pt x="1298" y="1493"/>
                  <a:pt x="1290" y="1498"/>
                </a:cubicBezTo>
                <a:cubicBezTo>
                  <a:pt x="1293" y="1503"/>
                  <a:pt x="1293" y="1503"/>
                  <a:pt x="1293" y="1503"/>
                </a:cubicBezTo>
                <a:cubicBezTo>
                  <a:pt x="1301" y="1498"/>
                  <a:pt x="1308" y="1492"/>
                  <a:pt x="1316" y="1487"/>
                </a:cubicBezTo>
                <a:cubicBezTo>
                  <a:pt x="1312" y="1483"/>
                  <a:pt x="1312" y="1483"/>
                  <a:pt x="1312" y="1483"/>
                </a:cubicBezTo>
                <a:moveTo>
                  <a:pt x="380" y="1512"/>
                </a:moveTo>
                <a:cubicBezTo>
                  <a:pt x="377" y="1516"/>
                  <a:pt x="377" y="1516"/>
                  <a:pt x="377" y="1516"/>
                </a:cubicBezTo>
                <a:cubicBezTo>
                  <a:pt x="385" y="1521"/>
                  <a:pt x="393" y="1526"/>
                  <a:pt x="400" y="1531"/>
                </a:cubicBezTo>
                <a:cubicBezTo>
                  <a:pt x="403" y="1526"/>
                  <a:pt x="403" y="1526"/>
                  <a:pt x="403" y="1526"/>
                </a:cubicBezTo>
                <a:cubicBezTo>
                  <a:pt x="395" y="1521"/>
                  <a:pt x="388" y="1517"/>
                  <a:pt x="380" y="1512"/>
                </a:cubicBezTo>
                <a:moveTo>
                  <a:pt x="1268" y="1513"/>
                </a:moveTo>
                <a:cubicBezTo>
                  <a:pt x="1261" y="1518"/>
                  <a:pt x="1253" y="1523"/>
                  <a:pt x="1245" y="1527"/>
                </a:cubicBezTo>
                <a:cubicBezTo>
                  <a:pt x="1248" y="1532"/>
                  <a:pt x="1248" y="1532"/>
                  <a:pt x="1248" y="1532"/>
                </a:cubicBezTo>
                <a:cubicBezTo>
                  <a:pt x="1256" y="1527"/>
                  <a:pt x="1264" y="1523"/>
                  <a:pt x="1271" y="1518"/>
                </a:cubicBezTo>
                <a:cubicBezTo>
                  <a:pt x="1268" y="1513"/>
                  <a:pt x="1268" y="1513"/>
                  <a:pt x="1268" y="1513"/>
                </a:cubicBezTo>
                <a:moveTo>
                  <a:pt x="426" y="1540"/>
                </a:moveTo>
                <a:cubicBezTo>
                  <a:pt x="424" y="1544"/>
                  <a:pt x="424" y="1544"/>
                  <a:pt x="424" y="1544"/>
                </a:cubicBezTo>
                <a:cubicBezTo>
                  <a:pt x="431" y="1549"/>
                  <a:pt x="439" y="1553"/>
                  <a:pt x="447" y="1557"/>
                </a:cubicBezTo>
                <a:cubicBezTo>
                  <a:pt x="450" y="1552"/>
                  <a:pt x="450" y="1552"/>
                  <a:pt x="450" y="1552"/>
                </a:cubicBezTo>
                <a:cubicBezTo>
                  <a:pt x="442" y="1548"/>
                  <a:pt x="434" y="1544"/>
                  <a:pt x="426" y="1540"/>
                </a:cubicBezTo>
                <a:moveTo>
                  <a:pt x="1222" y="1541"/>
                </a:moveTo>
                <a:cubicBezTo>
                  <a:pt x="1214" y="1545"/>
                  <a:pt x="1206" y="1549"/>
                  <a:pt x="1199" y="1553"/>
                </a:cubicBezTo>
                <a:cubicBezTo>
                  <a:pt x="1201" y="1558"/>
                  <a:pt x="1201" y="1558"/>
                  <a:pt x="1201" y="1558"/>
                </a:cubicBezTo>
                <a:cubicBezTo>
                  <a:pt x="1209" y="1554"/>
                  <a:pt x="1217" y="1550"/>
                  <a:pt x="1225" y="1545"/>
                </a:cubicBezTo>
                <a:cubicBezTo>
                  <a:pt x="1222" y="1541"/>
                  <a:pt x="1222" y="1541"/>
                  <a:pt x="1222" y="1541"/>
                </a:cubicBezTo>
                <a:moveTo>
                  <a:pt x="474" y="1564"/>
                </a:moveTo>
                <a:cubicBezTo>
                  <a:pt x="472" y="1569"/>
                  <a:pt x="472" y="1569"/>
                  <a:pt x="472" y="1569"/>
                </a:cubicBezTo>
                <a:cubicBezTo>
                  <a:pt x="480" y="1573"/>
                  <a:pt x="488" y="1577"/>
                  <a:pt x="496" y="1580"/>
                </a:cubicBezTo>
                <a:cubicBezTo>
                  <a:pt x="498" y="1575"/>
                  <a:pt x="498" y="1575"/>
                  <a:pt x="498" y="1575"/>
                </a:cubicBezTo>
                <a:cubicBezTo>
                  <a:pt x="490" y="1572"/>
                  <a:pt x="482" y="1568"/>
                  <a:pt x="474" y="1564"/>
                </a:cubicBezTo>
                <a:moveTo>
                  <a:pt x="1175" y="1565"/>
                </a:moveTo>
                <a:cubicBezTo>
                  <a:pt x="1166" y="1569"/>
                  <a:pt x="1158" y="1573"/>
                  <a:pt x="1150" y="1576"/>
                </a:cubicBezTo>
                <a:cubicBezTo>
                  <a:pt x="1152" y="1581"/>
                  <a:pt x="1152" y="1581"/>
                  <a:pt x="1152" y="1581"/>
                </a:cubicBezTo>
                <a:cubicBezTo>
                  <a:pt x="1160" y="1578"/>
                  <a:pt x="1169" y="1574"/>
                  <a:pt x="1177" y="1570"/>
                </a:cubicBezTo>
                <a:cubicBezTo>
                  <a:pt x="1175" y="1565"/>
                  <a:pt x="1175" y="1565"/>
                  <a:pt x="1175" y="1565"/>
                </a:cubicBezTo>
                <a:moveTo>
                  <a:pt x="523" y="1586"/>
                </a:moveTo>
                <a:cubicBezTo>
                  <a:pt x="521" y="1591"/>
                  <a:pt x="521" y="1591"/>
                  <a:pt x="521" y="1591"/>
                </a:cubicBezTo>
                <a:cubicBezTo>
                  <a:pt x="530" y="1594"/>
                  <a:pt x="538" y="1597"/>
                  <a:pt x="547" y="1600"/>
                </a:cubicBezTo>
                <a:cubicBezTo>
                  <a:pt x="548" y="1595"/>
                  <a:pt x="548" y="1595"/>
                  <a:pt x="548" y="1595"/>
                </a:cubicBezTo>
                <a:cubicBezTo>
                  <a:pt x="540" y="1592"/>
                  <a:pt x="532" y="1589"/>
                  <a:pt x="523" y="1586"/>
                </a:cubicBezTo>
                <a:moveTo>
                  <a:pt x="1125" y="1586"/>
                </a:moveTo>
                <a:cubicBezTo>
                  <a:pt x="1117" y="1590"/>
                  <a:pt x="1109" y="1593"/>
                  <a:pt x="1100" y="1596"/>
                </a:cubicBezTo>
                <a:cubicBezTo>
                  <a:pt x="1102" y="1601"/>
                  <a:pt x="1102" y="1601"/>
                  <a:pt x="1102" y="1601"/>
                </a:cubicBezTo>
                <a:cubicBezTo>
                  <a:pt x="1111" y="1598"/>
                  <a:pt x="1119" y="1595"/>
                  <a:pt x="1127" y="1591"/>
                </a:cubicBezTo>
                <a:cubicBezTo>
                  <a:pt x="1125" y="1586"/>
                  <a:pt x="1125" y="1586"/>
                  <a:pt x="1125" y="1586"/>
                </a:cubicBezTo>
                <a:moveTo>
                  <a:pt x="574" y="1604"/>
                </a:moveTo>
                <a:cubicBezTo>
                  <a:pt x="572" y="1609"/>
                  <a:pt x="572" y="1609"/>
                  <a:pt x="572" y="1609"/>
                </a:cubicBezTo>
                <a:cubicBezTo>
                  <a:pt x="581" y="1612"/>
                  <a:pt x="589" y="1614"/>
                  <a:pt x="598" y="1617"/>
                </a:cubicBezTo>
                <a:cubicBezTo>
                  <a:pt x="599" y="1611"/>
                  <a:pt x="599" y="1611"/>
                  <a:pt x="599" y="1611"/>
                </a:cubicBezTo>
                <a:cubicBezTo>
                  <a:pt x="591" y="1609"/>
                  <a:pt x="582" y="1606"/>
                  <a:pt x="574" y="1604"/>
                </a:cubicBezTo>
                <a:moveTo>
                  <a:pt x="1075" y="1604"/>
                </a:moveTo>
                <a:cubicBezTo>
                  <a:pt x="1067" y="1607"/>
                  <a:pt x="1058" y="1610"/>
                  <a:pt x="1049" y="1612"/>
                </a:cubicBezTo>
                <a:cubicBezTo>
                  <a:pt x="1051" y="1617"/>
                  <a:pt x="1051" y="1617"/>
                  <a:pt x="1051" y="1617"/>
                </a:cubicBezTo>
                <a:cubicBezTo>
                  <a:pt x="1060" y="1615"/>
                  <a:pt x="1068" y="1612"/>
                  <a:pt x="1077" y="1609"/>
                </a:cubicBezTo>
                <a:cubicBezTo>
                  <a:pt x="1075" y="1604"/>
                  <a:pt x="1075" y="1604"/>
                  <a:pt x="1075" y="1604"/>
                </a:cubicBezTo>
                <a:moveTo>
                  <a:pt x="625" y="1618"/>
                </a:moveTo>
                <a:cubicBezTo>
                  <a:pt x="624" y="1624"/>
                  <a:pt x="624" y="1624"/>
                  <a:pt x="624" y="1624"/>
                </a:cubicBezTo>
                <a:cubicBezTo>
                  <a:pt x="633" y="1626"/>
                  <a:pt x="642" y="1628"/>
                  <a:pt x="650" y="1630"/>
                </a:cubicBezTo>
                <a:cubicBezTo>
                  <a:pt x="651" y="1624"/>
                  <a:pt x="651" y="1624"/>
                  <a:pt x="651" y="1624"/>
                </a:cubicBezTo>
                <a:cubicBezTo>
                  <a:pt x="643" y="1623"/>
                  <a:pt x="634" y="1621"/>
                  <a:pt x="625" y="1618"/>
                </a:cubicBezTo>
                <a:moveTo>
                  <a:pt x="1024" y="1619"/>
                </a:moveTo>
                <a:cubicBezTo>
                  <a:pt x="1015" y="1621"/>
                  <a:pt x="1006" y="1623"/>
                  <a:pt x="997" y="1625"/>
                </a:cubicBezTo>
                <a:cubicBezTo>
                  <a:pt x="999" y="1630"/>
                  <a:pt x="999" y="1630"/>
                  <a:pt x="999" y="1630"/>
                </a:cubicBezTo>
                <a:cubicBezTo>
                  <a:pt x="1007" y="1628"/>
                  <a:pt x="1016" y="1626"/>
                  <a:pt x="1025" y="1624"/>
                </a:cubicBezTo>
                <a:cubicBezTo>
                  <a:pt x="1024" y="1619"/>
                  <a:pt x="1024" y="1619"/>
                  <a:pt x="1024" y="1619"/>
                </a:cubicBezTo>
                <a:moveTo>
                  <a:pt x="678" y="1630"/>
                </a:moveTo>
                <a:cubicBezTo>
                  <a:pt x="677" y="1635"/>
                  <a:pt x="677" y="1635"/>
                  <a:pt x="677" y="1635"/>
                </a:cubicBezTo>
                <a:cubicBezTo>
                  <a:pt x="686" y="1637"/>
                  <a:pt x="695" y="1638"/>
                  <a:pt x="703" y="1639"/>
                </a:cubicBezTo>
                <a:cubicBezTo>
                  <a:pt x="704" y="1634"/>
                  <a:pt x="704" y="1634"/>
                  <a:pt x="704" y="1634"/>
                </a:cubicBezTo>
                <a:cubicBezTo>
                  <a:pt x="695" y="1633"/>
                  <a:pt x="687" y="1631"/>
                  <a:pt x="678" y="1630"/>
                </a:cubicBezTo>
                <a:moveTo>
                  <a:pt x="971" y="1630"/>
                </a:moveTo>
                <a:cubicBezTo>
                  <a:pt x="962" y="1632"/>
                  <a:pt x="953" y="1633"/>
                  <a:pt x="945" y="1634"/>
                </a:cubicBezTo>
                <a:cubicBezTo>
                  <a:pt x="945" y="1640"/>
                  <a:pt x="945" y="1640"/>
                  <a:pt x="945" y="1640"/>
                </a:cubicBezTo>
                <a:cubicBezTo>
                  <a:pt x="954" y="1638"/>
                  <a:pt x="963" y="1637"/>
                  <a:pt x="972" y="1635"/>
                </a:cubicBezTo>
                <a:cubicBezTo>
                  <a:pt x="971" y="1630"/>
                  <a:pt x="971" y="1630"/>
                  <a:pt x="971" y="1630"/>
                </a:cubicBezTo>
                <a:moveTo>
                  <a:pt x="731" y="1638"/>
                </a:moveTo>
                <a:cubicBezTo>
                  <a:pt x="730" y="1643"/>
                  <a:pt x="730" y="1643"/>
                  <a:pt x="730" y="1643"/>
                </a:cubicBezTo>
                <a:cubicBezTo>
                  <a:pt x="739" y="1644"/>
                  <a:pt x="748" y="1645"/>
                  <a:pt x="757" y="1646"/>
                </a:cubicBezTo>
                <a:cubicBezTo>
                  <a:pt x="757" y="1643"/>
                  <a:pt x="757" y="1643"/>
                  <a:pt x="757" y="1643"/>
                </a:cubicBezTo>
                <a:cubicBezTo>
                  <a:pt x="757" y="1640"/>
                  <a:pt x="757" y="1640"/>
                  <a:pt x="757" y="1640"/>
                </a:cubicBezTo>
                <a:cubicBezTo>
                  <a:pt x="748" y="1639"/>
                  <a:pt x="740" y="1639"/>
                  <a:pt x="731" y="1638"/>
                </a:cubicBezTo>
                <a:moveTo>
                  <a:pt x="918" y="1638"/>
                </a:moveTo>
                <a:cubicBezTo>
                  <a:pt x="909" y="1639"/>
                  <a:pt x="900" y="1640"/>
                  <a:pt x="891" y="1640"/>
                </a:cubicBezTo>
                <a:cubicBezTo>
                  <a:pt x="892" y="1646"/>
                  <a:pt x="892" y="1646"/>
                  <a:pt x="892" y="1646"/>
                </a:cubicBezTo>
                <a:cubicBezTo>
                  <a:pt x="901" y="1645"/>
                  <a:pt x="910" y="1644"/>
                  <a:pt x="919" y="1643"/>
                </a:cubicBezTo>
                <a:cubicBezTo>
                  <a:pt x="918" y="1638"/>
                  <a:pt x="918" y="1638"/>
                  <a:pt x="918" y="1638"/>
                </a:cubicBezTo>
                <a:moveTo>
                  <a:pt x="784" y="1642"/>
                </a:moveTo>
                <a:cubicBezTo>
                  <a:pt x="784" y="1647"/>
                  <a:pt x="784" y="1647"/>
                  <a:pt x="784" y="1647"/>
                </a:cubicBezTo>
                <a:cubicBezTo>
                  <a:pt x="793" y="1648"/>
                  <a:pt x="802" y="1648"/>
                  <a:pt x="811" y="1648"/>
                </a:cubicBezTo>
                <a:cubicBezTo>
                  <a:pt x="811" y="1643"/>
                  <a:pt x="811" y="1643"/>
                  <a:pt x="811" y="1643"/>
                </a:cubicBezTo>
                <a:cubicBezTo>
                  <a:pt x="802" y="1643"/>
                  <a:pt x="793" y="1642"/>
                  <a:pt x="784" y="1642"/>
                </a:cubicBezTo>
                <a:moveTo>
                  <a:pt x="865" y="1642"/>
                </a:moveTo>
                <a:cubicBezTo>
                  <a:pt x="856" y="1643"/>
                  <a:pt x="847" y="1643"/>
                  <a:pt x="838" y="1643"/>
                </a:cubicBezTo>
                <a:cubicBezTo>
                  <a:pt x="838" y="1648"/>
                  <a:pt x="838" y="1648"/>
                  <a:pt x="838" y="1648"/>
                </a:cubicBezTo>
                <a:cubicBezTo>
                  <a:pt x="847" y="1648"/>
                  <a:pt x="856" y="1648"/>
                  <a:pt x="865" y="1648"/>
                </a:cubicBezTo>
                <a:cubicBezTo>
                  <a:pt x="865" y="1642"/>
                  <a:pt x="865" y="1642"/>
                  <a:pt x="865" y="1642"/>
                </a:cubicBezTo>
                <a:moveTo>
                  <a:pt x="812" y="0"/>
                </a:moveTo>
                <a:cubicBezTo>
                  <a:pt x="803" y="0"/>
                  <a:pt x="794" y="0"/>
                  <a:pt x="785" y="1"/>
                </a:cubicBezTo>
                <a:cubicBezTo>
                  <a:pt x="785" y="6"/>
                  <a:pt x="785" y="6"/>
                  <a:pt x="785" y="6"/>
                </a:cubicBezTo>
                <a:cubicBezTo>
                  <a:pt x="794" y="6"/>
                  <a:pt x="803" y="5"/>
                  <a:pt x="812" y="5"/>
                </a:cubicBezTo>
                <a:cubicBezTo>
                  <a:pt x="812" y="0"/>
                  <a:pt x="812" y="0"/>
                  <a:pt x="812" y="0"/>
                </a:cubicBezTo>
              </a:path>
            </a:pathLst>
          </a:custGeom>
          <a:solidFill>
            <a:srgbClr val="FFFFFF">
              <a:alpha val="60000"/>
            </a:srgb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1" name="Freeform 9"/>
          <p:cNvSpPr>
            <a:spLocks noEditPoints="1"/>
          </p:cNvSpPr>
          <p:nvPr/>
        </p:nvSpPr>
        <p:spPr bwMode="auto">
          <a:xfrm>
            <a:off x="7460658" y="-1774497"/>
            <a:ext cx="7055442" cy="7048214"/>
          </a:xfrm>
          <a:custGeom>
            <a:avLst/>
            <a:gdLst>
              <a:gd name="T0" fmla="*/ 732 w 1650"/>
              <a:gd name="T1" fmla="*/ 10 h 1648"/>
              <a:gd name="T2" fmla="*/ 894 w 1650"/>
              <a:gd name="T3" fmla="*/ 3 h 1648"/>
              <a:gd name="T4" fmla="*/ 946 w 1650"/>
              <a:gd name="T5" fmla="*/ 14 h 1648"/>
              <a:gd name="T6" fmla="*/ 651 w 1650"/>
              <a:gd name="T7" fmla="*/ 18 h 1648"/>
              <a:gd name="T8" fmla="*/ 575 w 1650"/>
              <a:gd name="T9" fmla="*/ 44 h 1648"/>
              <a:gd name="T10" fmla="*/ 548 w 1650"/>
              <a:gd name="T11" fmla="*/ 48 h 1648"/>
              <a:gd name="T12" fmla="*/ 1129 w 1650"/>
              <a:gd name="T13" fmla="*/ 57 h 1648"/>
              <a:gd name="T14" fmla="*/ 1151 w 1650"/>
              <a:gd name="T15" fmla="*/ 72 h 1648"/>
              <a:gd name="T16" fmla="*/ 449 w 1650"/>
              <a:gd name="T17" fmla="*/ 90 h 1648"/>
              <a:gd name="T18" fmla="*/ 382 w 1650"/>
              <a:gd name="T19" fmla="*/ 135 h 1648"/>
              <a:gd name="T20" fmla="*/ 357 w 1650"/>
              <a:gd name="T21" fmla="*/ 146 h 1648"/>
              <a:gd name="T22" fmla="*/ 1317 w 1650"/>
              <a:gd name="T23" fmla="*/ 162 h 1648"/>
              <a:gd name="T24" fmla="*/ 1335 w 1650"/>
              <a:gd name="T25" fmla="*/ 183 h 1648"/>
              <a:gd name="T26" fmla="*/ 272 w 1650"/>
              <a:gd name="T27" fmla="*/ 213 h 1648"/>
              <a:gd name="T28" fmla="*/ 219 w 1650"/>
              <a:gd name="T29" fmla="*/ 273 h 1648"/>
              <a:gd name="T30" fmla="*/ 197 w 1650"/>
              <a:gd name="T31" fmla="*/ 290 h 1648"/>
              <a:gd name="T32" fmla="*/ 1472 w 1650"/>
              <a:gd name="T33" fmla="*/ 312 h 1648"/>
              <a:gd name="T34" fmla="*/ 1484 w 1650"/>
              <a:gd name="T35" fmla="*/ 337 h 1648"/>
              <a:gd name="T36" fmla="*/ 132 w 1650"/>
              <a:gd name="T37" fmla="*/ 377 h 1648"/>
              <a:gd name="T38" fmla="*/ 96 w 1650"/>
              <a:gd name="T39" fmla="*/ 449 h 1648"/>
              <a:gd name="T40" fmla="*/ 80 w 1650"/>
              <a:gd name="T41" fmla="*/ 471 h 1648"/>
              <a:gd name="T42" fmla="*/ 1582 w 1650"/>
              <a:gd name="T43" fmla="*/ 496 h 1648"/>
              <a:gd name="T44" fmla="*/ 1588 w 1650"/>
              <a:gd name="T45" fmla="*/ 523 h 1648"/>
              <a:gd name="T46" fmla="*/ 40 w 1650"/>
              <a:gd name="T47" fmla="*/ 571 h 1648"/>
              <a:gd name="T48" fmla="*/ 24 w 1650"/>
              <a:gd name="T49" fmla="*/ 651 h 1648"/>
              <a:gd name="T50" fmla="*/ 14 w 1650"/>
              <a:gd name="T51" fmla="*/ 676 h 1648"/>
              <a:gd name="T52" fmla="*/ 1641 w 1650"/>
              <a:gd name="T53" fmla="*/ 703 h 1648"/>
              <a:gd name="T54" fmla="*/ 6 w 1650"/>
              <a:gd name="T55" fmla="*/ 729 h 1648"/>
              <a:gd name="T56" fmla="*/ 6 w 1650"/>
              <a:gd name="T57" fmla="*/ 810 h 1648"/>
              <a:gd name="T58" fmla="*/ 6 w 1650"/>
              <a:gd name="T59" fmla="*/ 837 h 1648"/>
              <a:gd name="T60" fmla="*/ 1650 w 1650"/>
              <a:gd name="T61" fmla="*/ 837 h 1648"/>
              <a:gd name="T62" fmla="*/ 1642 w 1650"/>
              <a:gd name="T63" fmla="*/ 892 h 1648"/>
              <a:gd name="T64" fmla="*/ 13 w 1650"/>
              <a:gd name="T65" fmla="*/ 971 h 1648"/>
              <a:gd name="T66" fmla="*/ 24 w 1650"/>
              <a:gd name="T67" fmla="*/ 996 h 1648"/>
              <a:gd name="T68" fmla="*/ 1631 w 1650"/>
              <a:gd name="T69" fmla="*/ 999 h 1648"/>
              <a:gd name="T70" fmla="*/ 1605 w 1650"/>
              <a:gd name="T71" fmla="*/ 1076 h 1648"/>
              <a:gd name="T72" fmla="*/ 53 w 1650"/>
              <a:gd name="T73" fmla="*/ 1099 h 1648"/>
              <a:gd name="T74" fmla="*/ 79 w 1650"/>
              <a:gd name="T75" fmla="*/ 1176 h 1648"/>
              <a:gd name="T76" fmla="*/ 96 w 1650"/>
              <a:gd name="T77" fmla="*/ 1197 h 1648"/>
              <a:gd name="T78" fmla="*/ 1559 w 1650"/>
              <a:gd name="T79" fmla="*/ 1202 h 1648"/>
              <a:gd name="T80" fmla="*/ 1513 w 1650"/>
              <a:gd name="T81" fmla="*/ 1269 h 1648"/>
              <a:gd name="T82" fmla="*/ 151 w 1650"/>
              <a:gd name="T83" fmla="*/ 1289 h 1648"/>
              <a:gd name="T84" fmla="*/ 196 w 1650"/>
              <a:gd name="T85" fmla="*/ 1356 h 1648"/>
              <a:gd name="T86" fmla="*/ 217 w 1650"/>
              <a:gd name="T87" fmla="*/ 1373 h 1648"/>
              <a:gd name="T88" fmla="*/ 1436 w 1650"/>
              <a:gd name="T89" fmla="*/ 1379 h 1648"/>
              <a:gd name="T90" fmla="*/ 1374 w 1650"/>
              <a:gd name="T91" fmla="*/ 1432 h 1648"/>
              <a:gd name="T92" fmla="*/ 294 w 1650"/>
              <a:gd name="T93" fmla="*/ 1448 h 1648"/>
              <a:gd name="T94" fmla="*/ 355 w 1650"/>
              <a:gd name="T95" fmla="*/ 1501 h 1648"/>
              <a:gd name="T96" fmla="*/ 380 w 1650"/>
              <a:gd name="T97" fmla="*/ 1512 h 1648"/>
              <a:gd name="T98" fmla="*/ 1271 w 1650"/>
              <a:gd name="T99" fmla="*/ 1518 h 1648"/>
              <a:gd name="T100" fmla="*/ 1199 w 1650"/>
              <a:gd name="T101" fmla="*/ 1553 h 1648"/>
              <a:gd name="T102" fmla="*/ 474 w 1650"/>
              <a:gd name="T103" fmla="*/ 1564 h 1648"/>
              <a:gd name="T104" fmla="*/ 547 w 1650"/>
              <a:gd name="T105" fmla="*/ 1600 h 1648"/>
              <a:gd name="T106" fmla="*/ 574 w 1650"/>
              <a:gd name="T107" fmla="*/ 1604 h 1648"/>
              <a:gd name="T108" fmla="*/ 1077 w 1650"/>
              <a:gd name="T109" fmla="*/ 1609 h 1648"/>
              <a:gd name="T110" fmla="*/ 997 w 1650"/>
              <a:gd name="T111" fmla="*/ 1625 h 1648"/>
              <a:gd name="T112" fmla="*/ 678 w 1650"/>
              <a:gd name="T113" fmla="*/ 1630 h 1648"/>
              <a:gd name="T114" fmla="*/ 757 w 1650"/>
              <a:gd name="T115" fmla="*/ 1646 h 1648"/>
              <a:gd name="T116" fmla="*/ 918 w 1650"/>
              <a:gd name="T117" fmla="*/ 1638 h 1648"/>
              <a:gd name="T118" fmla="*/ 838 w 1650"/>
              <a:gd name="T119" fmla="*/ 1648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50" h="1648">
                <a:moveTo>
                  <a:pt x="839" y="0"/>
                </a:moveTo>
                <a:cubicBezTo>
                  <a:pt x="839" y="5"/>
                  <a:pt x="839" y="5"/>
                  <a:pt x="839" y="5"/>
                </a:cubicBezTo>
                <a:cubicBezTo>
                  <a:pt x="848" y="5"/>
                  <a:pt x="857" y="6"/>
                  <a:pt x="866" y="6"/>
                </a:cubicBezTo>
                <a:cubicBezTo>
                  <a:pt x="866" y="1"/>
                  <a:pt x="866" y="1"/>
                  <a:pt x="866" y="1"/>
                </a:cubicBezTo>
                <a:cubicBezTo>
                  <a:pt x="857" y="0"/>
                  <a:pt x="848" y="0"/>
                  <a:pt x="839" y="0"/>
                </a:cubicBezTo>
                <a:moveTo>
                  <a:pt x="758" y="2"/>
                </a:moveTo>
                <a:cubicBezTo>
                  <a:pt x="749" y="3"/>
                  <a:pt x="740" y="4"/>
                  <a:pt x="731" y="5"/>
                </a:cubicBezTo>
                <a:cubicBezTo>
                  <a:pt x="732" y="10"/>
                  <a:pt x="732" y="10"/>
                  <a:pt x="732" y="10"/>
                </a:cubicBezTo>
                <a:cubicBezTo>
                  <a:pt x="741" y="9"/>
                  <a:pt x="750" y="8"/>
                  <a:pt x="758" y="8"/>
                </a:cubicBezTo>
                <a:cubicBezTo>
                  <a:pt x="758" y="2"/>
                  <a:pt x="758" y="2"/>
                  <a:pt x="758" y="2"/>
                </a:cubicBezTo>
                <a:moveTo>
                  <a:pt x="893" y="2"/>
                </a:moveTo>
                <a:cubicBezTo>
                  <a:pt x="892" y="8"/>
                  <a:pt x="892" y="8"/>
                  <a:pt x="892" y="8"/>
                </a:cubicBezTo>
                <a:cubicBezTo>
                  <a:pt x="893" y="8"/>
                  <a:pt x="893" y="8"/>
                  <a:pt x="893" y="8"/>
                </a:cubicBezTo>
                <a:cubicBezTo>
                  <a:pt x="902" y="9"/>
                  <a:pt x="911" y="9"/>
                  <a:pt x="919" y="10"/>
                </a:cubicBezTo>
                <a:cubicBezTo>
                  <a:pt x="920" y="5"/>
                  <a:pt x="920" y="5"/>
                  <a:pt x="920" y="5"/>
                </a:cubicBezTo>
                <a:cubicBezTo>
                  <a:pt x="911" y="4"/>
                  <a:pt x="903" y="3"/>
                  <a:pt x="894" y="3"/>
                </a:cubicBezTo>
                <a:cubicBezTo>
                  <a:pt x="893" y="2"/>
                  <a:pt x="893" y="2"/>
                  <a:pt x="893" y="2"/>
                </a:cubicBezTo>
                <a:moveTo>
                  <a:pt x="704" y="8"/>
                </a:moveTo>
                <a:cubicBezTo>
                  <a:pt x="696" y="10"/>
                  <a:pt x="687" y="11"/>
                  <a:pt x="678" y="13"/>
                </a:cubicBezTo>
                <a:cubicBezTo>
                  <a:pt x="679" y="18"/>
                  <a:pt x="679" y="18"/>
                  <a:pt x="679" y="18"/>
                </a:cubicBezTo>
                <a:cubicBezTo>
                  <a:pt x="688" y="17"/>
                  <a:pt x="696" y="15"/>
                  <a:pt x="705" y="14"/>
                </a:cubicBezTo>
                <a:cubicBezTo>
                  <a:pt x="704" y="8"/>
                  <a:pt x="704" y="8"/>
                  <a:pt x="704" y="8"/>
                </a:cubicBezTo>
                <a:moveTo>
                  <a:pt x="946" y="9"/>
                </a:moveTo>
                <a:cubicBezTo>
                  <a:pt x="946" y="14"/>
                  <a:pt x="946" y="14"/>
                  <a:pt x="946" y="14"/>
                </a:cubicBezTo>
                <a:cubicBezTo>
                  <a:pt x="954" y="15"/>
                  <a:pt x="963" y="17"/>
                  <a:pt x="972" y="18"/>
                </a:cubicBezTo>
                <a:cubicBezTo>
                  <a:pt x="973" y="13"/>
                  <a:pt x="973" y="13"/>
                  <a:pt x="973" y="13"/>
                </a:cubicBezTo>
                <a:cubicBezTo>
                  <a:pt x="964" y="11"/>
                  <a:pt x="955" y="10"/>
                  <a:pt x="946" y="9"/>
                </a:cubicBezTo>
                <a:moveTo>
                  <a:pt x="651" y="18"/>
                </a:moveTo>
                <a:cubicBezTo>
                  <a:pt x="643" y="20"/>
                  <a:pt x="634" y="22"/>
                  <a:pt x="625" y="24"/>
                </a:cubicBezTo>
                <a:cubicBezTo>
                  <a:pt x="626" y="29"/>
                  <a:pt x="626" y="29"/>
                  <a:pt x="626" y="29"/>
                </a:cubicBezTo>
                <a:cubicBezTo>
                  <a:pt x="635" y="27"/>
                  <a:pt x="644" y="25"/>
                  <a:pt x="652" y="23"/>
                </a:cubicBezTo>
                <a:cubicBezTo>
                  <a:pt x="651" y="18"/>
                  <a:pt x="651" y="18"/>
                  <a:pt x="651" y="18"/>
                </a:cubicBezTo>
                <a:moveTo>
                  <a:pt x="1000" y="18"/>
                </a:moveTo>
                <a:cubicBezTo>
                  <a:pt x="998" y="23"/>
                  <a:pt x="998" y="23"/>
                  <a:pt x="998" y="23"/>
                </a:cubicBezTo>
                <a:cubicBezTo>
                  <a:pt x="1007" y="25"/>
                  <a:pt x="1016" y="27"/>
                  <a:pt x="1025" y="30"/>
                </a:cubicBezTo>
                <a:cubicBezTo>
                  <a:pt x="1026" y="24"/>
                  <a:pt x="1026" y="24"/>
                  <a:pt x="1026" y="24"/>
                </a:cubicBezTo>
                <a:cubicBezTo>
                  <a:pt x="1017" y="22"/>
                  <a:pt x="1008" y="20"/>
                  <a:pt x="1000" y="18"/>
                </a:cubicBezTo>
                <a:moveTo>
                  <a:pt x="599" y="31"/>
                </a:moveTo>
                <a:cubicBezTo>
                  <a:pt x="590" y="34"/>
                  <a:pt x="582" y="36"/>
                  <a:pt x="573" y="39"/>
                </a:cubicBezTo>
                <a:cubicBezTo>
                  <a:pt x="575" y="44"/>
                  <a:pt x="575" y="44"/>
                  <a:pt x="575" y="44"/>
                </a:cubicBezTo>
                <a:cubicBezTo>
                  <a:pt x="583" y="41"/>
                  <a:pt x="592" y="39"/>
                  <a:pt x="600" y="36"/>
                </a:cubicBezTo>
                <a:cubicBezTo>
                  <a:pt x="599" y="31"/>
                  <a:pt x="599" y="31"/>
                  <a:pt x="599" y="31"/>
                </a:cubicBezTo>
                <a:moveTo>
                  <a:pt x="1052" y="31"/>
                </a:moveTo>
                <a:cubicBezTo>
                  <a:pt x="1050" y="36"/>
                  <a:pt x="1050" y="36"/>
                  <a:pt x="1050" y="36"/>
                </a:cubicBezTo>
                <a:cubicBezTo>
                  <a:pt x="1059" y="39"/>
                  <a:pt x="1068" y="41"/>
                  <a:pt x="1076" y="44"/>
                </a:cubicBezTo>
                <a:cubicBezTo>
                  <a:pt x="1078" y="39"/>
                  <a:pt x="1078" y="39"/>
                  <a:pt x="1078" y="39"/>
                </a:cubicBezTo>
                <a:cubicBezTo>
                  <a:pt x="1069" y="36"/>
                  <a:pt x="1060" y="34"/>
                  <a:pt x="1052" y="31"/>
                </a:cubicBezTo>
                <a:moveTo>
                  <a:pt x="548" y="48"/>
                </a:moveTo>
                <a:cubicBezTo>
                  <a:pt x="539" y="51"/>
                  <a:pt x="531" y="54"/>
                  <a:pt x="523" y="57"/>
                </a:cubicBezTo>
                <a:cubicBezTo>
                  <a:pt x="525" y="62"/>
                  <a:pt x="525" y="62"/>
                  <a:pt x="525" y="62"/>
                </a:cubicBezTo>
                <a:cubicBezTo>
                  <a:pt x="533" y="59"/>
                  <a:pt x="541" y="56"/>
                  <a:pt x="550" y="53"/>
                </a:cubicBezTo>
                <a:cubicBezTo>
                  <a:pt x="548" y="48"/>
                  <a:pt x="548" y="48"/>
                  <a:pt x="548" y="48"/>
                </a:cubicBezTo>
                <a:moveTo>
                  <a:pt x="1103" y="48"/>
                </a:moveTo>
                <a:cubicBezTo>
                  <a:pt x="1102" y="53"/>
                  <a:pt x="1102" y="53"/>
                  <a:pt x="1102" y="53"/>
                </a:cubicBezTo>
                <a:cubicBezTo>
                  <a:pt x="1110" y="56"/>
                  <a:pt x="1118" y="59"/>
                  <a:pt x="1127" y="62"/>
                </a:cubicBezTo>
                <a:cubicBezTo>
                  <a:pt x="1129" y="57"/>
                  <a:pt x="1129" y="57"/>
                  <a:pt x="1129" y="57"/>
                </a:cubicBezTo>
                <a:cubicBezTo>
                  <a:pt x="1120" y="54"/>
                  <a:pt x="1112" y="51"/>
                  <a:pt x="1103" y="48"/>
                </a:cubicBezTo>
                <a:moveTo>
                  <a:pt x="498" y="67"/>
                </a:moveTo>
                <a:cubicBezTo>
                  <a:pt x="489" y="71"/>
                  <a:pt x="481" y="75"/>
                  <a:pt x="473" y="78"/>
                </a:cubicBezTo>
                <a:cubicBezTo>
                  <a:pt x="475" y="83"/>
                  <a:pt x="475" y="83"/>
                  <a:pt x="475" y="83"/>
                </a:cubicBezTo>
                <a:cubicBezTo>
                  <a:pt x="483" y="80"/>
                  <a:pt x="492" y="76"/>
                  <a:pt x="500" y="72"/>
                </a:cubicBezTo>
                <a:cubicBezTo>
                  <a:pt x="498" y="67"/>
                  <a:pt x="498" y="67"/>
                  <a:pt x="498" y="67"/>
                </a:cubicBezTo>
                <a:moveTo>
                  <a:pt x="1154" y="68"/>
                </a:moveTo>
                <a:cubicBezTo>
                  <a:pt x="1151" y="72"/>
                  <a:pt x="1151" y="72"/>
                  <a:pt x="1151" y="72"/>
                </a:cubicBezTo>
                <a:cubicBezTo>
                  <a:pt x="1160" y="76"/>
                  <a:pt x="1168" y="80"/>
                  <a:pt x="1176" y="84"/>
                </a:cubicBezTo>
                <a:cubicBezTo>
                  <a:pt x="1178" y="79"/>
                  <a:pt x="1178" y="79"/>
                  <a:pt x="1178" y="79"/>
                </a:cubicBezTo>
                <a:cubicBezTo>
                  <a:pt x="1170" y="75"/>
                  <a:pt x="1162" y="71"/>
                  <a:pt x="1154" y="68"/>
                </a:cubicBezTo>
                <a:moveTo>
                  <a:pt x="449" y="90"/>
                </a:moveTo>
                <a:cubicBezTo>
                  <a:pt x="441" y="94"/>
                  <a:pt x="433" y="99"/>
                  <a:pt x="425" y="103"/>
                </a:cubicBezTo>
                <a:cubicBezTo>
                  <a:pt x="428" y="108"/>
                  <a:pt x="428" y="108"/>
                  <a:pt x="428" y="108"/>
                </a:cubicBezTo>
                <a:cubicBezTo>
                  <a:pt x="436" y="103"/>
                  <a:pt x="443" y="99"/>
                  <a:pt x="451" y="95"/>
                </a:cubicBezTo>
                <a:cubicBezTo>
                  <a:pt x="449" y="90"/>
                  <a:pt x="449" y="90"/>
                  <a:pt x="449" y="90"/>
                </a:cubicBezTo>
                <a:moveTo>
                  <a:pt x="1202" y="91"/>
                </a:moveTo>
                <a:cubicBezTo>
                  <a:pt x="1200" y="95"/>
                  <a:pt x="1200" y="95"/>
                  <a:pt x="1200" y="95"/>
                </a:cubicBezTo>
                <a:cubicBezTo>
                  <a:pt x="1208" y="100"/>
                  <a:pt x="1216" y="104"/>
                  <a:pt x="1224" y="108"/>
                </a:cubicBezTo>
                <a:cubicBezTo>
                  <a:pt x="1226" y="103"/>
                  <a:pt x="1226" y="103"/>
                  <a:pt x="1226" y="103"/>
                </a:cubicBezTo>
                <a:cubicBezTo>
                  <a:pt x="1219" y="99"/>
                  <a:pt x="1210" y="95"/>
                  <a:pt x="1202" y="91"/>
                </a:cubicBezTo>
                <a:moveTo>
                  <a:pt x="402" y="117"/>
                </a:moveTo>
                <a:cubicBezTo>
                  <a:pt x="394" y="121"/>
                  <a:pt x="386" y="126"/>
                  <a:pt x="379" y="131"/>
                </a:cubicBezTo>
                <a:cubicBezTo>
                  <a:pt x="382" y="135"/>
                  <a:pt x="382" y="135"/>
                  <a:pt x="382" y="135"/>
                </a:cubicBezTo>
                <a:cubicBezTo>
                  <a:pt x="389" y="130"/>
                  <a:pt x="397" y="126"/>
                  <a:pt x="405" y="121"/>
                </a:cubicBezTo>
                <a:cubicBezTo>
                  <a:pt x="402" y="117"/>
                  <a:pt x="402" y="117"/>
                  <a:pt x="402" y="117"/>
                </a:cubicBezTo>
                <a:moveTo>
                  <a:pt x="1250" y="117"/>
                </a:moveTo>
                <a:cubicBezTo>
                  <a:pt x="1247" y="122"/>
                  <a:pt x="1247" y="122"/>
                  <a:pt x="1247" y="122"/>
                </a:cubicBezTo>
                <a:cubicBezTo>
                  <a:pt x="1255" y="126"/>
                  <a:pt x="1262" y="131"/>
                  <a:pt x="1270" y="136"/>
                </a:cubicBezTo>
                <a:cubicBezTo>
                  <a:pt x="1273" y="131"/>
                  <a:pt x="1273" y="131"/>
                  <a:pt x="1273" y="131"/>
                </a:cubicBezTo>
                <a:cubicBezTo>
                  <a:pt x="1265" y="126"/>
                  <a:pt x="1257" y="122"/>
                  <a:pt x="1250" y="117"/>
                </a:cubicBezTo>
                <a:moveTo>
                  <a:pt x="357" y="146"/>
                </a:moveTo>
                <a:cubicBezTo>
                  <a:pt x="349" y="151"/>
                  <a:pt x="342" y="156"/>
                  <a:pt x="335" y="161"/>
                </a:cubicBezTo>
                <a:cubicBezTo>
                  <a:pt x="338" y="166"/>
                  <a:pt x="338" y="166"/>
                  <a:pt x="338" y="166"/>
                </a:cubicBezTo>
                <a:cubicBezTo>
                  <a:pt x="345" y="161"/>
                  <a:pt x="352" y="155"/>
                  <a:pt x="360" y="150"/>
                </a:cubicBezTo>
                <a:cubicBezTo>
                  <a:pt x="357" y="146"/>
                  <a:pt x="357" y="146"/>
                  <a:pt x="357" y="146"/>
                </a:cubicBezTo>
                <a:moveTo>
                  <a:pt x="1295" y="146"/>
                </a:moveTo>
                <a:cubicBezTo>
                  <a:pt x="1292" y="151"/>
                  <a:pt x="1292" y="151"/>
                  <a:pt x="1292" y="151"/>
                </a:cubicBezTo>
                <a:cubicBezTo>
                  <a:pt x="1299" y="156"/>
                  <a:pt x="1307" y="161"/>
                  <a:pt x="1314" y="166"/>
                </a:cubicBezTo>
                <a:cubicBezTo>
                  <a:pt x="1317" y="162"/>
                  <a:pt x="1317" y="162"/>
                  <a:pt x="1317" y="162"/>
                </a:cubicBezTo>
                <a:cubicBezTo>
                  <a:pt x="1310" y="157"/>
                  <a:pt x="1303" y="151"/>
                  <a:pt x="1295" y="146"/>
                </a:cubicBezTo>
                <a:moveTo>
                  <a:pt x="313" y="178"/>
                </a:moveTo>
                <a:cubicBezTo>
                  <a:pt x="306" y="183"/>
                  <a:pt x="299" y="189"/>
                  <a:pt x="292" y="195"/>
                </a:cubicBezTo>
                <a:cubicBezTo>
                  <a:pt x="296" y="199"/>
                  <a:pt x="296" y="199"/>
                  <a:pt x="296" y="199"/>
                </a:cubicBezTo>
                <a:cubicBezTo>
                  <a:pt x="303" y="193"/>
                  <a:pt x="310" y="188"/>
                  <a:pt x="317" y="182"/>
                </a:cubicBezTo>
                <a:cubicBezTo>
                  <a:pt x="313" y="178"/>
                  <a:pt x="313" y="178"/>
                  <a:pt x="313" y="178"/>
                </a:cubicBezTo>
                <a:moveTo>
                  <a:pt x="1338" y="179"/>
                </a:moveTo>
                <a:cubicBezTo>
                  <a:pt x="1335" y="183"/>
                  <a:pt x="1335" y="183"/>
                  <a:pt x="1335" y="183"/>
                </a:cubicBezTo>
                <a:cubicBezTo>
                  <a:pt x="1342" y="188"/>
                  <a:pt x="1349" y="194"/>
                  <a:pt x="1356" y="200"/>
                </a:cubicBezTo>
                <a:cubicBezTo>
                  <a:pt x="1359" y="196"/>
                  <a:pt x="1359" y="196"/>
                  <a:pt x="1359" y="196"/>
                </a:cubicBezTo>
                <a:cubicBezTo>
                  <a:pt x="1353" y="190"/>
                  <a:pt x="1346" y="184"/>
                  <a:pt x="1338" y="179"/>
                </a:cubicBezTo>
                <a:moveTo>
                  <a:pt x="272" y="213"/>
                </a:moveTo>
                <a:cubicBezTo>
                  <a:pt x="265" y="219"/>
                  <a:pt x="259" y="225"/>
                  <a:pt x="252" y="231"/>
                </a:cubicBezTo>
                <a:cubicBezTo>
                  <a:pt x="256" y="235"/>
                  <a:pt x="256" y="235"/>
                  <a:pt x="256" y="235"/>
                </a:cubicBezTo>
                <a:cubicBezTo>
                  <a:pt x="262" y="229"/>
                  <a:pt x="269" y="223"/>
                  <a:pt x="276" y="217"/>
                </a:cubicBezTo>
                <a:cubicBezTo>
                  <a:pt x="272" y="213"/>
                  <a:pt x="272" y="213"/>
                  <a:pt x="272" y="213"/>
                </a:cubicBezTo>
                <a:moveTo>
                  <a:pt x="1380" y="214"/>
                </a:moveTo>
                <a:cubicBezTo>
                  <a:pt x="1376" y="218"/>
                  <a:pt x="1376" y="218"/>
                  <a:pt x="1376" y="218"/>
                </a:cubicBezTo>
                <a:cubicBezTo>
                  <a:pt x="1383" y="224"/>
                  <a:pt x="1389" y="230"/>
                  <a:pt x="1396" y="236"/>
                </a:cubicBezTo>
                <a:cubicBezTo>
                  <a:pt x="1399" y="232"/>
                  <a:pt x="1399" y="232"/>
                  <a:pt x="1399" y="232"/>
                </a:cubicBezTo>
                <a:cubicBezTo>
                  <a:pt x="1393" y="226"/>
                  <a:pt x="1386" y="220"/>
                  <a:pt x="1380" y="214"/>
                </a:cubicBezTo>
                <a:moveTo>
                  <a:pt x="233" y="250"/>
                </a:moveTo>
                <a:cubicBezTo>
                  <a:pt x="227" y="257"/>
                  <a:pt x="221" y="263"/>
                  <a:pt x="215" y="270"/>
                </a:cubicBezTo>
                <a:cubicBezTo>
                  <a:pt x="219" y="273"/>
                  <a:pt x="219" y="273"/>
                  <a:pt x="219" y="273"/>
                </a:cubicBezTo>
                <a:cubicBezTo>
                  <a:pt x="224" y="267"/>
                  <a:pt x="231" y="260"/>
                  <a:pt x="237" y="254"/>
                </a:cubicBezTo>
                <a:cubicBezTo>
                  <a:pt x="233" y="250"/>
                  <a:pt x="233" y="250"/>
                  <a:pt x="233" y="250"/>
                </a:cubicBezTo>
                <a:moveTo>
                  <a:pt x="1418" y="251"/>
                </a:moveTo>
                <a:cubicBezTo>
                  <a:pt x="1415" y="255"/>
                  <a:pt x="1415" y="255"/>
                  <a:pt x="1415" y="255"/>
                </a:cubicBezTo>
                <a:cubicBezTo>
                  <a:pt x="1421" y="261"/>
                  <a:pt x="1427" y="268"/>
                  <a:pt x="1433" y="274"/>
                </a:cubicBezTo>
                <a:cubicBezTo>
                  <a:pt x="1437" y="271"/>
                  <a:pt x="1437" y="271"/>
                  <a:pt x="1437" y="271"/>
                </a:cubicBezTo>
                <a:cubicBezTo>
                  <a:pt x="1431" y="264"/>
                  <a:pt x="1425" y="258"/>
                  <a:pt x="1418" y="251"/>
                </a:cubicBezTo>
                <a:moveTo>
                  <a:pt x="197" y="290"/>
                </a:moveTo>
                <a:cubicBezTo>
                  <a:pt x="191" y="297"/>
                  <a:pt x="185" y="304"/>
                  <a:pt x="180" y="311"/>
                </a:cubicBezTo>
                <a:cubicBezTo>
                  <a:pt x="184" y="314"/>
                  <a:pt x="184" y="314"/>
                  <a:pt x="184" y="314"/>
                </a:cubicBezTo>
                <a:cubicBezTo>
                  <a:pt x="189" y="307"/>
                  <a:pt x="195" y="300"/>
                  <a:pt x="201" y="294"/>
                </a:cubicBezTo>
                <a:cubicBezTo>
                  <a:pt x="197" y="290"/>
                  <a:pt x="197" y="290"/>
                  <a:pt x="197" y="290"/>
                </a:cubicBezTo>
                <a:moveTo>
                  <a:pt x="1455" y="291"/>
                </a:moveTo>
                <a:cubicBezTo>
                  <a:pt x="1451" y="295"/>
                  <a:pt x="1451" y="295"/>
                  <a:pt x="1451" y="295"/>
                </a:cubicBezTo>
                <a:cubicBezTo>
                  <a:pt x="1456" y="301"/>
                  <a:pt x="1462" y="308"/>
                  <a:pt x="1468" y="315"/>
                </a:cubicBezTo>
                <a:cubicBezTo>
                  <a:pt x="1472" y="312"/>
                  <a:pt x="1472" y="312"/>
                  <a:pt x="1472" y="312"/>
                </a:cubicBezTo>
                <a:cubicBezTo>
                  <a:pt x="1466" y="305"/>
                  <a:pt x="1460" y="298"/>
                  <a:pt x="1455" y="291"/>
                </a:cubicBezTo>
                <a:moveTo>
                  <a:pt x="163" y="332"/>
                </a:moveTo>
                <a:cubicBezTo>
                  <a:pt x="158" y="340"/>
                  <a:pt x="152" y="347"/>
                  <a:pt x="147" y="354"/>
                </a:cubicBezTo>
                <a:cubicBezTo>
                  <a:pt x="152" y="357"/>
                  <a:pt x="152" y="357"/>
                  <a:pt x="152" y="357"/>
                </a:cubicBezTo>
                <a:cubicBezTo>
                  <a:pt x="157" y="350"/>
                  <a:pt x="162" y="343"/>
                  <a:pt x="167" y="336"/>
                </a:cubicBezTo>
                <a:cubicBezTo>
                  <a:pt x="163" y="332"/>
                  <a:pt x="163" y="332"/>
                  <a:pt x="163" y="332"/>
                </a:cubicBezTo>
                <a:moveTo>
                  <a:pt x="1488" y="333"/>
                </a:moveTo>
                <a:cubicBezTo>
                  <a:pt x="1484" y="337"/>
                  <a:pt x="1484" y="337"/>
                  <a:pt x="1484" y="337"/>
                </a:cubicBezTo>
                <a:cubicBezTo>
                  <a:pt x="1489" y="344"/>
                  <a:pt x="1494" y="351"/>
                  <a:pt x="1499" y="358"/>
                </a:cubicBezTo>
                <a:cubicBezTo>
                  <a:pt x="1504" y="355"/>
                  <a:pt x="1504" y="355"/>
                  <a:pt x="1504" y="355"/>
                </a:cubicBezTo>
                <a:cubicBezTo>
                  <a:pt x="1499" y="348"/>
                  <a:pt x="1493" y="341"/>
                  <a:pt x="1488" y="333"/>
                </a:cubicBezTo>
                <a:moveTo>
                  <a:pt x="132" y="377"/>
                </a:moveTo>
                <a:cubicBezTo>
                  <a:pt x="127" y="384"/>
                  <a:pt x="123" y="392"/>
                  <a:pt x="118" y="400"/>
                </a:cubicBezTo>
                <a:cubicBezTo>
                  <a:pt x="123" y="402"/>
                  <a:pt x="123" y="402"/>
                  <a:pt x="123" y="402"/>
                </a:cubicBezTo>
                <a:cubicBezTo>
                  <a:pt x="127" y="395"/>
                  <a:pt x="132" y="387"/>
                  <a:pt x="137" y="380"/>
                </a:cubicBezTo>
                <a:cubicBezTo>
                  <a:pt x="132" y="377"/>
                  <a:pt x="132" y="377"/>
                  <a:pt x="132" y="377"/>
                </a:cubicBezTo>
                <a:moveTo>
                  <a:pt x="1519" y="378"/>
                </a:moveTo>
                <a:cubicBezTo>
                  <a:pt x="1514" y="381"/>
                  <a:pt x="1514" y="381"/>
                  <a:pt x="1514" y="381"/>
                </a:cubicBezTo>
                <a:cubicBezTo>
                  <a:pt x="1519" y="388"/>
                  <a:pt x="1524" y="396"/>
                  <a:pt x="1528" y="403"/>
                </a:cubicBezTo>
                <a:cubicBezTo>
                  <a:pt x="1533" y="401"/>
                  <a:pt x="1533" y="401"/>
                  <a:pt x="1533" y="401"/>
                </a:cubicBezTo>
                <a:cubicBezTo>
                  <a:pt x="1528" y="393"/>
                  <a:pt x="1524" y="385"/>
                  <a:pt x="1519" y="378"/>
                </a:cubicBezTo>
                <a:moveTo>
                  <a:pt x="104" y="423"/>
                </a:moveTo>
                <a:cubicBezTo>
                  <a:pt x="100" y="431"/>
                  <a:pt x="96" y="439"/>
                  <a:pt x="92" y="447"/>
                </a:cubicBezTo>
                <a:cubicBezTo>
                  <a:pt x="96" y="449"/>
                  <a:pt x="96" y="449"/>
                  <a:pt x="96" y="449"/>
                </a:cubicBezTo>
                <a:cubicBezTo>
                  <a:pt x="100" y="441"/>
                  <a:pt x="105" y="433"/>
                  <a:pt x="109" y="426"/>
                </a:cubicBezTo>
                <a:cubicBezTo>
                  <a:pt x="104" y="423"/>
                  <a:pt x="104" y="423"/>
                  <a:pt x="104" y="423"/>
                </a:cubicBezTo>
                <a:moveTo>
                  <a:pt x="1547" y="424"/>
                </a:moveTo>
                <a:cubicBezTo>
                  <a:pt x="1542" y="427"/>
                  <a:pt x="1542" y="427"/>
                  <a:pt x="1542" y="427"/>
                </a:cubicBezTo>
                <a:cubicBezTo>
                  <a:pt x="1546" y="434"/>
                  <a:pt x="1550" y="442"/>
                  <a:pt x="1555" y="450"/>
                </a:cubicBezTo>
                <a:cubicBezTo>
                  <a:pt x="1559" y="448"/>
                  <a:pt x="1559" y="448"/>
                  <a:pt x="1559" y="448"/>
                </a:cubicBezTo>
                <a:cubicBezTo>
                  <a:pt x="1555" y="440"/>
                  <a:pt x="1551" y="432"/>
                  <a:pt x="1547" y="424"/>
                </a:cubicBezTo>
                <a:moveTo>
                  <a:pt x="80" y="471"/>
                </a:moveTo>
                <a:cubicBezTo>
                  <a:pt x="76" y="479"/>
                  <a:pt x="72" y="487"/>
                  <a:pt x="68" y="496"/>
                </a:cubicBezTo>
                <a:cubicBezTo>
                  <a:pt x="73" y="498"/>
                  <a:pt x="73" y="498"/>
                  <a:pt x="73" y="498"/>
                </a:cubicBezTo>
                <a:cubicBezTo>
                  <a:pt x="77" y="490"/>
                  <a:pt x="81" y="481"/>
                  <a:pt x="85" y="473"/>
                </a:cubicBezTo>
                <a:cubicBezTo>
                  <a:pt x="80" y="471"/>
                  <a:pt x="80" y="471"/>
                  <a:pt x="80" y="471"/>
                </a:cubicBezTo>
                <a:moveTo>
                  <a:pt x="1571" y="472"/>
                </a:moveTo>
                <a:cubicBezTo>
                  <a:pt x="1566" y="474"/>
                  <a:pt x="1566" y="474"/>
                  <a:pt x="1566" y="474"/>
                </a:cubicBezTo>
                <a:cubicBezTo>
                  <a:pt x="1570" y="482"/>
                  <a:pt x="1574" y="490"/>
                  <a:pt x="1577" y="498"/>
                </a:cubicBezTo>
                <a:cubicBezTo>
                  <a:pt x="1582" y="496"/>
                  <a:pt x="1582" y="496"/>
                  <a:pt x="1582" y="496"/>
                </a:cubicBezTo>
                <a:cubicBezTo>
                  <a:pt x="1579" y="488"/>
                  <a:pt x="1575" y="480"/>
                  <a:pt x="1571" y="472"/>
                </a:cubicBezTo>
                <a:moveTo>
                  <a:pt x="58" y="521"/>
                </a:moveTo>
                <a:cubicBezTo>
                  <a:pt x="55" y="529"/>
                  <a:pt x="52" y="537"/>
                  <a:pt x="49" y="546"/>
                </a:cubicBezTo>
                <a:cubicBezTo>
                  <a:pt x="54" y="548"/>
                  <a:pt x="54" y="548"/>
                  <a:pt x="54" y="548"/>
                </a:cubicBezTo>
                <a:cubicBezTo>
                  <a:pt x="57" y="539"/>
                  <a:pt x="60" y="531"/>
                  <a:pt x="63" y="523"/>
                </a:cubicBezTo>
                <a:cubicBezTo>
                  <a:pt x="58" y="521"/>
                  <a:pt x="58" y="521"/>
                  <a:pt x="58" y="521"/>
                </a:cubicBezTo>
                <a:moveTo>
                  <a:pt x="1593" y="521"/>
                </a:moveTo>
                <a:cubicBezTo>
                  <a:pt x="1588" y="523"/>
                  <a:pt x="1588" y="523"/>
                  <a:pt x="1588" y="523"/>
                </a:cubicBezTo>
                <a:cubicBezTo>
                  <a:pt x="1591" y="531"/>
                  <a:pt x="1594" y="540"/>
                  <a:pt x="1597" y="548"/>
                </a:cubicBezTo>
                <a:cubicBezTo>
                  <a:pt x="1602" y="546"/>
                  <a:pt x="1602" y="546"/>
                  <a:pt x="1602" y="546"/>
                </a:cubicBezTo>
                <a:cubicBezTo>
                  <a:pt x="1599" y="538"/>
                  <a:pt x="1596" y="529"/>
                  <a:pt x="1593" y="521"/>
                </a:cubicBezTo>
                <a:moveTo>
                  <a:pt x="40" y="571"/>
                </a:moveTo>
                <a:cubicBezTo>
                  <a:pt x="37" y="580"/>
                  <a:pt x="34" y="589"/>
                  <a:pt x="32" y="597"/>
                </a:cubicBezTo>
                <a:cubicBezTo>
                  <a:pt x="37" y="599"/>
                  <a:pt x="37" y="599"/>
                  <a:pt x="37" y="599"/>
                </a:cubicBezTo>
                <a:cubicBezTo>
                  <a:pt x="40" y="590"/>
                  <a:pt x="42" y="581"/>
                  <a:pt x="45" y="573"/>
                </a:cubicBezTo>
                <a:cubicBezTo>
                  <a:pt x="40" y="571"/>
                  <a:pt x="40" y="571"/>
                  <a:pt x="40" y="571"/>
                </a:cubicBezTo>
                <a:moveTo>
                  <a:pt x="1611" y="572"/>
                </a:moveTo>
                <a:cubicBezTo>
                  <a:pt x="1606" y="573"/>
                  <a:pt x="1606" y="573"/>
                  <a:pt x="1606" y="573"/>
                </a:cubicBezTo>
                <a:cubicBezTo>
                  <a:pt x="1608" y="582"/>
                  <a:pt x="1611" y="590"/>
                  <a:pt x="1613" y="599"/>
                </a:cubicBezTo>
                <a:cubicBezTo>
                  <a:pt x="1619" y="598"/>
                  <a:pt x="1619" y="598"/>
                  <a:pt x="1619" y="598"/>
                </a:cubicBezTo>
                <a:cubicBezTo>
                  <a:pt x="1616" y="589"/>
                  <a:pt x="1614" y="580"/>
                  <a:pt x="1611" y="572"/>
                </a:cubicBezTo>
                <a:moveTo>
                  <a:pt x="25" y="623"/>
                </a:moveTo>
                <a:cubicBezTo>
                  <a:pt x="23" y="632"/>
                  <a:pt x="21" y="641"/>
                  <a:pt x="19" y="650"/>
                </a:cubicBezTo>
                <a:cubicBezTo>
                  <a:pt x="24" y="651"/>
                  <a:pt x="24" y="651"/>
                  <a:pt x="24" y="651"/>
                </a:cubicBezTo>
                <a:cubicBezTo>
                  <a:pt x="26" y="642"/>
                  <a:pt x="28" y="633"/>
                  <a:pt x="30" y="625"/>
                </a:cubicBezTo>
                <a:cubicBezTo>
                  <a:pt x="25" y="623"/>
                  <a:pt x="25" y="623"/>
                  <a:pt x="25" y="623"/>
                </a:cubicBezTo>
                <a:moveTo>
                  <a:pt x="1626" y="624"/>
                </a:moveTo>
                <a:cubicBezTo>
                  <a:pt x="1620" y="625"/>
                  <a:pt x="1620" y="625"/>
                  <a:pt x="1620" y="625"/>
                </a:cubicBezTo>
                <a:cubicBezTo>
                  <a:pt x="1623" y="633"/>
                  <a:pt x="1625" y="642"/>
                  <a:pt x="1627" y="651"/>
                </a:cubicBezTo>
                <a:cubicBezTo>
                  <a:pt x="1632" y="650"/>
                  <a:pt x="1632" y="650"/>
                  <a:pt x="1632" y="650"/>
                </a:cubicBezTo>
                <a:cubicBezTo>
                  <a:pt x="1630" y="641"/>
                  <a:pt x="1628" y="632"/>
                  <a:pt x="1626" y="624"/>
                </a:cubicBezTo>
                <a:moveTo>
                  <a:pt x="14" y="676"/>
                </a:moveTo>
                <a:cubicBezTo>
                  <a:pt x="12" y="685"/>
                  <a:pt x="11" y="694"/>
                  <a:pt x="9" y="703"/>
                </a:cubicBezTo>
                <a:cubicBezTo>
                  <a:pt x="15" y="703"/>
                  <a:pt x="15" y="703"/>
                  <a:pt x="15" y="703"/>
                </a:cubicBezTo>
                <a:cubicBezTo>
                  <a:pt x="16" y="695"/>
                  <a:pt x="17" y="686"/>
                  <a:pt x="19" y="677"/>
                </a:cubicBezTo>
                <a:cubicBezTo>
                  <a:pt x="14" y="676"/>
                  <a:pt x="14" y="676"/>
                  <a:pt x="14" y="676"/>
                </a:cubicBezTo>
                <a:moveTo>
                  <a:pt x="1637" y="676"/>
                </a:moveTo>
                <a:cubicBezTo>
                  <a:pt x="1632" y="677"/>
                  <a:pt x="1632" y="677"/>
                  <a:pt x="1632" y="677"/>
                </a:cubicBezTo>
                <a:cubicBezTo>
                  <a:pt x="1633" y="686"/>
                  <a:pt x="1635" y="695"/>
                  <a:pt x="1636" y="704"/>
                </a:cubicBezTo>
                <a:cubicBezTo>
                  <a:pt x="1641" y="703"/>
                  <a:pt x="1641" y="703"/>
                  <a:pt x="1641" y="703"/>
                </a:cubicBezTo>
                <a:cubicBezTo>
                  <a:pt x="1640" y="694"/>
                  <a:pt x="1639" y="685"/>
                  <a:pt x="1637" y="676"/>
                </a:cubicBezTo>
                <a:moveTo>
                  <a:pt x="6" y="729"/>
                </a:moveTo>
                <a:cubicBezTo>
                  <a:pt x="5" y="738"/>
                  <a:pt x="4" y="747"/>
                  <a:pt x="3" y="756"/>
                </a:cubicBezTo>
                <a:cubicBezTo>
                  <a:pt x="3" y="756"/>
                  <a:pt x="3" y="756"/>
                  <a:pt x="3" y="756"/>
                </a:cubicBezTo>
                <a:cubicBezTo>
                  <a:pt x="9" y="757"/>
                  <a:pt x="9" y="757"/>
                  <a:pt x="9" y="757"/>
                </a:cubicBezTo>
                <a:cubicBezTo>
                  <a:pt x="9" y="756"/>
                  <a:pt x="9" y="756"/>
                  <a:pt x="9" y="756"/>
                </a:cubicBezTo>
                <a:cubicBezTo>
                  <a:pt x="9" y="747"/>
                  <a:pt x="10" y="739"/>
                  <a:pt x="11" y="730"/>
                </a:cubicBezTo>
                <a:cubicBezTo>
                  <a:pt x="6" y="729"/>
                  <a:pt x="6" y="729"/>
                  <a:pt x="6" y="729"/>
                </a:cubicBezTo>
                <a:moveTo>
                  <a:pt x="1645" y="730"/>
                </a:moveTo>
                <a:cubicBezTo>
                  <a:pt x="1640" y="730"/>
                  <a:pt x="1640" y="730"/>
                  <a:pt x="1640" y="730"/>
                </a:cubicBezTo>
                <a:cubicBezTo>
                  <a:pt x="1641" y="739"/>
                  <a:pt x="1642" y="748"/>
                  <a:pt x="1642" y="757"/>
                </a:cubicBezTo>
                <a:cubicBezTo>
                  <a:pt x="1648" y="756"/>
                  <a:pt x="1648" y="756"/>
                  <a:pt x="1648" y="756"/>
                </a:cubicBezTo>
                <a:cubicBezTo>
                  <a:pt x="1647" y="748"/>
                  <a:pt x="1646" y="739"/>
                  <a:pt x="1645" y="730"/>
                </a:cubicBezTo>
                <a:moveTo>
                  <a:pt x="1" y="783"/>
                </a:moveTo>
                <a:cubicBezTo>
                  <a:pt x="1" y="792"/>
                  <a:pt x="1" y="801"/>
                  <a:pt x="0" y="810"/>
                </a:cubicBezTo>
                <a:cubicBezTo>
                  <a:pt x="6" y="810"/>
                  <a:pt x="6" y="810"/>
                  <a:pt x="6" y="810"/>
                </a:cubicBezTo>
                <a:cubicBezTo>
                  <a:pt x="6" y="801"/>
                  <a:pt x="6" y="792"/>
                  <a:pt x="7" y="783"/>
                </a:cubicBezTo>
                <a:cubicBezTo>
                  <a:pt x="1" y="783"/>
                  <a:pt x="1" y="783"/>
                  <a:pt x="1" y="783"/>
                </a:cubicBezTo>
                <a:moveTo>
                  <a:pt x="1649" y="783"/>
                </a:moveTo>
                <a:cubicBezTo>
                  <a:pt x="1644" y="784"/>
                  <a:pt x="1644" y="784"/>
                  <a:pt x="1644" y="784"/>
                </a:cubicBezTo>
                <a:cubicBezTo>
                  <a:pt x="1644" y="793"/>
                  <a:pt x="1645" y="802"/>
                  <a:pt x="1645" y="810"/>
                </a:cubicBezTo>
                <a:cubicBezTo>
                  <a:pt x="1650" y="810"/>
                  <a:pt x="1650" y="810"/>
                  <a:pt x="1650" y="810"/>
                </a:cubicBezTo>
                <a:cubicBezTo>
                  <a:pt x="1650" y="801"/>
                  <a:pt x="1650" y="792"/>
                  <a:pt x="1649" y="783"/>
                </a:cubicBezTo>
                <a:moveTo>
                  <a:pt x="6" y="837"/>
                </a:moveTo>
                <a:cubicBezTo>
                  <a:pt x="0" y="837"/>
                  <a:pt x="0" y="837"/>
                  <a:pt x="0" y="837"/>
                </a:cubicBezTo>
                <a:cubicBezTo>
                  <a:pt x="1" y="846"/>
                  <a:pt x="1" y="855"/>
                  <a:pt x="1" y="864"/>
                </a:cubicBezTo>
                <a:cubicBezTo>
                  <a:pt x="7" y="864"/>
                  <a:pt x="7" y="864"/>
                  <a:pt x="7" y="864"/>
                </a:cubicBezTo>
                <a:cubicBezTo>
                  <a:pt x="6" y="855"/>
                  <a:pt x="6" y="846"/>
                  <a:pt x="6" y="837"/>
                </a:cubicBezTo>
                <a:moveTo>
                  <a:pt x="1645" y="837"/>
                </a:moveTo>
                <a:cubicBezTo>
                  <a:pt x="1645" y="846"/>
                  <a:pt x="1644" y="855"/>
                  <a:pt x="1644" y="864"/>
                </a:cubicBezTo>
                <a:cubicBezTo>
                  <a:pt x="1649" y="864"/>
                  <a:pt x="1649" y="864"/>
                  <a:pt x="1649" y="864"/>
                </a:cubicBezTo>
                <a:cubicBezTo>
                  <a:pt x="1650" y="855"/>
                  <a:pt x="1650" y="846"/>
                  <a:pt x="1650" y="837"/>
                </a:cubicBezTo>
                <a:cubicBezTo>
                  <a:pt x="1645" y="837"/>
                  <a:pt x="1645" y="837"/>
                  <a:pt x="1645" y="837"/>
                </a:cubicBezTo>
                <a:moveTo>
                  <a:pt x="8" y="890"/>
                </a:moveTo>
                <a:cubicBezTo>
                  <a:pt x="3" y="891"/>
                  <a:pt x="3" y="891"/>
                  <a:pt x="3" y="891"/>
                </a:cubicBezTo>
                <a:cubicBezTo>
                  <a:pt x="4" y="900"/>
                  <a:pt x="5" y="909"/>
                  <a:pt x="6" y="918"/>
                </a:cubicBezTo>
                <a:cubicBezTo>
                  <a:pt x="11" y="917"/>
                  <a:pt x="11" y="917"/>
                  <a:pt x="11" y="917"/>
                </a:cubicBezTo>
                <a:cubicBezTo>
                  <a:pt x="10" y="908"/>
                  <a:pt x="9" y="899"/>
                  <a:pt x="8" y="890"/>
                </a:cubicBezTo>
                <a:moveTo>
                  <a:pt x="1642" y="891"/>
                </a:moveTo>
                <a:cubicBezTo>
                  <a:pt x="1642" y="892"/>
                  <a:pt x="1642" y="892"/>
                  <a:pt x="1642" y="892"/>
                </a:cubicBezTo>
                <a:cubicBezTo>
                  <a:pt x="1641" y="901"/>
                  <a:pt x="1640" y="910"/>
                  <a:pt x="1639" y="919"/>
                </a:cubicBezTo>
                <a:cubicBezTo>
                  <a:pt x="1645" y="919"/>
                  <a:pt x="1645" y="919"/>
                  <a:pt x="1645" y="919"/>
                </a:cubicBezTo>
                <a:cubicBezTo>
                  <a:pt x="1646" y="911"/>
                  <a:pt x="1647" y="902"/>
                  <a:pt x="1647" y="893"/>
                </a:cubicBezTo>
                <a:cubicBezTo>
                  <a:pt x="1648" y="891"/>
                  <a:pt x="1648" y="891"/>
                  <a:pt x="1648" y="891"/>
                </a:cubicBezTo>
                <a:cubicBezTo>
                  <a:pt x="1642" y="891"/>
                  <a:pt x="1642" y="891"/>
                  <a:pt x="1642" y="891"/>
                </a:cubicBezTo>
                <a:moveTo>
                  <a:pt x="14" y="944"/>
                </a:moveTo>
                <a:cubicBezTo>
                  <a:pt x="9" y="944"/>
                  <a:pt x="9" y="944"/>
                  <a:pt x="9" y="944"/>
                </a:cubicBezTo>
                <a:cubicBezTo>
                  <a:pt x="10" y="953"/>
                  <a:pt x="12" y="962"/>
                  <a:pt x="13" y="971"/>
                </a:cubicBezTo>
                <a:cubicBezTo>
                  <a:pt x="19" y="970"/>
                  <a:pt x="19" y="970"/>
                  <a:pt x="19" y="970"/>
                </a:cubicBezTo>
                <a:cubicBezTo>
                  <a:pt x="17" y="962"/>
                  <a:pt x="16" y="953"/>
                  <a:pt x="14" y="944"/>
                </a:cubicBezTo>
                <a:moveTo>
                  <a:pt x="1636" y="945"/>
                </a:moveTo>
                <a:cubicBezTo>
                  <a:pt x="1634" y="954"/>
                  <a:pt x="1633" y="963"/>
                  <a:pt x="1631" y="972"/>
                </a:cubicBezTo>
                <a:cubicBezTo>
                  <a:pt x="1637" y="973"/>
                  <a:pt x="1637" y="973"/>
                  <a:pt x="1637" y="973"/>
                </a:cubicBezTo>
                <a:cubicBezTo>
                  <a:pt x="1638" y="964"/>
                  <a:pt x="1640" y="955"/>
                  <a:pt x="1641" y="946"/>
                </a:cubicBezTo>
                <a:cubicBezTo>
                  <a:pt x="1636" y="945"/>
                  <a:pt x="1636" y="945"/>
                  <a:pt x="1636" y="945"/>
                </a:cubicBezTo>
                <a:moveTo>
                  <a:pt x="24" y="996"/>
                </a:moveTo>
                <a:cubicBezTo>
                  <a:pt x="19" y="998"/>
                  <a:pt x="19" y="998"/>
                  <a:pt x="19" y="998"/>
                </a:cubicBezTo>
                <a:cubicBezTo>
                  <a:pt x="21" y="1006"/>
                  <a:pt x="23" y="1015"/>
                  <a:pt x="25" y="1024"/>
                </a:cubicBezTo>
                <a:cubicBezTo>
                  <a:pt x="30" y="1023"/>
                  <a:pt x="30" y="1023"/>
                  <a:pt x="30" y="1023"/>
                </a:cubicBezTo>
                <a:cubicBezTo>
                  <a:pt x="28" y="1014"/>
                  <a:pt x="26" y="1005"/>
                  <a:pt x="24" y="996"/>
                </a:cubicBezTo>
                <a:moveTo>
                  <a:pt x="1626" y="998"/>
                </a:moveTo>
                <a:cubicBezTo>
                  <a:pt x="1624" y="1007"/>
                  <a:pt x="1622" y="1016"/>
                  <a:pt x="1620" y="1024"/>
                </a:cubicBezTo>
                <a:cubicBezTo>
                  <a:pt x="1625" y="1026"/>
                  <a:pt x="1625" y="1026"/>
                  <a:pt x="1625" y="1026"/>
                </a:cubicBezTo>
                <a:cubicBezTo>
                  <a:pt x="1628" y="1017"/>
                  <a:pt x="1630" y="1008"/>
                  <a:pt x="1631" y="999"/>
                </a:cubicBezTo>
                <a:cubicBezTo>
                  <a:pt x="1626" y="998"/>
                  <a:pt x="1626" y="998"/>
                  <a:pt x="1626" y="998"/>
                </a:cubicBezTo>
                <a:moveTo>
                  <a:pt x="37" y="1048"/>
                </a:moveTo>
                <a:cubicBezTo>
                  <a:pt x="32" y="1050"/>
                  <a:pt x="32" y="1050"/>
                  <a:pt x="32" y="1050"/>
                </a:cubicBezTo>
                <a:cubicBezTo>
                  <a:pt x="34" y="1058"/>
                  <a:pt x="37" y="1067"/>
                  <a:pt x="39" y="1076"/>
                </a:cubicBezTo>
                <a:cubicBezTo>
                  <a:pt x="45" y="1074"/>
                  <a:pt x="45" y="1074"/>
                  <a:pt x="45" y="1074"/>
                </a:cubicBezTo>
                <a:cubicBezTo>
                  <a:pt x="42" y="1066"/>
                  <a:pt x="39" y="1057"/>
                  <a:pt x="37" y="1048"/>
                </a:cubicBezTo>
                <a:moveTo>
                  <a:pt x="1613" y="1050"/>
                </a:moveTo>
                <a:cubicBezTo>
                  <a:pt x="1611" y="1059"/>
                  <a:pt x="1608" y="1067"/>
                  <a:pt x="1605" y="1076"/>
                </a:cubicBezTo>
                <a:cubicBezTo>
                  <a:pt x="1610" y="1077"/>
                  <a:pt x="1610" y="1077"/>
                  <a:pt x="1610" y="1077"/>
                </a:cubicBezTo>
                <a:cubicBezTo>
                  <a:pt x="1613" y="1069"/>
                  <a:pt x="1616" y="1060"/>
                  <a:pt x="1618" y="1052"/>
                </a:cubicBezTo>
                <a:cubicBezTo>
                  <a:pt x="1613" y="1050"/>
                  <a:pt x="1613" y="1050"/>
                  <a:pt x="1613" y="1050"/>
                </a:cubicBezTo>
                <a:moveTo>
                  <a:pt x="53" y="1099"/>
                </a:moveTo>
                <a:cubicBezTo>
                  <a:pt x="48" y="1101"/>
                  <a:pt x="48" y="1101"/>
                  <a:pt x="48" y="1101"/>
                </a:cubicBezTo>
                <a:cubicBezTo>
                  <a:pt x="51" y="1109"/>
                  <a:pt x="54" y="1118"/>
                  <a:pt x="58" y="1126"/>
                </a:cubicBezTo>
                <a:cubicBezTo>
                  <a:pt x="63" y="1124"/>
                  <a:pt x="63" y="1124"/>
                  <a:pt x="63" y="1124"/>
                </a:cubicBezTo>
                <a:cubicBezTo>
                  <a:pt x="59" y="1116"/>
                  <a:pt x="56" y="1108"/>
                  <a:pt x="53" y="1099"/>
                </a:cubicBezTo>
                <a:moveTo>
                  <a:pt x="1597" y="1101"/>
                </a:moveTo>
                <a:cubicBezTo>
                  <a:pt x="1594" y="1109"/>
                  <a:pt x="1591" y="1118"/>
                  <a:pt x="1587" y="1126"/>
                </a:cubicBezTo>
                <a:cubicBezTo>
                  <a:pt x="1592" y="1128"/>
                  <a:pt x="1592" y="1128"/>
                  <a:pt x="1592" y="1128"/>
                </a:cubicBezTo>
                <a:cubicBezTo>
                  <a:pt x="1596" y="1120"/>
                  <a:pt x="1599" y="1111"/>
                  <a:pt x="1602" y="1103"/>
                </a:cubicBezTo>
                <a:cubicBezTo>
                  <a:pt x="1597" y="1101"/>
                  <a:pt x="1597" y="1101"/>
                  <a:pt x="1597" y="1101"/>
                </a:cubicBezTo>
                <a:moveTo>
                  <a:pt x="73" y="1149"/>
                </a:moveTo>
                <a:cubicBezTo>
                  <a:pt x="68" y="1151"/>
                  <a:pt x="68" y="1151"/>
                  <a:pt x="68" y="1151"/>
                </a:cubicBezTo>
                <a:cubicBezTo>
                  <a:pt x="72" y="1159"/>
                  <a:pt x="75" y="1168"/>
                  <a:pt x="79" y="1176"/>
                </a:cubicBezTo>
                <a:cubicBezTo>
                  <a:pt x="84" y="1173"/>
                  <a:pt x="84" y="1173"/>
                  <a:pt x="84" y="1173"/>
                </a:cubicBezTo>
                <a:cubicBezTo>
                  <a:pt x="80" y="1165"/>
                  <a:pt x="76" y="1157"/>
                  <a:pt x="73" y="1149"/>
                </a:cubicBezTo>
                <a:moveTo>
                  <a:pt x="1577" y="1151"/>
                </a:moveTo>
                <a:cubicBezTo>
                  <a:pt x="1573" y="1159"/>
                  <a:pt x="1570" y="1167"/>
                  <a:pt x="1566" y="1175"/>
                </a:cubicBezTo>
                <a:cubicBezTo>
                  <a:pt x="1571" y="1178"/>
                  <a:pt x="1571" y="1178"/>
                  <a:pt x="1571" y="1178"/>
                </a:cubicBezTo>
                <a:cubicBezTo>
                  <a:pt x="1575" y="1170"/>
                  <a:pt x="1578" y="1161"/>
                  <a:pt x="1582" y="1153"/>
                </a:cubicBezTo>
                <a:cubicBezTo>
                  <a:pt x="1577" y="1151"/>
                  <a:pt x="1577" y="1151"/>
                  <a:pt x="1577" y="1151"/>
                </a:cubicBezTo>
                <a:moveTo>
                  <a:pt x="96" y="1197"/>
                </a:moveTo>
                <a:cubicBezTo>
                  <a:pt x="91" y="1200"/>
                  <a:pt x="91" y="1200"/>
                  <a:pt x="91" y="1200"/>
                </a:cubicBezTo>
                <a:cubicBezTo>
                  <a:pt x="95" y="1208"/>
                  <a:pt x="99" y="1216"/>
                  <a:pt x="104" y="1224"/>
                </a:cubicBezTo>
                <a:cubicBezTo>
                  <a:pt x="108" y="1221"/>
                  <a:pt x="108" y="1221"/>
                  <a:pt x="108" y="1221"/>
                </a:cubicBezTo>
                <a:cubicBezTo>
                  <a:pt x="104" y="1213"/>
                  <a:pt x="100" y="1205"/>
                  <a:pt x="96" y="1197"/>
                </a:cubicBezTo>
                <a:moveTo>
                  <a:pt x="1554" y="1199"/>
                </a:moveTo>
                <a:cubicBezTo>
                  <a:pt x="1550" y="1207"/>
                  <a:pt x="1545" y="1215"/>
                  <a:pt x="1541" y="1223"/>
                </a:cubicBezTo>
                <a:cubicBezTo>
                  <a:pt x="1546" y="1226"/>
                  <a:pt x="1546" y="1226"/>
                  <a:pt x="1546" y="1226"/>
                </a:cubicBezTo>
                <a:cubicBezTo>
                  <a:pt x="1550" y="1218"/>
                  <a:pt x="1555" y="1210"/>
                  <a:pt x="1559" y="1202"/>
                </a:cubicBezTo>
                <a:cubicBezTo>
                  <a:pt x="1554" y="1199"/>
                  <a:pt x="1554" y="1199"/>
                  <a:pt x="1554" y="1199"/>
                </a:cubicBezTo>
                <a:moveTo>
                  <a:pt x="122" y="1244"/>
                </a:moveTo>
                <a:cubicBezTo>
                  <a:pt x="117" y="1247"/>
                  <a:pt x="117" y="1247"/>
                  <a:pt x="117" y="1247"/>
                </a:cubicBezTo>
                <a:cubicBezTo>
                  <a:pt x="122" y="1255"/>
                  <a:pt x="126" y="1262"/>
                  <a:pt x="131" y="1270"/>
                </a:cubicBezTo>
                <a:cubicBezTo>
                  <a:pt x="136" y="1267"/>
                  <a:pt x="136" y="1267"/>
                  <a:pt x="136" y="1267"/>
                </a:cubicBezTo>
                <a:cubicBezTo>
                  <a:pt x="131" y="1259"/>
                  <a:pt x="126" y="1252"/>
                  <a:pt x="122" y="1244"/>
                </a:cubicBezTo>
                <a:moveTo>
                  <a:pt x="1528" y="1246"/>
                </a:moveTo>
                <a:cubicBezTo>
                  <a:pt x="1523" y="1254"/>
                  <a:pt x="1518" y="1262"/>
                  <a:pt x="1513" y="1269"/>
                </a:cubicBezTo>
                <a:cubicBezTo>
                  <a:pt x="1518" y="1272"/>
                  <a:pt x="1518" y="1272"/>
                  <a:pt x="1518" y="1272"/>
                </a:cubicBezTo>
                <a:cubicBezTo>
                  <a:pt x="1523" y="1264"/>
                  <a:pt x="1528" y="1257"/>
                  <a:pt x="1532" y="1249"/>
                </a:cubicBezTo>
                <a:cubicBezTo>
                  <a:pt x="1528" y="1246"/>
                  <a:pt x="1528" y="1246"/>
                  <a:pt x="1528" y="1246"/>
                </a:cubicBezTo>
                <a:moveTo>
                  <a:pt x="151" y="1289"/>
                </a:moveTo>
                <a:cubicBezTo>
                  <a:pt x="146" y="1292"/>
                  <a:pt x="146" y="1292"/>
                  <a:pt x="146" y="1292"/>
                </a:cubicBezTo>
                <a:cubicBezTo>
                  <a:pt x="151" y="1300"/>
                  <a:pt x="157" y="1307"/>
                  <a:pt x="162" y="1314"/>
                </a:cubicBezTo>
                <a:cubicBezTo>
                  <a:pt x="166" y="1311"/>
                  <a:pt x="166" y="1311"/>
                  <a:pt x="166" y="1311"/>
                </a:cubicBezTo>
                <a:cubicBezTo>
                  <a:pt x="161" y="1304"/>
                  <a:pt x="156" y="1296"/>
                  <a:pt x="151" y="1289"/>
                </a:cubicBezTo>
                <a:moveTo>
                  <a:pt x="1498" y="1291"/>
                </a:moveTo>
                <a:cubicBezTo>
                  <a:pt x="1493" y="1299"/>
                  <a:pt x="1488" y="1306"/>
                  <a:pt x="1483" y="1313"/>
                </a:cubicBezTo>
                <a:cubicBezTo>
                  <a:pt x="1487" y="1316"/>
                  <a:pt x="1487" y="1316"/>
                  <a:pt x="1487" y="1316"/>
                </a:cubicBezTo>
                <a:cubicBezTo>
                  <a:pt x="1492" y="1309"/>
                  <a:pt x="1498" y="1302"/>
                  <a:pt x="1503" y="1294"/>
                </a:cubicBezTo>
                <a:cubicBezTo>
                  <a:pt x="1498" y="1291"/>
                  <a:pt x="1498" y="1291"/>
                  <a:pt x="1498" y="1291"/>
                </a:cubicBezTo>
                <a:moveTo>
                  <a:pt x="183" y="1332"/>
                </a:moveTo>
                <a:cubicBezTo>
                  <a:pt x="178" y="1336"/>
                  <a:pt x="178" y="1336"/>
                  <a:pt x="178" y="1336"/>
                </a:cubicBezTo>
                <a:cubicBezTo>
                  <a:pt x="184" y="1343"/>
                  <a:pt x="190" y="1350"/>
                  <a:pt x="196" y="1356"/>
                </a:cubicBezTo>
                <a:cubicBezTo>
                  <a:pt x="200" y="1353"/>
                  <a:pt x="200" y="1353"/>
                  <a:pt x="200" y="1353"/>
                </a:cubicBezTo>
                <a:cubicBezTo>
                  <a:pt x="194" y="1346"/>
                  <a:pt x="188" y="1339"/>
                  <a:pt x="183" y="1332"/>
                </a:cubicBezTo>
                <a:moveTo>
                  <a:pt x="1466" y="1334"/>
                </a:moveTo>
                <a:cubicBezTo>
                  <a:pt x="1461" y="1341"/>
                  <a:pt x="1455" y="1348"/>
                  <a:pt x="1449" y="1355"/>
                </a:cubicBezTo>
                <a:cubicBezTo>
                  <a:pt x="1453" y="1359"/>
                  <a:pt x="1453" y="1359"/>
                  <a:pt x="1453" y="1359"/>
                </a:cubicBezTo>
                <a:cubicBezTo>
                  <a:pt x="1459" y="1352"/>
                  <a:pt x="1465" y="1345"/>
                  <a:pt x="1471" y="1338"/>
                </a:cubicBezTo>
                <a:cubicBezTo>
                  <a:pt x="1466" y="1334"/>
                  <a:pt x="1466" y="1334"/>
                  <a:pt x="1466" y="1334"/>
                </a:cubicBezTo>
                <a:moveTo>
                  <a:pt x="217" y="1373"/>
                </a:moveTo>
                <a:cubicBezTo>
                  <a:pt x="213" y="1377"/>
                  <a:pt x="213" y="1377"/>
                  <a:pt x="213" y="1377"/>
                </a:cubicBezTo>
                <a:cubicBezTo>
                  <a:pt x="219" y="1383"/>
                  <a:pt x="225" y="1390"/>
                  <a:pt x="232" y="1397"/>
                </a:cubicBezTo>
                <a:cubicBezTo>
                  <a:pt x="236" y="1393"/>
                  <a:pt x="236" y="1393"/>
                  <a:pt x="236" y="1393"/>
                </a:cubicBezTo>
                <a:cubicBezTo>
                  <a:pt x="229" y="1386"/>
                  <a:pt x="223" y="1380"/>
                  <a:pt x="217" y="1373"/>
                </a:cubicBezTo>
                <a:moveTo>
                  <a:pt x="1431" y="1375"/>
                </a:moveTo>
                <a:cubicBezTo>
                  <a:pt x="1426" y="1382"/>
                  <a:pt x="1419" y="1388"/>
                  <a:pt x="1413" y="1395"/>
                </a:cubicBezTo>
                <a:cubicBezTo>
                  <a:pt x="1417" y="1398"/>
                  <a:pt x="1417" y="1398"/>
                  <a:pt x="1417" y="1398"/>
                </a:cubicBezTo>
                <a:cubicBezTo>
                  <a:pt x="1423" y="1392"/>
                  <a:pt x="1429" y="1385"/>
                  <a:pt x="1436" y="1379"/>
                </a:cubicBezTo>
                <a:cubicBezTo>
                  <a:pt x="1431" y="1375"/>
                  <a:pt x="1431" y="1375"/>
                  <a:pt x="1431" y="1375"/>
                </a:cubicBezTo>
                <a:moveTo>
                  <a:pt x="255" y="1412"/>
                </a:moveTo>
                <a:cubicBezTo>
                  <a:pt x="251" y="1416"/>
                  <a:pt x="251" y="1416"/>
                  <a:pt x="251" y="1416"/>
                </a:cubicBezTo>
                <a:cubicBezTo>
                  <a:pt x="257" y="1422"/>
                  <a:pt x="264" y="1428"/>
                  <a:pt x="270" y="1434"/>
                </a:cubicBezTo>
                <a:cubicBezTo>
                  <a:pt x="274" y="1430"/>
                  <a:pt x="274" y="1430"/>
                  <a:pt x="274" y="1430"/>
                </a:cubicBezTo>
                <a:cubicBezTo>
                  <a:pt x="267" y="1424"/>
                  <a:pt x="261" y="1418"/>
                  <a:pt x="255" y="1412"/>
                </a:cubicBezTo>
                <a:moveTo>
                  <a:pt x="1394" y="1414"/>
                </a:moveTo>
                <a:cubicBezTo>
                  <a:pt x="1388" y="1420"/>
                  <a:pt x="1381" y="1426"/>
                  <a:pt x="1374" y="1432"/>
                </a:cubicBezTo>
                <a:cubicBezTo>
                  <a:pt x="1378" y="1436"/>
                  <a:pt x="1378" y="1436"/>
                  <a:pt x="1378" y="1436"/>
                </a:cubicBezTo>
                <a:cubicBezTo>
                  <a:pt x="1385" y="1430"/>
                  <a:pt x="1391" y="1424"/>
                  <a:pt x="1398" y="1417"/>
                </a:cubicBezTo>
                <a:cubicBezTo>
                  <a:pt x="1394" y="1414"/>
                  <a:pt x="1394" y="1414"/>
                  <a:pt x="1394" y="1414"/>
                </a:cubicBezTo>
                <a:moveTo>
                  <a:pt x="294" y="1448"/>
                </a:moveTo>
                <a:cubicBezTo>
                  <a:pt x="291" y="1452"/>
                  <a:pt x="291" y="1452"/>
                  <a:pt x="291" y="1452"/>
                </a:cubicBezTo>
                <a:cubicBezTo>
                  <a:pt x="298" y="1458"/>
                  <a:pt x="305" y="1464"/>
                  <a:pt x="312" y="1469"/>
                </a:cubicBezTo>
                <a:cubicBezTo>
                  <a:pt x="315" y="1465"/>
                  <a:pt x="315" y="1465"/>
                  <a:pt x="315" y="1465"/>
                </a:cubicBezTo>
                <a:cubicBezTo>
                  <a:pt x="308" y="1459"/>
                  <a:pt x="301" y="1454"/>
                  <a:pt x="294" y="1448"/>
                </a:cubicBezTo>
                <a:moveTo>
                  <a:pt x="1354" y="1450"/>
                </a:moveTo>
                <a:cubicBezTo>
                  <a:pt x="1348" y="1455"/>
                  <a:pt x="1341" y="1461"/>
                  <a:pt x="1334" y="1467"/>
                </a:cubicBezTo>
                <a:cubicBezTo>
                  <a:pt x="1337" y="1471"/>
                  <a:pt x="1337" y="1471"/>
                  <a:pt x="1337" y="1471"/>
                </a:cubicBezTo>
                <a:cubicBezTo>
                  <a:pt x="1344" y="1465"/>
                  <a:pt x="1351" y="1459"/>
                  <a:pt x="1358" y="1454"/>
                </a:cubicBezTo>
                <a:cubicBezTo>
                  <a:pt x="1354" y="1450"/>
                  <a:pt x="1354" y="1450"/>
                  <a:pt x="1354" y="1450"/>
                </a:cubicBezTo>
                <a:moveTo>
                  <a:pt x="336" y="1481"/>
                </a:moveTo>
                <a:cubicBezTo>
                  <a:pt x="333" y="1486"/>
                  <a:pt x="333" y="1486"/>
                  <a:pt x="333" y="1486"/>
                </a:cubicBezTo>
                <a:cubicBezTo>
                  <a:pt x="340" y="1491"/>
                  <a:pt x="347" y="1496"/>
                  <a:pt x="355" y="1501"/>
                </a:cubicBezTo>
                <a:cubicBezTo>
                  <a:pt x="358" y="1497"/>
                  <a:pt x="358" y="1497"/>
                  <a:pt x="358" y="1497"/>
                </a:cubicBezTo>
                <a:cubicBezTo>
                  <a:pt x="351" y="1492"/>
                  <a:pt x="343" y="1487"/>
                  <a:pt x="336" y="1481"/>
                </a:cubicBezTo>
                <a:moveTo>
                  <a:pt x="1312" y="1483"/>
                </a:moveTo>
                <a:cubicBezTo>
                  <a:pt x="1305" y="1488"/>
                  <a:pt x="1298" y="1493"/>
                  <a:pt x="1290" y="1498"/>
                </a:cubicBezTo>
                <a:cubicBezTo>
                  <a:pt x="1293" y="1503"/>
                  <a:pt x="1293" y="1503"/>
                  <a:pt x="1293" y="1503"/>
                </a:cubicBezTo>
                <a:cubicBezTo>
                  <a:pt x="1301" y="1498"/>
                  <a:pt x="1308" y="1492"/>
                  <a:pt x="1316" y="1487"/>
                </a:cubicBezTo>
                <a:cubicBezTo>
                  <a:pt x="1312" y="1483"/>
                  <a:pt x="1312" y="1483"/>
                  <a:pt x="1312" y="1483"/>
                </a:cubicBezTo>
                <a:moveTo>
                  <a:pt x="380" y="1512"/>
                </a:moveTo>
                <a:cubicBezTo>
                  <a:pt x="377" y="1516"/>
                  <a:pt x="377" y="1516"/>
                  <a:pt x="377" y="1516"/>
                </a:cubicBezTo>
                <a:cubicBezTo>
                  <a:pt x="385" y="1521"/>
                  <a:pt x="393" y="1526"/>
                  <a:pt x="400" y="1531"/>
                </a:cubicBezTo>
                <a:cubicBezTo>
                  <a:pt x="403" y="1526"/>
                  <a:pt x="403" y="1526"/>
                  <a:pt x="403" y="1526"/>
                </a:cubicBezTo>
                <a:cubicBezTo>
                  <a:pt x="395" y="1521"/>
                  <a:pt x="388" y="1517"/>
                  <a:pt x="380" y="1512"/>
                </a:cubicBezTo>
                <a:moveTo>
                  <a:pt x="1268" y="1513"/>
                </a:moveTo>
                <a:cubicBezTo>
                  <a:pt x="1261" y="1518"/>
                  <a:pt x="1253" y="1523"/>
                  <a:pt x="1245" y="1527"/>
                </a:cubicBezTo>
                <a:cubicBezTo>
                  <a:pt x="1248" y="1532"/>
                  <a:pt x="1248" y="1532"/>
                  <a:pt x="1248" y="1532"/>
                </a:cubicBezTo>
                <a:cubicBezTo>
                  <a:pt x="1256" y="1527"/>
                  <a:pt x="1264" y="1523"/>
                  <a:pt x="1271" y="1518"/>
                </a:cubicBezTo>
                <a:cubicBezTo>
                  <a:pt x="1268" y="1513"/>
                  <a:pt x="1268" y="1513"/>
                  <a:pt x="1268" y="1513"/>
                </a:cubicBezTo>
                <a:moveTo>
                  <a:pt x="426" y="1540"/>
                </a:moveTo>
                <a:cubicBezTo>
                  <a:pt x="424" y="1544"/>
                  <a:pt x="424" y="1544"/>
                  <a:pt x="424" y="1544"/>
                </a:cubicBezTo>
                <a:cubicBezTo>
                  <a:pt x="431" y="1549"/>
                  <a:pt x="439" y="1553"/>
                  <a:pt x="447" y="1557"/>
                </a:cubicBezTo>
                <a:cubicBezTo>
                  <a:pt x="450" y="1552"/>
                  <a:pt x="450" y="1552"/>
                  <a:pt x="450" y="1552"/>
                </a:cubicBezTo>
                <a:cubicBezTo>
                  <a:pt x="442" y="1548"/>
                  <a:pt x="434" y="1544"/>
                  <a:pt x="426" y="1540"/>
                </a:cubicBezTo>
                <a:moveTo>
                  <a:pt x="1222" y="1541"/>
                </a:moveTo>
                <a:cubicBezTo>
                  <a:pt x="1214" y="1545"/>
                  <a:pt x="1206" y="1549"/>
                  <a:pt x="1199" y="1553"/>
                </a:cubicBezTo>
                <a:cubicBezTo>
                  <a:pt x="1201" y="1558"/>
                  <a:pt x="1201" y="1558"/>
                  <a:pt x="1201" y="1558"/>
                </a:cubicBezTo>
                <a:cubicBezTo>
                  <a:pt x="1209" y="1554"/>
                  <a:pt x="1217" y="1550"/>
                  <a:pt x="1225" y="1545"/>
                </a:cubicBezTo>
                <a:cubicBezTo>
                  <a:pt x="1222" y="1541"/>
                  <a:pt x="1222" y="1541"/>
                  <a:pt x="1222" y="1541"/>
                </a:cubicBezTo>
                <a:moveTo>
                  <a:pt x="474" y="1564"/>
                </a:moveTo>
                <a:cubicBezTo>
                  <a:pt x="472" y="1569"/>
                  <a:pt x="472" y="1569"/>
                  <a:pt x="472" y="1569"/>
                </a:cubicBezTo>
                <a:cubicBezTo>
                  <a:pt x="480" y="1573"/>
                  <a:pt x="488" y="1577"/>
                  <a:pt x="496" y="1580"/>
                </a:cubicBezTo>
                <a:cubicBezTo>
                  <a:pt x="498" y="1575"/>
                  <a:pt x="498" y="1575"/>
                  <a:pt x="498" y="1575"/>
                </a:cubicBezTo>
                <a:cubicBezTo>
                  <a:pt x="490" y="1572"/>
                  <a:pt x="482" y="1568"/>
                  <a:pt x="474" y="1564"/>
                </a:cubicBezTo>
                <a:moveTo>
                  <a:pt x="1175" y="1565"/>
                </a:moveTo>
                <a:cubicBezTo>
                  <a:pt x="1166" y="1569"/>
                  <a:pt x="1158" y="1573"/>
                  <a:pt x="1150" y="1576"/>
                </a:cubicBezTo>
                <a:cubicBezTo>
                  <a:pt x="1152" y="1581"/>
                  <a:pt x="1152" y="1581"/>
                  <a:pt x="1152" y="1581"/>
                </a:cubicBezTo>
                <a:cubicBezTo>
                  <a:pt x="1160" y="1578"/>
                  <a:pt x="1169" y="1574"/>
                  <a:pt x="1177" y="1570"/>
                </a:cubicBezTo>
                <a:cubicBezTo>
                  <a:pt x="1175" y="1565"/>
                  <a:pt x="1175" y="1565"/>
                  <a:pt x="1175" y="1565"/>
                </a:cubicBezTo>
                <a:moveTo>
                  <a:pt x="523" y="1586"/>
                </a:moveTo>
                <a:cubicBezTo>
                  <a:pt x="521" y="1591"/>
                  <a:pt x="521" y="1591"/>
                  <a:pt x="521" y="1591"/>
                </a:cubicBezTo>
                <a:cubicBezTo>
                  <a:pt x="530" y="1594"/>
                  <a:pt x="538" y="1597"/>
                  <a:pt x="547" y="1600"/>
                </a:cubicBezTo>
                <a:cubicBezTo>
                  <a:pt x="548" y="1595"/>
                  <a:pt x="548" y="1595"/>
                  <a:pt x="548" y="1595"/>
                </a:cubicBezTo>
                <a:cubicBezTo>
                  <a:pt x="540" y="1592"/>
                  <a:pt x="532" y="1589"/>
                  <a:pt x="523" y="1586"/>
                </a:cubicBezTo>
                <a:moveTo>
                  <a:pt x="1125" y="1586"/>
                </a:moveTo>
                <a:cubicBezTo>
                  <a:pt x="1117" y="1590"/>
                  <a:pt x="1109" y="1593"/>
                  <a:pt x="1100" y="1596"/>
                </a:cubicBezTo>
                <a:cubicBezTo>
                  <a:pt x="1102" y="1601"/>
                  <a:pt x="1102" y="1601"/>
                  <a:pt x="1102" y="1601"/>
                </a:cubicBezTo>
                <a:cubicBezTo>
                  <a:pt x="1111" y="1598"/>
                  <a:pt x="1119" y="1595"/>
                  <a:pt x="1127" y="1591"/>
                </a:cubicBezTo>
                <a:cubicBezTo>
                  <a:pt x="1125" y="1586"/>
                  <a:pt x="1125" y="1586"/>
                  <a:pt x="1125" y="1586"/>
                </a:cubicBezTo>
                <a:moveTo>
                  <a:pt x="574" y="1604"/>
                </a:moveTo>
                <a:cubicBezTo>
                  <a:pt x="572" y="1609"/>
                  <a:pt x="572" y="1609"/>
                  <a:pt x="572" y="1609"/>
                </a:cubicBezTo>
                <a:cubicBezTo>
                  <a:pt x="581" y="1612"/>
                  <a:pt x="589" y="1614"/>
                  <a:pt x="598" y="1617"/>
                </a:cubicBezTo>
                <a:cubicBezTo>
                  <a:pt x="599" y="1611"/>
                  <a:pt x="599" y="1611"/>
                  <a:pt x="599" y="1611"/>
                </a:cubicBezTo>
                <a:cubicBezTo>
                  <a:pt x="591" y="1609"/>
                  <a:pt x="582" y="1606"/>
                  <a:pt x="574" y="1604"/>
                </a:cubicBezTo>
                <a:moveTo>
                  <a:pt x="1075" y="1604"/>
                </a:moveTo>
                <a:cubicBezTo>
                  <a:pt x="1067" y="1607"/>
                  <a:pt x="1058" y="1610"/>
                  <a:pt x="1049" y="1612"/>
                </a:cubicBezTo>
                <a:cubicBezTo>
                  <a:pt x="1051" y="1617"/>
                  <a:pt x="1051" y="1617"/>
                  <a:pt x="1051" y="1617"/>
                </a:cubicBezTo>
                <a:cubicBezTo>
                  <a:pt x="1060" y="1615"/>
                  <a:pt x="1068" y="1612"/>
                  <a:pt x="1077" y="1609"/>
                </a:cubicBezTo>
                <a:cubicBezTo>
                  <a:pt x="1075" y="1604"/>
                  <a:pt x="1075" y="1604"/>
                  <a:pt x="1075" y="1604"/>
                </a:cubicBezTo>
                <a:moveTo>
                  <a:pt x="625" y="1618"/>
                </a:moveTo>
                <a:cubicBezTo>
                  <a:pt x="624" y="1624"/>
                  <a:pt x="624" y="1624"/>
                  <a:pt x="624" y="1624"/>
                </a:cubicBezTo>
                <a:cubicBezTo>
                  <a:pt x="633" y="1626"/>
                  <a:pt x="642" y="1628"/>
                  <a:pt x="650" y="1630"/>
                </a:cubicBezTo>
                <a:cubicBezTo>
                  <a:pt x="651" y="1624"/>
                  <a:pt x="651" y="1624"/>
                  <a:pt x="651" y="1624"/>
                </a:cubicBezTo>
                <a:cubicBezTo>
                  <a:pt x="643" y="1623"/>
                  <a:pt x="634" y="1621"/>
                  <a:pt x="625" y="1618"/>
                </a:cubicBezTo>
                <a:moveTo>
                  <a:pt x="1024" y="1619"/>
                </a:moveTo>
                <a:cubicBezTo>
                  <a:pt x="1015" y="1621"/>
                  <a:pt x="1006" y="1623"/>
                  <a:pt x="997" y="1625"/>
                </a:cubicBezTo>
                <a:cubicBezTo>
                  <a:pt x="999" y="1630"/>
                  <a:pt x="999" y="1630"/>
                  <a:pt x="999" y="1630"/>
                </a:cubicBezTo>
                <a:cubicBezTo>
                  <a:pt x="1007" y="1628"/>
                  <a:pt x="1016" y="1626"/>
                  <a:pt x="1025" y="1624"/>
                </a:cubicBezTo>
                <a:cubicBezTo>
                  <a:pt x="1024" y="1619"/>
                  <a:pt x="1024" y="1619"/>
                  <a:pt x="1024" y="1619"/>
                </a:cubicBezTo>
                <a:moveTo>
                  <a:pt x="678" y="1630"/>
                </a:moveTo>
                <a:cubicBezTo>
                  <a:pt x="677" y="1635"/>
                  <a:pt x="677" y="1635"/>
                  <a:pt x="677" y="1635"/>
                </a:cubicBezTo>
                <a:cubicBezTo>
                  <a:pt x="686" y="1637"/>
                  <a:pt x="695" y="1638"/>
                  <a:pt x="703" y="1639"/>
                </a:cubicBezTo>
                <a:cubicBezTo>
                  <a:pt x="704" y="1634"/>
                  <a:pt x="704" y="1634"/>
                  <a:pt x="704" y="1634"/>
                </a:cubicBezTo>
                <a:cubicBezTo>
                  <a:pt x="695" y="1633"/>
                  <a:pt x="687" y="1631"/>
                  <a:pt x="678" y="1630"/>
                </a:cubicBezTo>
                <a:moveTo>
                  <a:pt x="971" y="1630"/>
                </a:moveTo>
                <a:cubicBezTo>
                  <a:pt x="962" y="1632"/>
                  <a:pt x="953" y="1633"/>
                  <a:pt x="945" y="1634"/>
                </a:cubicBezTo>
                <a:cubicBezTo>
                  <a:pt x="945" y="1640"/>
                  <a:pt x="945" y="1640"/>
                  <a:pt x="945" y="1640"/>
                </a:cubicBezTo>
                <a:cubicBezTo>
                  <a:pt x="954" y="1638"/>
                  <a:pt x="963" y="1637"/>
                  <a:pt x="972" y="1635"/>
                </a:cubicBezTo>
                <a:cubicBezTo>
                  <a:pt x="971" y="1630"/>
                  <a:pt x="971" y="1630"/>
                  <a:pt x="971" y="1630"/>
                </a:cubicBezTo>
                <a:moveTo>
                  <a:pt x="731" y="1638"/>
                </a:moveTo>
                <a:cubicBezTo>
                  <a:pt x="730" y="1643"/>
                  <a:pt x="730" y="1643"/>
                  <a:pt x="730" y="1643"/>
                </a:cubicBezTo>
                <a:cubicBezTo>
                  <a:pt x="739" y="1644"/>
                  <a:pt x="748" y="1645"/>
                  <a:pt x="757" y="1646"/>
                </a:cubicBezTo>
                <a:cubicBezTo>
                  <a:pt x="757" y="1643"/>
                  <a:pt x="757" y="1643"/>
                  <a:pt x="757" y="1643"/>
                </a:cubicBezTo>
                <a:cubicBezTo>
                  <a:pt x="757" y="1640"/>
                  <a:pt x="757" y="1640"/>
                  <a:pt x="757" y="1640"/>
                </a:cubicBezTo>
                <a:cubicBezTo>
                  <a:pt x="748" y="1639"/>
                  <a:pt x="740" y="1639"/>
                  <a:pt x="731" y="1638"/>
                </a:cubicBezTo>
                <a:moveTo>
                  <a:pt x="918" y="1638"/>
                </a:moveTo>
                <a:cubicBezTo>
                  <a:pt x="909" y="1639"/>
                  <a:pt x="900" y="1640"/>
                  <a:pt x="891" y="1640"/>
                </a:cubicBezTo>
                <a:cubicBezTo>
                  <a:pt x="892" y="1646"/>
                  <a:pt x="892" y="1646"/>
                  <a:pt x="892" y="1646"/>
                </a:cubicBezTo>
                <a:cubicBezTo>
                  <a:pt x="901" y="1645"/>
                  <a:pt x="910" y="1644"/>
                  <a:pt x="919" y="1643"/>
                </a:cubicBezTo>
                <a:cubicBezTo>
                  <a:pt x="918" y="1638"/>
                  <a:pt x="918" y="1638"/>
                  <a:pt x="918" y="1638"/>
                </a:cubicBezTo>
                <a:moveTo>
                  <a:pt x="784" y="1642"/>
                </a:moveTo>
                <a:cubicBezTo>
                  <a:pt x="784" y="1647"/>
                  <a:pt x="784" y="1647"/>
                  <a:pt x="784" y="1647"/>
                </a:cubicBezTo>
                <a:cubicBezTo>
                  <a:pt x="793" y="1648"/>
                  <a:pt x="802" y="1648"/>
                  <a:pt x="811" y="1648"/>
                </a:cubicBezTo>
                <a:cubicBezTo>
                  <a:pt x="811" y="1643"/>
                  <a:pt x="811" y="1643"/>
                  <a:pt x="811" y="1643"/>
                </a:cubicBezTo>
                <a:cubicBezTo>
                  <a:pt x="802" y="1643"/>
                  <a:pt x="793" y="1642"/>
                  <a:pt x="784" y="1642"/>
                </a:cubicBezTo>
                <a:moveTo>
                  <a:pt x="865" y="1642"/>
                </a:moveTo>
                <a:cubicBezTo>
                  <a:pt x="856" y="1643"/>
                  <a:pt x="847" y="1643"/>
                  <a:pt x="838" y="1643"/>
                </a:cubicBezTo>
                <a:cubicBezTo>
                  <a:pt x="838" y="1648"/>
                  <a:pt x="838" y="1648"/>
                  <a:pt x="838" y="1648"/>
                </a:cubicBezTo>
                <a:cubicBezTo>
                  <a:pt x="847" y="1648"/>
                  <a:pt x="856" y="1648"/>
                  <a:pt x="865" y="1648"/>
                </a:cubicBezTo>
                <a:cubicBezTo>
                  <a:pt x="865" y="1642"/>
                  <a:pt x="865" y="1642"/>
                  <a:pt x="865" y="1642"/>
                </a:cubicBezTo>
                <a:moveTo>
                  <a:pt x="812" y="0"/>
                </a:moveTo>
                <a:cubicBezTo>
                  <a:pt x="803" y="0"/>
                  <a:pt x="794" y="0"/>
                  <a:pt x="785" y="1"/>
                </a:cubicBezTo>
                <a:cubicBezTo>
                  <a:pt x="785" y="6"/>
                  <a:pt x="785" y="6"/>
                  <a:pt x="785" y="6"/>
                </a:cubicBezTo>
                <a:cubicBezTo>
                  <a:pt x="794" y="6"/>
                  <a:pt x="803" y="5"/>
                  <a:pt x="812" y="5"/>
                </a:cubicBezTo>
                <a:cubicBezTo>
                  <a:pt x="812" y="0"/>
                  <a:pt x="812" y="0"/>
                  <a:pt x="812" y="0"/>
                </a:cubicBezTo>
              </a:path>
            </a:pathLst>
          </a:custGeom>
          <a:solidFill>
            <a:srgbClr val="FFFFFF">
              <a:alpha val="10000"/>
            </a:srgb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2" name="Freeform 9"/>
          <p:cNvSpPr>
            <a:spLocks noEditPoints="1"/>
          </p:cNvSpPr>
          <p:nvPr/>
        </p:nvSpPr>
        <p:spPr bwMode="auto">
          <a:xfrm>
            <a:off x="8054059" y="-1257300"/>
            <a:ext cx="5882690" cy="5876662"/>
          </a:xfrm>
          <a:custGeom>
            <a:avLst/>
            <a:gdLst>
              <a:gd name="T0" fmla="*/ 732 w 1650"/>
              <a:gd name="T1" fmla="*/ 10 h 1648"/>
              <a:gd name="T2" fmla="*/ 894 w 1650"/>
              <a:gd name="T3" fmla="*/ 3 h 1648"/>
              <a:gd name="T4" fmla="*/ 946 w 1650"/>
              <a:gd name="T5" fmla="*/ 14 h 1648"/>
              <a:gd name="T6" fmla="*/ 651 w 1650"/>
              <a:gd name="T7" fmla="*/ 18 h 1648"/>
              <a:gd name="T8" fmla="*/ 575 w 1650"/>
              <a:gd name="T9" fmla="*/ 44 h 1648"/>
              <a:gd name="T10" fmla="*/ 548 w 1650"/>
              <a:gd name="T11" fmla="*/ 48 h 1648"/>
              <a:gd name="T12" fmla="*/ 1129 w 1650"/>
              <a:gd name="T13" fmla="*/ 57 h 1648"/>
              <a:gd name="T14" fmla="*/ 1151 w 1650"/>
              <a:gd name="T15" fmla="*/ 72 h 1648"/>
              <a:gd name="T16" fmla="*/ 449 w 1650"/>
              <a:gd name="T17" fmla="*/ 90 h 1648"/>
              <a:gd name="T18" fmla="*/ 382 w 1650"/>
              <a:gd name="T19" fmla="*/ 135 h 1648"/>
              <a:gd name="T20" fmla="*/ 357 w 1650"/>
              <a:gd name="T21" fmla="*/ 146 h 1648"/>
              <a:gd name="T22" fmla="*/ 1317 w 1650"/>
              <a:gd name="T23" fmla="*/ 162 h 1648"/>
              <a:gd name="T24" fmla="*/ 1335 w 1650"/>
              <a:gd name="T25" fmla="*/ 183 h 1648"/>
              <a:gd name="T26" fmla="*/ 272 w 1650"/>
              <a:gd name="T27" fmla="*/ 213 h 1648"/>
              <a:gd name="T28" fmla="*/ 219 w 1650"/>
              <a:gd name="T29" fmla="*/ 273 h 1648"/>
              <a:gd name="T30" fmla="*/ 197 w 1650"/>
              <a:gd name="T31" fmla="*/ 290 h 1648"/>
              <a:gd name="T32" fmla="*/ 1472 w 1650"/>
              <a:gd name="T33" fmla="*/ 312 h 1648"/>
              <a:gd name="T34" fmla="*/ 1484 w 1650"/>
              <a:gd name="T35" fmla="*/ 337 h 1648"/>
              <a:gd name="T36" fmla="*/ 132 w 1650"/>
              <a:gd name="T37" fmla="*/ 377 h 1648"/>
              <a:gd name="T38" fmla="*/ 96 w 1650"/>
              <a:gd name="T39" fmla="*/ 449 h 1648"/>
              <a:gd name="T40" fmla="*/ 80 w 1650"/>
              <a:gd name="T41" fmla="*/ 471 h 1648"/>
              <a:gd name="T42" fmla="*/ 1582 w 1650"/>
              <a:gd name="T43" fmla="*/ 496 h 1648"/>
              <a:gd name="T44" fmla="*/ 1588 w 1650"/>
              <a:gd name="T45" fmla="*/ 523 h 1648"/>
              <a:gd name="T46" fmla="*/ 40 w 1650"/>
              <a:gd name="T47" fmla="*/ 571 h 1648"/>
              <a:gd name="T48" fmla="*/ 24 w 1650"/>
              <a:gd name="T49" fmla="*/ 651 h 1648"/>
              <a:gd name="T50" fmla="*/ 14 w 1650"/>
              <a:gd name="T51" fmla="*/ 676 h 1648"/>
              <a:gd name="T52" fmla="*/ 1641 w 1650"/>
              <a:gd name="T53" fmla="*/ 703 h 1648"/>
              <a:gd name="T54" fmla="*/ 6 w 1650"/>
              <a:gd name="T55" fmla="*/ 729 h 1648"/>
              <a:gd name="T56" fmla="*/ 6 w 1650"/>
              <a:gd name="T57" fmla="*/ 810 h 1648"/>
              <a:gd name="T58" fmla="*/ 6 w 1650"/>
              <a:gd name="T59" fmla="*/ 837 h 1648"/>
              <a:gd name="T60" fmla="*/ 1650 w 1650"/>
              <a:gd name="T61" fmla="*/ 837 h 1648"/>
              <a:gd name="T62" fmla="*/ 1642 w 1650"/>
              <a:gd name="T63" fmla="*/ 892 h 1648"/>
              <a:gd name="T64" fmla="*/ 13 w 1650"/>
              <a:gd name="T65" fmla="*/ 971 h 1648"/>
              <a:gd name="T66" fmla="*/ 24 w 1650"/>
              <a:gd name="T67" fmla="*/ 996 h 1648"/>
              <a:gd name="T68" fmla="*/ 1631 w 1650"/>
              <a:gd name="T69" fmla="*/ 999 h 1648"/>
              <a:gd name="T70" fmla="*/ 1605 w 1650"/>
              <a:gd name="T71" fmla="*/ 1076 h 1648"/>
              <a:gd name="T72" fmla="*/ 53 w 1650"/>
              <a:gd name="T73" fmla="*/ 1099 h 1648"/>
              <a:gd name="T74" fmla="*/ 79 w 1650"/>
              <a:gd name="T75" fmla="*/ 1176 h 1648"/>
              <a:gd name="T76" fmla="*/ 96 w 1650"/>
              <a:gd name="T77" fmla="*/ 1197 h 1648"/>
              <a:gd name="T78" fmla="*/ 1559 w 1650"/>
              <a:gd name="T79" fmla="*/ 1202 h 1648"/>
              <a:gd name="T80" fmla="*/ 1513 w 1650"/>
              <a:gd name="T81" fmla="*/ 1269 h 1648"/>
              <a:gd name="T82" fmla="*/ 151 w 1650"/>
              <a:gd name="T83" fmla="*/ 1289 h 1648"/>
              <a:gd name="T84" fmla="*/ 196 w 1650"/>
              <a:gd name="T85" fmla="*/ 1356 h 1648"/>
              <a:gd name="T86" fmla="*/ 217 w 1650"/>
              <a:gd name="T87" fmla="*/ 1373 h 1648"/>
              <a:gd name="T88" fmla="*/ 1436 w 1650"/>
              <a:gd name="T89" fmla="*/ 1379 h 1648"/>
              <a:gd name="T90" fmla="*/ 1374 w 1650"/>
              <a:gd name="T91" fmla="*/ 1432 h 1648"/>
              <a:gd name="T92" fmla="*/ 294 w 1650"/>
              <a:gd name="T93" fmla="*/ 1448 h 1648"/>
              <a:gd name="T94" fmla="*/ 355 w 1650"/>
              <a:gd name="T95" fmla="*/ 1501 h 1648"/>
              <a:gd name="T96" fmla="*/ 380 w 1650"/>
              <a:gd name="T97" fmla="*/ 1512 h 1648"/>
              <a:gd name="T98" fmla="*/ 1271 w 1650"/>
              <a:gd name="T99" fmla="*/ 1518 h 1648"/>
              <a:gd name="T100" fmla="*/ 1199 w 1650"/>
              <a:gd name="T101" fmla="*/ 1553 h 1648"/>
              <a:gd name="T102" fmla="*/ 474 w 1650"/>
              <a:gd name="T103" fmla="*/ 1564 h 1648"/>
              <a:gd name="T104" fmla="*/ 547 w 1650"/>
              <a:gd name="T105" fmla="*/ 1600 h 1648"/>
              <a:gd name="T106" fmla="*/ 574 w 1650"/>
              <a:gd name="T107" fmla="*/ 1604 h 1648"/>
              <a:gd name="T108" fmla="*/ 1077 w 1650"/>
              <a:gd name="T109" fmla="*/ 1609 h 1648"/>
              <a:gd name="T110" fmla="*/ 997 w 1650"/>
              <a:gd name="T111" fmla="*/ 1625 h 1648"/>
              <a:gd name="T112" fmla="*/ 678 w 1650"/>
              <a:gd name="T113" fmla="*/ 1630 h 1648"/>
              <a:gd name="T114" fmla="*/ 757 w 1650"/>
              <a:gd name="T115" fmla="*/ 1646 h 1648"/>
              <a:gd name="T116" fmla="*/ 918 w 1650"/>
              <a:gd name="T117" fmla="*/ 1638 h 1648"/>
              <a:gd name="T118" fmla="*/ 838 w 1650"/>
              <a:gd name="T119" fmla="*/ 1648 h 1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50" h="1648">
                <a:moveTo>
                  <a:pt x="839" y="0"/>
                </a:moveTo>
                <a:cubicBezTo>
                  <a:pt x="839" y="5"/>
                  <a:pt x="839" y="5"/>
                  <a:pt x="839" y="5"/>
                </a:cubicBezTo>
                <a:cubicBezTo>
                  <a:pt x="848" y="5"/>
                  <a:pt x="857" y="6"/>
                  <a:pt x="866" y="6"/>
                </a:cubicBezTo>
                <a:cubicBezTo>
                  <a:pt x="866" y="1"/>
                  <a:pt x="866" y="1"/>
                  <a:pt x="866" y="1"/>
                </a:cubicBezTo>
                <a:cubicBezTo>
                  <a:pt x="857" y="0"/>
                  <a:pt x="848" y="0"/>
                  <a:pt x="839" y="0"/>
                </a:cubicBezTo>
                <a:moveTo>
                  <a:pt x="758" y="2"/>
                </a:moveTo>
                <a:cubicBezTo>
                  <a:pt x="749" y="3"/>
                  <a:pt x="740" y="4"/>
                  <a:pt x="731" y="5"/>
                </a:cubicBezTo>
                <a:cubicBezTo>
                  <a:pt x="732" y="10"/>
                  <a:pt x="732" y="10"/>
                  <a:pt x="732" y="10"/>
                </a:cubicBezTo>
                <a:cubicBezTo>
                  <a:pt x="741" y="9"/>
                  <a:pt x="750" y="8"/>
                  <a:pt x="758" y="8"/>
                </a:cubicBezTo>
                <a:cubicBezTo>
                  <a:pt x="758" y="2"/>
                  <a:pt x="758" y="2"/>
                  <a:pt x="758" y="2"/>
                </a:cubicBezTo>
                <a:moveTo>
                  <a:pt x="893" y="2"/>
                </a:moveTo>
                <a:cubicBezTo>
                  <a:pt x="892" y="8"/>
                  <a:pt x="892" y="8"/>
                  <a:pt x="892" y="8"/>
                </a:cubicBezTo>
                <a:cubicBezTo>
                  <a:pt x="893" y="8"/>
                  <a:pt x="893" y="8"/>
                  <a:pt x="893" y="8"/>
                </a:cubicBezTo>
                <a:cubicBezTo>
                  <a:pt x="902" y="9"/>
                  <a:pt x="911" y="9"/>
                  <a:pt x="919" y="10"/>
                </a:cubicBezTo>
                <a:cubicBezTo>
                  <a:pt x="920" y="5"/>
                  <a:pt x="920" y="5"/>
                  <a:pt x="920" y="5"/>
                </a:cubicBezTo>
                <a:cubicBezTo>
                  <a:pt x="911" y="4"/>
                  <a:pt x="903" y="3"/>
                  <a:pt x="894" y="3"/>
                </a:cubicBezTo>
                <a:cubicBezTo>
                  <a:pt x="893" y="2"/>
                  <a:pt x="893" y="2"/>
                  <a:pt x="893" y="2"/>
                </a:cubicBezTo>
                <a:moveTo>
                  <a:pt x="704" y="8"/>
                </a:moveTo>
                <a:cubicBezTo>
                  <a:pt x="696" y="10"/>
                  <a:pt x="687" y="11"/>
                  <a:pt x="678" y="13"/>
                </a:cubicBezTo>
                <a:cubicBezTo>
                  <a:pt x="679" y="18"/>
                  <a:pt x="679" y="18"/>
                  <a:pt x="679" y="18"/>
                </a:cubicBezTo>
                <a:cubicBezTo>
                  <a:pt x="688" y="17"/>
                  <a:pt x="696" y="15"/>
                  <a:pt x="705" y="14"/>
                </a:cubicBezTo>
                <a:cubicBezTo>
                  <a:pt x="704" y="8"/>
                  <a:pt x="704" y="8"/>
                  <a:pt x="704" y="8"/>
                </a:cubicBezTo>
                <a:moveTo>
                  <a:pt x="946" y="9"/>
                </a:moveTo>
                <a:cubicBezTo>
                  <a:pt x="946" y="14"/>
                  <a:pt x="946" y="14"/>
                  <a:pt x="946" y="14"/>
                </a:cubicBezTo>
                <a:cubicBezTo>
                  <a:pt x="954" y="15"/>
                  <a:pt x="963" y="17"/>
                  <a:pt x="972" y="18"/>
                </a:cubicBezTo>
                <a:cubicBezTo>
                  <a:pt x="973" y="13"/>
                  <a:pt x="973" y="13"/>
                  <a:pt x="973" y="13"/>
                </a:cubicBezTo>
                <a:cubicBezTo>
                  <a:pt x="964" y="11"/>
                  <a:pt x="955" y="10"/>
                  <a:pt x="946" y="9"/>
                </a:cubicBezTo>
                <a:moveTo>
                  <a:pt x="651" y="18"/>
                </a:moveTo>
                <a:cubicBezTo>
                  <a:pt x="643" y="20"/>
                  <a:pt x="634" y="22"/>
                  <a:pt x="625" y="24"/>
                </a:cubicBezTo>
                <a:cubicBezTo>
                  <a:pt x="626" y="29"/>
                  <a:pt x="626" y="29"/>
                  <a:pt x="626" y="29"/>
                </a:cubicBezTo>
                <a:cubicBezTo>
                  <a:pt x="635" y="27"/>
                  <a:pt x="644" y="25"/>
                  <a:pt x="652" y="23"/>
                </a:cubicBezTo>
                <a:cubicBezTo>
                  <a:pt x="651" y="18"/>
                  <a:pt x="651" y="18"/>
                  <a:pt x="651" y="18"/>
                </a:cubicBezTo>
                <a:moveTo>
                  <a:pt x="1000" y="18"/>
                </a:moveTo>
                <a:cubicBezTo>
                  <a:pt x="998" y="23"/>
                  <a:pt x="998" y="23"/>
                  <a:pt x="998" y="23"/>
                </a:cubicBezTo>
                <a:cubicBezTo>
                  <a:pt x="1007" y="25"/>
                  <a:pt x="1016" y="27"/>
                  <a:pt x="1025" y="30"/>
                </a:cubicBezTo>
                <a:cubicBezTo>
                  <a:pt x="1026" y="24"/>
                  <a:pt x="1026" y="24"/>
                  <a:pt x="1026" y="24"/>
                </a:cubicBezTo>
                <a:cubicBezTo>
                  <a:pt x="1017" y="22"/>
                  <a:pt x="1008" y="20"/>
                  <a:pt x="1000" y="18"/>
                </a:cubicBezTo>
                <a:moveTo>
                  <a:pt x="599" y="31"/>
                </a:moveTo>
                <a:cubicBezTo>
                  <a:pt x="590" y="34"/>
                  <a:pt x="582" y="36"/>
                  <a:pt x="573" y="39"/>
                </a:cubicBezTo>
                <a:cubicBezTo>
                  <a:pt x="575" y="44"/>
                  <a:pt x="575" y="44"/>
                  <a:pt x="575" y="44"/>
                </a:cubicBezTo>
                <a:cubicBezTo>
                  <a:pt x="583" y="41"/>
                  <a:pt x="592" y="39"/>
                  <a:pt x="600" y="36"/>
                </a:cubicBezTo>
                <a:cubicBezTo>
                  <a:pt x="599" y="31"/>
                  <a:pt x="599" y="31"/>
                  <a:pt x="599" y="31"/>
                </a:cubicBezTo>
                <a:moveTo>
                  <a:pt x="1052" y="31"/>
                </a:moveTo>
                <a:cubicBezTo>
                  <a:pt x="1050" y="36"/>
                  <a:pt x="1050" y="36"/>
                  <a:pt x="1050" y="36"/>
                </a:cubicBezTo>
                <a:cubicBezTo>
                  <a:pt x="1059" y="39"/>
                  <a:pt x="1068" y="41"/>
                  <a:pt x="1076" y="44"/>
                </a:cubicBezTo>
                <a:cubicBezTo>
                  <a:pt x="1078" y="39"/>
                  <a:pt x="1078" y="39"/>
                  <a:pt x="1078" y="39"/>
                </a:cubicBezTo>
                <a:cubicBezTo>
                  <a:pt x="1069" y="36"/>
                  <a:pt x="1060" y="34"/>
                  <a:pt x="1052" y="31"/>
                </a:cubicBezTo>
                <a:moveTo>
                  <a:pt x="548" y="48"/>
                </a:moveTo>
                <a:cubicBezTo>
                  <a:pt x="539" y="51"/>
                  <a:pt x="531" y="54"/>
                  <a:pt x="523" y="57"/>
                </a:cubicBezTo>
                <a:cubicBezTo>
                  <a:pt x="525" y="62"/>
                  <a:pt x="525" y="62"/>
                  <a:pt x="525" y="62"/>
                </a:cubicBezTo>
                <a:cubicBezTo>
                  <a:pt x="533" y="59"/>
                  <a:pt x="541" y="56"/>
                  <a:pt x="550" y="53"/>
                </a:cubicBezTo>
                <a:cubicBezTo>
                  <a:pt x="548" y="48"/>
                  <a:pt x="548" y="48"/>
                  <a:pt x="548" y="48"/>
                </a:cubicBezTo>
                <a:moveTo>
                  <a:pt x="1103" y="48"/>
                </a:moveTo>
                <a:cubicBezTo>
                  <a:pt x="1102" y="53"/>
                  <a:pt x="1102" y="53"/>
                  <a:pt x="1102" y="53"/>
                </a:cubicBezTo>
                <a:cubicBezTo>
                  <a:pt x="1110" y="56"/>
                  <a:pt x="1118" y="59"/>
                  <a:pt x="1127" y="62"/>
                </a:cubicBezTo>
                <a:cubicBezTo>
                  <a:pt x="1129" y="57"/>
                  <a:pt x="1129" y="57"/>
                  <a:pt x="1129" y="57"/>
                </a:cubicBezTo>
                <a:cubicBezTo>
                  <a:pt x="1120" y="54"/>
                  <a:pt x="1112" y="51"/>
                  <a:pt x="1103" y="48"/>
                </a:cubicBezTo>
                <a:moveTo>
                  <a:pt x="498" y="67"/>
                </a:moveTo>
                <a:cubicBezTo>
                  <a:pt x="489" y="71"/>
                  <a:pt x="481" y="75"/>
                  <a:pt x="473" y="78"/>
                </a:cubicBezTo>
                <a:cubicBezTo>
                  <a:pt x="475" y="83"/>
                  <a:pt x="475" y="83"/>
                  <a:pt x="475" y="83"/>
                </a:cubicBezTo>
                <a:cubicBezTo>
                  <a:pt x="483" y="80"/>
                  <a:pt x="492" y="76"/>
                  <a:pt x="500" y="72"/>
                </a:cubicBezTo>
                <a:cubicBezTo>
                  <a:pt x="498" y="67"/>
                  <a:pt x="498" y="67"/>
                  <a:pt x="498" y="67"/>
                </a:cubicBezTo>
                <a:moveTo>
                  <a:pt x="1154" y="68"/>
                </a:moveTo>
                <a:cubicBezTo>
                  <a:pt x="1151" y="72"/>
                  <a:pt x="1151" y="72"/>
                  <a:pt x="1151" y="72"/>
                </a:cubicBezTo>
                <a:cubicBezTo>
                  <a:pt x="1160" y="76"/>
                  <a:pt x="1168" y="80"/>
                  <a:pt x="1176" y="84"/>
                </a:cubicBezTo>
                <a:cubicBezTo>
                  <a:pt x="1178" y="79"/>
                  <a:pt x="1178" y="79"/>
                  <a:pt x="1178" y="79"/>
                </a:cubicBezTo>
                <a:cubicBezTo>
                  <a:pt x="1170" y="75"/>
                  <a:pt x="1162" y="71"/>
                  <a:pt x="1154" y="68"/>
                </a:cubicBezTo>
                <a:moveTo>
                  <a:pt x="449" y="90"/>
                </a:moveTo>
                <a:cubicBezTo>
                  <a:pt x="441" y="94"/>
                  <a:pt x="433" y="99"/>
                  <a:pt x="425" y="103"/>
                </a:cubicBezTo>
                <a:cubicBezTo>
                  <a:pt x="428" y="108"/>
                  <a:pt x="428" y="108"/>
                  <a:pt x="428" y="108"/>
                </a:cubicBezTo>
                <a:cubicBezTo>
                  <a:pt x="436" y="103"/>
                  <a:pt x="443" y="99"/>
                  <a:pt x="451" y="95"/>
                </a:cubicBezTo>
                <a:cubicBezTo>
                  <a:pt x="449" y="90"/>
                  <a:pt x="449" y="90"/>
                  <a:pt x="449" y="90"/>
                </a:cubicBezTo>
                <a:moveTo>
                  <a:pt x="1202" y="91"/>
                </a:moveTo>
                <a:cubicBezTo>
                  <a:pt x="1200" y="95"/>
                  <a:pt x="1200" y="95"/>
                  <a:pt x="1200" y="95"/>
                </a:cubicBezTo>
                <a:cubicBezTo>
                  <a:pt x="1208" y="100"/>
                  <a:pt x="1216" y="104"/>
                  <a:pt x="1224" y="108"/>
                </a:cubicBezTo>
                <a:cubicBezTo>
                  <a:pt x="1226" y="103"/>
                  <a:pt x="1226" y="103"/>
                  <a:pt x="1226" y="103"/>
                </a:cubicBezTo>
                <a:cubicBezTo>
                  <a:pt x="1219" y="99"/>
                  <a:pt x="1210" y="95"/>
                  <a:pt x="1202" y="91"/>
                </a:cubicBezTo>
                <a:moveTo>
                  <a:pt x="402" y="117"/>
                </a:moveTo>
                <a:cubicBezTo>
                  <a:pt x="394" y="121"/>
                  <a:pt x="386" y="126"/>
                  <a:pt x="379" y="131"/>
                </a:cubicBezTo>
                <a:cubicBezTo>
                  <a:pt x="382" y="135"/>
                  <a:pt x="382" y="135"/>
                  <a:pt x="382" y="135"/>
                </a:cubicBezTo>
                <a:cubicBezTo>
                  <a:pt x="389" y="130"/>
                  <a:pt x="397" y="126"/>
                  <a:pt x="405" y="121"/>
                </a:cubicBezTo>
                <a:cubicBezTo>
                  <a:pt x="402" y="117"/>
                  <a:pt x="402" y="117"/>
                  <a:pt x="402" y="117"/>
                </a:cubicBezTo>
                <a:moveTo>
                  <a:pt x="1250" y="117"/>
                </a:moveTo>
                <a:cubicBezTo>
                  <a:pt x="1247" y="122"/>
                  <a:pt x="1247" y="122"/>
                  <a:pt x="1247" y="122"/>
                </a:cubicBezTo>
                <a:cubicBezTo>
                  <a:pt x="1255" y="126"/>
                  <a:pt x="1262" y="131"/>
                  <a:pt x="1270" y="136"/>
                </a:cubicBezTo>
                <a:cubicBezTo>
                  <a:pt x="1273" y="131"/>
                  <a:pt x="1273" y="131"/>
                  <a:pt x="1273" y="131"/>
                </a:cubicBezTo>
                <a:cubicBezTo>
                  <a:pt x="1265" y="126"/>
                  <a:pt x="1257" y="122"/>
                  <a:pt x="1250" y="117"/>
                </a:cubicBezTo>
                <a:moveTo>
                  <a:pt x="357" y="146"/>
                </a:moveTo>
                <a:cubicBezTo>
                  <a:pt x="349" y="151"/>
                  <a:pt x="342" y="156"/>
                  <a:pt x="335" y="161"/>
                </a:cubicBezTo>
                <a:cubicBezTo>
                  <a:pt x="338" y="166"/>
                  <a:pt x="338" y="166"/>
                  <a:pt x="338" y="166"/>
                </a:cubicBezTo>
                <a:cubicBezTo>
                  <a:pt x="345" y="161"/>
                  <a:pt x="352" y="155"/>
                  <a:pt x="360" y="150"/>
                </a:cubicBezTo>
                <a:cubicBezTo>
                  <a:pt x="357" y="146"/>
                  <a:pt x="357" y="146"/>
                  <a:pt x="357" y="146"/>
                </a:cubicBezTo>
                <a:moveTo>
                  <a:pt x="1295" y="146"/>
                </a:moveTo>
                <a:cubicBezTo>
                  <a:pt x="1292" y="151"/>
                  <a:pt x="1292" y="151"/>
                  <a:pt x="1292" y="151"/>
                </a:cubicBezTo>
                <a:cubicBezTo>
                  <a:pt x="1299" y="156"/>
                  <a:pt x="1307" y="161"/>
                  <a:pt x="1314" y="166"/>
                </a:cubicBezTo>
                <a:cubicBezTo>
                  <a:pt x="1317" y="162"/>
                  <a:pt x="1317" y="162"/>
                  <a:pt x="1317" y="162"/>
                </a:cubicBezTo>
                <a:cubicBezTo>
                  <a:pt x="1310" y="157"/>
                  <a:pt x="1303" y="151"/>
                  <a:pt x="1295" y="146"/>
                </a:cubicBezTo>
                <a:moveTo>
                  <a:pt x="313" y="178"/>
                </a:moveTo>
                <a:cubicBezTo>
                  <a:pt x="306" y="183"/>
                  <a:pt x="299" y="189"/>
                  <a:pt x="292" y="195"/>
                </a:cubicBezTo>
                <a:cubicBezTo>
                  <a:pt x="296" y="199"/>
                  <a:pt x="296" y="199"/>
                  <a:pt x="296" y="199"/>
                </a:cubicBezTo>
                <a:cubicBezTo>
                  <a:pt x="303" y="193"/>
                  <a:pt x="310" y="188"/>
                  <a:pt x="317" y="182"/>
                </a:cubicBezTo>
                <a:cubicBezTo>
                  <a:pt x="313" y="178"/>
                  <a:pt x="313" y="178"/>
                  <a:pt x="313" y="178"/>
                </a:cubicBezTo>
                <a:moveTo>
                  <a:pt x="1338" y="179"/>
                </a:moveTo>
                <a:cubicBezTo>
                  <a:pt x="1335" y="183"/>
                  <a:pt x="1335" y="183"/>
                  <a:pt x="1335" y="183"/>
                </a:cubicBezTo>
                <a:cubicBezTo>
                  <a:pt x="1342" y="188"/>
                  <a:pt x="1349" y="194"/>
                  <a:pt x="1356" y="200"/>
                </a:cubicBezTo>
                <a:cubicBezTo>
                  <a:pt x="1359" y="196"/>
                  <a:pt x="1359" y="196"/>
                  <a:pt x="1359" y="196"/>
                </a:cubicBezTo>
                <a:cubicBezTo>
                  <a:pt x="1353" y="190"/>
                  <a:pt x="1346" y="184"/>
                  <a:pt x="1338" y="179"/>
                </a:cubicBezTo>
                <a:moveTo>
                  <a:pt x="272" y="213"/>
                </a:moveTo>
                <a:cubicBezTo>
                  <a:pt x="265" y="219"/>
                  <a:pt x="259" y="225"/>
                  <a:pt x="252" y="231"/>
                </a:cubicBezTo>
                <a:cubicBezTo>
                  <a:pt x="256" y="235"/>
                  <a:pt x="256" y="235"/>
                  <a:pt x="256" y="235"/>
                </a:cubicBezTo>
                <a:cubicBezTo>
                  <a:pt x="262" y="229"/>
                  <a:pt x="269" y="223"/>
                  <a:pt x="276" y="217"/>
                </a:cubicBezTo>
                <a:cubicBezTo>
                  <a:pt x="272" y="213"/>
                  <a:pt x="272" y="213"/>
                  <a:pt x="272" y="213"/>
                </a:cubicBezTo>
                <a:moveTo>
                  <a:pt x="1380" y="214"/>
                </a:moveTo>
                <a:cubicBezTo>
                  <a:pt x="1376" y="218"/>
                  <a:pt x="1376" y="218"/>
                  <a:pt x="1376" y="218"/>
                </a:cubicBezTo>
                <a:cubicBezTo>
                  <a:pt x="1383" y="224"/>
                  <a:pt x="1389" y="230"/>
                  <a:pt x="1396" y="236"/>
                </a:cubicBezTo>
                <a:cubicBezTo>
                  <a:pt x="1399" y="232"/>
                  <a:pt x="1399" y="232"/>
                  <a:pt x="1399" y="232"/>
                </a:cubicBezTo>
                <a:cubicBezTo>
                  <a:pt x="1393" y="226"/>
                  <a:pt x="1386" y="220"/>
                  <a:pt x="1380" y="214"/>
                </a:cubicBezTo>
                <a:moveTo>
                  <a:pt x="233" y="250"/>
                </a:moveTo>
                <a:cubicBezTo>
                  <a:pt x="227" y="257"/>
                  <a:pt x="221" y="263"/>
                  <a:pt x="215" y="270"/>
                </a:cubicBezTo>
                <a:cubicBezTo>
                  <a:pt x="219" y="273"/>
                  <a:pt x="219" y="273"/>
                  <a:pt x="219" y="273"/>
                </a:cubicBezTo>
                <a:cubicBezTo>
                  <a:pt x="224" y="267"/>
                  <a:pt x="231" y="260"/>
                  <a:pt x="237" y="254"/>
                </a:cubicBezTo>
                <a:cubicBezTo>
                  <a:pt x="233" y="250"/>
                  <a:pt x="233" y="250"/>
                  <a:pt x="233" y="250"/>
                </a:cubicBezTo>
                <a:moveTo>
                  <a:pt x="1418" y="251"/>
                </a:moveTo>
                <a:cubicBezTo>
                  <a:pt x="1415" y="255"/>
                  <a:pt x="1415" y="255"/>
                  <a:pt x="1415" y="255"/>
                </a:cubicBezTo>
                <a:cubicBezTo>
                  <a:pt x="1421" y="261"/>
                  <a:pt x="1427" y="268"/>
                  <a:pt x="1433" y="274"/>
                </a:cubicBezTo>
                <a:cubicBezTo>
                  <a:pt x="1437" y="271"/>
                  <a:pt x="1437" y="271"/>
                  <a:pt x="1437" y="271"/>
                </a:cubicBezTo>
                <a:cubicBezTo>
                  <a:pt x="1431" y="264"/>
                  <a:pt x="1425" y="258"/>
                  <a:pt x="1418" y="251"/>
                </a:cubicBezTo>
                <a:moveTo>
                  <a:pt x="197" y="290"/>
                </a:moveTo>
                <a:cubicBezTo>
                  <a:pt x="191" y="297"/>
                  <a:pt x="185" y="304"/>
                  <a:pt x="180" y="311"/>
                </a:cubicBezTo>
                <a:cubicBezTo>
                  <a:pt x="184" y="314"/>
                  <a:pt x="184" y="314"/>
                  <a:pt x="184" y="314"/>
                </a:cubicBezTo>
                <a:cubicBezTo>
                  <a:pt x="189" y="307"/>
                  <a:pt x="195" y="300"/>
                  <a:pt x="201" y="294"/>
                </a:cubicBezTo>
                <a:cubicBezTo>
                  <a:pt x="197" y="290"/>
                  <a:pt x="197" y="290"/>
                  <a:pt x="197" y="290"/>
                </a:cubicBezTo>
                <a:moveTo>
                  <a:pt x="1455" y="291"/>
                </a:moveTo>
                <a:cubicBezTo>
                  <a:pt x="1451" y="295"/>
                  <a:pt x="1451" y="295"/>
                  <a:pt x="1451" y="295"/>
                </a:cubicBezTo>
                <a:cubicBezTo>
                  <a:pt x="1456" y="301"/>
                  <a:pt x="1462" y="308"/>
                  <a:pt x="1468" y="315"/>
                </a:cubicBezTo>
                <a:cubicBezTo>
                  <a:pt x="1472" y="312"/>
                  <a:pt x="1472" y="312"/>
                  <a:pt x="1472" y="312"/>
                </a:cubicBezTo>
                <a:cubicBezTo>
                  <a:pt x="1466" y="305"/>
                  <a:pt x="1460" y="298"/>
                  <a:pt x="1455" y="291"/>
                </a:cubicBezTo>
                <a:moveTo>
                  <a:pt x="163" y="332"/>
                </a:moveTo>
                <a:cubicBezTo>
                  <a:pt x="158" y="340"/>
                  <a:pt x="152" y="347"/>
                  <a:pt x="147" y="354"/>
                </a:cubicBezTo>
                <a:cubicBezTo>
                  <a:pt x="152" y="357"/>
                  <a:pt x="152" y="357"/>
                  <a:pt x="152" y="357"/>
                </a:cubicBezTo>
                <a:cubicBezTo>
                  <a:pt x="157" y="350"/>
                  <a:pt x="162" y="343"/>
                  <a:pt x="167" y="336"/>
                </a:cubicBezTo>
                <a:cubicBezTo>
                  <a:pt x="163" y="332"/>
                  <a:pt x="163" y="332"/>
                  <a:pt x="163" y="332"/>
                </a:cubicBezTo>
                <a:moveTo>
                  <a:pt x="1488" y="333"/>
                </a:moveTo>
                <a:cubicBezTo>
                  <a:pt x="1484" y="337"/>
                  <a:pt x="1484" y="337"/>
                  <a:pt x="1484" y="337"/>
                </a:cubicBezTo>
                <a:cubicBezTo>
                  <a:pt x="1489" y="344"/>
                  <a:pt x="1494" y="351"/>
                  <a:pt x="1499" y="358"/>
                </a:cubicBezTo>
                <a:cubicBezTo>
                  <a:pt x="1504" y="355"/>
                  <a:pt x="1504" y="355"/>
                  <a:pt x="1504" y="355"/>
                </a:cubicBezTo>
                <a:cubicBezTo>
                  <a:pt x="1499" y="348"/>
                  <a:pt x="1493" y="341"/>
                  <a:pt x="1488" y="333"/>
                </a:cubicBezTo>
                <a:moveTo>
                  <a:pt x="132" y="377"/>
                </a:moveTo>
                <a:cubicBezTo>
                  <a:pt x="127" y="384"/>
                  <a:pt x="123" y="392"/>
                  <a:pt x="118" y="400"/>
                </a:cubicBezTo>
                <a:cubicBezTo>
                  <a:pt x="123" y="402"/>
                  <a:pt x="123" y="402"/>
                  <a:pt x="123" y="402"/>
                </a:cubicBezTo>
                <a:cubicBezTo>
                  <a:pt x="127" y="395"/>
                  <a:pt x="132" y="387"/>
                  <a:pt x="137" y="380"/>
                </a:cubicBezTo>
                <a:cubicBezTo>
                  <a:pt x="132" y="377"/>
                  <a:pt x="132" y="377"/>
                  <a:pt x="132" y="377"/>
                </a:cubicBezTo>
                <a:moveTo>
                  <a:pt x="1519" y="378"/>
                </a:moveTo>
                <a:cubicBezTo>
                  <a:pt x="1514" y="381"/>
                  <a:pt x="1514" y="381"/>
                  <a:pt x="1514" y="381"/>
                </a:cubicBezTo>
                <a:cubicBezTo>
                  <a:pt x="1519" y="388"/>
                  <a:pt x="1524" y="396"/>
                  <a:pt x="1528" y="403"/>
                </a:cubicBezTo>
                <a:cubicBezTo>
                  <a:pt x="1533" y="401"/>
                  <a:pt x="1533" y="401"/>
                  <a:pt x="1533" y="401"/>
                </a:cubicBezTo>
                <a:cubicBezTo>
                  <a:pt x="1528" y="393"/>
                  <a:pt x="1524" y="385"/>
                  <a:pt x="1519" y="378"/>
                </a:cubicBezTo>
                <a:moveTo>
                  <a:pt x="104" y="423"/>
                </a:moveTo>
                <a:cubicBezTo>
                  <a:pt x="100" y="431"/>
                  <a:pt x="96" y="439"/>
                  <a:pt x="92" y="447"/>
                </a:cubicBezTo>
                <a:cubicBezTo>
                  <a:pt x="96" y="449"/>
                  <a:pt x="96" y="449"/>
                  <a:pt x="96" y="449"/>
                </a:cubicBezTo>
                <a:cubicBezTo>
                  <a:pt x="100" y="441"/>
                  <a:pt x="105" y="433"/>
                  <a:pt x="109" y="426"/>
                </a:cubicBezTo>
                <a:cubicBezTo>
                  <a:pt x="104" y="423"/>
                  <a:pt x="104" y="423"/>
                  <a:pt x="104" y="423"/>
                </a:cubicBezTo>
                <a:moveTo>
                  <a:pt x="1547" y="424"/>
                </a:moveTo>
                <a:cubicBezTo>
                  <a:pt x="1542" y="427"/>
                  <a:pt x="1542" y="427"/>
                  <a:pt x="1542" y="427"/>
                </a:cubicBezTo>
                <a:cubicBezTo>
                  <a:pt x="1546" y="434"/>
                  <a:pt x="1550" y="442"/>
                  <a:pt x="1555" y="450"/>
                </a:cubicBezTo>
                <a:cubicBezTo>
                  <a:pt x="1559" y="448"/>
                  <a:pt x="1559" y="448"/>
                  <a:pt x="1559" y="448"/>
                </a:cubicBezTo>
                <a:cubicBezTo>
                  <a:pt x="1555" y="440"/>
                  <a:pt x="1551" y="432"/>
                  <a:pt x="1547" y="424"/>
                </a:cubicBezTo>
                <a:moveTo>
                  <a:pt x="80" y="471"/>
                </a:moveTo>
                <a:cubicBezTo>
                  <a:pt x="76" y="479"/>
                  <a:pt x="72" y="487"/>
                  <a:pt x="68" y="496"/>
                </a:cubicBezTo>
                <a:cubicBezTo>
                  <a:pt x="73" y="498"/>
                  <a:pt x="73" y="498"/>
                  <a:pt x="73" y="498"/>
                </a:cubicBezTo>
                <a:cubicBezTo>
                  <a:pt x="77" y="490"/>
                  <a:pt x="81" y="481"/>
                  <a:pt x="85" y="473"/>
                </a:cubicBezTo>
                <a:cubicBezTo>
                  <a:pt x="80" y="471"/>
                  <a:pt x="80" y="471"/>
                  <a:pt x="80" y="471"/>
                </a:cubicBezTo>
                <a:moveTo>
                  <a:pt x="1571" y="472"/>
                </a:moveTo>
                <a:cubicBezTo>
                  <a:pt x="1566" y="474"/>
                  <a:pt x="1566" y="474"/>
                  <a:pt x="1566" y="474"/>
                </a:cubicBezTo>
                <a:cubicBezTo>
                  <a:pt x="1570" y="482"/>
                  <a:pt x="1574" y="490"/>
                  <a:pt x="1577" y="498"/>
                </a:cubicBezTo>
                <a:cubicBezTo>
                  <a:pt x="1582" y="496"/>
                  <a:pt x="1582" y="496"/>
                  <a:pt x="1582" y="496"/>
                </a:cubicBezTo>
                <a:cubicBezTo>
                  <a:pt x="1579" y="488"/>
                  <a:pt x="1575" y="480"/>
                  <a:pt x="1571" y="472"/>
                </a:cubicBezTo>
                <a:moveTo>
                  <a:pt x="58" y="521"/>
                </a:moveTo>
                <a:cubicBezTo>
                  <a:pt x="55" y="529"/>
                  <a:pt x="52" y="537"/>
                  <a:pt x="49" y="546"/>
                </a:cubicBezTo>
                <a:cubicBezTo>
                  <a:pt x="54" y="548"/>
                  <a:pt x="54" y="548"/>
                  <a:pt x="54" y="548"/>
                </a:cubicBezTo>
                <a:cubicBezTo>
                  <a:pt x="57" y="539"/>
                  <a:pt x="60" y="531"/>
                  <a:pt x="63" y="523"/>
                </a:cubicBezTo>
                <a:cubicBezTo>
                  <a:pt x="58" y="521"/>
                  <a:pt x="58" y="521"/>
                  <a:pt x="58" y="521"/>
                </a:cubicBezTo>
                <a:moveTo>
                  <a:pt x="1593" y="521"/>
                </a:moveTo>
                <a:cubicBezTo>
                  <a:pt x="1588" y="523"/>
                  <a:pt x="1588" y="523"/>
                  <a:pt x="1588" y="523"/>
                </a:cubicBezTo>
                <a:cubicBezTo>
                  <a:pt x="1591" y="531"/>
                  <a:pt x="1594" y="540"/>
                  <a:pt x="1597" y="548"/>
                </a:cubicBezTo>
                <a:cubicBezTo>
                  <a:pt x="1602" y="546"/>
                  <a:pt x="1602" y="546"/>
                  <a:pt x="1602" y="546"/>
                </a:cubicBezTo>
                <a:cubicBezTo>
                  <a:pt x="1599" y="538"/>
                  <a:pt x="1596" y="529"/>
                  <a:pt x="1593" y="521"/>
                </a:cubicBezTo>
                <a:moveTo>
                  <a:pt x="40" y="571"/>
                </a:moveTo>
                <a:cubicBezTo>
                  <a:pt x="37" y="580"/>
                  <a:pt x="34" y="589"/>
                  <a:pt x="32" y="597"/>
                </a:cubicBezTo>
                <a:cubicBezTo>
                  <a:pt x="37" y="599"/>
                  <a:pt x="37" y="599"/>
                  <a:pt x="37" y="599"/>
                </a:cubicBezTo>
                <a:cubicBezTo>
                  <a:pt x="40" y="590"/>
                  <a:pt x="42" y="581"/>
                  <a:pt x="45" y="573"/>
                </a:cubicBezTo>
                <a:cubicBezTo>
                  <a:pt x="40" y="571"/>
                  <a:pt x="40" y="571"/>
                  <a:pt x="40" y="571"/>
                </a:cubicBezTo>
                <a:moveTo>
                  <a:pt x="1611" y="572"/>
                </a:moveTo>
                <a:cubicBezTo>
                  <a:pt x="1606" y="573"/>
                  <a:pt x="1606" y="573"/>
                  <a:pt x="1606" y="573"/>
                </a:cubicBezTo>
                <a:cubicBezTo>
                  <a:pt x="1608" y="582"/>
                  <a:pt x="1611" y="590"/>
                  <a:pt x="1613" y="599"/>
                </a:cubicBezTo>
                <a:cubicBezTo>
                  <a:pt x="1619" y="598"/>
                  <a:pt x="1619" y="598"/>
                  <a:pt x="1619" y="598"/>
                </a:cubicBezTo>
                <a:cubicBezTo>
                  <a:pt x="1616" y="589"/>
                  <a:pt x="1614" y="580"/>
                  <a:pt x="1611" y="572"/>
                </a:cubicBezTo>
                <a:moveTo>
                  <a:pt x="25" y="623"/>
                </a:moveTo>
                <a:cubicBezTo>
                  <a:pt x="23" y="632"/>
                  <a:pt x="21" y="641"/>
                  <a:pt x="19" y="650"/>
                </a:cubicBezTo>
                <a:cubicBezTo>
                  <a:pt x="24" y="651"/>
                  <a:pt x="24" y="651"/>
                  <a:pt x="24" y="651"/>
                </a:cubicBezTo>
                <a:cubicBezTo>
                  <a:pt x="26" y="642"/>
                  <a:pt x="28" y="633"/>
                  <a:pt x="30" y="625"/>
                </a:cubicBezTo>
                <a:cubicBezTo>
                  <a:pt x="25" y="623"/>
                  <a:pt x="25" y="623"/>
                  <a:pt x="25" y="623"/>
                </a:cubicBezTo>
                <a:moveTo>
                  <a:pt x="1626" y="624"/>
                </a:moveTo>
                <a:cubicBezTo>
                  <a:pt x="1620" y="625"/>
                  <a:pt x="1620" y="625"/>
                  <a:pt x="1620" y="625"/>
                </a:cubicBezTo>
                <a:cubicBezTo>
                  <a:pt x="1623" y="633"/>
                  <a:pt x="1625" y="642"/>
                  <a:pt x="1627" y="651"/>
                </a:cubicBezTo>
                <a:cubicBezTo>
                  <a:pt x="1632" y="650"/>
                  <a:pt x="1632" y="650"/>
                  <a:pt x="1632" y="650"/>
                </a:cubicBezTo>
                <a:cubicBezTo>
                  <a:pt x="1630" y="641"/>
                  <a:pt x="1628" y="632"/>
                  <a:pt x="1626" y="624"/>
                </a:cubicBezTo>
                <a:moveTo>
                  <a:pt x="14" y="676"/>
                </a:moveTo>
                <a:cubicBezTo>
                  <a:pt x="12" y="685"/>
                  <a:pt x="11" y="694"/>
                  <a:pt x="9" y="703"/>
                </a:cubicBezTo>
                <a:cubicBezTo>
                  <a:pt x="15" y="703"/>
                  <a:pt x="15" y="703"/>
                  <a:pt x="15" y="703"/>
                </a:cubicBezTo>
                <a:cubicBezTo>
                  <a:pt x="16" y="695"/>
                  <a:pt x="17" y="686"/>
                  <a:pt x="19" y="677"/>
                </a:cubicBezTo>
                <a:cubicBezTo>
                  <a:pt x="14" y="676"/>
                  <a:pt x="14" y="676"/>
                  <a:pt x="14" y="676"/>
                </a:cubicBezTo>
                <a:moveTo>
                  <a:pt x="1637" y="676"/>
                </a:moveTo>
                <a:cubicBezTo>
                  <a:pt x="1632" y="677"/>
                  <a:pt x="1632" y="677"/>
                  <a:pt x="1632" y="677"/>
                </a:cubicBezTo>
                <a:cubicBezTo>
                  <a:pt x="1633" y="686"/>
                  <a:pt x="1635" y="695"/>
                  <a:pt x="1636" y="704"/>
                </a:cubicBezTo>
                <a:cubicBezTo>
                  <a:pt x="1641" y="703"/>
                  <a:pt x="1641" y="703"/>
                  <a:pt x="1641" y="703"/>
                </a:cubicBezTo>
                <a:cubicBezTo>
                  <a:pt x="1640" y="694"/>
                  <a:pt x="1639" y="685"/>
                  <a:pt x="1637" y="676"/>
                </a:cubicBezTo>
                <a:moveTo>
                  <a:pt x="6" y="729"/>
                </a:moveTo>
                <a:cubicBezTo>
                  <a:pt x="5" y="738"/>
                  <a:pt x="4" y="747"/>
                  <a:pt x="3" y="756"/>
                </a:cubicBezTo>
                <a:cubicBezTo>
                  <a:pt x="3" y="756"/>
                  <a:pt x="3" y="756"/>
                  <a:pt x="3" y="756"/>
                </a:cubicBezTo>
                <a:cubicBezTo>
                  <a:pt x="9" y="757"/>
                  <a:pt x="9" y="757"/>
                  <a:pt x="9" y="757"/>
                </a:cubicBezTo>
                <a:cubicBezTo>
                  <a:pt x="9" y="756"/>
                  <a:pt x="9" y="756"/>
                  <a:pt x="9" y="756"/>
                </a:cubicBezTo>
                <a:cubicBezTo>
                  <a:pt x="9" y="747"/>
                  <a:pt x="10" y="739"/>
                  <a:pt x="11" y="730"/>
                </a:cubicBezTo>
                <a:cubicBezTo>
                  <a:pt x="6" y="729"/>
                  <a:pt x="6" y="729"/>
                  <a:pt x="6" y="729"/>
                </a:cubicBezTo>
                <a:moveTo>
                  <a:pt x="1645" y="730"/>
                </a:moveTo>
                <a:cubicBezTo>
                  <a:pt x="1640" y="730"/>
                  <a:pt x="1640" y="730"/>
                  <a:pt x="1640" y="730"/>
                </a:cubicBezTo>
                <a:cubicBezTo>
                  <a:pt x="1641" y="739"/>
                  <a:pt x="1642" y="748"/>
                  <a:pt x="1642" y="757"/>
                </a:cubicBezTo>
                <a:cubicBezTo>
                  <a:pt x="1648" y="756"/>
                  <a:pt x="1648" y="756"/>
                  <a:pt x="1648" y="756"/>
                </a:cubicBezTo>
                <a:cubicBezTo>
                  <a:pt x="1647" y="748"/>
                  <a:pt x="1646" y="739"/>
                  <a:pt x="1645" y="730"/>
                </a:cubicBezTo>
                <a:moveTo>
                  <a:pt x="1" y="783"/>
                </a:moveTo>
                <a:cubicBezTo>
                  <a:pt x="1" y="792"/>
                  <a:pt x="1" y="801"/>
                  <a:pt x="0" y="810"/>
                </a:cubicBezTo>
                <a:cubicBezTo>
                  <a:pt x="6" y="810"/>
                  <a:pt x="6" y="810"/>
                  <a:pt x="6" y="810"/>
                </a:cubicBezTo>
                <a:cubicBezTo>
                  <a:pt x="6" y="801"/>
                  <a:pt x="6" y="792"/>
                  <a:pt x="7" y="783"/>
                </a:cubicBezTo>
                <a:cubicBezTo>
                  <a:pt x="1" y="783"/>
                  <a:pt x="1" y="783"/>
                  <a:pt x="1" y="783"/>
                </a:cubicBezTo>
                <a:moveTo>
                  <a:pt x="1649" y="783"/>
                </a:moveTo>
                <a:cubicBezTo>
                  <a:pt x="1644" y="784"/>
                  <a:pt x="1644" y="784"/>
                  <a:pt x="1644" y="784"/>
                </a:cubicBezTo>
                <a:cubicBezTo>
                  <a:pt x="1644" y="793"/>
                  <a:pt x="1645" y="802"/>
                  <a:pt x="1645" y="810"/>
                </a:cubicBezTo>
                <a:cubicBezTo>
                  <a:pt x="1650" y="810"/>
                  <a:pt x="1650" y="810"/>
                  <a:pt x="1650" y="810"/>
                </a:cubicBezTo>
                <a:cubicBezTo>
                  <a:pt x="1650" y="801"/>
                  <a:pt x="1650" y="792"/>
                  <a:pt x="1649" y="783"/>
                </a:cubicBezTo>
                <a:moveTo>
                  <a:pt x="6" y="837"/>
                </a:moveTo>
                <a:cubicBezTo>
                  <a:pt x="0" y="837"/>
                  <a:pt x="0" y="837"/>
                  <a:pt x="0" y="837"/>
                </a:cubicBezTo>
                <a:cubicBezTo>
                  <a:pt x="1" y="846"/>
                  <a:pt x="1" y="855"/>
                  <a:pt x="1" y="864"/>
                </a:cubicBezTo>
                <a:cubicBezTo>
                  <a:pt x="7" y="864"/>
                  <a:pt x="7" y="864"/>
                  <a:pt x="7" y="864"/>
                </a:cubicBezTo>
                <a:cubicBezTo>
                  <a:pt x="6" y="855"/>
                  <a:pt x="6" y="846"/>
                  <a:pt x="6" y="837"/>
                </a:cubicBezTo>
                <a:moveTo>
                  <a:pt x="1645" y="837"/>
                </a:moveTo>
                <a:cubicBezTo>
                  <a:pt x="1645" y="846"/>
                  <a:pt x="1644" y="855"/>
                  <a:pt x="1644" y="864"/>
                </a:cubicBezTo>
                <a:cubicBezTo>
                  <a:pt x="1649" y="864"/>
                  <a:pt x="1649" y="864"/>
                  <a:pt x="1649" y="864"/>
                </a:cubicBezTo>
                <a:cubicBezTo>
                  <a:pt x="1650" y="855"/>
                  <a:pt x="1650" y="846"/>
                  <a:pt x="1650" y="837"/>
                </a:cubicBezTo>
                <a:cubicBezTo>
                  <a:pt x="1645" y="837"/>
                  <a:pt x="1645" y="837"/>
                  <a:pt x="1645" y="837"/>
                </a:cubicBezTo>
                <a:moveTo>
                  <a:pt x="8" y="890"/>
                </a:moveTo>
                <a:cubicBezTo>
                  <a:pt x="3" y="891"/>
                  <a:pt x="3" y="891"/>
                  <a:pt x="3" y="891"/>
                </a:cubicBezTo>
                <a:cubicBezTo>
                  <a:pt x="4" y="900"/>
                  <a:pt x="5" y="909"/>
                  <a:pt x="6" y="918"/>
                </a:cubicBezTo>
                <a:cubicBezTo>
                  <a:pt x="11" y="917"/>
                  <a:pt x="11" y="917"/>
                  <a:pt x="11" y="917"/>
                </a:cubicBezTo>
                <a:cubicBezTo>
                  <a:pt x="10" y="908"/>
                  <a:pt x="9" y="899"/>
                  <a:pt x="8" y="890"/>
                </a:cubicBezTo>
                <a:moveTo>
                  <a:pt x="1642" y="891"/>
                </a:moveTo>
                <a:cubicBezTo>
                  <a:pt x="1642" y="892"/>
                  <a:pt x="1642" y="892"/>
                  <a:pt x="1642" y="892"/>
                </a:cubicBezTo>
                <a:cubicBezTo>
                  <a:pt x="1641" y="901"/>
                  <a:pt x="1640" y="910"/>
                  <a:pt x="1639" y="919"/>
                </a:cubicBezTo>
                <a:cubicBezTo>
                  <a:pt x="1645" y="919"/>
                  <a:pt x="1645" y="919"/>
                  <a:pt x="1645" y="919"/>
                </a:cubicBezTo>
                <a:cubicBezTo>
                  <a:pt x="1646" y="911"/>
                  <a:pt x="1647" y="902"/>
                  <a:pt x="1647" y="893"/>
                </a:cubicBezTo>
                <a:cubicBezTo>
                  <a:pt x="1648" y="891"/>
                  <a:pt x="1648" y="891"/>
                  <a:pt x="1648" y="891"/>
                </a:cubicBezTo>
                <a:cubicBezTo>
                  <a:pt x="1642" y="891"/>
                  <a:pt x="1642" y="891"/>
                  <a:pt x="1642" y="891"/>
                </a:cubicBezTo>
                <a:moveTo>
                  <a:pt x="14" y="944"/>
                </a:moveTo>
                <a:cubicBezTo>
                  <a:pt x="9" y="944"/>
                  <a:pt x="9" y="944"/>
                  <a:pt x="9" y="944"/>
                </a:cubicBezTo>
                <a:cubicBezTo>
                  <a:pt x="10" y="953"/>
                  <a:pt x="12" y="962"/>
                  <a:pt x="13" y="971"/>
                </a:cubicBezTo>
                <a:cubicBezTo>
                  <a:pt x="19" y="970"/>
                  <a:pt x="19" y="970"/>
                  <a:pt x="19" y="970"/>
                </a:cubicBezTo>
                <a:cubicBezTo>
                  <a:pt x="17" y="962"/>
                  <a:pt x="16" y="953"/>
                  <a:pt x="14" y="944"/>
                </a:cubicBezTo>
                <a:moveTo>
                  <a:pt x="1636" y="945"/>
                </a:moveTo>
                <a:cubicBezTo>
                  <a:pt x="1634" y="954"/>
                  <a:pt x="1633" y="963"/>
                  <a:pt x="1631" y="972"/>
                </a:cubicBezTo>
                <a:cubicBezTo>
                  <a:pt x="1637" y="973"/>
                  <a:pt x="1637" y="973"/>
                  <a:pt x="1637" y="973"/>
                </a:cubicBezTo>
                <a:cubicBezTo>
                  <a:pt x="1638" y="964"/>
                  <a:pt x="1640" y="955"/>
                  <a:pt x="1641" y="946"/>
                </a:cubicBezTo>
                <a:cubicBezTo>
                  <a:pt x="1636" y="945"/>
                  <a:pt x="1636" y="945"/>
                  <a:pt x="1636" y="945"/>
                </a:cubicBezTo>
                <a:moveTo>
                  <a:pt x="24" y="996"/>
                </a:moveTo>
                <a:cubicBezTo>
                  <a:pt x="19" y="998"/>
                  <a:pt x="19" y="998"/>
                  <a:pt x="19" y="998"/>
                </a:cubicBezTo>
                <a:cubicBezTo>
                  <a:pt x="21" y="1006"/>
                  <a:pt x="23" y="1015"/>
                  <a:pt x="25" y="1024"/>
                </a:cubicBezTo>
                <a:cubicBezTo>
                  <a:pt x="30" y="1023"/>
                  <a:pt x="30" y="1023"/>
                  <a:pt x="30" y="1023"/>
                </a:cubicBezTo>
                <a:cubicBezTo>
                  <a:pt x="28" y="1014"/>
                  <a:pt x="26" y="1005"/>
                  <a:pt x="24" y="996"/>
                </a:cubicBezTo>
                <a:moveTo>
                  <a:pt x="1626" y="998"/>
                </a:moveTo>
                <a:cubicBezTo>
                  <a:pt x="1624" y="1007"/>
                  <a:pt x="1622" y="1016"/>
                  <a:pt x="1620" y="1024"/>
                </a:cubicBezTo>
                <a:cubicBezTo>
                  <a:pt x="1625" y="1026"/>
                  <a:pt x="1625" y="1026"/>
                  <a:pt x="1625" y="1026"/>
                </a:cubicBezTo>
                <a:cubicBezTo>
                  <a:pt x="1628" y="1017"/>
                  <a:pt x="1630" y="1008"/>
                  <a:pt x="1631" y="999"/>
                </a:cubicBezTo>
                <a:cubicBezTo>
                  <a:pt x="1626" y="998"/>
                  <a:pt x="1626" y="998"/>
                  <a:pt x="1626" y="998"/>
                </a:cubicBezTo>
                <a:moveTo>
                  <a:pt x="37" y="1048"/>
                </a:moveTo>
                <a:cubicBezTo>
                  <a:pt x="32" y="1050"/>
                  <a:pt x="32" y="1050"/>
                  <a:pt x="32" y="1050"/>
                </a:cubicBezTo>
                <a:cubicBezTo>
                  <a:pt x="34" y="1058"/>
                  <a:pt x="37" y="1067"/>
                  <a:pt x="39" y="1076"/>
                </a:cubicBezTo>
                <a:cubicBezTo>
                  <a:pt x="45" y="1074"/>
                  <a:pt x="45" y="1074"/>
                  <a:pt x="45" y="1074"/>
                </a:cubicBezTo>
                <a:cubicBezTo>
                  <a:pt x="42" y="1066"/>
                  <a:pt x="39" y="1057"/>
                  <a:pt x="37" y="1048"/>
                </a:cubicBezTo>
                <a:moveTo>
                  <a:pt x="1613" y="1050"/>
                </a:moveTo>
                <a:cubicBezTo>
                  <a:pt x="1611" y="1059"/>
                  <a:pt x="1608" y="1067"/>
                  <a:pt x="1605" y="1076"/>
                </a:cubicBezTo>
                <a:cubicBezTo>
                  <a:pt x="1610" y="1077"/>
                  <a:pt x="1610" y="1077"/>
                  <a:pt x="1610" y="1077"/>
                </a:cubicBezTo>
                <a:cubicBezTo>
                  <a:pt x="1613" y="1069"/>
                  <a:pt x="1616" y="1060"/>
                  <a:pt x="1618" y="1052"/>
                </a:cubicBezTo>
                <a:cubicBezTo>
                  <a:pt x="1613" y="1050"/>
                  <a:pt x="1613" y="1050"/>
                  <a:pt x="1613" y="1050"/>
                </a:cubicBezTo>
                <a:moveTo>
                  <a:pt x="53" y="1099"/>
                </a:moveTo>
                <a:cubicBezTo>
                  <a:pt x="48" y="1101"/>
                  <a:pt x="48" y="1101"/>
                  <a:pt x="48" y="1101"/>
                </a:cubicBezTo>
                <a:cubicBezTo>
                  <a:pt x="51" y="1109"/>
                  <a:pt x="54" y="1118"/>
                  <a:pt x="58" y="1126"/>
                </a:cubicBezTo>
                <a:cubicBezTo>
                  <a:pt x="63" y="1124"/>
                  <a:pt x="63" y="1124"/>
                  <a:pt x="63" y="1124"/>
                </a:cubicBezTo>
                <a:cubicBezTo>
                  <a:pt x="59" y="1116"/>
                  <a:pt x="56" y="1108"/>
                  <a:pt x="53" y="1099"/>
                </a:cubicBezTo>
                <a:moveTo>
                  <a:pt x="1597" y="1101"/>
                </a:moveTo>
                <a:cubicBezTo>
                  <a:pt x="1594" y="1109"/>
                  <a:pt x="1591" y="1118"/>
                  <a:pt x="1587" y="1126"/>
                </a:cubicBezTo>
                <a:cubicBezTo>
                  <a:pt x="1592" y="1128"/>
                  <a:pt x="1592" y="1128"/>
                  <a:pt x="1592" y="1128"/>
                </a:cubicBezTo>
                <a:cubicBezTo>
                  <a:pt x="1596" y="1120"/>
                  <a:pt x="1599" y="1111"/>
                  <a:pt x="1602" y="1103"/>
                </a:cubicBezTo>
                <a:cubicBezTo>
                  <a:pt x="1597" y="1101"/>
                  <a:pt x="1597" y="1101"/>
                  <a:pt x="1597" y="1101"/>
                </a:cubicBezTo>
                <a:moveTo>
                  <a:pt x="73" y="1149"/>
                </a:moveTo>
                <a:cubicBezTo>
                  <a:pt x="68" y="1151"/>
                  <a:pt x="68" y="1151"/>
                  <a:pt x="68" y="1151"/>
                </a:cubicBezTo>
                <a:cubicBezTo>
                  <a:pt x="72" y="1159"/>
                  <a:pt x="75" y="1168"/>
                  <a:pt x="79" y="1176"/>
                </a:cubicBezTo>
                <a:cubicBezTo>
                  <a:pt x="84" y="1173"/>
                  <a:pt x="84" y="1173"/>
                  <a:pt x="84" y="1173"/>
                </a:cubicBezTo>
                <a:cubicBezTo>
                  <a:pt x="80" y="1165"/>
                  <a:pt x="76" y="1157"/>
                  <a:pt x="73" y="1149"/>
                </a:cubicBezTo>
                <a:moveTo>
                  <a:pt x="1577" y="1151"/>
                </a:moveTo>
                <a:cubicBezTo>
                  <a:pt x="1573" y="1159"/>
                  <a:pt x="1570" y="1167"/>
                  <a:pt x="1566" y="1175"/>
                </a:cubicBezTo>
                <a:cubicBezTo>
                  <a:pt x="1571" y="1178"/>
                  <a:pt x="1571" y="1178"/>
                  <a:pt x="1571" y="1178"/>
                </a:cubicBezTo>
                <a:cubicBezTo>
                  <a:pt x="1575" y="1170"/>
                  <a:pt x="1578" y="1161"/>
                  <a:pt x="1582" y="1153"/>
                </a:cubicBezTo>
                <a:cubicBezTo>
                  <a:pt x="1577" y="1151"/>
                  <a:pt x="1577" y="1151"/>
                  <a:pt x="1577" y="1151"/>
                </a:cubicBezTo>
                <a:moveTo>
                  <a:pt x="96" y="1197"/>
                </a:moveTo>
                <a:cubicBezTo>
                  <a:pt x="91" y="1200"/>
                  <a:pt x="91" y="1200"/>
                  <a:pt x="91" y="1200"/>
                </a:cubicBezTo>
                <a:cubicBezTo>
                  <a:pt x="95" y="1208"/>
                  <a:pt x="99" y="1216"/>
                  <a:pt x="104" y="1224"/>
                </a:cubicBezTo>
                <a:cubicBezTo>
                  <a:pt x="108" y="1221"/>
                  <a:pt x="108" y="1221"/>
                  <a:pt x="108" y="1221"/>
                </a:cubicBezTo>
                <a:cubicBezTo>
                  <a:pt x="104" y="1213"/>
                  <a:pt x="100" y="1205"/>
                  <a:pt x="96" y="1197"/>
                </a:cubicBezTo>
                <a:moveTo>
                  <a:pt x="1554" y="1199"/>
                </a:moveTo>
                <a:cubicBezTo>
                  <a:pt x="1550" y="1207"/>
                  <a:pt x="1545" y="1215"/>
                  <a:pt x="1541" y="1223"/>
                </a:cubicBezTo>
                <a:cubicBezTo>
                  <a:pt x="1546" y="1226"/>
                  <a:pt x="1546" y="1226"/>
                  <a:pt x="1546" y="1226"/>
                </a:cubicBezTo>
                <a:cubicBezTo>
                  <a:pt x="1550" y="1218"/>
                  <a:pt x="1555" y="1210"/>
                  <a:pt x="1559" y="1202"/>
                </a:cubicBezTo>
                <a:cubicBezTo>
                  <a:pt x="1554" y="1199"/>
                  <a:pt x="1554" y="1199"/>
                  <a:pt x="1554" y="1199"/>
                </a:cubicBezTo>
                <a:moveTo>
                  <a:pt x="122" y="1244"/>
                </a:moveTo>
                <a:cubicBezTo>
                  <a:pt x="117" y="1247"/>
                  <a:pt x="117" y="1247"/>
                  <a:pt x="117" y="1247"/>
                </a:cubicBezTo>
                <a:cubicBezTo>
                  <a:pt x="122" y="1255"/>
                  <a:pt x="126" y="1262"/>
                  <a:pt x="131" y="1270"/>
                </a:cubicBezTo>
                <a:cubicBezTo>
                  <a:pt x="136" y="1267"/>
                  <a:pt x="136" y="1267"/>
                  <a:pt x="136" y="1267"/>
                </a:cubicBezTo>
                <a:cubicBezTo>
                  <a:pt x="131" y="1259"/>
                  <a:pt x="126" y="1252"/>
                  <a:pt x="122" y="1244"/>
                </a:cubicBezTo>
                <a:moveTo>
                  <a:pt x="1528" y="1246"/>
                </a:moveTo>
                <a:cubicBezTo>
                  <a:pt x="1523" y="1254"/>
                  <a:pt x="1518" y="1262"/>
                  <a:pt x="1513" y="1269"/>
                </a:cubicBezTo>
                <a:cubicBezTo>
                  <a:pt x="1518" y="1272"/>
                  <a:pt x="1518" y="1272"/>
                  <a:pt x="1518" y="1272"/>
                </a:cubicBezTo>
                <a:cubicBezTo>
                  <a:pt x="1523" y="1264"/>
                  <a:pt x="1528" y="1257"/>
                  <a:pt x="1532" y="1249"/>
                </a:cubicBezTo>
                <a:cubicBezTo>
                  <a:pt x="1528" y="1246"/>
                  <a:pt x="1528" y="1246"/>
                  <a:pt x="1528" y="1246"/>
                </a:cubicBezTo>
                <a:moveTo>
                  <a:pt x="151" y="1289"/>
                </a:moveTo>
                <a:cubicBezTo>
                  <a:pt x="146" y="1292"/>
                  <a:pt x="146" y="1292"/>
                  <a:pt x="146" y="1292"/>
                </a:cubicBezTo>
                <a:cubicBezTo>
                  <a:pt x="151" y="1300"/>
                  <a:pt x="157" y="1307"/>
                  <a:pt x="162" y="1314"/>
                </a:cubicBezTo>
                <a:cubicBezTo>
                  <a:pt x="166" y="1311"/>
                  <a:pt x="166" y="1311"/>
                  <a:pt x="166" y="1311"/>
                </a:cubicBezTo>
                <a:cubicBezTo>
                  <a:pt x="161" y="1304"/>
                  <a:pt x="156" y="1296"/>
                  <a:pt x="151" y="1289"/>
                </a:cubicBezTo>
                <a:moveTo>
                  <a:pt x="1498" y="1291"/>
                </a:moveTo>
                <a:cubicBezTo>
                  <a:pt x="1493" y="1299"/>
                  <a:pt x="1488" y="1306"/>
                  <a:pt x="1483" y="1313"/>
                </a:cubicBezTo>
                <a:cubicBezTo>
                  <a:pt x="1487" y="1316"/>
                  <a:pt x="1487" y="1316"/>
                  <a:pt x="1487" y="1316"/>
                </a:cubicBezTo>
                <a:cubicBezTo>
                  <a:pt x="1492" y="1309"/>
                  <a:pt x="1498" y="1302"/>
                  <a:pt x="1503" y="1294"/>
                </a:cubicBezTo>
                <a:cubicBezTo>
                  <a:pt x="1498" y="1291"/>
                  <a:pt x="1498" y="1291"/>
                  <a:pt x="1498" y="1291"/>
                </a:cubicBezTo>
                <a:moveTo>
                  <a:pt x="183" y="1332"/>
                </a:moveTo>
                <a:cubicBezTo>
                  <a:pt x="178" y="1336"/>
                  <a:pt x="178" y="1336"/>
                  <a:pt x="178" y="1336"/>
                </a:cubicBezTo>
                <a:cubicBezTo>
                  <a:pt x="184" y="1343"/>
                  <a:pt x="190" y="1350"/>
                  <a:pt x="196" y="1356"/>
                </a:cubicBezTo>
                <a:cubicBezTo>
                  <a:pt x="200" y="1353"/>
                  <a:pt x="200" y="1353"/>
                  <a:pt x="200" y="1353"/>
                </a:cubicBezTo>
                <a:cubicBezTo>
                  <a:pt x="194" y="1346"/>
                  <a:pt x="188" y="1339"/>
                  <a:pt x="183" y="1332"/>
                </a:cubicBezTo>
                <a:moveTo>
                  <a:pt x="1466" y="1334"/>
                </a:moveTo>
                <a:cubicBezTo>
                  <a:pt x="1461" y="1341"/>
                  <a:pt x="1455" y="1348"/>
                  <a:pt x="1449" y="1355"/>
                </a:cubicBezTo>
                <a:cubicBezTo>
                  <a:pt x="1453" y="1359"/>
                  <a:pt x="1453" y="1359"/>
                  <a:pt x="1453" y="1359"/>
                </a:cubicBezTo>
                <a:cubicBezTo>
                  <a:pt x="1459" y="1352"/>
                  <a:pt x="1465" y="1345"/>
                  <a:pt x="1471" y="1338"/>
                </a:cubicBezTo>
                <a:cubicBezTo>
                  <a:pt x="1466" y="1334"/>
                  <a:pt x="1466" y="1334"/>
                  <a:pt x="1466" y="1334"/>
                </a:cubicBezTo>
                <a:moveTo>
                  <a:pt x="217" y="1373"/>
                </a:moveTo>
                <a:cubicBezTo>
                  <a:pt x="213" y="1377"/>
                  <a:pt x="213" y="1377"/>
                  <a:pt x="213" y="1377"/>
                </a:cubicBezTo>
                <a:cubicBezTo>
                  <a:pt x="219" y="1383"/>
                  <a:pt x="225" y="1390"/>
                  <a:pt x="232" y="1397"/>
                </a:cubicBezTo>
                <a:cubicBezTo>
                  <a:pt x="236" y="1393"/>
                  <a:pt x="236" y="1393"/>
                  <a:pt x="236" y="1393"/>
                </a:cubicBezTo>
                <a:cubicBezTo>
                  <a:pt x="229" y="1386"/>
                  <a:pt x="223" y="1380"/>
                  <a:pt x="217" y="1373"/>
                </a:cubicBezTo>
                <a:moveTo>
                  <a:pt x="1431" y="1375"/>
                </a:moveTo>
                <a:cubicBezTo>
                  <a:pt x="1426" y="1382"/>
                  <a:pt x="1419" y="1388"/>
                  <a:pt x="1413" y="1395"/>
                </a:cubicBezTo>
                <a:cubicBezTo>
                  <a:pt x="1417" y="1398"/>
                  <a:pt x="1417" y="1398"/>
                  <a:pt x="1417" y="1398"/>
                </a:cubicBezTo>
                <a:cubicBezTo>
                  <a:pt x="1423" y="1392"/>
                  <a:pt x="1429" y="1385"/>
                  <a:pt x="1436" y="1379"/>
                </a:cubicBezTo>
                <a:cubicBezTo>
                  <a:pt x="1431" y="1375"/>
                  <a:pt x="1431" y="1375"/>
                  <a:pt x="1431" y="1375"/>
                </a:cubicBezTo>
                <a:moveTo>
                  <a:pt x="255" y="1412"/>
                </a:moveTo>
                <a:cubicBezTo>
                  <a:pt x="251" y="1416"/>
                  <a:pt x="251" y="1416"/>
                  <a:pt x="251" y="1416"/>
                </a:cubicBezTo>
                <a:cubicBezTo>
                  <a:pt x="257" y="1422"/>
                  <a:pt x="264" y="1428"/>
                  <a:pt x="270" y="1434"/>
                </a:cubicBezTo>
                <a:cubicBezTo>
                  <a:pt x="274" y="1430"/>
                  <a:pt x="274" y="1430"/>
                  <a:pt x="274" y="1430"/>
                </a:cubicBezTo>
                <a:cubicBezTo>
                  <a:pt x="267" y="1424"/>
                  <a:pt x="261" y="1418"/>
                  <a:pt x="255" y="1412"/>
                </a:cubicBezTo>
                <a:moveTo>
                  <a:pt x="1394" y="1414"/>
                </a:moveTo>
                <a:cubicBezTo>
                  <a:pt x="1388" y="1420"/>
                  <a:pt x="1381" y="1426"/>
                  <a:pt x="1374" y="1432"/>
                </a:cubicBezTo>
                <a:cubicBezTo>
                  <a:pt x="1378" y="1436"/>
                  <a:pt x="1378" y="1436"/>
                  <a:pt x="1378" y="1436"/>
                </a:cubicBezTo>
                <a:cubicBezTo>
                  <a:pt x="1385" y="1430"/>
                  <a:pt x="1391" y="1424"/>
                  <a:pt x="1398" y="1417"/>
                </a:cubicBezTo>
                <a:cubicBezTo>
                  <a:pt x="1394" y="1414"/>
                  <a:pt x="1394" y="1414"/>
                  <a:pt x="1394" y="1414"/>
                </a:cubicBezTo>
                <a:moveTo>
                  <a:pt x="294" y="1448"/>
                </a:moveTo>
                <a:cubicBezTo>
                  <a:pt x="291" y="1452"/>
                  <a:pt x="291" y="1452"/>
                  <a:pt x="291" y="1452"/>
                </a:cubicBezTo>
                <a:cubicBezTo>
                  <a:pt x="298" y="1458"/>
                  <a:pt x="305" y="1464"/>
                  <a:pt x="312" y="1469"/>
                </a:cubicBezTo>
                <a:cubicBezTo>
                  <a:pt x="315" y="1465"/>
                  <a:pt x="315" y="1465"/>
                  <a:pt x="315" y="1465"/>
                </a:cubicBezTo>
                <a:cubicBezTo>
                  <a:pt x="308" y="1459"/>
                  <a:pt x="301" y="1454"/>
                  <a:pt x="294" y="1448"/>
                </a:cubicBezTo>
                <a:moveTo>
                  <a:pt x="1354" y="1450"/>
                </a:moveTo>
                <a:cubicBezTo>
                  <a:pt x="1348" y="1455"/>
                  <a:pt x="1341" y="1461"/>
                  <a:pt x="1334" y="1467"/>
                </a:cubicBezTo>
                <a:cubicBezTo>
                  <a:pt x="1337" y="1471"/>
                  <a:pt x="1337" y="1471"/>
                  <a:pt x="1337" y="1471"/>
                </a:cubicBezTo>
                <a:cubicBezTo>
                  <a:pt x="1344" y="1465"/>
                  <a:pt x="1351" y="1459"/>
                  <a:pt x="1358" y="1454"/>
                </a:cubicBezTo>
                <a:cubicBezTo>
                  <a:pt x="1354" y="1450"/>
                  <a:pt x="1354" y="1450"/>
                  <a:pt x="1354" y="1450"/>
                </a:cubicBezTo>
                <a:moveTo>
                  <a:pt x="336" y="1481"/>
                </a:moveTo>
                <a:cubicBezTo>
                  <a:pt x="333" y="1486"/>
                  <a:pt x="333" y="1486"/>
                  <a:pt x="333" y="1486"/>
                </a:cubicBezTo>
                <a:cubicBezTo>
                  <a:pt x="340" y="1491"/>
                  <a:pt x="347" y="1496"/>
                  <a:pt x="355" y="1501"/>
                </a:cubicBezTo>
                <a:cubicBezTo>
                  <a:pt x="358" y="1497"/>
                  <a:pt x="358" y="1497"/>
                  <a:pt x="358" y="1497"/>
                </a:cubicBezTo>
                <a:cubicBezTo>
                  <a:pt x="351" y="1492"/>
                  <a:pt x="343" y="1487"/>
                  <a:pt x="336" y="1481"/>
                </a:cubicBezTo>
                <a:moveTo>
                  <a:pt x="1312" y="1483"/>
                </a:moveTo>
                <a:cubicBezTo>
                  <a:pt x="1305" y="1488"/>
                  <a:pt x="1298" y="1493"/>
                  <a:pt x="1290" y="1498"/>
                </a:cubicBezTo>
                <a:cubicBezTo>
                  <a:pt x="1293" y="1503"/>
                  <a:pt x="1293" y="1503"/>
                  <a:pt x="1293" y="1503"/>
                </a:cubicBezTo>
                <a:cubicBezTo>
                  <a:pt x="1301" y="1498"/>
                  <a:pt x="1308" y="1492"/>
                  <a:pt x="1316" y="1487"/>
                </a:cubicBezTo>
                <a:cubicBezTo>
                  <a:pt x="1312" y="1483"/>
                  <a:pt x="1312" y="1483"/>
                  <a:pt x="1312" y="1483"/>
                </a:cubicBezTo>
                <a:moveTo>
                  <a:pt x="380" y="1512"/>
                </a:moveTo>
                <a:cubicBezTo>
                  <a:pt x="377" y="1516"/>
                  <a:pt x="377" y="1516"/>
                  <a:pt x="377" y="1516"/>
                </a:cubicBezTo>
                <a:cubicBezTo>
                  <a:pt x="385" y="1521"/>
                  <a:pt x="393" y="1526"/>
                  <a:pt x="400" y="1531"/>
                </a:cubicBezTo>
                <a:cubicBezTo>
                  <a:pt x="403" y="1526"/>
                  <a:pt x="403" y="1526"/>
                  <a:pt x="403" y="1526"/>
                </a:cubicBezTo>
                <a:cubicBezTo>
                  <a:pt x="395" y="1521"/>
                  <a:pt x="388" y="1517"/>
                  <a:pt x="380" y="1512"/>
                </a:cubicBezTo>
                <a:moveTo>
                  <a:pt x="1268" y="1513"/>
                </a:moveTo>
                <a:cubicBezTo>
                  <a:pt x="1261" y="1518"/>
                  <a:pt x="1253" y="1523"/>
                  <a:pt x="1245" y="1527"/>
                </a:cubicBezTo>
                <a:cubicBezTo>
                  <a:pt x="1248" y="1532"/>
                  <a:pt x="1248" y="1532"/>
                  <a:pt x="1248" y="1532"/>
                </a:cubicBezTo>
                <a:cubicBezTo>
                  <a:pt x="1256" y="1527"/>
                  <a:pt x="1264" y="1523"/>
                  <a:pt x="1271" y="1518"/>
                </a:cubicBezTo>
                <a:cubicBezTo>
                  <a:pt x="1268" y="1513"/>
                  <a:pt x="1268" y="1513"/>
                  <a:pt x="1268" y="1513"/>
                </a:cubicBezTo>
                <a:moveTo>
                  <a:pt x="426" y="1540"/>
                </a:moveTo>
                <a:cubicBezTo>
                  <a:pt x="424" y="1544"/>
                  <a:pt x="424" y="1544"/>
                  <a:pt x="424" y="1544"/>
                </a:cubicBezTo>
                <a:cubicBezTo>
                  <a:pt x="431" y="1549"/>
                  <a:pt x="439" y="1553"/>
                  <a:pt x="447" y="1557"/>
                </a:cubicBezTo>
                <a:cubicBezTo>
                  <a:pt x="450" y="1552"/>
                  <a:pt x="450" y="1552"/>
                  <a:pt x="450" y="1552"/>
                </a:cubicBezTo>
                <a:cubicBezTo>
                  <a:pt x="442" y="1548"/>
                  <a:pt x="434" y="1544"/>
                  <a:pt x="426" y="1540"/>
                </a:cubicBezTo>
                <a:moveTo>
                  <a:pt x="1222" y="1541"/>
                </a:moveTo>
                <a:cubicBezTo>
                  <a:pt x="1214" y="1545"/>
                  <a:pt x="1206" y="1549"/>
                  <a:pt x="1199" y="1553"/>
                </a:cubicBezTo>
                <a:cubicBezTo>
                  <a:pt x="1201" y="1558"/>
                  <a:pt x="1201" y="1558"/>
                  <a:pt x="1201" y="1558"/>
                </a:cubicBezTo>
                <a:cubicBezTo>
                  <a:pt x="1209" y="1554"/>
                  <a:pt x="1217" y="1550"/>
                  <a:pt x="1225" y="1545"/>
                </a:cubicBezTo>
                <a:cubicBezTo>
                  <a:pt x="1222" y="1541"/>
                  <a:pt x="1222" y="1541"/>
                  <a:pt x="1222" y="1541"/>
                </a:cubicBezTo>
                <a:moveTo>
                  <a:pt x="474" y="1564"/>
                </a:moveTo>
                <a:cubicBezTo>
                  <a:pt x="472" y="1569"/>
                  <a:pt x="472" y="1569"/>
                  <a:pt x="472" y="1569"/>
                </a:cubicBezTo>
                <a:cubicBezTo>
                  <a:pt x="480" y="1573"/>
                  <a:pt x="488" y="1577"/>
                  <a:pt x="496" y="1580"/>
                </a:cubicBezTo>
                <a:cubicBezTo>
                  <a:pt x="498" y="1575"/>
                  <a:pt x="498" y="1575"/>
                  <a:pt x="498" y="1575"/>
                </a:cubicBezTo>
                <a:cubicBezTo>
                  <a:pt x="490" y="1572"/>
                  <a:pt x="482" y="1568"/>
                  <a:pt x="474" y="1564"/>
                </a:cubicBezTo>
                <a:moveTo>
                  <a:pt x="1175" y="1565"/>
                </a:moveTo>
                <a:cubicBezTo>
                  <a:pt x="1166" y="1569"/>
                  <a:pt x="1158" y="1573"/>
                  <a:pt x="1150" y="1576"/>
                </a:cubicBezTo>
                <a:cubicBezTo>
                  <a:pt x="1152" y="1581"/>
                  <a:pt x="1152" y="1581"/>
                  <a:pt x="1152" y="1581"/>
                </a:cubicBezTo>
                <a:cubicBezTo>
                  <a:pt x="1160" y="1578"/>
                  <a:pt x="1169" y="1574"/>
                  <a:pt x="1177" y="1570"/>
                </a:cubicBezTo>
                <a:cubicBezTo>
                  <a:pt x="1175" y="1565"/>
                  <a:pt x="1175" y="1565"/>
                  <a:pt x="1175" y="1565"/>
                </a:cubicBezTo>
                <a:moveTo>
                  <a:pt x="523" y="1586"/>
                </a:moveTo>
                <a:cubicBezTo>
                  <a:pt x="521" y="1591"/>
                  <a:pt x="521" y="1591"/>
                  <a:pt x="521" y="1591"/>
                </a:cubicBezTo>
                <a:cubicBezTo>
                  <a:pt x="530" y="1594"/>
                  <a:pt x="538" y="1597"/>
                  <a:pt x="547" y="1600"/>
                </a:cubicBezTo>
                <a:cubicBezTo>
                  <a:pt x="548" y="1595"/>
                  <a:pt x="548" y="1595"/>
                  <a:pt x="548" y="1595"/>
                </a:cubicBezTo>
                <a:cubicBezTo>
                  <a:pt x="540" y="1592"/>
                  <a:pt x="532" y="1589"/>
                  <a:pt x="523" y="1586"/>
                </a:cubicBezTo>
                <a:moveTo>
                  <a:pt x="1125" y="1586"/>
                </a:moveTo>
                <a:cubicBezTo>
                  <a:pt x="1117" y="1590"/>
                  <a:pt x="1109" y="1593"/>
                  <a:pt x="1100" y="1596"/>
                </a:cubicBezTo>
                <a:cubicBezTo>
                  <a:pt x="1102" y="1601"/>
                  <a:pt x="1102" y="1601"/>
                  <a:pt x="1102" y="1601"/>
                </a:cubicBezTo>
                <a:cubicBezTo>
                  <a:pt x="1111" y="1598"/>
                  <a:pt x="1119" y="1595"/>
                  <a:pt x="1127" y="1591"/>
                </a:cubicBezTo>
                <a:cubicBezTo>
                  <a:pt x="1125" y="1586"/>
                  <a:pt x="1125" y="1586"/>
                  <a:pt x="1125" y="1586"/>
                </a:cubicBezTo>
                <a:moveTo>
                  <a:pt x="574" y="1604"/>
                </a:moveTo>
                <a:cubicBezTo>
                  <a:pt x="572" y="1609"/>
                  <a:pt x="572" y="1609"/>
                  <a:pt x="572" y="1609"/>
                </a:cubicBezTo>
                <a:cubicBezTo>
                  <a:pt x="581" y="1612"/>
                  <a:pt x="589" y="1614"/>
                  <a:pt x="598" y="1617"/>
                </a:cubicBezTo>
                <a:cubicBezTo>
                  <a:pt x="599" y="1611"/>
                  <a:pt x="599" y="1611"/>
                  <a:pt x="599" y="1611"/>
                </a:cubicBezTo>
                <a:cubicBezTo>
                  <a:pt x="591" y="1609"/>
                  <a:pt x="582" y="1606"/>
                  <a:pt x="574" y="1604"/>
                </a:cubicBezTo>
                <a:moveTo>
                  <a:pt x="1075" y="1604"/>
                </a:moveTo>
                <a:cubicBezTo>
                  <a:pt x="1067" y="1607"/>
                  <a:pt x="1058" y="1610"/>
                  <a:pt x="1049" y="1612"/>
                </a:cubicBezTo>
                <a:cubicBezTo>
                  <a:pt x="1051" y="1617"/>
                  <a:pt x="1051" y="1617"/>
                  <a:pt x="1051" y="1617"/>
                </a:cubicBezTo>
                <a:cubicBezTo>
                  <a:pt x="1060" y="1615"/>
                  <a:pt x="1068" y="1612"/>
                  <a:pt x="1077" y="1609"/>
                </a:cubicBezTo>
                <a:cubicBezTo>
                  <a:pt x="1075" y="1604"/>
                  <a:pt x="1075" y="1604"/>
                  <a:pt x="1075" y="1604"/>
                </a:cubicBezTo>
                <a:moveTo>
                  <a:pt x="625" y="1618"/>
                </a:moveTo>
                <a:cubicBezTo>
                  <a:pt x="624" y="1624"/>
                  <a:pt x="624" y="1624"/>
                  <a:pt x="624" y="1624"/>
                </a:cubicBezTo>
                <a:cubicBezTo>
                  <a:pt x="633" y="1626"/>
                  <a:pt x="642" y="1628"/>
                  <a:pt x="650" y="1630"/>
                </a:cubicBezTo>
                <a:cubicBezTo>
                  <a:pt x="651" y="1624"/>
                  <a:pt x="651" y="1624"/>
                  <a:pt x="651" y="1624"/>
                </a:cubicBezTo>
                <a:cubicBezTo>
                  <a:pt x="643" y="1623"/>
                  <a:pt x="634" y="1621"/>
                  <a:pt x="625" y="1618"/>
                </a:cubicBezTo>
                <a:moveTo>
                  <a:pt x="1024" y="1619"/>
                </a:moveTo>
                <a:cubicBezTo>
                  <a:pt x="1015" y="1621"/>
                  <a:pt x="1006" y="1623"/>
                  <a:pt x="997" y="1625"/>
                </a:cubicBezTo>
                <a:cubicBezTo>
                  <a:pt x="999" y="1630"/>
                  <a:pt x="999" y="1630"/>
                  <a:pt x="999" y="1630"/>
                </a:cubicBezTo>
                <a:cubicBezTo>
                  <a:pt x="1007" y="1628"/>
                  <a:pt x="1016" y="1626"/>
                  <a:pt x="1025" y="1624"/>
                </a:cubicBezTo>
                <a:cubicBezTo>
                  <a:pt x="1024" y="1619"/>
                  <a:pt x="1024" y="1619"/>
                  <a:pt x="1024" y="1619"/>
                </a:cubicBezTo>
                <a:moveTo>
                  <a:pt x="678" y="1630"/>
                </a:moveTo>
                <a:cubicBezTo>
                  <a:pt x="677" y="1635"/>
                  <a:pt x="677" y="1635"/>
                  <a:pt x="677" y="1635"/>
                </a:cubicBezTo>
                <a:cubicBezTo>
                  <a:pt x="686" y="1637"/>
                  <a:pt x="695" y="1638"/>
                  <a:pt x="703" y="1639"/>
                </a:cubicBezTo>
                <a:cubicBezTo>
                  <a:pt x="704" y="1634"/>
                  <a:pt x="704" y="1634"/>
                  <a:pt x="704" y="1634"/>
                </a:cubicBezTo>
                <a:cubicBezTo>
                  <a:pt x="695" y="1633"/>
                  <a:pt x="687" y="1631"/>
                  <a:pt x="678" y="1630"/>
                </a:cubicBezTo>
                <a:moveTo>
                  <a:pt x="971" y="1630"/>
                </a:moveTo>
                <a:cubicBezTo>
                  <a:pt x="962" y="1632"/>
                  <a:pt x="953" y="1633"/>
                  <a:pt x="945" y="1634"/>
                </a:cubicBezTo>
                <a:cubicBezTo>
                  <a:pt x="945" y="1640"/>
                  <a:pt x="945" y="1640"/>
                  <a:pt x="945" y="1640"/>
                </a:cubicBezTo>
                <a:cubicBezTo>
                  <a:pt x="954" y="1638"/>
                  <a:pt x="963" y="1637"/>
                  <a:pt x="972" y="1635"/>
                </a:cubicBezTo>
                <a:cubicBezTo>
                  <a:pt x="971" y="1630"/>
                  <a:pt x="971" y="1630"/>
                  <a:pt x="971" y="1630"/>
                </a:cubicBezTo>
                <a:moveTo>
                  <a:pt x="731" y="1638"/>
                </a:moveTo>
                <a:cubicBezTo>
                  <a:pt x="730" y="1643"/>
                  <a:pt x="730" y="1643"/>
                  <a:pt x="730" y="1643"/>
                </a:cubicBezTo>
                <a:cubicBezTo>
                  <a:pt x="739" y="1644"/>
                  <a:pt x="748" y="1645"/>
                  <a:pt x="757" y="1646"/>
                </a:cubicBezTo>
                <a:cubicBezTo>
                  <a:pt x="757" y="1643"/>
                  <a:pt x="757" y="1643"/>
                  <a:pt x="757" y="1643"/>
                </a:cubicBezTo>
                <a:cubicBezTo>
                  <a:pt x="757" y="1640"/>
                  <a:pt x="757" y="1640"/>
                  <a:pt x="757" y="1640"/>
                </a:cubicBezTo>
                <a:cubicBezTo>
                  <a:pt x="748" y="1639"/>
                  <a:pt x="740" y="1639"/>
                  <a:pt x="731" y="1638"/>
                </a:cubicBezTo>
                <a:moveTo>
                  <a:pt x="918" y="1638"/>
                </a:moveTo>
                <a:cubicBezTo>
                  <a:pt x="909" y="1639"/>
                  <a:pt x="900" y="1640"/>
                  <a:pt x="891" y="1640"/>
                </a:cubicBezTo>
                <a:cubicBezTo>
                  <a:pt x="892" y="1646"/>
                  <a:pt x="892" y="1646"/>
                  <a:pt x="892" y="1646"/>
                </a:cubicBezTo>
                <a:cubicBezTo>
                  <a:pt x="901" y="1645"/>
                  <a:pt x="910" y="1644"/>
                  <a:pt x="919" y="1643"/>
                </a:cubicBezTo>
                <a:cubicBezTo>
                  <a:pt x="918" y="1638"/>
                  <a:pt x="918" y="1638"/>
                  <a:pt x="918" y="1638"/>
                </a:cubicBezTo>
                <a:moveTo>
                  <a:pt x="784" y="1642"/>
                </a:moveTo>
                <a:cubicBezTo>
                  <a:pt x="784" y="1647"/>
                  <a:pt x="784" y="1647"/>
                  <a:pt x="784" y="1647"/>
                </a:cubicBezTo>
                <a:cubicBezTo>
                  <a:pt x="793" y="1648"/>
                  <a:pt x="802" y="1648"/>
                  <a:pt x="811" y="1648"/>
                </a:cubicBezTo>
                <a:cubicBezTo>
                  <a:pt x="811" y="1643"/>
                  <a:pt x="811" y="1643"/>
                  <a:pt x="811" y="1643"/>
                </a:cubicBezTo>
                <a:cubicBezTo>
                  <a:pt x="802" y="1643"/>
                  <a:pt x="793" y="1642"/>
                  <a:pt x="784" y="1642"/>
                </a:cubicBezTo>
                <a:moveTo>
                  <a:pt x="865" y="1642"/>
                </a:moveTo>
                <a:cubicBezTo>
                  <a:pt x="856" y="1643"/>
                  <a:pt x="847" y="1643"/>
                  <a:pt x="838" y="1643"/>
                </a:cubicBezTo>
                <a:cubicBezTo>
                  <a:pt x="838" y="1648"/>
                  <a:pt x="838" y="1648"/>
                  <a:pt x="838" y="1648"/>
                </a:cubicBezTo>
                <a:cubicBezTo>
                  <a:pt x="847" y="1648"/>
                  <a:pt x="856" y="1648"/>
                  <a:pt x="865" y="1648"/>
                </a:cubicBezTo>
                <a:cubicBezTo>
                  <a:pt x="865" y="1642"/>
                  <a:pt x="865" y="1642"/>
                  <a:pt x="865" y="1642"/>
                </a:cubicBezTo>
                <a:moveTo>
                  <a:pt x="812" y="0"/>
                </a:moveTo>
                <a:cubicBezTo>
                  <a:pt x="803" y="0"/>
                  <a:pt x="794" y="0"/>
                  <a:pt x="785" y="1"/>
                </a:cubicBezTo>
                <a:cubicBezTo>
                  <a:pt x="785" y="6"/>
                  <a:pt x="785" y="6"/>
                  <a:pt x="785" y="6"/>
                </a:cubicBezTo>
                <a:cubicBezTo>
                  <a:pt x="794" y="6"/>
                  <a:pt x="803" y="5"/>
                  <a:pt x="812" y="5"/>
                </a:cubicBezTo>
                <a:cubicBezTo>
                  <a:pt x="812" y="0"/>
                  <a:pt x="812" y="0"/>
                  <a:pt x="812" y="0"/>
                </a:cubicBezTo>
              </a:path>
            </a:pathLst>
          </a:custGeom>
          <a:solidFill>
            <a:srgbClr val="FFFFFF">
              <a:alpha val="40000"/>
            </a:srgbClr>
          </a:solidFill>
          <a:ln>
            <a:noFill/>
          </a:ln>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useBgFill="1">
        <p:nvSpPr>
          <p:cNvPr id="193" name="矩形 192"/>
          <p:cNvSpPr/>
          <p:nvPr/>
        </p:nvSpPr>
        <p:spPr>
          <a:xfrm>
            <a:off x="6172200" y="2008687"/>
            <a:ext cx="1440858" cy="64087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endParaRPr>
          </a:p>
        </p:txBody>
      </p:sp>
      <p:grpSp>
        <p:nvGrpSpPr>
          <p:cNvPr id="194" name="组合 193"/>
          <p:cNvGrpSpPr/>
          <p:nvPr/>
        </p:nvGrpSpPr>
        <p:grpSpPr>
          <a:xfrm>
            <a:off x="-1337276" y="3045428"/>
            <a:ext cx="5948145" cy="5716854"/>
            <a:chOff x="461963" y="-1987550"/>
            <a:chExt cx="11268075" cy="10829925"/>
          </a:xfrm>
          <a:gradFill flip="none" rotWithShape="1">
            <a:gsLst>
              <a:gs pos="56000">
                <a:srgbClr val="11ABE2">
                  <a:alpha val="0"/>
                </a:srgbClr>
              </a:gs>
              <a:gs pos="0">
                <a:schemeClr val="bg1">
                  <a:alpha val="30000"/>
                </a:schemeClr>
              </a:gs>
            </a:gsLst>
            <a:lin ang="8100000" scaled="1"/>
            <a:tileRect/>
          </a:gradFill>
        </p:grpSpPr>
        <p:sp>
          <p:nvSpPr>
            <p:cNvPr id="195" name="Freeform 388"/>
            <p:cNvSpPr>
              <a:spLocks noEditPoints="1"/>
            </p:cNvSpPr>
            <p:nvPr/>
          </p:nvSpPr>
          <p:spPr bwMode="auto">
            <a:xfrm>
              <a:off x="461963" y="-1533525"/>
              <a:ext cx="11268075" cy="9917113"/>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6" name="Freeform 389"/>
            <p:cNvSpPr>
              <a:spLocks noEditPoints="1"/>
            </p:cNvSpPr>
            <p:nvPr/>
          </p:nvSpPr>
          <p:spPr bwMode="auto">
            <a:xfrm>
              <a:off x="2022475" y="-158750"/>
              <a:ext cx="8150225" cy="7172325"/>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7" name="Freeform 390"/>
            <p:cNvSpPr>
              <a:spLocks noEditPoints="1"/>
            </p:cNvSpPr>
            <p:nvPr/>
          </p:nvSpPr>
          <p:spPr bwMode="auto">
            <a:xfrm>
              <a:off x="3813175" y="1146175"/>
              <a:ext cx="4565650" cy="4560888"/>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8" name="Freeform 391"/>
            <p:cNvSpPr>
              <a:spLocks noEditPoints="1"/>
            </p:cNvSpPr>
            <p:nvPr/>
          </p:nvSpPr>
          <p:spPr bwMode="auto">
            <a:xfrm>
              <a:off x="2214563" y="-452438"/>
              <a:ext cx="7762875" cy="7759700"/>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199" name="Freeform 392"/>
            <p:cNvSpPr>
              <a:spLocks noEditPoints="1"/>
            </p:cNvSpPr>
            <p:nvPr/>
          </p:nvSpPr>
          <p:spPr bwMode="auto">
            <a:xfrm>
              <a:off x="4102100" y="1431925"/>
              <a:ext cx="3990975" cy="3986213"/>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0" name="Freeform 393"/>
            <p:cNvSpPr>
              <a:spLocks noEditPoints="1"/>
            </p:cNvSpPr>
            <p:nvPr/>
          </p:nvSpPr>
          <p:spPr bwMode="auto">
            <a:xfrm>
              <a:off x="679450" y="-1987550"/>
              <a:ext cx="10836275" cy="10829925"/>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1" name="Freeform 394"/>
            <p:cNvSpPr>
              <a:spLocks noEditPoints="1"/>
            </p:cNvSpPr>
            <p:nvPr/>
          </p:nvSpPr>
          <p:spPr bwMode="auto">
            <a:xfrm>
              <a:off x="2286000" y="73025"/>
              <a:ext cx="7620000" cy="6708775"/>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2" name="Freeform 395"/>
            <p:cNvSpPr>
              <a:spLocks/>
            </p:cNvSpPr>
            <p:nvPr/>
          </p:nvSpPr>
          <p:spPr bwMode="auto">
            <a:xfrm>
              <a:off x="6340475" y="80963"/>
              <a:ext cx="47625" cy="7938"/>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3" name="Freeform 396"/>
            <p:cNvSpPr>
              <a:spLocks noEditPoints="1"/>
            </p:cNvSpPr>
            <p:nvPr/>
          </p:nvSpPr>
          <p:spPr bwMode="auto">
            <a:xfrm>
              <a:off x="3089275" y="207963"/>
              <a:ext cx="6167438" cy="6029325"/>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sp>
          <p:nvSpPr>
            <p:cNvPr id="204" name="Freeform 397"/>
            <p:cNvSpPr>
              <a:spLocks noEditPoints="1"/>
            </p:cNvSpPr>
            <p:nvPr/>
          </p:nvSpPr>
          <p:spPr bwMode="auto">
            <a:xfrm>
              <a:off x="3111500" y="2020888"/>
              <a:ext cx="6145213" cy="762000"/>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endParaRPr>
            </a:p>
          </p:txBody>
        </p:sp>
      </p:grpSp>
      <p:cxnSp>
        <p:nvCxnSpPr>
          <p:cNvPr id="206" name="直接连接符 205"/>
          <p:cNvCxnSpPr/>
          <p:nvPr/>
        </p:nvCxnSpPr>
        <p:spPr>
          <a:xfrm>
            <a:off x="3409950" y="2256637"/>
            <a:ext cx="4403198" cy="0"/>
          </a:xfrm>
          <a:prstGeom prst="line">
            <a:avLst/>
          </a:prstGeom>
          <a:ln w="25400">
            <a:solidFill>
              <a:schemeClr val="bg1">
                <a:alpha val="80000"/>
              </a:schemeClr>
            </a:solidFill>
            <a:prstDash val="lgDash"/>
          </a:ln>
        </p:spPr>
        <p:style>
          <a:lnRef idx="1">
            <a:schemeClr val="accent1"/>
          </a:lnRef>
          <a:fillRef idx="0">
            <a:schemeClr val="accent1"/>
          </a:fillRef>
          <a:effectRef idx="0">
            <a:schemeClr val="accent1"/>
          </a:effectRef>
          <a:fontRef idx="minor">
            <a:schemeClr val="tx1"/>
          </a:fontRef>
        </p:style>
      </p:cxnSp>
      <p:sp>
        <p:nvSpPr>
          <p:cNvPr id="207" name="矩形 206"/>
          <p:cNvSpPr/>
          <p:nvPr/>
        </p:nvSpPr>
        <p:spPr>
          <a:xfrm>
            <a:off x="1517734" y="2248699"/>
            <a:ext cx="5921697" cy="523220"/>
          </a:xfrm>
          <a:prstGeom prst="rect">
            <a:avLst/>
          </a:prstGeom>
        </p:spPr>
        <p:txBody>
          <a:bodyPr wrap="square">
            <a:spAutoFit/>
          </a:bodyPr>
          <a:lstStyle/>
          <a:p>
            <a:pPr algn="r"/>
            <a:r>
              <a:rPr lang="en-US" altLang="zh-TW" sz="2800" b="1" spc="300" dirty="0" smtClean="0">
                <a:solidFill>
                  <a:srgbClr val="00FDFF"/>
                </a:solidFill>
                <a:latin typeface="Times New Roman" panose="02020603050405020304" pitchFamily="18" charset="0"/>
                <a:cs typeface="Times New Roman" panose="02020603050405020304" pitchFamily="18" charset="0"/>
              </a:rPr>
              <a:t>108.10.14</a:t>
            </a:r>
            <a:endParaRPr lang="zh-CN" altLang="en-US" sz="2800" b="1" spc="300" dirty="0">
              <a:solidFill>
                <a:srgbClr val="00FDFF"/>
              </a:solidFill>
              <a:latin typeface="Times New Roman" panose="02020603050405020304" pitchFamily="18" charset="0"/>
              <a:cs typeface="Times New Roman" panose="02020603050405020304" pitchFamily="18" charset="0"/>
            </a:endParaRPr>
          </a:p>
        </p:txBody>
      </p:sp>
      <p:pic>
        <p:nvPicPr>
          <p:cNvPr id="208" name="图片 207"/>
          <p:cNvPicPr>
            <a:picLocks noChangeAspect="1"/>
          </p:cNvPicPr>
          <p:nvPr/>
        </p:nvPicPr>
        <p:blipFill>
          <a:blip r:embed="rId3"/>
          <a:stretch>
            <a:fillRect/>
          </a:stretch>
        </p:blipFill>
        <p:spPr>
          <a:xfrm>
            <a:off x="463735" y="2150430"/>
            <a:ext cx="6614022" cy="95086"/>
          </a:xfrm>
          <a:prstGeom prst="rect">
            <a:avLst/>
          </a:prstGeom>
        </p:spPr>
      </p:pic>
      <p:sp>
        <p:nvSpPr>
          <p:cNvPr id="209" name="矩形 208"/>
          <p:cNvSpPr/>
          <p:nvPr/>
        </p:nvSpPr>
        <p:spPr>
          <a:xfrm>
            <a:off x="2013072" y="1267800"/>
            <a:ext cx="5301451" cy="923330"/>
          </a:xfrm>
          <a:prstGeom prst="rect">
            <a:avLst/>
          </a:prstGeom>
        </p:spPr>
        <p:txBody>
          <a:bodyPr wrap="none">
            <a:spAutoFit/>
          </a:bodyPr>
          <a:lstStyle/>
          <a:p>
            <a:pPr lvl="0"/>
            <a:r>
              <a:rPr lang="zh-TW" altLang="en-US" sz="5400" spc="300" dirty="0" smtClean="0">
                <a:solidFill>
                  <a:prstClr val="white"/>
                </a:solidFill>
                <a:latin typeface="標楷體" panose="03000509000000000000" pitchFamily="65" charset="-120"/>
                <a:ea typeface="標楷體" panose="03000509000000000000" pitchFamily="65" charset="-120"/>
              </a:rPr>
              <a:t>感謝大家的聆聽</a:t>
            </a:r>
            <a:endParaRPr lang="zh-CN" altLang="en-US" sz="5400" spc="300" dirty="0">
              <a:solidFill>
                <a:prstClr val="white"/>
              </a:solidFill>
              <a:latin typeface="標楷體" panose="03000509000000000000" pitchFamily="65" charset="-120"/>
              <a:ea typeface="標楷體" panose="03000509000000000000" pitchFamily="65" charset="-120"/>
            </a:endParaRPr>
          </a:p>
        </p:txBody>
      </p:sp>
      <p:pic>
        <p:nvPicPr>
          <p:cNvPr id="210" name="图片 209"/>
          <p:cNvPicPr>
            <a:picLocks noChangeAspect="1"/>
          </p:cNvPicPr>
          <p:nvPr/>
        </p:nvPicPr>
        <p:blipFill>
          <a:blip r:embed="rId2"/>
          <a:srcRect/>
          <a:stretch>
            <a:fillRect/>
          </a:stretch>
        </p:blipFill>
        <p:spPr>
          <a:xfrm>
            <a:off x="1813883" y="3320667"/>
            <a:ext cx="2987299" cy="2993395"/>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Tree>
    <p:extLst>
      <p:ext uri="{BB962C8B-B14F-4D97-AF65-F5344CB8AC3E}">
        <p14:creationId xmlns:p14="http://schemas.microsoft.com/office/powerpoint/2010/main" val="40752151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2" fill="hold" nodeType="withEffect">
                                  <p:stCondLst>
                                    <p:cond delay="0"/>
                                  </p:stCondLst>
                                  <p:childTnLst>
                                    <p:set>
                                      <p:cBhvr>
                                        <p:cTn id="6" dur="1" fill="hold">
                                          <p:stCondLst>
                                            <p:cond delay="0"/>
                                          </p:stCondLst>
                                        </p:cTn>
                                        <p:tgtEl>
                                          <p:spTgt spid="48"/>
                                        </p:tgtEl>
                                        <p:attrNameLst>
                                          <p:attrName>style.visibility</p:attrName>
                                        </p:attrNameLst>
                                      </p:cBhvr>
                                      <p:to>
                                        <p:strVal val="visible"/>
                                      </p:to>
                                    </p:set>
                                    <p:anim calcmode="lin" valueType="num">
                                      <p:cBhvr additive="base">
                                        <p:cTn id="7" dur="750" fill="hold"/>
                                        <p:tgtEl>
                                          <p:spTgt spid="48"/>
                                        </p:tgtEl>
                                        <p:attrNameLst>
                                          <p:attrName>ppt_x</p:attrName>
                                        </p:attrNameLst>
                                      </p:cBhvr>
                                      <p:tavLst>
                                        <p:tav tm="0">
                                          <p:val>
                                            <p:strVal val="0-#ppt_w/2"/>
                                          </p:val>
                                        </p:tav>
                                        <p:tav tm="100000">
                                          <p:val>
                                            <p:strVal val="#ppt_x"/>
                                          </p:val>
                                        </p:tav>
                                      </p:tavLst>
                                    </p:anim>
                                    <p:anim calcmode="lin" valueType="num">
                                      <p:cBhvr additive="base">
                                        <p:cTn id="8" dur="750" fill="hold"/>
                                        <p:tgtEl>
                                          <p:spTgt spid="48"/>
                                        </p:tgtEl>
                                        <p:attrNameLst>
                                          <p:attrName>ppt_y</p:attrName>
                                        </p:attrNameLst>
                                      </p:cBhvr>
                                      <p:tavLst>
                                        <p:tav tm="0">
                                          <p:val>
                                            <p:strVal val="1+#ppt_h/2"/>
                                          </p:val>
                                        </p:tav>
                                        <p:tav tm="100000">
                                          <p:val>
                                            <p:strVal val="#ppt_y"/>
                                          </p:val>
                                        </p:tav>
                                      </p:tavLst>
                                    </p:anim>
                                  </p:childTnLst>
                                </p:cTn>
                              </p:par>
                              <p:par>
                                <p:cTn id="9" presetID="8" presetClass="emph" presetSubtype="0" fill="hold" nodeType="withEffect">
                                  <p:stCondLst>
                                    <p:cond delay="200"/>
                                  </p:stCondLst>
                                  <p:childTnLst>
                                    <p:animRot by="21600000">
                                      <p:cBhvr>
                                        <p:cTn id="10" dur="2000" fill="hold"/>
                                        <p:tgtEl>
                                          <p:spTgt spid="48"/>
                                        </p:tgtEl>
                                        <p:attrNameLst>
                                          <p:attrName>r</p:attrName>
                                        </p:attrNameLst>
                                      </p:cBhvr>
                                    </p:animRot>
                                  </p:childTnLst>
                                </p:cTn>
                              </p:par>
                              <p:par>
                                <p:cTn id="11" presetID="10" presetClass="entr" presetSubtype="0" fill="hold" nodeType="withEffect">
                                  <p:stCondLst>
                                    <p:cond delay="600"/>
                                  </p:stCondLst>
                                  <p:childTnLst>
                                    <p:set>
                                      <p:cBhvr>
                                        <p:cTn id="12" dur="1" fill="hold">
                                          <p:stCondLst>
                                            <p:cond delay="0"/>
                                          </p:stCondLst>
                                        </p:cTn>
                                        <p:tgtEl>
                                          <p:spTgt spid="174"/>
                                        </p:tgtEl>
                                        <p:attrNameLst>
                                          <p:attrName>style.visibility</p:attrName>
                                        </p:attrNameLst>
                                      </p:cBhvr>
                                      <p:to>
                                        <p:strVal val="visible"/>
                                      </p:to>
                                    </p:set>
                                    <p:animEffect transition="in" filter="fade">
                                      <p:cBhvr>
                                        <p:cTn id="13" dur="500"/>
                                        <p:tgtEl>
                                          <p:spTgt spid="174"/>
                                        </p:tgtEl>
                                      </p:cBhvr>
                                    </p:animEffect>
                                  </p:childTnLst>
                                </p:cTn>
                              </p:par>
                              <p:par>
                                <p:cTn id="14" presetID="8" presetClass="emph" presetSubtype="0" fill="hold" nodeType="withEffect">
                                  <p:stCondLst>
                                    <p:cond delay="300"/>
                                  </p:stCondLst>
                                  <p:childTnLst>
                                    <p:animRot by="21600000">
                                      <p:cBhvr>
                                        <p:cTn id="15" dur="2000" fill="hold"/>
                                        <p:tgtEl>
                                          <p:spTgt spid="174"/>
                                        </p:tgtEl>
                                        <p:attrNameLst>
                                          <p:attrName>r</p:attrName>
                                        </p:attrNameLst>
                                      </p:cBhvr>
                                    </p:animRot>
                                  </p:childTnLst>
                                </p:cTn>
                              </p:par>
                              <p:par>
                                <p:cTn id="16" presetID="10" presetClass="entr" presetSubtype="0" fill="hold" nodeType="withEffect">
                                  <p:stCondLst>
                                    <p:cond delay="800"/>
                                  </p:stCondLst>
                                  <p:childTnLst>
                                    <p:set>
                                      <p:cBhvr>
                                        <p:cTn id="17" dur="1" fill="hold">
                                          <p:stCondLst>
                                            <p:cond delay="0"/>
                                          </p:stCondLst>
                                        </p:cTn>
                                        <p:tgtEl>
                                          <p:spTgt spid="61"/>
                                        </p:tgtEl>
                                        <p:attrNameLst>
                                          <p:attrName>style.visibility</p:attrName>
                                        </p:attrNameLst>
                                      </p:cBhvr>
                                      <p:to>
                                        <p:strVal val="visible"/>
                                      </p:to>
                                    </p:set>
                                    <p:animEffect transition="in" filter="fade">
                                      <p:cBhvr>
                                        <p:cTn id="18" dur="500"/>
                                        <p:tgtEl>
                                          <p:spTgt spid="61"/>
                                        </p:tgtEl>
                                      </p:cBhvr>
                                    </p:animEffect>
                                  </p:childTnLst>
                                </p:cTn>
                              </p:par>
                              <p:par>
                                <p:cTn id="19" presetID="8" presetClass="emph" presetSubtype="0" fill="hold" nodeType="withEffect">
                                  <p:stCondLst>
                                    <p:cond delay="0"/>
                                  </p:stCondLst>
                                  <p:childTnLst>
                                    <p:animRot by="21600000">
                                      <p:cBhvr>
                                        <p:cTn id="20" dur="2000" fill="hold"/>
                                        <p:tgtEl>
                                          <p:spTgt spid="61"/>
                                        </p:tgtEl>
                                        <p:attrNameLst>
                                          <p:attrName>r</p:attrName>
                                        </p:attrNameLst>
                                      </p:cBhvr>
                                    </p:animRot>
                                  </p:childTnLst>
                                </p:cTn>
                              </p:par>
                              <p:par>
                                <p:cTn id="21" presetID="10" presetClass="entr" presetSubtype="0" fill="hold" nodeType="withEffect">
                                  <p:stCondLst>
                                    <p:cond delay="1000"/>
                                  </p:stCondLst>
                                  <p:childTnLst>
                                    <p:set>
                                      <p:cBhvr>
                                        <p:cTn id="22" dur="1" fill="hold">
                                          <p:stCondLst>
                                            <p:cond delay="0"/>
                                          </p:stCondLst>
                                        </p:cTn>
                                        <p:tgtEl>
                                          <p:spTgt spid="47"/>
                                        </p:tgtEl>
                                        <p:attrNameLst>
                                          <p:attrName>style.visibility</p:attrName>
                                        </p:attrNameLst>
                                      </p:cBhvr>
                                      <p:to>
                                        <p:strVal val="visible"/>
                                      </p:to>
                                    </p:set>
                                    <p:animEffect transition="in" filter="fade">
                                      <p:cBhvr>
                                        <p:cTn id="23" dur="500"/>
                                        <p:tgtEl>
                                          <p:spTgt spid="47"/>
                                        </p:tgtEl>
                                      </p:cBhvr>
                                    </p:animEffect>
                                  </p:childTnLst>
                                </p:cTn>
                              </p:par>
                              <p:par>
                                <p:cTn id="24" presetID="10" presetClass="entr" presetSubtype="0" fill="hold" grpId="0" nodeType="withEffect">
                                  <p:stCondLst>
                                    <p:cond delay="1100"/>
                                  </p:stCondLst>
                                  <p:childTnLst>
                                    <p:set>
                                      <p:cBhvr>
                                        <p:cTn id="25" dur="1" fill="hold">
                                          <p:stCondLst>
                                            <p:cond delay="0"/>
                                          </p:stCondLst>
                                        </p:cTn>
                                        <p:tgtEl>
                                          <p:spTgt spid="172"/>
                                        </p:tgtEl>
                                        <p:attrNameLst>
                                          <p:attrName>style.visibility</p:attrName>
                                        </p:attrNameLst>
                                      </p:cBhvr>
                                      <p:to>
                                        <p:strVal val="visible"/>
                                      </p:to>
                                    </p:set>
                                    <p:animEffect transition="in" filter="fade">
                                      <p:cBhvr>
                                        <p:cTn id="26" dur="500"/>
                                        <p:tgtEl>
                                          <p:spTgt spid="172"/>
                                        </p:tgtEl>
                                      </p:cBhvr>
                                    </p:animEffect>
                                  </p:childTnLst>
                                </p:cTn>
                              </p:par>
                              <p:par>
                                <p:cTn id="27" presetID="10" presetClass="entr" presetSubtype="0" fill="hold" grpId="1" nodeType="withEffect">
                                  <p:stCondLst>
                                    <p:cond delay="1100"/>
                                  </p:stCondLst>
                                  <p:childTnLst>
                                    <p:set>
                                      <p:cBhvr>
                                        <p:cTn id="28" dur="1" fill="hold">
                                          <p:stCondLst>
                                            <p:cond delay="0"/>
                                          </p:stCondLst>
                                        </p:cTn>
                                        <p:tgtEl>
                                          <p:spTgt spid="173"/>
                                        </p:tgtEl>
                                        <p:attrNameLst>
                                          <p:attrName>style.visibility</p:attrName>
                                        </p:attrNameLst>
                                      </p:cBhvr>
                                      <p:to>
                                        <p:strVal val="visible"/>
                                      </p:to>
                                    </p:set>
                                    <p:animEffect transition="in" filter="fade">
                                      <p:cBhvr>
                                        <p:cTn id="29" dur="500"/>
                                        <p:tgtEl>
                                          <p:spTgt spid="173"/>
                                        </p:tgtEl>
                                      </p:cBhvr>
                                    </p:animEffect>
                                  </p:childTnLst>
                                </p:cTn>
                              </p:par>
                              <p:par>
                                <p:cTn id="30" presetID="8" presetClass="emph" presetSubtype="0" fill="hold" grpId="0" nodeType="withEffect">
                                  <p:stCondLst>
                                    <p:cond delay="200"/>
                                  </p:stCondLst>
                                  <p:childTnLst>
                                    <p:animRot by="21600000">
                                      <p:cBhvr>
                                        <p:cTn id="31" dur="2000" fill="hold"/>
                                        <p:tgtEl>
                                          <p:spTgt spid="173"/>
                                        </p:tgtEl>
                                        <p:attrNameLst>
                                          <p:attrName>r</p:attrName>
                                        </p:attrNameLst>
                                      </p:cBhvr>
                                    </p:animRot>
                                  </p:childTnLst>
                                </p:cTn>
                              </p:par>
                              <p:par>
                                <p:cTn id="32" presetID="10" presetClass="entr" presetSubtype="0" fill="hold" grpId="0" nodeType="withEffect">
                                  <p:stCondLst>
                                    <p:cond delay="1100"/>
                                  </p:stCondLst>
                                  <p:childTnLst>
                                    <p:set>
                                      <p:cBhvr>
                                        <p:cTn id="33" dur="1" fill="hold">
                                          <p:stCondLst>
                                            <p:cond delay="0"/>
                                          </p:stCondLst>
                                        </p:cTn>
                                        <p:tgtEl>
                                          <p:spTgt spid="185"/>
                                        </p:tgtEl>
                                        <p:attrNameLst>
                                          <p:attrName>style.visibility</p:attrName>
                                        </p:attrNameLst>
                                      </p:cBhvr>
                                      <p:to>
                                        <p:strVal val="visible"/>
                                      </p:to>
                                    </p:set>
                                    <p:animEffect transition="in" filter="fade">
                                      <p:cBhvr>
                                        <p:cTn id="34" dur="500"/>
                                        <p:tgtEl>
                                          <p:spTgt spid="185"/>
                                        </p:tgtEl>
                                      </p:cBhvr>
                                    </p:animEffect>
                                  </p:childTnLst>
                                </p:cTn>
                              </p:par>
                              <p:par>
                                <p:cTn id="35" presetID="8" presetClass="emph" presetSubtype="0" fill="hold" grpId="1" nodeType="withEffect">
                                  <p:stCondLst>
                                    <p:cond delay="400"/>
                                  </p:stCondLst>
                                  <p:childTnLst>
                                    <p:animRot by="21600000">
                                      <p:cBhvr>
                                        <p:cTn id="36" dur="2000" fill="hold"/>
                                        <p:tgtEl>
                                          <p:spTgt spid="185"/>
                                        </p:tgtEl>
                                        <p:attrNameLst>
                                          <p:attrName>r</p:attrName>
                                        </p:attrNameLst>
                                      </p:cBhvr>
                                    </p:animRot>
                                  </p:childTnLst>
                                </p:cTn>
                              </p:par>
                              <p:par>
                                <p:cTn id="37" presetID="10" presetClass="entr" presetSubtype="0" fill="hold" grpId="0" nodeType="withEffect">
                                  <p:stCondLst>
                                    <p:cond delay="1100"/>
                                  </p:stCondLst>
                                  <p:childTnLst>
                                    <p:set>
                                      <p:cBhvr>
                                        <p:cTn id="38" dur="1" fill="hold">
                                          <p:stCondLst>
                                            <p:cond delay="0"/>
                                          </p:stCondLst>
                                        </p:cTn>
                                        <p:tgtEl>
                                          <p:spTgt spid="186"/>
                                        </p:tgtEl>
                                        <p:attrNameLst>
                                          <p:attrName>style.visibility</p:attrName>
                                        </p:attrNameLst>
                                      </p:cBhvr>
                                      <p:to>
                                        <p:strVal val="visible"/>
                                      </p:to>
                                    </p:set>
                                    <p:animEffect transition="in" filter="fade">
                                      <p:cBhvr>
                                        <p:cTn id="39" dur="500"/>
                                        <p:tgtEl>
                                          <p:spTgt spid="186"/>
                                        </p:tgtEl>
                                      </p:cBhvr>
                                    </p:animEffect>
                                  </p:childTnLst>
                                </p:cTn>
                              </p:par>
                              <p:par>
                                <p:cTn id="40" presetID="8" presetClass="emph" presetSubtype="0" fill="hold" grpId="1" nodeType="withEffect">
                                  <p:stCondLst>
                                    <p:cond delay="0"/>
                                  </p:stCondLst>
                                  <p:childTnLst>
                                    <p:animRot by="21600000">
                                      <p:cBhvr>
                                        <p:cTn id="41" dur="2000" fill="hold"/>
                                        <p:tgtEl>
                                          <p:spTgt spid="186"/>
                                        </p:tgtEl>
                                        <p:attrNameLst>
                                          <p:attrName>r</p:attrName>
                                        </p:attrNameLst>
                                      </p:cBhvr>
                                    </p:animRot>
                                  </p:childTnLst>
                                </p:cTn>
                              </p:par>
                              <p:par>
                                <p:cTn id="42" presetID="10" presetClass="entr" presetSubtype="0" fill="hold" grpId="0" nodeType="withEffect">
                                  <p:stCondLst>
                                    <p:cond delay="1100"/>
                                  </p:stCondLst>
                                  <p:childTnLst>
                                    <p:set>
                                      <p:cBhvr>
                                        <p:cTn id="43" dur="1" fill="hold">
                                          <p:stCondLst>
                                            <p:cond delay="0"/>
                                          </p:stCondLst>
                                        </p:cTn>
                                        <p:tgtEl>
                                          <p:spTgt spid="190"/>
                                        </p:tgtEl>
                                        <p:attrNameLst>
                                          <p:attrName>style.visibility</p:attrName>
                                        </p:attrNameLst>
                                      </p:cBhvr>
                                      <p:to>
                                        <p:strVal val="visible"/>
                                      </p:to>
                                    </p:set>
                                    <p:animEffect transition="in" filter="fade">
                                      <p:cBhvr>
                                        <p:cTn id="44" dur="500"/>
                                        <p:tgtEl>
                                          <p:spTgt spid="190"/>
                                        </p:tgtEl>
                                      </p:cBhvr>
                                    </p:animEffect>
                                  </p:childTnLst>
                                </p:cTn>
                              </p:par>
                              <p:par>
                                <p:cTn id="45" presetID="8" presetClass="emph" presetSubtype="0" fill="hold" grpId="1" nodeType="withEffect">
                                  <p:stCondLst>
                                    <p:cond delay="200"/>
                                  </p:stCondLst>
                                  <p:childTnLst>
                                    <p:animRot by="21600000">
                                      <p:cBhvr>
                                        <p:cTn id="46" dur="2000" fill="hold"/>
                                        <p:tgtEl>
                                          <p:spTgt spid="190"/>
                                        </p:tgtEl>
                                        <p:attrNameLst>
                                          <p:attrName>r</p:attrName>
                                        </p:attrNameLst>
                                      </p:cBhvr>
                                    </p:animRot>
                                  </p:childTnLst>
                                </p:cTn>
                              </p:par>
                              <p:par>
                                <p:cTn id="47" presetID="10" presetClass="entr" presetSubtype="0" fill="hold" grpId="0" nodeType="withEffect">
                                  <p:stCondLst>
                                    <p:cond delay="1300"/>
                                  </p:stCondLst>
                                  <p:childTnLst>
                                    <p:set>
                                      <p:cBhvr>
                                        <p:cTn id="48" dur="1" fill="hold">
                                          <p:stCondLst>
                                            <p:cond delay="0"/>
                                          </p:stCondLst>
                                        </p:cTn>
                                        <p:tgtEl>
                                          <p:spTgt spid="191"/>
                                        </p:tgtEl>
                                        <p:attrNameLst>
                                          <p:attrName>style.visibility</p:attrName>
                                        </p:attrNameLst>
                                      </p:cBhvr>
                                      <p:to>
                                        <p:strVal val="visible"/>
                                      </p:to>
                                    </p:set>
                                    <p:animEffect transition="in" filter="fade">
                                      <p:cBhvr>
                                        <p:cTn id="49" dur="500"/>
                                        <p:tgtEl>
                                          <p:spTgt spid="191"/>
                                        </p:tgtEl>
                                      </p:cBhvr>
                                    </p:animEffect>
                                  </p:childTnLst>
                                </p:cTn>
                              </p:par>
                              <p:par>
                                <p:cTn id="50" presetID="8" presetClass="emph" presetSubtype="0" fill="hold" grpId="1" nodeType="withEffect">
                                  <p:stCondLst>
                                    <p:cond delay="100"/>
                                  </p:stCondLst>
                                  <p:childTnLst>
                                    <p:animRot by="-21600000">
                                      <p:cBhvr>
                                        <p:cTn id="51" dur="2000" fill="hold"/>
                                        <p:tgtEl>
                                          <p:spTgt spid="191"/>
                                        </p:tgtEl>
                                        <p:attrNameLst>
                                          <p:attrName>r</p:attrName>
                                        </p:attrNameLst>
                                      </p:cBhvr>
                                    </p:animRot>
                                  </p:childTnLst>
                                </p:cTn>
                              </p:par>
                              <p:par>
                                <p:cTn id="52" presetID="10" presetClass="entr" presetSubtype="0" fill="hold" grpId="0" nodeType="withEffect">
                                  <p:stCondLst>
                                    <p:cond delay="1100"/>
                                  </p:stCondLst>
                                  <p:childTnLst>
                                    <p:set>
                                      <p:cBhvr>
                                        <p:cTn id="53" dur="1" fill="hold">
                                          <p:stCondLst>
                                            <p:cond delay="0"/>
                                          </p:stCondLst>
                                        </p:cTn>
                                        <p:tgtEl>
                                          <p:spTgt spid="189"/>
                                        </p:tgtEl>
                                        <p:attrNameLst>
                                          <p:attrName>style.visibility</p:attrName>
                                        </p:attrNameLst>
                                      </p:cBhvr>
                                      <p:to>
                                        <p:strVal val="visible"/>
                                      </p:to>
                                    </p:set>
                                    <p:animEffect transition="in" filter="fade">
                                      <p:cBhvr>
                                        <p:cTn id="54" dur="500"/>
                                        <p:tgtEl>
                                          <p:spTgt spid="189"/>
                                        </p:tgtEl>
                                      </p:cBhvr>
                                    </p:animEffect>
                                  </p:childTnLst>
                                </p:cTn>
                              </p:par>
                              <p:par>
                                <p:cTn id="55" presetID="8" presetClass="emph" presetSubtype="0" fill="hold" grpId="1" nodeType="withEffect">
                                  <p:stCondLst>
                                    <p:cond delay="200"/>
                                  </p:stCondLst>
                                  <p:childTnLst>
                                    <p:animRot by="21600000">
                                      <p:cBhvr>
                                        <p:cTn id="56" dur="2000" fill="hold"/>
                                        <p:tgtEl>
                                          <p:spTgt spid="189"/>
                                        </p:tgtEl>
                                        <p:attrNameLst>
                                          <p:attrName>r</p:attrName>
                                        </p:attrNameLst>
                                      </p:cBhvr>
                                    </p:animRot>
                                  </p:childTnLst>
                                </p:cTn>
                              </p:par>
                              <p:par>
                                <p:cTn id="57" presetID="10" presetClass="entr" presetSubtype="0" fill="hold" grpId="0" nodeType="withEffect">
                                  <p:stCondLst>
                                    <p:cond delay="1100"/>
                                  </p:stCondLst>
                                  <p:childTnLst>
                                    <p:set>
                                      <p:cBhvr>
                                        <p:cTn id="58" dur="1" fill="hold">
                                          <p:stCondLst>
                                            <p:cond delay="0"/>
                                          </p:stCondLst>
                                        </p:cTn>
                                        <p:tgtEl>
                                          <p:spTgt spid="188"/>
                                        </p:tgtEl>
                                        <p:attrNameLst>
                                          <p:attrName>style.visibility</p:attrName>
                                        </p:attrNameLst>
                                      </p:cBhvr>
                                      <p:to>
                                        <p:strVal val="visible"/>
                                      </p:to>
                                    </p:set>
                                    <p:animEffect transition="in" filter="fade">
                                      <p:cBhvr>
                                        <p:cTn id="59" dur="500"/>
                                        <p:tgtEl>
                                          <p:spTgt spid="188"/>
                                        </p:tgtEl>
                                      </p:cBhvr>
                                    </p:animEffect>
                                  </p:childTnLst>
                                </p:cTn>
                              </p:par>
                              <p:par>
                                <p:cTn id="60" presetID="8" presetClass="emph" presetSubtype="0" fill="hold" grpId="1" nodeType="withEffect">
                                  <p:stCondLst>
                                    <p:cond delay="0"/>
                                  </p:stCondLst>
                                  <p:childTnLst>
                                    <p:animRot by="-21600000">
                                      <p:cBhvr>
                                        <p:cTn id="61" dur="2000" fill="hold"/>
                                        <p:tgtEl>
                                          <p:spTgt spid="188"/>
                                        </p:tgtEl>
                                        <p:attrNameLst>
                                          <p:attrName>r</p:attrName>
                                        </p:attrNameLst>
                                      </p:cBhvr>
                                    </p:animRot>
                                  </p:childTnLst>
                                </p:cTn>
                              </p:par>
                              <p:par>
                                <p:cTn id="62" presetID="10" presetClass="entr" presetSubtype="0" fill="hold" grpId="0" nodeType="withEffect">
                                  <p:stCondLst>
                                    <p:cond delay="1000"/>
                                  </p:stCondLst>
                                  <p:childTnLst>
                                    <p:set>
                                      <p:cBhvr>
                                        <p:cTn id="63" dur="1" fill="hold">
                                          <p:stCondLst>
                                            <p:cond delay="0"/>
                                          </p:stCondLst>
                                        </p:cTn>
                                        <p:tgtEl>
                                          <p:spTgt spid="192"/>
                                        </p:tgtEl>
                                        <p:attrNameLst>
                                          <p:attrName>style.visibility</p:attrName>
                                        </p:attrNameLst>
                                      </p:cBhvr>
                                      <p:to>
                                        <p:strVal val="visible"/>
                                      </p:to>
                                    </p:set>
                                    <p:animEffect transition="in" filter="fade">
                                      <p:cBhvr>
                                        <p:cTn id="64" dur="500"/>
                                        <p:tgtEl>
                                          <p:spTgt spid="192"/>
                                        </p:tgtEl>
                                      </p:cBhvr>
                                    </p:animEffect>
                                  </p:childTnLst>
                                </p:cTn>
                              </p:par>
                              <p:par>
                                <p:cTn id="65" presetID="8" presetClass="emph" presetSubtype="0" fill="hold" grpId="1" nodeType="withEffect">
                                  <p:stCondLst>
                                    <p:cond delay="200"/>
                                  </p:stCondLst>
                                  <p:childTnLst>
                                    <p:animRot by="21600000">
                                      <p:cBhvr>
                                        <p:cTn id="66" dur="2000" fill="hold"/>
                                        <p:tgtEl>
                                          <p:spTgt spid="192"/>
                                        </p:tgtEl>
                                        <p:attrNameLst>
                                          <p:attrName>r</p:attrName>
                                        </p:attrNameLst>
                                      </p:cBhvr>
                                    </p:animRot>
                                  </p:childTnLst>
                                </p:cTn>
                              </p:par>
                              <p:par>
                                <p:cTn id="67" presetID="10" presetClass="entr" presetSubtype="0" fill="hold" grpId="0" nodeType="withEffect">
                                  <p:stCondLst>
                                    <p:cond delay="1200"/>
                                  </p:stCondLst>
                                  <p:childTnLst>
                                    <p:set>
                                      <p:cBhvr>
                                        <p:cTn id="68" dur="1" fill="hold">
                                          <p:stCondLst>
                                            <p:cond delay="0"/>
                                          </p:stCondLst>
                                        </p:cTn>
                                        <p:tgtEl>
                                          <p:spTgt spid="187"/>
                                        </p:tgtEl>
                                        <p:attrNameLst>
                                          <p:attrName>style.visibility</p:attrName>
                                        </p:attrNameLst>
                                      </p:cBhvr>
                                      <p:to>
                                        <p:strVal val="visible"/>
                                      </p:to>
                                    </p:set>
                                    <p:animEffect transition="in" filter="fade">
                                      <p:cBhvr>
                                        <p:cTn id="69" dur="500"/>
                                        <p:tgtEl>
                                          <p:spTgt spid="187"/>
                                        </p:tgtEl>
                                      </p:cBhvr>
                                    </p:animEffect>
                                  </p:childTnLst>
                                </p:cTn>
                              </p:par>
                              <p:par>
                                <p:cTn id="70" presetID="8" presetClass="emph" presetSubtype="0" fill="hold" grpId="1" nodeType="withEffect">
                                  <p:stCondLst>
                                    <p:cond delay="200"/>
                                  </p:stCondLst>
                                  <p:childTnLst>
                                    <p:animRot by="-21600000">
                                      <p:cBhvr>
                                        <p:cTn id="71" dur="2000" fill="hold"/>
                                        <p:tgtEl>
                                          <p:spTgt spid="187"/>
                                        </p:tgtEl>
                                        <p:attrNameLst>
                                          <p:attrName>r</p:attrName>
                                        </p:attrNameLst>
                                      </p:cBhvr>
                                    </p:animRot>
                                  </p:childTnLst>
                                </p:cTn>
                              </p:par>
                              <p:par>
                                <p:cTn id="72" presetID="10" presetClass="entr" presetSubtype="0" fill="hold" nodeType="withEffect">
                                  <p:stCondLst>
                                    <p:cond delay="1100"/>
                                  </p:stCondLst>
                                  <p:childTnLst>
                                    <p:set>
                                      <p:cBhvr>
                                        <p:cTn id="73" dur="1" fill="hold">
                                          <p:stCondLst>
                                            <p:cond delay="0"/>
                                          </p:stCondLst>
                                        </p:cTn>
                                        <p:tgtEl>
                                          <p:spTgt spid="58"/>
                                        </p:tgtEl>
                                        <p:attrNameLst>
                                          <p:attrName>style.visibility</p:attrName>
                                        </p:attrNameLst>
                                      </p:cBhvr>
                                      <p:to>
                                        <p:strVal val="visible"/>
                                      </p:to>
                                    </p:set>
                                    <p:animEffect transition="in" filter="fade">
                                      <p:cBhvr>
                                        <p:cTn id="74" dur="500"/>
                                        <p:tgtEl>
                                          <p:spTgt spid="58"/>
                                        </p:tgtEl>
                                      </p:cBhvr>
                                    </p:animEffect>
                                  </p:childTnLst>
                                </p:cTn>
                              </p:par>
                              <p:par>
                                <p:cTn id="75" presetID="22" presetClass="entr" presetSubtype="2" fill="hold" nodeType="withEffect">
                                  <p:stCondLst>
                                    <p:cond delay="1600"/>
                                  </p:stCondLst>
                                  <p:childTnLst>
                                    <p:set>
                                      <p:cBhvr>
                                        <p:cTn id="76" dur="1" fill="hold">
                                          <p:stCondLst>
                                            <p:cond delay="0"/>
                                          </p:stCondLst>
                                        </p:cTn>
                                        <p:tgtEl>
                                          <p:spTgt spid="54"/>
                                        </p:tgtEl>
                                        <p:attrNameLst>
                                          <p:attrName>style.visibility</p:attrName>
                                        </p:attrNameLst>
                                      </p:cBhvr>
                                      <p:to>
                                        <p:strVal val="visible"/>
                                      </p:to>
                                    </p:set>
                                    <p:animEffect transition="in" filter="wipe(right)">
                                      <p:cBhvr>
                                        <p:cTn id="77" dur="750"/>
                                        <p:tgtEl>
                                          <p:spTgt spid="54"/>
                                        </p:tgtEl>
                                      </p:cBhvr>
                                    </p:animEffect>
                                  </p:childTnLst>
                                </p:cTn>
                              </p:par>
                              <p:par>
                                <p:cTn id="78" presetID="10" presetClass="entr" presetSubtype="0" fill="hold" nodeType="withEffect">
                                  <p:stCondLst>
                                    <p:cond delay="2000"/>
                                  </p:stCondLst>
                                  <p:childTnLst>
                                    <p:set>
                                      <p:cBhvr>
                                        <p:cTn id="79" dur="1" fill="hold">
                                          <p:stCondLst>
                                            <p:cond delay="0"/>
                                          </p:stCondLst>
                                        </p:cTn>
                                        <p:tgtEl>
                                          <p:spTgt spid="194"/>
                                        </p:tgtEl>
                                        <p:attrNameLst>
                                          <p:attrName>style.visibility</p:attrName>
                                        </p:attrNameLst>
                                      </p:cBhvr>
                                      <p:to>
                                        <p:strVal val="visible"/>
                                      </p:to>
                                    </p:set>
                                    <p:animEffect transition="in" filter="fade">
                                      <p:cBhvr>
                                        <p:cTn id="80" dur="500"/>
                                        <p:tgtEl>
                                          <p:spTgt spid="194"/>
                                        </p:tgtEl>
                                      </p:cBhvr>
                                    </p:animEffect>
                                  </p:childTnLst>
                                </p:cTn>
                              </p:par>
                              <p:par>
                                <p:cTn id="81" presetID="8" presetClass="emph" presetSubtype="0" fill="hold" nodeType="withEffect">
                                  <p:stCondLst>
                                    <p:cond delay="1800"/>
                                  </p:stCondLst>
                                  <p:childTnLst>
                                    <p:animRot by="-21600000">
                                      <p:cBhvr>
                                        <p:cTn id="82" dur="2000" fill="hold"/>
                                        <p:tgtEl>
                                          <p:spTgt spid="194"/>
                                        </p:tgtEl>
                                        <p:attrNameLst>
                                          <p:attrName>r</p:attrName>
                                        </p:attrNameLst>
                                      </p:cBhvr>
                                    </p:animRot>
                                  </p:childTnLst>
                                </p:cTn>
                              </p:par>
                              <p:par>
                                <p:cTn id="83" presetID="10" presetClass="entr" presetSubtype="0" fill="hold" nodeType="withEffect">
                                  <p:stCondLst>
                                    <p:cond delay="2300"/>
                                  </p:stCondLst>
                                  <p:childTnLst>
                                    <p:set>
                                      <p:cBhvr>
                                        <p:cTn id="84" dur="1" fill="hold">
                                          <p:stCondLst>
                                            <p:cond delay="0"/>
                                          </p:stCondLst>
                                        </p:cTn>
                                        <p:tgtEl>
                                          <p:spTgt spid="150"/>
                                        </p:tgtEl>
                                        <p:attrNameLst>
                                          <p:attrName>style.visibility</p:attrName>
                                        </p:attrNameLst>
                                      </p:cBhvr>
                                      <p:to>
                                        <p:strVal val="visible"/>
                                      </p:to>
                                    </p:set>
                                    <p:animEffect transition="in" filter="fade">
                                      <p:cBhvr>
                                        <p:cTn id="85" dur="500"/>
                                        <p:tgtEl>
                                          <p:spTgt spid="150"/>
                                        </p:tgtEl>
                                      </p:cBhvr>
                                    </p:animEffect>
                                  </p:childTnLst>
                                </p:cTn>
                              </p:par>
                              <p:par>
                                <p:cTn id="86" presetID="8" presetClass="emph" presetSubtype="0" fill="hold" nodeType="withEffect">
                                  <p:stCondLst>
                                    <p:cond delay="2000"/>
                                  </p:stCondLst>
                                  <p:childTnLst>
                                    <p:animRot by="21600000">
                                      <p:cBhvr>
                                        <p:cTn id="87" dur="2000" fill="hold"/>
                                        <p:tgtEl>
                                          <p:spTgt spid="150"/>
                                        </p:tgtEl>
                                        <p:attrNameLst>
                                          <p:attrName>r</p:attrName>
                                        </p:attrNameLst>
                                      </p:cBhvr>
                                    </p:animRot>
                                  </p:childTnLst>
                                </p:cTn>
                              </p:par>
                              <p:par>
                                <p:cTn id="88" presetID="10" presetClass="entr" presetSubtype="0" fill="hold" nodeType="withEffect">
                                  <p:stCondLst>
                                    <p:cond delay="2400"/>
                                  </p:stCondLst>
                                  <p:childTnLst>
                                    <p:set>
                                      <p:cBhvr>
                                        <p:cTn id="89" dur="1" fill="hold">
                                          <p:stCondLst>
                                            <p:cond delay="0"/>
                                          </p:stCondLst>
                                        </p:cTn>
                                        <p:tgtEl>
                                          <p:spTgt spid="139"/>
                                        </p:tgtEl>
                                        <p:attrNameLst>
                                          <p:attrName>style.visibility</p:attrName>
                                        </p:attrNameLst>
                                      </p:cBhvr>
                                      <p:to>
                                        <p:strVal val="visible"/>
                                      </p:to>
                                    </p:set>
                                    <p:animEffect transition="in" filter="fade">
                                      <p:cBhvr>
                                        <p:cTn id="90" dur="500"/>
                                        <p:tgtEl>
                                          <p:spTgt spid="139"/>
                                        </p:tgtEl>
                                      </p:cBhvr>
                                    </p:animEffect>
                                  </p:childTnLst>
                                </p:cTn>
                              </p:par>
                              <p:par>
                                <p:cTn id="91" presetID="8" presetClass="emph" presetSubtype="0" fill="hold" nodeType="withEffect">
                                  <p:stCondLst>
                                    <p:cond delay="2200"/>
                                  </p:stCondLst>
                                  <p:childTnLst>
                                    <p:animRot by="21600000">
                                      <p:cBhvr>
                                        <p:cTn id="92" dur="2000" fill="hold"/>
                                        <p:tgtEl>
                                          <p:spTgt spid="139"/>
                                        </p:tgtEl>
                                        <p:attrNameLst>
                                          <p:attrName>r</p:attrName>
                                        </p:attrNameLst>
                                      </p:cBhvr>
                                    </p:animRot>
                                  </p:childTnLst>
                                </p:cTn>
                              </p:par>
                              <p:par>
                                <p:cTn id="93" presetID="10" presetClass="entr" presetSubtype="0" fill="hold" nodeType="withEffect">
                                  <p:stCondLst>
                                    <p:cond delay="2300"/>
                                  </p:stCondLst>
                                  <p:childTnLst>
                                    <p:set>
                                      <p:cBhvr>
                                        <p:cTn id="94" dur="1" fill="hold">
                                          <p:stCondLst>
                                            <p:cond delay="0"/>
                                          </p:stCondLst>
                                        </p:cTn>
                                        <p:tgtEl>
                                          <p:spTgt spid="161"/>
                                        </p:tgtEl>
                                        <p:attrNameLst>
                                          <p:attrName>style.visibility</p:attrName>
                                        </p:attrNameLst>
                                      </p:cBhvr>
                                      <p:to>
                                        <p:strVal val="visible"/>
                                      </p:to>
                                    </p:set>
                                    <p:animEffect transition="in" filter="fade">
                                      <p:cBhvr>
                                        <p:cTn id="95" dur="500"/>
                                        <p:tgtEl>
                                          <p:spTgt spid="161"/>
                                        </p:tgtEl>
                                      </p:cBhvr>
                                    </p:animEffect>
                                  </p:childTnLst>
                                </p:cTn>
                              </p:par>
                              <p:par>
                                <p:cTn id="96" presetID="8" presetClass="emph" presetSubtype="0" fill="hold" nodeType="withEffect">
                                  <p:stCondLst>
                                    <p:cond delay="2300"/>
                                  </p:stCondLst>
                                  <p:childTnLst>
                                    <p:animRot by="-21600000">
                                      <p:cBhvr>
                                        <p:cTn id="97" dur="2000" fill="hold"/>
                                        <p:tgtEl>
                                          <p:spTgt spid="161"/>
                                        </p:tgtEl>
                                        <p:attrNameLst>
                                          <p:attrName>r</p:attrName>
                                        </p:attrNameLst>
                                      </p:cBhvr>
                                    </p:animRot>
                                  </p:childTnLst>
                                </p:cTn>
                              </p:par>
                              <p:par>
                                <p:cTn id="98" presetID="1" presetClass="entr" presetSubtype="0" fill="hold" nodeType="withEffect">
                                  <p:stCondLst>
                                    <p:cond delay="4000"/>
                                  </p:stCondLst>
                                  <p:childTnLst>
                                    <p:set>
                                      <p:cBhvr>
                                        <p:cTn id="99" dur="1" fill="hold">
                                          <p:stCondLst>
                                            <p:cond delay="0"/>
                                          </p:stCondLst>
                                        </p:cTn>
                                        <p:tgtEl>
                                          <p:spTgt spid="210"/>
                                        </p:tgtEl>
                                        <p:attrNameLst>
                                          <p:attrName>style.visibility</p:attrName>
                                        </p:attrNameLst>
                                      </p:cBhvr>
                                      <p:to>
                                        <p:strVal val="visible"/>
                                      </p:to>
                                    </p:set>
                                  </p:childTnLst>
                                </p:cTn>
                              </p:par>
                              <p:par>
                                <p:cTn id="100" presetID="8" presetClass="emph" presetSubtype="0" fill="hold" nodeType="withEffect">
                                  <p:stCondLst>
                                    <p:cond delay="3600"/>
                                  </p:stCondLst>
                                  <p:childTnLst>
                                    <p:animRot by="21600000">
                                      <p:cBhvr>
                                        <p:cTn id="101" dur="2000" fill="hold"/>
                                        <p:tgtEl>
                                          <p:spTgt spid="210"/>
                                        </p:tgtEl>
                                        <p:attrNameLst>
                                          <p:attrName>r</p:attrName>
                                        </p:attrNameLst>
                                      </p:cBhvr>
                                    </p:animRot>
                                  </p:childTnLst>
                                </p:cTn>
                              </p:par>
                              <p:par>
                                <p:cTn id="102" presetID="63" presetClass="path" presetSubtype="0" accel="50000" decel="50000" fill="hold" nodeType="withEffect">
                                  <p:stCondLst>
                                    <p:cond delay="3600"/>
                                  </p:stCondLst>
                                  <p:childTnLst>
                                    <p:animMotion origin="layout" path="M -3.95833E-6 -4.81481E-6 L 0.63581 -0.45972 " pathEditMode="relative" rAng="0" ptsTypes="AA">
                                      <p:cBhvr>
                                        <p:cTn id="103" dur="2000" spd="-100000" fill="hold"/>
                                        <p:tgtEl>
                                          <p:spTgt spid="210"/>
                                        </p:tgtEl>
                                        <p:attrNameLst>
                                          <p:attrName>ppt_x</p:attrName>
                                          <p:attrName>ppt_y</p:attrName>
                                        </p:attrNameLst>
                                      </p:cBhvr>
                                      <p:rCtr x="31784" y="-22986"/>
                                    </p:animMotion>
                                  </p:childTnLst>
                                </p:cTn>
                              </p:par>
                              <p:par>
                                <p:cTn id="104" presetID="1" presetClass="entr" presetSubtype="0" fill="hold" grpId="0" nodeType="withEffect">
                                  <p:stCondLst>
                                    <p:cond delay="2300"/>
                                  </p:stCondLst>
                                  <p:childTnLst>
                                    <p:set>
                                      <p:cBhvr>
                                        <p:cTn id="105" dur="1" fill="hold">
                                          <p:stCondLst>
                                            <p:cond delay="0"/>
                                          </p:stCondLst>
                                        </p:cTn>
                                        <p:tgtEl>
                                          <p:spTgt spid="193"/>
                                        </p:tgtEl>
                                        <p:attrNameLst>
                                          <p:attrName>style.visibility</p:attrName>
                                        </p:attrNameLst>
                                      </p:cBhvr>
                                      <p:to>
                                        <p:strVal val="visible"/>
                                      </p:to>
                                    </p:set>
                                  </p:childTnLst>
                                </p:cTn>
                              </p:par>
                              <p:par>
                                <p:cTn id="106" presetID="22" presetClass="entr" presetSubtype="2" fill="hold" nodeType="withEffect">
                                  <p:stCondLst>
                                    <p:cond delay="2600"/>
                                  </p:stCondLst>
                                  <p:childTnLst>
                                    <p:set>
                                      <p:cBhvr>
                                        <p:cTn id="107" dur="1" fill="hold">
                                          <p:stCondLst>
                                            <p:cond delay="0"/>
                                          </p:stCondLst>
                                        </p:cTn>
                                        <p:tgtEl>
                                          <p:spTgt spid="206"/>
                                        </p:tgtEl>
                                        <p:attrNameLst>
                                          <p:attrName>style.visibility</p:attrName>
                                        </p:attrNameLst>
                                      </p:cBhvr>
                                      <p:to>
                                        <p:strVal val="visible"/>
                                      </p:to>
                                    </p:set>
                                    <p:animEffect transition="in" filter="wipe(right)">
                                      <p:cBhvr>
                                        <p:cTn id="108" dur="500"/>
                                        <p:tgtEl>
                                          <p:spTgt spid="206"/>
                                        </p:tgtEl>
                                      </p:cBhvr>
                                    </p:animEffect>
                                  </p:childTnLst>
                                </p:cTn>
                              </p:par>
                              <p:par>
                                <p:cTn id="109" presetID="16" presetClass="entr" presetSubtype="21" fill="hold" nodeType="withEffect">
                                  <p:stCondLst>
                                    <p:cond delay="3000"/>
                                  </p:stCondLst>
                                  <p:childTnLst>
                                    <p:set>
                                      <p:cBhvr>
                                        <p:cTn id="110" dur="1" fill="hold">
                                          <p:stCondLst>
                                            <p:cond delay="0"/>
                                          </p:stCondLst>
                                        </p:cTn>
                                        <p:tgtEl>
                                          <p:spTgt spid="208"/>
                                        </p:tgtEl>
                                        <p:attrNameLst>
                                          <p:attrName>style.visibility</p:attrName>
                                        </p:attrNameLst>
                                      </p:cBhvr>
                                      <p:to>
                                        <p:strVal val="visible"/>
                                      </p:to>
                                    </p:set>
                                    <p:animEffect transition="in" filter="barn(inVertical)">
                                      <p:cBhvr>
                                        <p:cTn id="111" dur="500"/>
                                        <p:tgtEl>
                                          <p:spTgt spid="208"/>
                                        </p:tgtEl>
                                      </p:cBhvr>
                                    </p:animEffect>
                                  </p:childTnLst>
                                </p:cTn>
                              </p:par>
                              <p:par>
                                <p:cTn id="112" presetID="55" presetClass="entr" presetSubtype="0" fill="hold" grpId="0" nodeType="withEffect">
                                  <p:stCondLst>
                                    <p:cond delay="3000"/>
                                  </p:stCondLst>
                                  <p:childTnLst>
                                    <p:set>
                                      <p:cBhvr>
                                        <p:cTn id="113" dur="1" fill="hold">
                                          <p:stCondLst>
                                            <p:cond delay="0"/>
                                          </p:stCondLst>
                                        </p:cTn>
                                        <p:tgtEl>
                                          <p:spTgt spid="209"/>
                                        </p:tgtEl>
                                        <p:attrNameLst>
                                          <p:attrName>style.visibility</p:attrName>
                                        </p:attrNameLst>
                                      </p:cBhvr>
                                      <p:to>
                                        <p:strVal val="visible"/>
                                      </p:to>
                                    </p:set>
                                    <p:anim calcmode="lin" valueType="num">
                                      <p:cBhvr>
                                        <p:cTn id="114" dur="750" fill="hold"/>
                                        <p:tgtEl>
                                          <p:spTgt spid="209"/>
                                        </p:tgtEl>
                                        <p:attrNameLst>
                                          <p:attrName>ppt_w</p:attrName>
                                        </p:attrNameLst>
                                      </p:cBhvr>
                                      <p:tavLst>
                                        <p:tav tm="0">
                                          <p:val>
                                            <p:strVal val="#ppt_w*0.70"/>
                                          </p:val>
                                        </p:tav>
                                        <p:tav tm="100000">
                                          <p:val>
                                            <p:strVal val="#ppt_w"/>
                                          </p:val>
                                        </p:tav>
                                      </p:tavLst>
                                    </p:anim>
                                    <p:anim calcmode="lin" valueType="num">
                                      <p:cBhvr>
                                        <p:cTn id="115" dur="750" fill="hold"/>
                                        <p:tgtEl>
                                          <p:spTgt spid="209"/>
                                        </p:tgtEl>
                                        <p:attrNameLst>
                                          <p:attrName>ppt_h</p:attrName>
                                        </p:attrNameLst>
                                      </p:cBhvr>
                                      <p:tavLst>
                                        <p:tav tm="0">
                                          <p:val>
                                            <p:strVal val="#ppt_h"/>
                                          </p:val>
                                        </p:tav>
                                        <p:tav tm="100000">
                                          <p:val>
                                            <p:strVal val="#ppt_h"/>
                                          </p:val>
                                        </p:tav>
                                      </p:tavLst>
                                    </p:anim>
                                    <p:animEffect transition="in" filter="fade">
                                      <p:cBhvr>
                                        <p:cTn id="116" dur="750"/>
                                        <p:tgtEl>
                                          <p:spTgt spid="209"/>
                                        </p:tgtEl>
                                      </p:cBhvr>
                                    </p:animEffect>
                                  </p:childTnLst>
                                </p:cTn>
                              </p:par>
                              <p:par>
                                <p:cTn id="117" presetID="22" presetClass="entr" presetSubtype="8" fill="hold" grpId="0" nodeType="withEffect">
                                  <p:stCondLst>
                                    <p:cond delay="3500"/>
                                  </p:stCondLst>
                                  <p:childTnLst>
                                    <p:set>
                                      <p:cBhvr>
                                        <p:cTn id="118" dur="1" fill="hold">
                                          <p:stCondLst>
                                            <p:cond delay="0"/>
                                          </p:stCondLst>
                                        </p:cTn>
                                        <p:tgtEl>
                                          <p:spTgt spid="207"/>
                                        </p:tgtEl>
                                        <p:attrNameLst>
                                          <p:attrName>style.visibility</p:attrName>
                                        </p:attrNameLst>
                                      </p:cBhvr>
                                      <p:to>
                                        <p:strVal val="visible"/>
                                      </p:to>
                                    </p:set>
                                    <p:animEffect transition="in" filter="wipe(left)">
                                      <p:cBhvr>
                                        <p:cTn id="119" dur="500"/>
                                        <p:tgtEl>
                                          <p:spTgt spid="207"/>
                                        </p:tgtEl>
                                      </p:cBhvr>
                                    </p:animEffect>
                                  </p:childTnLst>
                                </p:cTn>
                              </p:par>
                              <p:par>
                                <p:cTn id="120" presetID="2" presetClass="exit" presetSubtype="12" fill="hold" nodeType="withEffect">
                                  <p:stCondLst>
                                    <p:cond delay="5750"/>
                                  </p:stCondLst>
                                  <p:childTnLst>
                                    <p:anim calcmode="lin" valueType="num">
                                      <p:cBhvr additive="base">
                                        <p:cTn id="121" dur="750"/>
                                        <p:tgtEl>
                                          <p:spTgt spid="210"/>
                                        </p:tgtEl>
                                        <p:attrNameLst>
                                          <p:attrName>ppt_x</p:attrName>
                                        </p:attrNameLst>
                                      </p:cBhvr>
                                      <p:tavLst>
                                        <p:tav tm="0">
                                          <p:val>
                                            <p:strVal val="ppt_x"/>
                                          </p:val>
                                        </p:tav>
                                        <p:tav tm="100000">
                                          <p:val>
                                            <p:strVal val="0-ppt_w/2"/>
                                          </p:val>
                                        </p:tav>
                                      </p:tavLst>
                                    </p:anim>
                                    <p:anim calcmode="lin" valueType="num">
                                      <p:cBhvr additive="base">
                                        <p:cTn id="122" dur="750"/>
                                        <p:tgtEl>
                                          <p:spTgt spid="210"/>
                                        </p:tgtEl>
                                        <p:attrNameLst>
                                          <p:attrName>ppt_y</p:attrName>
                                        </p:attrNameLst>
                                      </p:cBhvr>
                                      <p:tavLst>
                                        <p:tav tm="0">
                                          <p:val>
                                            <p:strVal val="ppt_y"/>
                                          </p:val>
                                        </p:tav>
                                        <p:tav tm="100000">
                                          <p:val>
                                            <p:strVal val="1+ppt_h/2"/>
                                          </p:val>
                                        </p:tav>
                                      </p:tavLst>
                                    </p:anim>
                                    <p:set>
                                      <p:cBhvr>
                                        <p:cTn id="123" dur="1" fill="hold">
                                          <p:stCondLst>
                                            <p:cond delay="749"/>
                                          </p:stCondLst>
                                        </p:cTn>
                                        <p:tgtEl>
                                          <p:spTgt spid="2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2" grpId="0" animBg="1"/>
      <p:bldP spid="173" grpId="0" animBg="1"/>
      <p:bldP spid="173" grpId="1" animBg="1"/>
      <p:bldP spid="185" grpId="0" animBg="1"/>
      <p:bldP spid="185" grpId="1" animBg="1"/>
      <p:bldP spid="186" grpId="0" animBg="1"/>
      <p:bldP spid="186" grpId="1" animBg="1"/>
      <p:bldP spid="187" grpId="0" animBg="1"/>
      <p:bldP spid="187" grpId="1" animBg="1"/>
      <p:bldP spid="188" grpId="0" animBg="1"/>
      <p:bldP spid="188" grpId="1" animBg="1"/>
      <p:bldP spid="189" grpId="0" animBg="1"/>
      <p:bldP spid="189" grpId="1" animBg="1"/>
      <p:bldP spid="190" grpId="0" animBg="1"/>
      <p:bldP spid="190" grpId="1" animBg="1"/>
      <p:bldP spid="191" grpId="0" animBg="1"/>
      <p:bldP spid="191" grpId="1" animBg="1"/>
      <p:bldP spid="192" grpId="0" animBg="1"/>
      <p:bldP spid="192" grpId="1" animBg="1"/>
      <p:bldP spid="193" grpId="0" animBg="1"/>
      <p:bldP spid="207" grpId="0"/>
      <p:bldP spid="209"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7" name="矩形 36"/>
          <p:cNvSpPr/>
          <p:nvPr/>
        </p:nvSpPr>
        <p:spPr>
          <a:xfrm>
            <a:off x="1248850" y="1103903"/>
            <a:ext cx="10643502" cy="2092881"/>
          </a:xfrm>
          <a:prstGeom prst="rect">
            <a:avLst/>
          </a:prstGeom>
        </p:spPr>
        <p:txBody>
          <a:bodyPr wrap="square">
            <a:spAutoFit/>
          </a:bodyPr>
          <a:lstStyle/>
          <a:p>
            <a:pPr>
              <a:lnSpc>
                <a:spcPts val="2600"/>
              </a:lnSpc>
            </a:pPr>
            <a:r>
              <a:rPr lang="zh-TW" altLang="en-US" sz="2400" dirty="0" smtClean="0">
                <a:solidFill>
                  <a:schemeClr val="bg1"/>
                </a:solidFill>
                <a:latin typeface="標楷體" panose="03000509000000000000" pitchFamily="65" charset="-120"/>
                <a:ea typeface="標楷體" panose="03000509000000000000" pitchFamily="65" charset="-120"/>
              </a:rPr>
              <a:t>第一</a:t>
            </a:r>
            <a:r>
              <a:rPr lang="zh-TW" altLang="en-US" sz="2400" dirty="0">
                <a:solidFill>
                  <a:schemeClr val="bg1"/>
                </a:solidFill>
                <a:latin typeface="標楷體" panose="03000509000000000000" pitchFamily="65" charset="-120"/>
                <a:ea typeface="標楷體" panose="03000509000000000000" pitchFamily="65" charset="-120"/>
              </a:rPr>
              <a:t>題：公司所用之會計項目及截至</a:t>
            </a:r>
            <a:r>
              <a:rPr lang="en-US" altLang="zh-TW" sz="2400" dirty="0">
                <a:solidFill>
                  <a:schemeClr val="bg1"/>
                </a:solidFill>
                <a:latin typeface="標楷體" panose="03000509000000000000" pitchFamily="65" charset="-120"/>
                <a:ea typeface="標楷體" panose="03000509000000000000" pitchFamily="65" charset="-120"/>
              </a:rPr>
              <a:t>107</a:t>
            </a:r>
            <a:r>
              <a:rPr lang="zh-TW" altLang="en-US" sz="2400" dirty="0">
                <a:solidFill>
                  <a:schemeClr val="bg1"/>
                </a:solidFill>
                <a:latin typeface="標楷體" panose="03000509000000000000" pitchFamily="65" charset="-120"/>
                <a:ea typeface="標楷體" panose="03000509000000000000" pitchFamily="65" charset="-120"/>
              </a:rPr>
              <a:t>年</a:t>
            </a:r>
            <a:r>
              <a:rPr lang="en-US" altLang="zh-TW" sz="2400" dirty="0">
                <a:solidFill>
                  <a:schemeClr val="bg1"/>
                </a:solidFill>
                <a:latin typeface="標楷體" panose="03000509000000000000" pitchFamily="65" charset="-120"/>
                <a:ea typeface="標楷體" panose="03000509000000000000" pitchFamily="65" charset="-120"/>
              </a:rPr>
              <a:t>10</a:t>
            </a:r>
            <a:r>
              <a:rPr lang="zh-TW" altLang="en-US" sz="2400" dirty="0">
                <a:solidFill>
                  <a:schemeClr val="bg1"/>
                </a:solidFill>
                <a:latin typeface="標楷體" panose="03000509000000000000" pitchFamily="65" charset="-120"/>
                <a:ea typeface="標楷體" panose="03000509000000000000" pitchFamily="65" charset="-120"/>
              </a:rPr>
              <a:t>月底止各帳戶餘額如下表所示，不得增設會計項目。試根據下列桃園公司資料完成開帳作業，並列印電腦化開帳日之餘額式試算表。</a:t>
            </a:r>
          </a:p>
          <a:p>
            <a:pPr algn="ctr">
              <a:lnSpc>
                <a:spcPts val="2600"/>
              </a:lnSpc>
            </a:pPr>
            <a:r>
              <a:rPr lang="zh-TW" altLang="en-US" sz="2400" dirty="0">
                <a:solidFill>
                  <a:schemeClr val="bg1"/>
                </a:solidFill>
                <a:latin typeface="標楷體" panose="03000509000000000000" pitchFamily="65" charset="-120"/>
                <a:ea typeface="標楷體" panose="03000509000000000000" pitchFamily="65" charset="-120"/>
              </a:rPr>
              <a:t>桃園公司</a:t>
            </a:r>
          </a:p>
          <a:p>
            <a:pPr algn="ctr">
              <a:lnSpc>
                <a:spcPts val="2600"/>
              </a:lnSpc>
            </a:pPr>
            <a:r>
              <a:rPr lang="zh-TW" altLang="en-US" sz="2400" dirty="0">
                <a:solidFill>
                  <a:schemeClr val="bg1"/>
                </a:solidFill>
                <a:latin typeface="標楷體" panose="03000509000000000000" pitchFamily="65" charset="-120"/>
                <a:ea typeface="標楷體" panose="03000509000000000000" pitchFamily="65" charset="-120"/>
              </a:rPr>
              <a:t>試算表</a:t>
            </a:r>
          </a:p>
          <a:p>
            <a:pPr algn="ctr">
              <a:lnSpc>
                <a:spcPts val="2600"/>
              </a:lnSpc>
            </a:pPr>
            <a:r>
              <a:rPr lang="zh-TW" altLang="en-US" sz="2400" dirty="0">
                <a:solidFill>
                  <a:schemeClr val="bg1"/>
                </a:solidFill>
                <a:latin typeface="標楷體" panose="03000509000000000000" pitchFamily="65" charset="-120"/>
                <a:ea typeface="標楷體" panose="03000509000000000000" pitchFamily="65" charset="-120"/>
              </a:rPr>
              <a:t>民國</a:t>
            </a:r>
            <a:r>
              <a:rPr lang="en-US" altLang="zh-TW" sz="2400" dirty="0">
                <a:solidFill>
                  <a:schemeClr val="bg1"/>
                </a:solidFill>
                <a:latin typeface="標楷體" panose="03000509000000000000" pitchFamily="65" charset="-120"/>
                <a:ea typeface="標楷體" panose="03000509000000000000" pitchFamily="65" charset="-120"/>
              </a:rPr>
              <a:t>107</a:t>
            </a:r>
            <a:r>
              <a:rPr lang="zh-TW" altLang="en-US" sz="2400" dirty="0">
                <a:solidFill>
                  <a:schemeClr val="bg1"/>
                </a:solidFill>
                <a:latin typeface="標楷體" panose="03000509000000000000" pitchFamily="65" charset="-120"/>
                <a:ea typeface="標楷體" panose="03000509000000000000" pitchFamily="65" charset="-120"/>
              </a:rPr>
              <a:t>年</a:t>
            </a:r>
            <a:r>
              <a:rPr lang="en-US" altLang="zh-TW" sz="2400" dirty="0">
                <a:solidFill>
                  <a:schemeClr val="bg1"/>
                </a:solidFill>
                <a:latin typeface="標楷體" panose="03000509000000000000" pitchFamily="65" charset="-120"/>
                <a:ea typeface="標楷體" panose="03000509000000000000" pitchFamily="65" charset="-120"/>
              </a:rPr>
              <a:t>10</a:t>
            </a:r>
            <a:r>
              <a:rPr lang="zh-TW" altLang="en-US" sz="2400" dirty="0">
                <a:solidFill>
                  <a:schemeClr val="bg1"/>
                </a:solidFill>
                <a:latin typeface="標楷體" panose="03000509000000000000" pitchFamily="65" charset="-120"/>
                <a:ea typeface="標楷體" panose="03000509000000000000" pitchFamily="65" charset="-120"/>
              </a:rPr>
              <a:t>月</a:t>
            </a:r>
            <a:r>
              <a:rPr lang="en-US" altLang="zh-TW" sz="2400" dirty="0">
                <a:solidFill>
                  <a:schemeClr val="bg1"/>
                </a:solidFill>
                <a:latin typeface="標楷體" panose="03000509000000000000" pitchFamily="65" charset="-120"/>
                <a:ea typeface="標楷體" panose="03000509000000000000" pitchFamily="65" charset="-120"/>
              </a:rPr>
              <a:t>31</a:t>
            </a:r>
            <a:r>
              <a:rPr lang="zh-TW" altLang="en-US" sz="2400" dirty="0" smtClean="0">
                <a:solidFill>
                  <a:schemeClr val="bg1"/>
                </a:solidFill>
                <a:latin typeface="標楷體" panose="03000509000000000000" pitchFamily="65" charset="-120"/>
                <a:ea typeface="標楷體" panose="03000509000000000000" pitchFamily="65" charset="-120"/>
              </a:rPr>
              <a:t>日</a:t>
            </a:r>
            <a:endParaRPr lang="zh-TW" altLang="en-US" sz="2400" dirty="0">
              <a:solidFill>
                <a:schemeClr val="bg1"/>
              </a:solidFill>
              <a:latin typeface="標楷體" panose="03000509000000000000" pitchFamily="65" charset="-120"/>
              <a:ea typeface="標楷體" panose="03000509000000000000" pitchFamily="65" charset="-120"/>
            </a:endParaRPr>
          </a:p>
        </p:txBody>
      </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33013" y="831877"/>
            <a:ext cx="11429512" cy="5930754"/>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208235" y="1177787"/>
            <a:ext cx="1629171" cy="4986271"/>
            <a:chOff x="976242" y="935100"/>
            <a:chExt cx="1629171" cy="1352049"/>
          </a:xfrm>
        </p:grpSpPr>
        <p:pic>
          <p:nvPicPr>
            <p:cNvPr id="43" name="图片 69"/>
            <p:cNvPicPr>
              <a:picLocks noChangeAspect="1"/>
            </p:cNvPicPr>
            <p:nvPr/>
          </p:nvPicPr>
          <p:blipFill>
            <a:blip r:embed="rId2"/>
            <a:srcRect/>
            <a:stretch>
              <a:fillRect/>
            </a:stretch>
          </p:blipFill>
          <p:spPr>
            <a:xfrm>
              <a:off x="976242" y="935100"/>
              <a:ext cx="1629171" cy="1352049"/>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1473021" y="1343099"/>
              <a:ext cx="802922" cy="425620"/>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第一</a:t>
              </a:r>
              <a:r>
                <a:rPr lang="zh-TW" altLang="en-US" sz="3200" dirty="0">
                  <a:solidFill>
                    <a:srgbClr val="00EFF1"/>
                  </a:solidFill>
                  <a:latin typeface="標楷體" panose="03000509000000000000" pitchFamily="65" charset="-120"/>
                  <a:ea typeface="標楷體" panose="03000509000000000000" pitchFamily="65" charset="-120"/>
                </a:rPr>
                <a:t>題</a:t>
              </a:r>
            </a:p>
          </p:txBody>
        </p:sp>
      </p:grpSp>
      <p:graphicFrame>
        <p:nvGraphicFramePr>
          <p:cNvPr id="2" name="表格 1"/>
          <p:cNvGraphicFramePr>
            <a:graphicFrameLocks noGrp="1"/>
          </p:cNvGraphicFramePr>
          <p:nvPr>
            <p:extLst>
              <p:ext uri="{D42A27DB-BD31-4B8C-83A1-F6EECF244321}">
                <p14:modId xmlns:p14="http://schemas.microsoft.com/office/powerpoint/2010/main" val="2128654578"/>
              </p:ext>
            </p:extLst>
          </p:nvPr>
        </p:nvGraphicFramePr>
        <p:xfrm>
          <a:off x="1315101" y="3250359"/>
          <a:ext cx="10395118" cy="3352800"/>
        </p:xfrm>
        <a:graphic>
          <a:graphicData uri="http://schemas.openxmlformats.org/drawingml/2006/table">
            <a:tbl>
              <a:tblPr firstRow="1" firstCol="1" lastRow="1" lastCol="1" bandRow="1" bandCol="1">
                <a:tableStyleId>{5C22544A-7EE6-4342-B048-85BDC9FD1C3A}</a:tableStyleId>
              </a:tblPr>
              <a:tblGrid>
                <a:gridCol w="6523310">
                  <a:extLst>
                    <a:ext uri="{9D8B030D-6E8A-4147-A177-3AD203B41FA5}">
                      <a16:colId xmlns:a16="http://schemas.microsoft.com/office/drawing/2014/main" val="4176137301"/>
                    </a:ext>
                  </a:extLst>
                </a:gridCol>
                <a:gridCol w="1935355">
                  <a:extLst>
                    <a:ext uri="{9D8B030D-6E8A-4147-A177-3AD203B41FA5}">
                      <a16:colId xmlns:a16="http://schemas.microsoft.com/office/drawing/2014/main" val="2532793566"/>
                    </a:ext>
                  </a:extLst>
                </a:gridCol>
                <a:gridCol w="1936453">
                  <a:extLst>
                    <a:ext uri="{9D8B030D-6E8A-4147-A177-3AD203B41FA5}">
                      <a16:colId xmlns:a16="http://schemas.microsoft.com/office/drawing/2014/main" val="4076135490"/>
                    </a:ext>
                  </a:extLst>
                </a:gridCol>
              </a:tblGrid>
              <a:tr h="299438">
                <a:tc>
                  <a:txBody>
                    <a:bodyPr/>
                    <a:lstStyle/>
                    <a:p>
                      <a:pPr algn="ct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會計項目</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借方餘額</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ct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貸方餘額</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508958651"/>
                  </a:ext>
                </a:extLst>
              </a:tr>
              <a:tr h="299438">
                <a:tc>
                  <a:txBody>
                    <a:bodyPr/>
                    <a:lstStyle/>
                    <a:p>
                      <a:pP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現金</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820,325</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166557714"/>
                  </a:ext>
                </a:extLst>
              </a:tr>
              <a:tr h="299438">
                <a:tc>
                  <a:txBody>
                    <a:bodyPr/>
                    <a:lstStyle/>
                    <a:p>
                      <a:pP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零用金</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50,000</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517807266"/>
                  </a:ext>
                </a:extLst>
              </a:tr>
              <a:tr h="299438">
                <a:tc>
                  <a:txBody>
                    <a:bodyPr/>
                    <a:lstStyle/>
                    <a:p>
                      <a:pP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銀行存款</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49,054,000</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113614601"/>
                  </a:ext>
                </a:extLst>
              </a:tr>
              <a:tr h="299438">
                <a:tc>
                  <a:txBody>
                    <a:bodyPr/>
                    <a:lstStyle/>
                    <a:p>
                      <a:pP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指定為透過損益按公允價值衡量之金融資產</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2,277,000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926742099"/>
                  </a:ext>
                </a:extLst>
              </a:tr>
              <a:tr h="299438">
                <a:tc>
                  <a:txBody>
                    <a:bodyPr/>
                    <a:lstStyle/>
                    <a:p>
                      <a:pP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指定為透過損益按公允價值衡量之金融資產評價調整</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99,000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371598296"/>
                  </a:ext>
                </a:extLst>
              </a:tr>
              <a:tr h="299438">
                <a:tc>
                  <a:txBody>
                    <a:bodyPr/>
                    <a:lstStyle/>
                    <a:p>
                      <a:pP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應收票據</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200,000</a:t>
                      </a:r>
                      <a:r>
                        <a:rPr lang="zh-TW" sz="2000" b="0" kern="10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438324018"/>
                  </a:ext>
                </a:extLst>
              </a:tr>
              <a:tr h="299438">
                <a:tc>
                  <a:txBody>
                    <a:bodyPr/>
                    <a:lstStyle/>
                    <a:p>
                      <a:pP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應收帳款</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5,236,200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041368062"/>
                  </a:ext>
                </a:extLst>
              </a:tr>
              <a:tr h="299438">
                <a:tc>
                  <a:txBody>
                    <a:bodyPr/>
                    <a:lstStyle/>
                    <a:p>
                      <a:pP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備抵損失</a:t>
                      </a:r>
                      <a:r>
                        <a:rPr lang="en-US" sz="2000" b="0" kern="100">
                          <a:solidFill>
                            <a:schemeClr val="bg1"/>
                          </a:solidFill>
                          <a:effectLst/>
                          <a:latin typeface="標楷體" panose="03000509000000000000" pitchFamily="65" charset="-120"/>
                          <a:ea typeface="標楷體" panose="03000509000000000000" pitchFamily="65" charset="-120"/>
                        </a:rPr>
                        <a:t>-</a:t>
                      </a:r>
                      <a:r>
                        <a:rPr lang="zh-TW" sz="2000" b="0" kern="100">
                          <a:solidFill>
                            <a:schemeClr val="bg1"/>
                          </a:solidFill>
                          <a:effectLst/>
                          <a:latin typeface="標楷體" panose="03000509000000000000" pitchFamily="65" charset="-120"/>
                          <a:ea typeface="標楷體" panose="03000509000000000000" pitchFamily="65" charset="-120"/>
                        </a:rPr>
                        <a:t>應收帳款</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36,870</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721085602"/>
                  </a:ext>
                </a:extLst>
              </a:tr>
              <a:tr h="299438">
                <a:tc>
                  <a:txBody>
                    <a:bodyPr/>
                    <a:lstStyle/>
                    <a:p>
                      <a:pP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應收利息</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979028940"/>
                  </a:ext>
                </a:extLst>
              </a:tr>
              <a:tr h="299438">
                <a:tc>
                  <a:txBody>
                    <a:bodyPr/>
                    <a:lstStyle/>
                    <a:p>
                      <a:pP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其他應收款</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509279981"/>
                  </a:ext>
                </a:extLst>
              </a:tr>
            </a:tbl>
          </a:graphicData>
        </a:graphic>
      </p:graphicFrame>
      <p:sp>
        <p:nvSpPr>
          <p:cNvPr id="35" name="圓角矩形 34">
            <a:hlinkClick r:id="" action="ppaction://hlinkshowjump?jump=lastslideviewed"/>
          </p:cNvPr>
          <p:cNvSpPr/>
          <p:nvPr/>
        </p:nvSpPr>
        <p:spPr>
          <a:xfrm>
            <a:off x="86205" y="6445466"/>
            <a:ext cx="202339" cy="320040"/>
          </a:xfrm>
          <a:prstGeom prst="roundRect">
            <a:avLst/>
          </a:prstGeom>
          <a:solidFill>
            <a:srgbClr val="6699FF">
              <a:alpha val="16863"/>
            </a:srgb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Tree>
    <p:extLst>
      <p:ext uri="{BB962C8B-B14F-4D97-AF65-F5344CB8AC3E}">
        <p14:creationId xmlns:p14="http://schemas.microsoft.com/office/powerpoint/2010/main" val="37743549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par>
                              <p:cTn id="30" fill="hold">
                                <p:stCondLst>
                                  <p:cond delay="2750"/>
                                </p:stCondLst>
                                <p:childTnLst>
                                  <p:par>
                                    <p:cTn id="31" presetID="42" presetClass="entr" presetSubtype="0" fill="hold" grpId="0" nodeType="afterEffect">
                                      <p:stCondLst>
                                        <p:cond delay="0"/>
                                      </p:stCondLst>
                                      <p:childTnLst>
                                        <p:set>
                                          <p:cBhvr>
                                            <p:cTn id="32" dur="1" fill="hold">
                                              <p:stCondLst>
                                                <p:cond delay="0"/>
                                              </p:stCondLst>
                                            </p:cTn>
                                            <p:tgtEl>
                                              <p:spTgt spid="37">
                                                <p:txEl>
                                                  <p:pRg st="0" end="0"/>
                                                </p:txEl>
                                              </p:spTgt>
                                            </p:tgtEl>
                                            <p:attrNameLst>
                                              <p:attrName>style.visibility</p:attrName>
                                            </p:attrNameLst>
                                          </p:cBhvr>
                                          <p:to>
                                            <p:strVal val="visible"/>
                                          </p:to>
                                        </p:set>
                                        <p:animEffect transition="in" filter="fade">
                                          <p:cBhvr>
                                            <p:cTn id="33" dur="1000"/>
                                            <p:tgtEl>
                                              <p:spTgt spid="37">
                                                <p:txEl>
                                                  <p:pRg st="0" end="0"/>
                                                </p:txEl>
                                              </p:spTgt>
                                            </p:tgtEl>
                                          </p:cBhvr>
                                        </p:animEffect>
                                        <p:anim calcmode="lin" valueType="num">
                                          <p:cBhvr>
                                            <p:cTn id="34"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35"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36" fill="hold">
                                <p:stCondLst>
                                  <p:cond delay="3750"/>
                                </p:stCondLst>
                                <p:childTnLst>
                                  <p:par>
                                    <p:cTn id="37" presetID="42" presetClass="entr" presetSubtype="0" fill="hold" grpId="0" nodeType="afterEffect">
                                      <p:stCondLst>
                                        <p:cond delay="0"/>
                                      </p:stCondLst>
                                      <p:childTnLst>
                                        <p:set>
                                          <p:cBhvr>
                                            <p:cTn id="38" dur="1" fill="hold">
                                              <p:stCondLst>
                                                <p:cond delay="0"/>
                                              </p:stCondLst>
                                            </p:cTn>
                                            <p:tgtEl>
                                              <p:spTgt spid="37">
                                                <p:txEl>
                                                  <p:pRg st="1" end="1"/>
                                                </p:txEl>
                                              </p:spTgt>
                                            </p:tgtEl>
                                            <p:attrNameLst>
                                              <p:attrName>style.visibility</p:attrName>
                                            </p:attrNameLst>
                                          </p:cBhvr>
                                          <p:to>
                                            <p:strVal val="visible"/>
                                          </p:to>
                                        </p:set>
                                        <p:animEffect transition="in" filter="fade">
                                          <p:cBhvr>
                                            <p:cTn id="39" dur="1000"/>
                                            <p:tgtEl>
                                              <p:spTgt spid="37">
                                                <p:txEl>
                                                  <p:pRg st="1" end="1"/>
                                                </p:txEl>
                                              </p:spTgt>
                                            </p:tgtEl>
                                          </p:cBhvr>
                                        </p:animEffect>
                                        <p:anim calcmode="lin" valueType="num">
                                          <p:cBhvr>
                                            <p:cTn id="40" dur="1000" fill="hold"/>
                                            <p:tgtEl>
                                              <p:spTgt spid="37">
                                                <p:txEl>
                                                  <p:pRg st="1" end="1"/>
                                                </p:txEl>
                                              </p:spTgt>
                                            </p:tgtEl>
                                            <p:attrNameLst>
                                              <p:attrName>ppt_x</p:attrName>
                                            </p:attrNameLst>
                                          </p:cBhvr>
                                          <p:tavLst>
                                            <p:tav tm="0">
                                              <p:val>
                                                <p:strVal val="#ppt_x"/>
                                              </p:val>
                                            </p:tav>
                                            <p:tav tm="100000">
                                              <p:val>
                                                <p:strVal val="#ppt_x"/>
                                              </p:val>
                                            </p:tav>
                                          </p:tavLst>
                                        </p:anim>
                                        <p:anim calcmode="lin" valueType="num">
                                          <p:cBhvr>
                                            <p:cTn id="41" dur="1000" fill="hold"/>
                                            <p:tgtEl>
                                              <p:spTgt spid="37">
                                                <p:txEl>
                                                  <p:pRg st="1" end="1"/>
                                                </p:txEl>
                                              </p:spTgt>
                                            </p:tgtEl>
                                            <p:attrNameLst>
                                              <p:attrName>ppt_y</p:attrName>
                                            </p:attrNameLst>
                                          </p:cBhvr>
                                          <p:tavLst>
                                            <p:tav tm="0">
                                              <p:val>
                                                <p:strVal val="#ppt_y+.1"/>
                                              </p:val>
                                            </p:tav>
                                            <p:tav tm="100000">
                                              <p:val>
                                                <p:strVal val="#ppt_y"/>
                                              </p:val>
                                            </p:tav>
                                          </p:tavLst>
                                        </p:anim>
                                      </p:childTnLst>
                                    </p:cTn>
                                  </p:par>
                                </p:childTnLst>
                              </p:cTn>
                            </p:par>
                            <p:par>
                              <p:cTn id="42" fill="hold">
                                <p:stCondLst>
                                  <p:cond delay="4750"/>
                                </p:stCondLst>
                                <p:childTnLst>
                                  <p:par>
                                    <p:cTn id="43" presetID="42" presetClass="entr" presetSubtype="0" fill="hold" grpId="0" nodeType="afterEffect">
                                      <p:stCondLst>
                                        <p:cond delay="0"/>
                                      </p:stCondLst>
                                      <p:childTnLst>
                                        <p:set>
                                          <p:cBhvr>
                                            <p:cTn id="44" dur="1" fill="hold">
                                              <p:stCondLst>
                                                <p:cond delay="0"/>
                                              </p:stCondLst>
                                            </p:cTn>
                                            <p:tgtEl>
                                              <p:spTgt spid="37">
                                                <p:txEl>
                                                  <p:pRg st="2" end="2"/>
                                                </p:txEl>
                                              </p:spTgt>
                                            </p:tgtEl>
                                            <p:attrNameLst>
                                              <p:attrName>style.visibility</p:attrName>
                                            </p:attrNameLst>
                                          </p:cBhvr>
                                          <p:to>
                                            <p:strVal val="visible"/>
                                          </p:to>
                                        </p:set>
                                        <p:animEffect transition="in" filter="fade">
                                          <p:cBhvr>
                                            <p:cTn id="45" dur="1000"/>
                                            <p:tgtEl>
                                              <p:spTgt spid="37">
                                                <p:txEl>
                                                  <p:pRg st="2" end="2"/>
                                                </p:txEl>
                                              </p:spTgt>
                                            </p:tgtEl>
                                          </p:cBhvr>
                                        </p:animEffect>
                                        <p:anim calcmode="lin" valueType="num">
                                          <p:cBhvr>
                                            <p:cTn id="46"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47"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48" fill="hold">
                                <p:stCondLst>
                                  <p:cond delay="5750"/>
                                </p:stCondLst>
                                <p:childTnLst>
                                  <p:par>
                                    <p:cTn id="49" presetID="42" presetClass="entr" presetSubtype="0" fill="hold" grpId="0" nodeType="afterEffect">
                                      <p:stCondLst>
                                        <p:cond delay="0"/>
                                      </p:stCondLst>
                                      <p:childTnLst>
                                        <p:set>
                                          <p:cBhvr>
                                            <p:cTn id="50" dur="1" fill="hold">
                                              <p:stCondLst>
                                                <p:cond delay="0"/>
                                              </p:stCondLst>
                                            </p:cTn>
                                            <p:tgtEl>
                                              <p:spTgt spid="37">
                                                <p:txEl>
                                                  <p:pRg st="3" end="3"/>
                                                </p:txEl>
                                              </p:spTgt>
                                            </p:tgtEl>
                                            <p:attrNameLst>
                                              <p:attrName>style.visibility</p:attrName>
                                            </p:attrNameLst>
                                          </p:cBhvr>
                                          <p:to>
                                            <p:strVal val="visible"/>
                                          </p:to>
                                        </p:set>
                                        <p:animEffect transition="in" filter="fade">
                                          <p:cBhvr>
                                            <p:cTn id="51" dur="1000"/>
                                            <p:tgtEl>
                                              <p:spTgt spid="37">
                                                <p:txEl>
                                                  <p:pRg st="3" end="3"/>
                                                </p:txEl>
                                              </p:spTgt>
                                            </p:tgtEl>
                                          </p:cBhvr>
                                        </p:animEffect>
                                        <p:anim calcmode="lin" valueType="num">
                                          <p:cBhvr>
                                            <p:cTn id="52" dur="1000" fill="hold"/>
                                            <p:tgtEl>
                                              <p:spTgt spid="37">
                                                <p:txEl>
                                                  <p:pRg st="3" end="3"/>
                                                </p:txEl>
                                              </p:spTgt>
                                            </p:tgtEl>
                                            <p:attrNameLst>
                                              <p:attrName>ppt_x</p:attrName>
                                            </p:attrNameLst>
                                          </p:cBhvr>
                                          <p:tavLst>
                                            <p:tav tm="0">
                                              <p:val>
                                                <p:strVal val="#ppt_x"/>
                                              </p:val>
                                            </p:tav>
                                            <p:tav tm="100000">
                                              <p:val>
                                                <p:strVal val="#ppt_x"/>
                                              </p:val>
                                            </p:tav>
                                          </p:tavLst>
                                        </p:anim>
                                        <p:anim calcmode="lin" valueType="num">
                                          <p:cBhvr>
                                            <p:cTn id="53" dur="1000" fill="hold"/>
                                            <p:tgtEl>
                                              <p:spTgt spid="37">
                                                <p:txEl>
                                                  <p:pRg st="3" end="3"/>
                                                </p:txEl>
                                              </p:spTgt>
                                            </p:tgtEl>
                                            <p:attrNameLst>
                                              <p:attrName>ppt_y</p:attrName>
                                            </p:attrNameLst>
                                          </p:cBhvr>
                                          <p:tavLst>
                                            <p:tav tm="0">
                                              <p:val>
                                                <p:strVal val="#ppt_y+.1"/>
                                              </p:val>
                                            </p:tav>
                                            <p:tav tm="100000">
                                              <p:val>
                                                <p:strVal val="#ppt_y"/>
                                              </p:val>
                                            </p:tav>
                                          </p:tavLst>
                                        </p:anim>
                                      </p:childTnLst>
                                    </p:cTn>
                                  </p:par>
                                </p:childTnLst>
                              </p:cTn>
                            </p:par>
                            <p:par>
                              <p:cTn id="54" fill="hold">
                                <p:stCondLst>
                                  <p:cond delay="6750"/>
                                </p:stCondLst>
                                <p:childTnLst>
                                  <p:par>
                                    <p:cTn id="55" presetID="42" presetClass="entr" presetSubtype="0" fill="hold" nodeType="afterEffect">
                                      <p:stCondLst>
                                        <p:cond delay="0"/>
                                      </p:stCondLst>
                                      <p:childTnLst>
                                        <p:set>
                                          <p:cBhvr>
                                            <p:cTn id="56" dur="1" fill="hold">
                                              <p:stCondLst>
                                                <p:cond delay="0"/>
                                              </p:stCondLst>
                                            </p:cTn>
                                            <p:tgtEl>
                                              <p:spTgt spid="2"/>
                                            </p:tgtEl>
                                            <p:attrNameLst>
                                              <p:attrName>style.visibility</p:attrName>
                                            </p:attrNameLst>
                                          </p:cBhvr>
                                          <p:to>
                                            <p:strVal val="visible"/>
                                          </p:to>
                                        </p:set>
                                        <p:animEffect transition="in" filter="fade">
                                          <p:cBhvr>
                                            <p:cTn id="57" dur="1000"/>
                                            <p:tgtEl>
                                              <p:spTgt spid="2"/>
                                            </p:tgtEl>
                                          </p:cBhvr>
                                        </p:animEffect>
                                        <p:anim calcmode="lin" valueType="num">
                                          <p:cBhvr>
                                            <p:cTn id="58" dur="1000" fill="hold"/>
                                            <p:tgtEl>
                                              <p:spTgt spid="2"/>
                                            </p:tgtEl>
                                            <p:attrNameLst>
                                              <p:attrName>ppt_x</p:attrName>
                                            </p:attrNameLst>
                                          </p:cBhvr>
                                          <p:tavLst>
                                            <p:tav tm="0">
                                              <p:val>
                                                <p:strVal val="#ppt_x"/>
                                              </p:val>
                                            </p:tav>
                                            <p:tav tm="100000">
                                              <p:val>
                                                <p:strVal val="#ppt_x"/>
                                              </p:val>
                                            </p:tav>
                                          </p:tavLst>
                                        </p:anim>
                                        <p:anim calcmode="lin" valueType="num">
                                          <p:cBhvr>
                                            <p:cTn id="5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par>
                              <p:cTn id="30" fill="hold">
                                <p:stCondLst>
                                  <p:cond delay="2750"/>
                                </p:stCondLst>
                                <p:childTnLst>
                                  <p:par>
                                    <p:cTn id="31" presetID="42" presetClass="entr" presetSubtype="0" fill="hold" grpId="0" nodeType="afterEffect">
                                      <p:stCondLst>
                                        <p:cond delay="0"/>
                                      </p:stCondLst>
                                      <p:childTnLst>
                                        <p:set>
                                          <p:cBhvr>
                                            <p:cTn id="32" dur="1" fill="hold">
                                              <p:stCondLst>
                                                <p:cond delay="0"/>
                                              </p:stCondLst>
                                            </p:cTn>
                                            <p:tgtEl>
                                              <p:spTgt spid="37">
                                                <p:txEl>
                                                  <p:pRg st="0" end="0"/>
                                                </p:txEl>
                                              </p:spTgt>
                                            </p:tgtEl>
                                            <p:attrNameLst>
                                              <p:attrName>style.visibility</p:attrName>
                                            </p:attrNameLst>
                                          </p:cBhvr>
                                          <p:to>
                                            <p:strVal val="visible"/>
                                          </p:to>
                                        </p:set>
                                        <p:animEffect transition="in" filter="fade">
                                          <p:cBhvr>
                                            <p:cTn id="33" dur="1000"/>
                                            <p:tgtEl>
                                              <p:spTgt spid="37">
                                                <p:txEl>
                                                  <p:pRg st="0" end="0"/>
                                                </p:txEl>
                                              </p:spTgt>
                                            </p:tgtEl>
                                          </p:cBhvr>
                                        </p:animEffect>
                                        <p:anim calcmode="lin" valueType="num">
                                          <p:cBhvr>
                                            <p:cTn id="34"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35"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36" fill="hold">
                                <p:stCondLst>
                                  <p:cond delay="3750"/>
                                </p:stCondLst>
                                <p:childTnLst>
                                  <p:par>
                                    <p:cTn id="37" presetID="42" presetClass="entr" presetSubtype="0" fill="hold" grpId="0" nodeType="afterEffect">
                                      <p:stCondLst>
                                        <p:cond delay="0"/>
                                      </p:stCondLst>
                                      <p:childTnLst>
                                        <p:set>
                                          <p:cBhvr>
                                            <p:cTn id="38" dur="1" fill="hold">
                                              <p:stCondLst>
                                                <p:cond delay="0"/>
                                              </p:stCondLst>
                                            </p:cTn>
                                            <p:tgtEl>
                                              <p:spTgt spid="37">
                                                <p:txEl>
                                                  <p:pRg st="1" end="1"/>
                                                </p:txEl>
                                              </p:spTgt>
                                            </p:tgtEl>
                                            <p:attrNameLst>
                                              <p:attrName>style.visibility</p:attrName>
                                            </p:attrNameLst>
                                          </p:cBhvr>
                                          <p:to>
                                            <p:strVal val="visible"/>
                                          </p:to>
                                        </p:set>
                                        <p:animEffect transition="in" filter="fade">
                                          <p:cBhvr>
                                            <p:cTn id="39" dur="1000"/>
                                            <p:tgtEl>
                                              <p:spTgt spid="37">
                                                <p:txEl>
                                                  <p:pRg st="1" end="1"/>
                                                </p:txEl>
                                              </p:spTgt>
                                            </p:tgtEl>
                                          </p:cBhvr>
                                        </p:animEffect>
                                        <p:anim calcmode="lin" valueType="num">
                                          <p:cBhvr>
                                            <p:cTn id="40" dur="1000" fill="hold"/>
                                            <p:tgtEl>
                                              <p:spTgt spid="37">
                                                <p:txEl>
                                                  <p:pRg st="1" end="1"/>
                                                </p:txEl>
                                              </p:spTgt>
                                            </p:tgtEl>
                                            <p:attrNameLst>
                                              <p:attrName>ppt_x</p:attrName>
                                            </p:attrNameLst>
                                          </p:cBhvr>
                                          <p:tavLst>
                                            <p:tav tm="0">
                                              <p:val>
                                                <p:strVal val="#ppt_x"/>
                                              </p:val>
                                            </p:tav>
                                            <p:tav tm="100000">
                                              <p:val>
                                                <p:strVal val="#ppt_x"/>
                                              </p:val>
                                            </p:tav>
                                          </p:tavLst>
                                        </p:anim>
                                        <p:anim calcmode="lin" valueType="num">
                                          <p:cBhvr>
                                            <p:cTn id="41" dur="1000" fill="hold"/>
                                            <p:tgtEl>
                                              <p:spTgt spid="37">
                                                <p:txEl>
                                                  <p:pRg st="1" end="1"/>
                                                </p:txEl>
                                              </p:spTgt>
                                            </p:tgtEl>
                                            <p:attrNameLst>
                                              <p:attrName>ppt_y</p:attrName>
                                            </p:attrNameLst>
                                          </p:cBhvr>
                                          <p:tavLst>
                                            <p:tav tm="0">
                                              <p:val>
                                                <p:strVal val="#ppt_y+.1"/>
                                              </p:val>
                                            </p:tav>
                                            <p:tav tm="100000">
                                              <p:val>
                                                <p:strVal val="#ppt_y"/>
                                              </p:val>
                                            </p:tav>
                                          </p:tavLst>
                                        </p:anim>
                                      </p:childTnLst>
                                    </p:cTn>
                                  </p:par>
                                </p:childTnLst>
                              </p:cTn>
                            </p:par>
                            <p:par>
                              <p:cTn id="42" fill="hold">
                                <p:stCondLst>
                                  <p:cond delay="4750"/>
                                </p:stCondLst>
                                <p:childTnLst>
                                  <p:par>
                                    <p:cTn id="43" presetID="42" presetClass="entr" presetSubtype="0" fill="hold" grpId="0" nodeType="afterEffect">
                                      <p:stCondLst>
                                        <p:cond delay="0"/>
                                      </p:stCondLst>
                                      <p:childTnLst>
                                        <p:set>
                                          <p:cBhvr>
                                            <p:cTn id="44" dur="1" fill="hold">
                                              <p:stCondLst>
                                                <p:cond delay="0"/>
                                              </p:stCondLst>
                                            </p:cTn>
                                            <p:tgtEl>
                                              <p:spTgt spid="37">
                                                <p:txEl>
                                                  <p:pRg st="2" end="2"/>
                                                </p:txEl>
                                              </p:spTgt>
                                            </p:tgtEl>
                                            <p:attrNameLst>
                                              <p:attrName>style.visibility</p:attrName>
                                            </p:attrNameLst>
                                          </p:cBhvr>
                                          <p:to>
                                            <p:strVal val="visible"/>
                                          </p:to>
                                        </p:set>
                                        <p:animEffect transition="in" filter="fade">
                                          <p:cBhvr>
                                            <p:cTn id="45" dur="1000"/>
                                            <p:tgtEl>
                                              <p:spTgt spid="37">
                                                <p:txEl>
                                                  <p:pRg st="2" end="2"/>
                                                </p:txEl>
                                              </p:spTgt>
                                            </p:tgtEl>
                                          </p:cBhvr>
                                        </p:animEffect>
                                        <p:anim calcmode="lin" valueType="num">
                                          <p:cBhvr>
                                            <p:cTn id="46"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47"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48" fill="hold">
                                <p:stCondLst>
                                  <p:cond delay="5750"/>
                                </p:stCondLst>
                                <p:childTnLst>
                                  <p:par>
                                    <p:cTn id="49" presetID="42" presetClass="entr" presetSubtype="0" fill="hold" grpId="0" nodeType="afterEffect">
                                      <p:stCondLst>
                                        <p:cond delay="0"/>
                                      </p:stCondLst>
                                      <p:childTnLst>
                                        <p:set>
                                          <p:cBhvr>
                                            <p:cTn id="50" dur="1" fill="hold">
                                              <p:stCondLst>
                                                <p:cond delay="0"/>
                                              </p:stCondLst>
                                            </p:cTn>
                                            <p:tgtEl>
                                              <p:spTgt spid="37">
                                                <p:txEl>
                                                  <p:pRg st="3" end="3"/>
                                                </p:txEl>
                                              </p:spTgt>
                                            </p:tgtEl>
                                            <p:attrNameLst>
                                              <p:attrName>style.visibility</p:attrName>
                                            </p:attrNameLst>
                                          </p:cBhvr>
                                          <p:to>
                                            <p:strVal val="visible"/>
                                          </p:to>
                                        </p:set>
                                        <p:animEffect transition="in" filter="fade">
                                          <p:cBhvr>
                                            <p:cTn id="51" dur="1000"/>
                                            <p:tgtEl>
                                              <p:spTgt spid="37">
                                                <p:txEl>
                                                  <p:pRg st="3" end="3"/>
                                                </p:txEl>
                                              </p:spTgt>
                                            </p:tgtEl>
                                          </p:cBhvr>
                                        </p:animEffect>
                                        <p:anim calcmode="lin" valueType="num">
                                          <p:cBhvr>
                                            <p:cTn id="52" dur="1000" fill="hold"/>
                                            <p:tgtEl>
                                              <p:spTgt spid="37">
                                                <p:txEl>
                                                  <p:pRg st="3" end="3"/>
                                                </p:txEl>
                                              </p:spTgt>
                                            </p:tgtEl>
                                            <p:attrNameLst>
                                              <p:attrName>ppt_x</p:attrName>
                                            </p:attrNameLst>
                                          </p:cBhvr>
                                          <p:tavLst>
                                            <p:tav tm="0">
                                              <p:val>
                                                <p:strVal val="#ppt_x"/>
                                              </p:val>
                                            </p:tav>
                                            <p:tav tm="100000">
                                              <p:val>
                                                <p:strVal val="#ppt_x"/>
                                              </p:val>
                                            </p:tav>
                                          </p:tavLst>
                                        </p:anim>
                                        <p:anim calcmode="lin" valueType="num">
                                          <p:cBhvr>
                                            <p:cTn id="53" dur="1000" fill="hold"/>
                                            <p:tgtEl>
                                              <p:spTgt spid="37">
                                                <p:txEl>
                                                  <p:pRg st="3" end="3"/>
                                                </p:txEl>
                                              </p:spTgt>
                                            </p:tgtEl>
                                            <p:attrNameLst>
                                              <p:attrName>ppt_y</p:attrName>
                                            </p:attrNameLst>
                                          </p:cBhvr>
                                          <p:tavLst>
                                            <p:tav tm="0">
                                              <p:val>
                                                <p:strVal val="#ppt_y+.1"/>
                                              </p:val>
                                            </p:tav>
                                            <p:tav tm="100000">
                                              <p:val>
                                                <p:strVal val="#ppt_y"/>
                                              </p:val>
                                            </p:tav>
                                          </p:tavLst>
                                        </p:anim>
                                      </p:childTnLst>
                                    </p:cTn>
                                  </p:par>
                                </p:childTnLst>
                              </p:cTn>
                            </p:par>
                            <p:par>
                              <p:cTn id="54" fill="hold">
                                <p:stCondLst>
                                  <p:cond delay="6750"/>
                                </p:stCondLst>
                                <p:childTnLst>
                                  <p:par>
                                    <p:cTn id="55" presetID="42" presetClass="entr" presetSubtype="0" fill="hold" nodeType="afterEffect">
                                      <p:stCondLst>
                                        <p:cond delay="0"/>
                                      </p:stCondLst>
                                      <p:childTnLst>
                                        <p:set>
                                          <p:cBhvr>
                                            <p:cTn id="56" dur="1" fill="hold">
                                              <p:stCondLst>
                                                <p:cond delay="0"/>
                                              </p:stCondLst>
                                            </p:cTn>
                                            <p:tgtEl>
                                              <p:spTgt spid="2"/>
                                            </p:tgtEl>
                                            <p:attrNameLst>
                                              <p:attrName>style.visibility</p:attrName>
                                            </p:attrNameLst>
                                          </p:cBhvr>
                                          <p:to>
                                            <p:strVal val="visible"/>
                                          </p:to>
                                        </p:set>
                                        <p:animEffect transition="in" filter="fade">
                                          <p:cBhvr>
                                            <p:cTn id="57" dur="1000"/>
                                            <p:tgtEl>
                                              <p:spTgt spid="2"/>
                                            </p:tgtEl>
                                          </p:cBhvr>
                                        </p:animEffect>
                                        <p:anim calcmode="lin" valueType="num">
                                          <p:cBhvr>
                                            <p:cTn id="58" dur="1000" fill="hold"/>
                                            <p:tgtEl>
                                              <p:spTgt spid="2"/>
                                            </p:tgtEl>
                                            <p:attrNameLst>
                                              <p:attrName>ppt_x</p:attrName>
                                            </p:attrNameLst>
                                          </p:cBhvr>
                                          <p:tavLst>
                                            <p:tav tm="0">
                                              <p:val>
                                                <p:strVal val="#ppt_x"/>
                                              </p:val>
                                            </p:tav>
                                            <p:tav tm="100000">
                                              <p:val>
                                                <p:strVal val="#ppt_x"/>
                                              </p:val>
                                            </p:tav>
                                          </p:tavLst>
                                        </p:anim>
                                        <p:anim calcmode="lin" valueType="num">
                                          <p:cBhvr>
                                            <p:cTn id="5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build="p"/>
          <p:bldP spid="79" grpId="0"/>
        </p:bldLst>
      </p:timing>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组合 56"/>
          <p:cNvGrpSpPr/>
          <p:nvPr/>
        </p:nvGrpSpPr>
        <p:grpSpPr>
          <a:xfrm flipH="1">
            <a:off x="9168922" y="3603624"/>
            <a:ext cx="5070055" cy="4872908"/>
            <a:chOff x="461963" y="-1987550"/>
            <a:chExt cx="11268075" cy="10829919"/>
          </a:xfrm>
          <a:gradFill flip="none" rotWithShape="1">
            <a:gsLst>
              <a:gs pos="100000">
                <a:srgbClr val="11ABE2">
                  <a:alpha val="25000"/>
                </a:srgbClr>
              </a:gs>
              <a:gs pos="25000">
                <a:schemeClr val="bg1">
                  <a:alpha val="0"/>
                </a:schemeClr>
              </a:gs>
            </a:gsLst>
            <a:lin ang="8100000" scaled="1"/>
            <a:tileRect/>
          </a:gradFill>
        </p:grpSpPr>
        <p:sp>
          <p:nvSpPr>
            <p:cNvPr id="58" name="Freeform 388"/>
            <p:cNvSpPr>
              <a:spLocks noEditPoints="1"/>
            </p:cNvSpPr>
            <p:nvPr/>
          </p:nvSpPr>
          <p:spPr bwMode="auto">
            <a:xfrm>
              <a:off x="461963" y="-1533525"/>
              <a:ext cx="11268075" cy="9917108"/>
            </a:xfrm>
            <a:custGeom>
              <a:avLst/>
              <a:gdLst>
                <a:gd name="T0" fmla="*/ 1500 w 3002"/>
                <a:gd name="T1" fmla="*/ 2609 h 2642"/>
                <a:gd name="T2" fmla="*/ 1002 w 3002"/>
                <a:gd name="T3" fmla="*/ 2509 h 2642"/>
                <a:gd name="T4" fmla="*/ 313 w 3002"/>
                <a:gd name="T5" fmla="*/ 822 h 2642"/>
                <a:gd name="T6" fmla="*/ 1503 w 3002"/>
                <a:gd name="T7" fmla="*/ 33 h 2642"/>
                <a:gd name="T8" fmla="*/ 2001 w 3002"/>
                <a:gd name="T9" fmla="*/ 134 h 2642"/>
                <a:gd name="T10" fmla="*/ 2690 w 3002"/>
                <a:gd name="T11" fmla="*/ 1820 h 2642"/>
                <a:gd name="T12" fmla="*/ 1500 w 3002"/>
                <a:gd name="T13" fmla="*/ 2609 h 2642"/>
                <a:gd name="T14" fmla="*/ 1503 w 3002"/>
                <a:gd name="T15" fmla="*/ 0 h 2642"/>
                <a:gd name="T16" fmla="*/ 283 w 3002"/>
                <a:gd name="T17" fmla="*/ 810 h 2642"/>
                <a:gd name="T18" fmla="*/ 989 w 3002"/>
                <a:gd name="T19" fmla="*/ 2539 h 2642"/>
                <a:gd name="T20" fmla="*/ 1500 w 3002"/>
                <a:gd name="T21" fmla="*/ 2642 h 2642"/>
                <a:gd name="T22" fmla="*/ 2720 w 3002"/>
                <a:gd name="T23" fmla="*/ 1833 h 2642"/>
                <a:gd name="T24" fmla="*/ 2013 w 3002"/>
                <a:gd name="T25" fmla="*/ 104 h 2642"/>
                <a:gd name="T26" fmla="*/ 1503 w 3002"/>
                <a:gd name="T27" fmla="*/ 0 h 26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02" h="2642">
                  <a:moveTo>
                    <a:pt x="1500" y="2609"/>
                  </a:moveTo>
                  <a:cubicBezTo>
                    <a:pt x="1333" y="2609"/>
                    <a:pt x="1165" y="2577"/>
                    <a:pt x="1002" y="2509"/>
                  </a:cubicBezTo>
                  <a:cubicBezTo>
                    <a:pt x="347" y="2234"/>
                    <a:pt x="38" y="1477"/>
                    <a:pt x="313" y="822"/>
                  </a:cubicBezTo>
                  <a:cubicBezTo>
                    <a:pt x="520" y="330"/>
                    <a:pt x="999" y="33"/>
                    <a:pt x="1503" y="33"/>
                  </a:cubicBezTo>
                  <a:cubicBezTo>
                    <a:pt x="1669" y="33"/>
                    <a:pt x="1838" y="65"/>
                    <a:pt x="2001" y="134"/>
                  </a:cubicBezTo>
                  <a:cubicBezTo>
                    <a:pt x="2656" y="409"/>
                    <a:pt x="2965" y="1166"/>
                    <a:pt x="2690" y="1820"/>
                  </a:cubicBezTo>
                  <a:cubicBezTo>
                    <a:pt x="2483" y="2313"/>
                    <a:pt x="2003" y="2609"/>
                    <a:pt x="1500" y="2609"/>
                  </a:cubicBezTo>
                  <a:moveTo>
                    <a:pt x="1503" y="0"/>
                  </a:moveTo>
                  <a:cubicBezTo>
                    <a:pt x="987" y="0"/>
                    <a:pt x="495" y="305"/>
                    <a:pt x="283" y="810"/>
                  </a:cubicBezTo>
                  <a:cubicBezTo>
                    <a:pt x="0" y="1481"/>
                    <a:pt x="317" y="2257"/>
                    <a:pt x="989" y="2539"/>
                  </a:cubicBezTo>
                  <a:cubicBezTo>
                    <a:pt x="1156" y="2609"/>
                    <a:pt x="1329" y="2642"/>
                    <a:pt x="1500" y="2642"/>
                  </a:cubicBezTo>
                  <a:cubicBezTo>
                    <a:pt x="2016" y="2642"/>
                    <a:pt x="2508" y="2338"/>
                    <a:pt x="2720" y="1833"/>
                  </a:cubicBezTo>
                  <a:cubicBezTo>
                    <a:pt x="3002" y="1162"/>
                    <a:pt x="2685" y="386"/>
                    <a:pt x="2013" y="104"/>
                  </a:cubicBezTo>
                  <a:cubicBezTo>
                    <a:pt x="1847" y="34"/>
                    <a:pt x="1674" y="0"/>
                    <a:pt x="150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389"/>
            <p:cNvSpPr>
              <a:spLocks noEditPoints="1"/>
            </p:cNvSpPr>
            <p:nvPr/>
          </p:nvSpPr>
          <p:spPr bwMode="auto">
            <a:xfrm>
              <a:off x="2022476" y="-158751"/>
              <a:ext cx="8150225" cy="7172321"/>
            </a:xfrm>
            <a:custGeom>
              <a:avLst/>
              <a:gdLst>
                <a:gd name="T0" fmla="*/ 1084 w 2171"/>
                <a:gd name="T1" fmla="*/ 1869 h 1911"/>
                <a:gd name="T2" fmla="*/ 731 w 2171"/>
                <a:gd name="T3" fmla="*/ 1798 h 1911"/>
                <a:gd name="T4" fmla="*/ 242 w 2171"/>
                <a:gd name="T5" fmla="*/ 601 h 1911"/>
                <a:gd name="T6" fmla="*/ 1086 w 2171"/>
                <a:gd name="T7" fmla="*/ 42 h 1911"/>
                <a:gd name="T8" fmla="*/ 1440 w 2171"/>
                <a:gd name="T9" fmla="*/ 113 h 1911"/>
                <a:gd name="T10" fmla="*/ 1928 w 2171"/>
                <a:gd name="T11" fmla="*/ 1309 h 1911"/>
                <a:gd name="T12" fmla="*/ 1084 w 2171"/>
                <a:gd name="T13" fmla="*/ 1869 h 1911"/>
                <a:gd name="T14" fmla="*/ 1087 w 2171"/>
                <a:gd name="T15" fmla="*/ 0 h 1911"/>
                <a:gd name="T16" fmla="*/ 204 w 2171"/>
                <a:gd name="T17" fmla="*/ 585 h 1911"/>
                <a:gd name="T18" fmla="*/ 715 w 2171"/>
                <a:gd name="T19" fmla="*/ 1836 h 1911"/>
                <a:gd name="T20" fmla="*/ 1084 w 2171"/>
                <a:gd name="T21" fmla="*/ 1911 h 1911"/>
                <a:gd name="T22" fmla="*/ 1967 w 2171"/>
                <a:gd name="T23" fmla="*/ 1325 h 1911"/>
                <a:gd name="T24" fmla="*/ 1456 w 2171"/>
                <a:gd name="T25" fmla="*/ 74 h 1911"/>
                <a:gd name="T26" fmla="*/ 1087 w 2171"/>
                <a:gd name="T27" fmla="*/ 0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71" h="1911">
                  <a:moveTo>
                    <a:pt x="1084" y="1869"/>
                  </a:moveTo>
                  <a:cubicBezTo>
                    <a:pt x="966" y="1869"/>
                    <a:pt x="846" y="1846"/>
                    <a:pt x="731" y="1798"/>
                  </a:cubicBezTo>
                  <a:cubicBezTo>
                    <a:pt x="266" y="1603"/>
                    <a:pt x="47" y="1066"/>
                    <a:pt x="242" y="601"/>
                  </a:cubicBezTo>
                  <a:cubicBezTo>
                    <a:pt x="389" y="252"/>
                    <a:pt x="729" y="42"/>
                    <a:pt x="1086" y="42"/>
                  </a:cubicBezTo>
                  <a:cubicBezTo>
                    <a:pt x="1204" y="42"/>
                    <a:pt x="1324" y="64"/>
                    <a:pt x="1440" y="113"/>
                  </a:cubicBezTo>
                  <a:cubicBezTo>
                    <a:pt x="1905" y="308"/>
                    <a:pt x="2124" y="845"/>
                    <a:pt x="1928" y="1309"/>
                  </a:cubicBezTo>
                  <a:cubicBezTo>
                    <a:pt x="1782" y="1659"/>
                    <a:pt x="1441" y="1869"/>
                    <a:pt x="1084" y="1869"/>
                  </a:cubicBezTo>
                  <a:moveTo>
                    <a:pt x="1087" y="0"/>
                  </a:moveTo>
                  <a:cubicBezTo>
                    <a:pt x="713" y="0"/>
                    <a:pt x="357" y="220"/>
                    <a:pt x="204" y="585"/>
                  </a:cubicBezTo>
                  <a:cubicBezTo>
                    <a:pt x="0" y="1071"/>
                    <a:pt x="229" y="1632"/>
                    <a:pt x="715" y="1836"/>
                  </a:cubicBezTo>
                  <a:cubicBezTo>
                    <a:pt x="836" y="1887"/>
                    <a:pt x="961" y="1911"/>
                    <a:pt x="1084" y="1911"/>
                  </a:cubicBezTo>
                  <a:cubicBezTo>
                    <a:pt x="1458" y="1911"/>
                    <a:pt x="1813" y="1691"/>
                    <a:pt x="1967" y="1325"/>
                  </a:cubicBezTo>
                  <a:cubicBezTo>
                    <a:pt x="2171" y="840"/>
                    <a:pt x="1942" y="279"/>
                    <a:pt x="1456" y="74"/>
                  </a:cubicBezTo>
                  <a:cubicBezTo>
                    <a:pt x="1335" y="24"/>
                    <a:pt x="1210" y="0"/>
                    <a:pt x="108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390"/>
            <p:cNvSpPr>
              <a:spLocks noEditPoints="1"/>
            </p:cNvSpPr>
            <p:nvPr/>
          </p:nvSpPr>
          <p:spPr bwMode="auto">
            <a:xfrm>
              <a:off x="3813175" y="1146173"/>
              <a:ext cx="4565651" cy="4560886"/>
            </a:xfrm>
            <a:custGeom>
              <a:avLst/>
              <a:gdLst>
                <a:gd name="T0" fmla="*/ 619 w 1216"/>
                <a:gd name="T1" fmla="*/ 1215 h 1215"/>
                <a:gd name="T2" fmla="*/ 699 w 1216"/>
                <a:gd name="T3" fmla="*/ 1198 h 1215"/>
                <a:gd name="T4" fmla="*/ 699 w 1216"/>
                <a:gd name="T5" fmla="*/ 1198 h 1215"/>
                <a:gd name="T6" fmla="*/ 539 w 1216"/>
                <a:gd name="T7" fmla="*/ 1201 h 1215"/>
                <a:gd name="T8" fmla="*/ 740 w 1216"/>
                <a:gd name="T9" fmla="*/ 1201 h 1215"/>
                <a:gd name="T10" fmla="*/ 419 w 1216"/>
                <a:gd name="T11" fmla="*/ 1185 h 1215"/>
                <a:gd name="T12" fmla="*/ 852 w 1216"/>
                <a:gd name="T13" fmla="*/ 1154 h 1215"/>
                <a:gd name="T14" fmla="*/ 852 w 1216"/>
                <a:gd name="T15" fmla="*/ 1154 h 1215"/>
                <a:gd name="T16" fmla="*/ 385 w 1216"/>
                <a:gd name="T17" fmla="*/ 1162 h 1215"/>
                <a:gd name="T18" fmla="*/ 892 w 1216"/>
                <a:gd name="T19" fmla="*/ 1145 h 1215"/>
                <a:gd name="T20" fmla="*/ 273 w 1216"/>
                <a:gd name="T21" fmla="*/ 1115 h 1215"/>
                <a:gd name="T22" fmla="*/ 987 w 1216"/>
                <a:gd name="T23" fmla="*/ 1070 h 1215"/>
                <a:gd name="T24" fmla="*/ 987 w 1216"/>
                <a:gd name="T25" fmla="*/ 1070 h 1215"/>
                <a:gd name="T26" fmla="*/ 246 w 1216"/>
                <a:gd name="T27" fmla="*/ 1083 h 1215"/>
                <a:gd name="T28" fmla="*/ 1024 w 1216"/>
                <a:gd name="T29" fmla="*/ 1051 h 1215"/>
                <a:gd name="T30" fmla="*/ 151 w 1216"/>
                <a:gd name="T31" fmla="*/ 1008 h 1215"/>
                <a:gd name="T32" fmla="*/ 1096 w 1216"/>
                <a:gd name="T33" fmla="*/ 954 h 1215"/>
                <a:gd name="T34" fmla="*/ 1096 w 1216"/>
                <a:gd name="T35" fmla="*/ 954 h 1215"/>
                <a:gd name="T36" fmla="*/ 133 w 1216"/>
                <a:gd name="T37" fmla="*/ 971 h 1215"/>
                <a:gd name="T38" fmla="*/ 1127 w 1216"/>
                <a:gd name="T39" fmla="*/ 926 h 1215"/>
                <a:gd name="T40" fmla="*/ 62 w 1216"/>
                <a:gd name="T41" fmla="*/ 873 h 1215"/>
                <a:gd name="T42" fmla="*/ 1170 w 1216"/>
                <a:gd name="T43" fmla="*/ 813 h 1215"/>
                <a:gd name="T44" fmla="*/ 1170 w 1216"/>
                <a:gd name="T45" fmla="*/ 813 h 1215"/>
                <a:gd name="T46" fmla="*/ 54 w 1216"/>
                <a:gd name="T47" fmla="*/ 833 h 1215"/>
                <a:gd name="T48" fmla="*/ 1192 w 1216"/>
                <a:gd name="T49" fmla="*/ 778 h 1215"/>
                <a:gd name="T50" fmla="*/ 11 w 1216"/>
                <a:gd name="T51" fmla="*/ 720 h 1215"/>
                <a:gd name="T52" fmla="*/ 1205 w 1216"/>
                <a:gd name="T53" fmla="*/ 655 h 1215"/>
                <a:gd name="T54" fmla="*/ 1214 w 1216"/>
                <a:gd name="T55" fmla="*/ 658 h 1215"/>
                <a:gd name="T56" fmla="*/ 1 w 1216"/>
                <a:gd name="T57" fmla="*/ 639 h 1215"/>
                <a:gd name="T58" fmla="*/ 1216 w 1216"/>
                <a:gd name="T59" fmla="*/ 574 h 1215"/>
                <a:gd name="T60" fmla="*/ 1216 w 1216"/>
                <a:gd name="T61" fmla="*/ 615 h 1215"/>
                <a:gd name="T62" fmla="*/ 0 w 1216"/>
                <a:gd name="T63" fmla="*/ 599 h 1215"/>
                <a:gd name="T64" fmla="*/ 1206 w 1216"/>
                <a:gd name="T65" fmla="*/ 494 h 1215"/>
                <a:gd name="T66" fmla="*/ 1206 w 1216"/>
                <a:gd name="T67" fmla="*/ 494 h 1215"/>
                <a:gd name="T68" fmla="*/ 24 w 1216"/>
                <a:gd name="T69" fmla="*/ 480 h 1215"/>
                <a:gd name="T70" fmla="*/ 1187 w 1216"/>
                <a:gd name="T71" fmla="*/ 457 h 1215"/>
                <a:gd name="T72" fmla="*/ 24 w 1216"/>
                <a:gd name="T73" fmla="*/ 439 h 1215"/>
                <a:gd name="T74" fmla="*/ 1155 w 1216"/>
                <a:gd name="T75" fmla="*/ 340 h 1215"/>
                <a:gd name="T76" fmla="*/ 1155 w 1216"/>
                <a:gd name="T77" fmla="*/ 340 h 1215"/>
                <a:gd name="T78" fmla="*/ 78 w 1216"/>
                <a:gd name="T79" fmla="*/ 330 h 1215"/>
                <a:gd name="T80" fmla="*/ 1127 w 1216"/>
                <a:gd name="T81" fmla="*/ 310 h 1215"/>
                <a:gd name="T82" fmla="*/ 90 w 1216"/>
                <a:gd name="T83" fmla="*/ 290 h 1215"/>
                <a:gd name="T84" fmla="*/ 1065 w 1216"/>
                <a:gd name="T85" fmla="*/ 206 h 1215"/>
                <a:gd name="T86" fmla="*/ 1065 w 1216"/>
                <a:gd name="T87" fmla="*/ 206 h 1215"/>
                <a:gd name="T88" fmla="*/ 170 w 1216"/>
                <a:gd name="T89" fmla="*/ 200 h 1215"/>
                <a:gd name="T90" fmla="*/ 1030 w 1216"/>
                <a:gd name="T91" fmla="*/ 183 h 1215"/>
                <a:gd name="T92" fmla="*/ 192 w 1216"/>
                <a:gd name="T93" fmla="*/ 164 h 1215"/>
                <a:gd name="T94" fmla="*/ 942 w 1216"/>
                <a:gd name="T95" fmla="*/ 100 h 1215"/>
                <a:gd name="T96" fmla="*/ 942 w 1216"/>
                <a:gd name="T97" fmla="*/ 100 h 1215"/>
                <a:gd name="T98" fmla="*/ 294 w 1216"/>
                <a:gd name="T99" fmla="*/ 99 h 1215"/>
                <a:gd name="T100" fmla="*/ 903 w 1216"/>
                <a:gd name="T101" fmla="*/ 87 h 1215"/>
                <a:gd name="T102" fmla="*/ 324 w 1216"/>
                <a:gd name="T103" fmla="*/ 70 h 1215"/>
                <a:gd name="T104" fmla="*/ 796 w 1216"/>
                <a:gd name="T105" fmla="*/ 29 h 1215"/>
                <a:gd name="T106" fmla="*/ 796 w 1216"/>
                <a:gd name="T107" fmla="*/ 29 h 1215"/>
                <a:gd name="T108" fmla="*/ 439 w 1216"/>
                <a:gd name="T109" fmla="*/ 34 h 1215"/>
                <a:gd name="T110" fmla="*/ 755 w 1216"/>
                <a:gd name="T111" fmla="*/ 28 h 1215"/>
                <a:gd name="T112" fmla="*/ 475 w 1216"/>
                <a:gd name="T113" fmla="*/ 14 h 1215"/>
                <a:gd name="T114" fmla="*/ 637 w 1216"/>
                <a:gd name="T115" fmla="*/ 0 h 1215"/>
                <a:gd name="T116" fmla="*/ 677 w 1216"/>
                <a:gd name="T117" fmla="*/ 4 h 1215"/>
                <a:gd name="T118" fmla="*/ 556 w 1216"/>
                <a:gd name="T119" fmla="*/ 2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16" h="1215">
                  <a:moveTo>
                    <a:pt x="579" y="1204"/>
                  </a:moveTo>
                  <a:cubicBezTo>
                    <a:pt x="579" y="1214"/>
                    <a:pt x="579" y="1214"/>
                    <a:pt x="579" y="1214"/>
                  </a:cubicBezTo>
                  <a:cubicBezTo>
                    <a:pt x="589" y="1215"/>
                    <a:pt x="599" y="1215"/>
                    <a:pt x="609" y="1215"/>
                  </a:cubicBezTo>
                  <a:cubicBezTo>
                    <a:pt x="612" y="1215"/>
                    <a:pt x="616" y="1215"/>
                    <a:pt x="619" y="1215"/>
                  </a:cubicBezTo>
                  <a:cubicBezTo>
                    <a:pt x="619" y="1205"/>
                    <a:pt x="619" y="1205"/>
                    <a:pt x="619" y="1205"/>
                  </a:cubicBezTo>
                  <a:cubicBezTo>
                    <a:pt x="616" y="1205"/>
                    <a:pt x="613" y="1205"/>
                    <a:pt x="609" y="1205"/>
                  </a:cubicBezTo>
                  <a:cubicBezTo>
                    <a:pt x="599" y="1205"/>
                    <a:pt x="589" y="1205"/>
                    <a:pt x="579" y="1204"/>
                  </a:cubicBezTo>
                  <a:moveTo>
                    <a:pt x="699" y="1198"/>
                  </a:moveTo>
                  <a:cubicBezTo>
                    <a:pt x="686" y="1200"/>
                    <a:pt x="672" y="1202"/>
                    <a:pt x="659" y="1203"/>
                  </a:cubicBezTo>
                  <a:cubicBezTo>
                    <a:pt x="660" y="1213"/>
                    <a:pt x="660" y="1213"/>
                    <a:pt x="660" y="1213"/>
                  </a:cubicBezTo>
                  <a:cubicBezTo>
                    <a:pt x="673" y="1212"/>
                    <a:pt x="687" y="1210"/>
                    <a:pt x="700" y="1208"/>
                  </a:cubicBezTo>
                  <a:cubicBezTo>
                    <a:pt x="699" y="1198"/>
                    <a:pt x="699" y="1198"/>
                    <a:pt x="699" y="1198"/>
                  </a:cubicBezTo>
                  <a:moveTo>
                    <a:pt x="500" y="1195"/>
                  </a:moveTo>
                  <a:cubicBezTo>
                    <a:pt x="498" y="1205"/>
                    <a:pt x="498" y="1205"/>
                    <a:pt x="498" y="1205"/>
                  </a:cubicBezTo>
                  <a:cubicBezTo>
                    <a:pt x="511" y="1207"/>
                    <a:pt x="525" y="1210"/>
                    <a:pt x="538" y="1211"/>
                  </a:cubicBezTo>
                  <a:cubicBezTo>
                    <a:pt x="539" y="1201"/>
                    <a:pt x="539" y="1201"/>
                    <a:pt x="539" y="1201"/>
                  </a:cubicBezTo>
                  <a:cubicBezTo>
                    <a:pt x="526" y="1200"/>
                    <a:pt x="513" y="1198"/>
                    <a:pt x="500" y="1195"/>
                  </a:cubicBezTo>
                  <a:moveTo>
                    <a:pt x="777" y="1181"/>
                  </a:moveTo>
                  <a:cubicBezTo>
                    <a:pt x="764" y="1185"/>
                    <a:pt x="751" y="1188"/>
                    <a:pt x="738" y="1191"/>
                  </a:cubicBezTo>
                  <a:cubicBezTo>
                    <a:pt x="740" y="1201"/>
                    <a:pt x="740" y="1201"/>
                    <a:pt x="740" y="1201"/>
                  </a:cubicBezTo>
                  <a:cubicBezTo>
                    <a:pt x="753" y="1198"/>
                    <a:pt x="766" y="1195"/>
                    <a:pt x="779" y="1191"/>
                  </a:cubicBezTo>
                  <a:cubicBezTo>
                    <a:pt x="777" y="1181"/>
                    <a:pt x="777" y="1181"/>
                    <a:pt x="777" y="1181"/>
                  </a:cubicBezTo>
                  <a:moveTo>
                    <a:pt x="422" y="1176"/>
                  </a:moveTo>
                  <a:cubicBezTo>
                    <a:pt x="419" y="1185"/>
                    <a:pt x="419" y="1185"/>
                    <a:pt x="419" y="1185"/>
                  </a:cubicBezTo>
                  <a:cubicBezTo>
                    <a:pt x="432" y="1189"/>
                    <a:pt x="445" y="1193"/>
                    <a:pt x="458" y="1196"/>
                  </a:cubicBezTo>
                  <a:cubicBezTo>
                    <a:pt x="461" y="1187"/>
                    <a:pt x="461" y="1187"/>
                    <a:pt x="461" y="1187"/>
                  </a:cubicBezTo>
                  <a:cubicBezTo>
                    <a:pt x="448" y="1184"/>
                    <a:pt x="435" y="1180"/>
                    <a:pt x="422" y="1176"/>
                  </a:cubicBezTo>
                  <a:moveTo>
                    <a:pt x="852" y="1154"/>
                  </a:moveTo>
                  <a:cubicBezTo>
                    <a:pt x="840" y="1159"/>
                    <a:pt x="827" y="1164"/>
                    <a:pt x="814" y="1169"/>
                  </a:cubicBezTo>
                  <a:cubicBezTo>
                    <a:pt x="818" y="1178"/>
                    <a:pt x="818" y="1178"/>
                    <a:pt x="818" y="1178"/>
                  </a:cubicBezTo>
                  <a:cubicBezTo>
                    <a:pt x="831" y="1173"/>
                    <a:pt x="843" y="1168"/>
                    <a:pt x="856" y="1163"/>
                  </a:cubicBezTo>
                  <a:cubicBezTo>
                    <a:pt x="852" y="1154"/>
                    <a:pt x="852" y="1154"/>
                    <a:pt x="852" y="1154"/>
                  </a:cubicBezTo>
                  <a:moveTo>
                    <a:pt x="348" y="1146"/>
                  </a:moveTo>
                  <a:cubicBezTo>
                    <a:pt x="344" y="1155"/>
                    <a:pt x="344" y="1155"/>
                    <a:pt x="344" y="1155"/>
                  </a:cubicBezTo>
                  <a:cubicBezTo>
                    <a:pt x="356" y="1161"/>
                    <a:pt x="369" y="1166"/>
                    <a:pt x="381" y="1171"/>
                  </a:cubicBezTo>
                  <a:cubicBezTo>
                    <a:pt x="385" y="1162"/>
                    <a:pt x="385" y="1162"/>
                    <a:pt x="385" y="1162"/>
                  </a:cubicBezTo>
                  <a:cubicBezTo>
                    <a:pt x="373" y="1157"/>
                    <a:pt x="360" y="1152"/>
                    <a:pt x="348" y="1146"/>
                  </a:cubicBezTo>
                  <a:moveTo>
                    <a:pt x="922" y="1116"/>
                  </a:moveTo>
                  <a:cubicBezTo>
                    <a:pt x="911" y="1123"/>
                    <a:pt x="899" y="1130"/>
                    <a:pt x="887" y="1136"/>
                  </a:cubicBezTo>
                  <a:cubicBezTo>
                    <a:pt x="892" y="1145"/>
                    <a:pt x="892" y="1145"/>
                    <a:pt x="892" y="1145"/>
                  </a:cubicBezTo>
                  <a:cubicBezTo>
                    <a:pt x="904" y="1139"/>
                    <a:pt x="916" y="1132"/>
                    <a:pt x="927" y="1125"/>
                  </a:cubicBezTo>
                  <a:cubicBezTo>
                    <a:pt x="922" y="1116"/>
                    <a:pt x="922" y="1116"/>
                    <a:pt x="922" y="1116"/>
                  </a:cubicBezTo>
                  <a:moveTo>
                    <a:pt x="279" y="1106"/>
                  </a:moveTo>
                  <a:cubicBezTo>
                    <a:pt x="273" y="1115"/>
                    <a:pt x="273" y="1115"/>
                    <a:pt x="273" y="1115"/>
                  </a:cubicBezTo>
                  <a:cubicBezTo>
                    <a:pt x="285" y="1122"/>
                    <a:pt x="296" y="1129"/>
                    <a:pt x="308" y="1136"/>
                  </a:cubicBezTo>
                  <a:cubicBezTo>
                    <a:pt x="313" y="1127"/>
                    <a:pt x="313" y="1127"/>
                    <a:pt x="313" y="1127"/>
                  </a:cubicBezTo>
                  <a:cubicBezTo>
                    <a:pt x="301" y="1121"/>
                    <a:pt x="290" y="1114"/>
                    <a:pt x="279" y="1106"/>
                  </a:cubicBezTo>
                  <a:moveTo>
                    <a:pt x="987" y="1070"/>
                  </a:moveTo>
                  <a:cubicBezTo>
                    <a:pt x="977" y="1078"/>
                    <a:pt x="966" y="1086"/>
                    <a:pt x="955" y="1094"/>
                  </a:cubicBezTo>
                  <a:cubicBezTo>
                    <a:pt x="961" y="1102"/>
                    <a:pt x="961" y="1102"/>
                    <a:pt x="961" y="1102"/>
                  </a:cubicBezTo>
                  <a:cubicBezTo>
                    <a:pt x="972" y="1095"/>
                    <a:pt x="983" y="1086"/>
                    <a:pt x="993" y="1078"/>
                  </a:cubicBezTo>
                  <a:cubicBezTo>
                    <a:pt x="987" y="1070"/>
                    <a:pt x="987" y="1070"/>
                    <a:pt x="987" y="1070"/>
                  </a:cubicBezTo>
                  <a:moveTo>
                    <a:pt x="215" y="1058"/>
                  </a:moveTo>
                  <a:cubicBezTo>
                    <a:pt x="209" y="1066"/>
                    <a:pt x="209" y="1066"/>
                    <a:pt x="209" y="1066"/>
                  </a:cubicBezTo>
                  <a:cubicBezTo>
                    <a:pt x="219" y="1074"/>
                    <a:pt x="229" y="1083"/>
                    <a:pt x="240" y="1091"/>
                  </a:cubicBezTo>
                  <a:cubicBezTo>
                    <a:pt x="246" y="1083"/>
                    <a:pt x="246" y="1083"/>
                    <a:pt x="246" y="1083"/>
                  </a:cubicBezTo>
                  <a:cubicBezTo>
                    <a:pt x="236" y="1075"/>
                    <a:pt x="225" y="1067"/>
                    <a:pt x="215" y="1058"/>
                  </a:cubicBezTo>
                  <a:moveTo>
                    <a:pt x="1045" y="1015"/>
                  </a:moveTo>
                  <a:cubicBezTo>
                    <a:pt x="1036" y="1025"/>
                    <a:pt x="1027" y="1035"/>
                    <a:pt x="1017" y="1044"/>
                  </a:cubicBezTo>
                  <a:cubicBezTo>
                    <a:pt x="1024" y="1051"/>
                    <a:pt x="1024" y="1051"/>
                    <a:pt x="1024" y="1051"/>
                  </a:cubicBezTo>
                  <a:cubicBezTo>
                    <a:pt x="1034" y="1042"/>
                    <a:pt x="1043" y="1032"/>
                    <a:pt x="1053" y="1022"/>
                  </a:cubicBezTo>
                  <a:cubicBezTo>
                    <a:pt x="1045" y="1015"/>
                    <a:pt x="1045" y="1015"/>
                    <a:pt x="1045" y="1015"/>
                  </a:cubicBezTo>
                  <a:moveTo>
                    <a:pt x="159" y="1002"/>
                  </a:moveTo>
                  <a:cubicBezTo>
                    <a:pt x="151" y="1008"/>
                    <a:pt x="151" y="1008"/>
                    <a:pt x="151" y="1008"/>
                  </a:cubicBezTo>
                  <a:cubicBezTo>
                    <a:pt x="160" y="1018"/>
                    <a:pt x="169" y="1028"/>
                    <a:pt x="179" y="1038"/>
                  </a:cubicBezTo>
                  <a:cubicBezTo>
                    <a:pt x="186" y="1031"/>
                    <a:pt x="186" y="1031"/>
                    <a:pt x="186" y="1031"/>
                  </a:cubicBezTo>
                  <a:cubicBezTo>
                    <a:pt x="177" y="1021"/>
                    <a:pt x="167" y="1011"/>
                    <a:pt x="159" y="1002"/>
                  </a:cubicBezTo>
                  <a:moveTo>
                    <a:pt x="1096" y="954"/>
                  </a:moveTo>
                  <a:cubicBezTo>
                    <a:pt x="1088" y="964"/>
                    <a:pt x="1080" y="975"/>
                    <a:pt x="1072" y="985"/>
                  </a:cubicBezTo>
                  <a:cubicBezTo>
                    <a:pt x="1079" y="992"/>
                    <a:pt x="1079" y="992"/>
                    <a:pt x="1079" y="992"/>
                  </a:cubicBezTo>
                  <a:cubicBezTo>
                    <a:pt x="1088" y="981"/>
                    <a:pt x="1096" y="970"/>
                    <a:pt x="1104" y="960"/>
                  </a:cubicBezTo>
                  <a:cubicBezTo>
                    <a:pt x="1096" y="954"/>
                    <a:pt x="1096" y="954"/>
                    <a:pt x="1096" y="954"/>
                  </a:cubicBezTo>
                  <a:moveTo>
                    <a:pt x="110" y="938"/>
                  </a:moveTo>
                  <a:cubicBezTo>
                    <a:pt x="102" y="944"/>
                    <a:pt x="102" y="944"/>
                    <a:pt x="102" y="944"/>
                  </a:cubicBezTo>
                  <a:cubicBezTo>
                    <a:pt x="109" y="955"/>
                    <a:pt x="117" y="966"/>
                    <a:pt x="125" y="977"/>
                  </a:cubicBezTo>
                  <a:cubicBezTo>
                    <a:pt x="133" y="971"/>
                    <a:pt x="133" y="971"/>
                    <a:pt x="133" y="971"/>
                  </a:cubicBezTo>
                  <a:cubicBezTo>
                    <a:pt x="125" y="960"/>
                    <a:pt x="117" y="949"/>
                    <a:pt x="110" y="938"/>
                  </a:cubicBezTo>
                  <a:moveTo>
                    <a:pt x="1138" y="885"/>
                  </a:moveTo>
                  <a:cubicBezTo>
                    <a:pt x="1132" y="897"/>
                    <a:pt x="1125" y="909"/>
                    <a:pt x="1118" y="920"/>
                  </a:cubicBezTo>
                  <a:cubicBezTo>
                    <a:pt x="1127" y="926"/>
                    <a:pt x="1127" y="926"/>
                    <a:pt x="1127" y="926"/>
                  </a:cubicBezTo>
                  <a:cubicBezTo>
                    <a:pt x="1134" y="914"/>
                    <a:pt x="1141" y="902"/>
                    <a:pt x="1147" y="890"/>
                  </a:cubicBezTo>
                  <a:cubicBezTo>
                    <a:pt x="1138" y="885"/>
                    <a:pt x="1138" y="885"/>
                    <a:pt x="1138" y="885"/>
                  </a:cubicBezTo>
                  <a:moveTo>
                    <a:pt x="71" y="869"/>
                  </a:moveTo>
                  <a:cubicBezTo>
                    <a:pt x="62" y="873"/>
                    <a:pt x="62" y="873"/>
                    <a:pt x="62" y="873"/>
                  </a:cubicBezTo>
                  <a:cubicBezTo>
                    <a:pt x="67" y="885"/>
                    <a:pt x="74" y="898"/>
                    <a:pt x="81" y="909"/>
                  </a:cubicBezTo>
                  <a:cubicBezTo>
                    <a:pt x="89" y="904"/>
                    <a:pt x="89" y="904"/>
                    <a:pt x="89" y="904"/>
                  </a:cubicBezTo>
                  <a:cubicBezTo>
                    <a:pt x="83" y="893"/>
                    <a:pt x="76" y="881"/>
                    <a:pt x="71" y="869"/>
                  </a:cubicBezTo>
                  <a:moveTo>
                    <a:pt x="1170" y="813"/>
                  </a:moveTo>
                  <a:cubicBezTo>
                    <a:pt x="1166" y="825"/>
                    <a:pt x="1161" y="838"/>
                    <a:pt x="1155" y="850"/>
                  </a:cubicBezTo>
                  <a:cubicBezTo>
                    <a:pt x="1164" y="854"/>
                    <a:pt x="1164" y="854"/>
                    <a:pt x="1164" y="854"/>
                  </a:cubicBezTo>
                  <a:cubicBezTo>
                    <a:pt x="1170" y="841"/>
                    <a:pt x="1175" y="829"/>
                    <a:pt x="1180" y="816"/>
                  </a:cubicBezTo>
                  <a:cubicBezTo>
                    <a:pt x="1170" y="813"/>
                    <a:pt x="1170" y="813"/>
                    <a:pt x="1170" y="813"/>
                  </a:cubicBezTo>
                  <a:moveTo>
                    <a:pt x="40" y="795"/>
                  </a:moveTo>
                  <a:cubicBezTo>
                    <a:pt x="31" y="798"/>
                    <a:pt x="31" y="798"/>
                    <a:pt x="31" y="798"/>
                  </a:cubicBezTo>
                  <a:cubicBezTo>
                    <a:pt x="35" y="811"/>
                    <a:pt x="40" y="824"/>
                    <a:pt x="45" y="836"/>
                  </a:cubicBezTo>
                  <a:cubicBezTo>
                    <a:pt x="54" y="833"/>
                    <a:pt x="54" y="833"/>
                    <a:pt x="54" y="833"/>
                  </a:cubicBezTo>
                  <a:cubicBezTo>
                    <a:pt x="49" y="820"/>
                    <a:pt x="45" y="808"/>
                    <a:pt x="40" y="795"/>
                  </a:cubicBezTo>
                  <a:moveTo>
                    <a:pt x="1192" y="736"/>
                  </a:moveTo>
                  <a:cubicBezTo>
                    <a:pt x="1190" y="749"/>
                    <a:pt x="1186" y="762"/>
                    <a:pt x="1183" y="775"/>
                  </a:cubicBezTo>
                  <a:cubicBezTo>
                    <a:pt x="1192" y="778"/>
                    <a:pt x="1192" y="778"/>
                    <a:pt x="1192" y="778"/>
                  </a:cubicBezTo>
                  <a:cubicBezTo>
                    <a:pt x="1196" y="765"/>
                    <a:pt x="1199" y="751"/>
                    <a:pt x="1202" y="738"/>
                  </a:cubicBezTo>
                  <a:cubicBezTo>
                    <a:pt x="1192" y="736"/>
                    <a:pt x="1192" y="736"/>
                    <a:pt x="1192" y="736"/>
                  </a:cubicBezTo>
                  <a:moveTo>
                    <a:pt x="20" y="718"/>
                  </a:moveTo>
                  <a:cubicBezTo>
                    <a:pt x="11" y="720"/>
                    <a:pt x="11" y="720"/>
                    <a:pt x="11" y="720"/>
                  </a:cubicBezTo>
                  <a:cubicBezTo>
                    <a:pt x="13" y="733"/>
                    <a:pt x="16" y="746"/>
                    <a:pt x="19" y="759"/>
                  </a:cubicBezTo>
                  <a:cubicBezTo>
                    <a:pt x="29" y="757"/>
                    <a:pt x="29" y="757"/>
                    <a:pt x="29" y="757"/>
                  </a:cubicBezTo>
                  <a:cubicBezTo>
                    <a:pt x="26" y="744"/>
                    <a:pt x="23" y="731"/>
                    <a:pt x="20" y="718"/>
                  </a:cubicBezTo>
                  <a:moveTo>
                    <a:pt x="1205" y="655"/>
                  </a:moveTo>
                  <a:cubicBezTo>
                    <a:pt x="1204" y="657"/>
                    <a:pt x="1204" y="657"/>
                    <a:pt x="1204" y="657"/>
                  </a:cubicBezTo>
                  <a:cubicBezTo>
                    <a:pt x="1203" y="671"/>
                    <a:pt x="1202" y="684"/>
                    <a:pt x="1200" y="697"/>
                  </a:cubicBezTo>
                  <a:cubicBezTo>
                    <a:pt x="1210" y="698"/>
                    <a:pt x="1210" y="698"/>
                    <a:pt x="1210" y="698"/>
                  </a:cubicBezTo>
                  <a:cubicBezTo>
                    <a:pt x="1212" y="685"/>
                    <a:pt x="1213" y="671"/>
                    <a:pt x="1214" y="658"/>
                  </a:cubicBezTo>
                  <a:cubicBezTo>
                    <a:pt x="1215" y="656"/>
                    <a:pt x="1215" y="656"/>
                    <a:pt x="1215" y="656"/>
                  </a:cubicBezTo>
                  <a:cubicBezTo>
                    <a:pt x="1205" y="655"/>
                    <a:pt x="1205" y="655"/>
                    <a:pt x="1205" y="655"/>
                  </a:cubicBezTo>
                  <a:moveTo>
                    <a:pt x="11" y="639"/>
                  </a:moveTo>
                  <a:cubicBezTo>
                    <a:pt x="1" y="639"/>
                    <a:pt x="1" y="639"/>
                    <a:pt x="1" y="639"/>
                  </a:cubicBezTo>
                  <a:cubicBezTo>
                    <a:pt x="2" y="653"/>
                    <a:pt x="3" y="666"/>
                    <a:pt x="4" y="680"/>
                  </a:cubicBezTo>
                  <a:cubicBezTo>
                    <a:pt x="14" y="678"/>
                    <a:pt x="14" y="678"/>
                    <a:pt x="14" y="678"/>
                  </a:cubicBezTo>
                  <a:cubicBezTo>
                    <a:pt x="13" y="665"/>
                    <a:pt x="12" y="652"/>
                    <a:pt x="11" y="639"/>
                  </a:cubicBezTo>
                  <a:moveTo>
                    <a:pt x="1216" y="574"/>
                  </a:moveTo>
                  <a:cubicBezTo>
                    <a:pt x="1206" y="575"/>
                    <a:pt x="1206" y="575"/>
                    <a:pt x="1206" y="575"/>
                  </a:cubicBezTo>
                  <a:cubicBezTo>
                    <a:pt x="1206" y="585"/>
                    <a:pt x="1206" y="596"/>
                    <a:pt x="1206" y="607"/>
                  </a:cubicBezTo>
                  <a:cubicBezTo>
                    <a:pt x="1206" y="615"/>
                    <a:pt x="1206" y="615"/>
                    <a:pt x="1206" y="615"/>
                  </a:cubicBezTo>
                  <a:cubicBezTo>
                    <a:pt x="1216" y="615"/>
                    <a:pt x="1216" y="615"/>
                    <a:pt x="1216" y="615"/>
                  </a:cubicBezTo>
                  <a:cubicBezTo>
                    <a:pt x="1216" y="607"/>
                    <a:pt x="1216" y="607"/>
                    <a:pt x="1216" y="607"/>
                  </a:cubicBezTo>
                  <a:cubicBezTo>
                    <a:pt x="1216" y="596"/>
                    <a:pt x="1216" y="585"/>
                    <a:pt x="1216" y="574"/>
                  </a:cubicBezTo>
                  <a:moveTo>
                    <a:pt x="2" y="558"/>
                  </a:moveTo>
                  <a:cubicBezTo>
                    <a:pt x="1" y="572"/>
                    <a:pt x="1" y="585"/>
                    <a:pt x="0" y="599"/>
                  </a:cubicBezTo>
                  <a:cubicBezTo>
                    <a:pt x="10" y="599"/>
                    <a:pt x="10" y="599"/>
                    <a:pt x="10" y="599"/>
                  </a:cubicBezTo>
                  <a:cubicBezTo>
                    <a:pt x="11" y="585"/>
                    <a:pt x="11" y="572"/>
                    <a:pt x="12" y="559"/>
                  </a:cubicBezTo>
                  <a:cubicBezTo>
                    <a:pt x="2" y="558"/>
                    <a:pt x="2" y="558"/>
                    <a:pt x="2" y="558"/>
                  </a:cubicBezTo>
                  <a:moveTo>
                    <a:pt x="1206" y="494"/>
                  </a:moveTo>
                  <a:cubicBezTo>
                    <a:pt x="1196" y="496"/>
                    <a:pt x="1196" y="496"/>
                    <a:pt x="1196" y="496"/>
                  </a:cubicBezTo>
                  <a:cubicBezTo>
                    <a:pt x="1198" y="509"/>
                    <a:pt x="1201" y="522"/>
                    <a:pt x="1202" y="535"/>
                  </a:cubicBezTo>
                  <a:cubicBezTo>
                    <a:pt x="1212" y="534"/>
                    <a:pt x="1212" y="534"/>
                    <a:pt x="1212" y="534"/>
                  </a:cubicBezTo>
                  <a:cubicBezTo>
                    <a:pt x="1210" y="520"/>
                    <a:pt x="1208" y="507"/>
                    <a:pt x="1206" y="494"/>
                  </a:cubicBezTo>
                  <a:moveTo>
                    <a:pt x="14" y="478"/>
                  </a:moveTo>
                  <a:cubicBezTo>
                    <a:pt x="11" y="491"/>
                    <a:pt x="9" y="504"/>
                    <a:pt x="7" y="518"/>
                  </a:cubicBezTo>
                  <a:cubicBezTo>
                    <a:pt x="17" y="519"/>
                    <a:pt x="17" y="519"/>
                    <a:pt x="17" y="519"/>
                  </a:cubicBezTo>
                  <a:cubicBezTo>
                    <a:pt x="19" y="506"/>
                    <a:pt x="21" y="493"/>
                    <a:pt x="24" y="480"/>
                  </a:cubicBezTo>
                  <a:cubicBezTo>
                    <a:pt x="14" y="478"/>
                    <a:pt x="14" y="478"/>
                    <a:pt x="14" y="478"/>
                  </a:cubicBezTo>
                  <a:moveTo>
                    <a:pt x="1185" y="415"/>
                  </a:moveTo>
                  <a:cubicBezTo>
                    <a:pt x="1176" y="418"/>
                    <a:pt x="1176" y="418"/>
                    <a:pt x="1176" y="418"/>
                  </a:cubicBezTo>
                  <a:cubicBezTo>
                    <a:pt x="1180" y="431"/>
                    <a:pt x="1184" y="444"/>
                    <a:pt x="1187" y="457"/>
                  </a:cubicBezTo>
                  <a:cubicBezTo>
                    <a:pt x="1197" y="454"/>
                    <a:pt x="1197" y="454"/>
                    <a:pt x="1197" y="454"/>
                  </a:cubicBezTo>
                  <a:cubicBezTo>
                    <a:pt x="1194" y="441"/>
                    <a:pt x="1190" y="428"/>
                    <a:pt x="1185" y="415"/>
                  </a:cubicBezTo>
                  <a:moveTo>
                    <a:pt x="37" y="400"/>
                  </a:moveTo>
                  <a:cubicBezTo>
                    <a:pt x="32" y="412"/>
                    <a:pt x="28" y="425"/>
                    <a:pt x="24" y="439"/>
                  </a:cubicBezTo>
                  <a:cubicBezTo>
                    <a:pt x="34" y="441"/>
                    <a:pt x="34" y="441"/>
                    <a:pt x="34" y="441"/>
                  </a:cubicBezTo>
                  <a:cubicBezTo>
                    <a:pt x="37" y="428"/>
                    <a:pt x="42" y="415"/>
                    <a:pt x="46" y="403"/>
                  </a:cubicBezTo>
                  <a:cubicBezTo>
                    <a:pt x="37" y="400"/>
                    <a:pt x="37" y="400"/>
                    <a:pt x="37" y="400"/>
                  </a:cubicBezTo>
                  <a:moveTo>
                    <a:pt x="1155" y="340"/>
                  </a:moveTo>
                  <a:cubicBezTo>
                    <a:pt x="1146" y="345"/>
                    <a:pt x="1146" y="345"/>
                    <a:pt x="1146" y="345"/>
                  </a:cubicBezTo>
                  <a:cubicBezTo>
                    <a:pt x="1152" y="357"/>
                    <a:pt x="1157" y="369"/>
                    <a:pt x="1162" y="381"/>
                  </a:cubicBezTo>
                  <a:cubicBezTo>
                    <a:pt x="1171" y="377"/>
                    <a:pt x="1171" y="377"/>
                    <a:pt x="1171" y="377"/>
                  </a:cubicBezTo>
                  <a:cubicBezTo>
                    <a:pt x="1166" y="365"/>
                    <a:pt x="1161" y="352"/>
                    <a:pt x="1155" y="340"/>
                  </a:cubicBezTo>
                  <a:moveTo>
                    <a:pt x="69" y="326"/>
                  </a:moveTo>
                  <a:cubicBezTo>
                    <a:pt x="63" y="337"/>
                    <a:pt x="57" y="350"/>
                    <a:pt x="52" y="362"/>
                  </a:cubicBezTo>
                  <a:cubicBezTo>
                    <a:pt x="61" y="366"/>
                    <a:pt x="61" y="366"/>
                    <a:pt x="61" y="366"/>
                  </a:cubicBezTo>
                  <a:cubicBezTo>
                    <a:pt x="66" y="354"/>
                    <a:pt x="72" y="342"/>
                    <a:pt x="78" y="330"/>
                  </a:cubicBezTo>
                  <a:cubicBezTo>
                    <a:pt x="69" y="326"/>
                    <a:pt x="69" y="326"/>
                    <a:pt x="69" y="326"/>
                  </a:cubicBezTo>
                  <a:moveTo>
                    <a:pt x="1114" y="270"/>
                  </a:moveTo>
                  <a:cubicBezTo>
                    <a:pt x="1106" y="276"/>
                    <a:pt x="1106" y="276"/>
                    <a:pt x="1106" y="276"/>
                  </a:cubicBezTo>
                  <a:cubicBezTo>
                    <a:pt x="1113" y="287"/>
                    <a:pt x="1120" y="298"/>
                    <a:pt x="1127" y="310"/>
                  </a:cubicBezTo>
                  <a:cubicBezTo>
                    <a:pt x="1136" y="305"/>
                    <a:pt x="1136" y="305"/>
                    <a:pt x="1136" y="305"/>
                  </a:cubicBezTo>
                  <a:cubicBezTo>
                    <a:pt x="1129" y="293"/>
                    <a:pt x="1122" y="281"/>
                    <a:pt x="1114" y="270"/>
                  </a:cubicBezTo>
                  <a:moveTo>
                    <a:pt x="112" y="256"/>
                  </a:moveTo>
                  <a:cubicBezTo>
                    <a:pt x="104" y="267"/>
                    <a:pt x="97" y="278"/>
                    <a:pt x="90" y="290"/>
                  </a:cubicBezTo>
                  <a:cubicBezTo>
                    <a:pt x="98" y="295"/>
                    <a:pt x="98" y="295"/>
                    <a:pt x="98" y="295"/>
                  </a:cubicBezTo>
                  <a:cubicBezTo>
                    <a:pt x="105" y="284"/>
                    <a:pt x="112" y="273"/>
                    <a:pt x="120" y="262"/>
                  </a:cubicBezTo>
                  <a:cubicBezTo>
                    <a:pt x="112" y="256"/>
                    <a:pt x="112" y="256"/>
                    <a:pt x="112" y="256"/>
                  </a:cubicBezTo>
                  <a:moveTo>
                    <a:pt x="1065" y="206"/>
                  </a:moveTo>
                  <a:cubicBezTo>
                    <a:pt x="1057" y="212"/>
                    <a:pt x="1057" y="212"/>
                    <a:pt x="1057" y="212"/>
                  </a:cubicBezTo>
                  <a:cubicBezTo>
                    <a:pt x="1066" y="222"/>
                    <a:pt x="1074" y="233"/>
                    <a:pt x="1083" y="243"/>
                  </a:cubicBezTo>
                  <a:cubicBezTo>
                    <a:pt x="1091" y="237"/>
                    <a:pt x="1091" y="237"/>
                    <a:pt x="1091" y="237"/>
                  </a:cubicBezTo>
                  <a:cubicBezTo>
                    <a:pt x="1082" y="227"/>
                    <a:pt x="1074" y="216"/>
                    <a:pt x="1065" y="206"/>
                  </a:cubicBezTo>
                  <a:moveTo>
                    <a:pt x="163" y="193"/>
                  </a:moveTo>
                  <a:cubicBezTo>
                    <a:pt x="154" y="203"/>
                    <a:pt x="145" y="213"/>
                    <a:pt x="136" y="224"/>
                  </a:cubicBezTo>
                  <a:cubicBezTo>
                    <a:pt x="144" y="230"/>
                    <a:pt x="144" y="230"/>
                    <a:pt x="144" y="230"/>
                  </a:cubicBezTo>
                  <a:cubicBezTo>
                    <a:pt x="153" y="220"/>
                    <a:pt x="161" y="210"/>
                    <a:pt x="170" y="200"/>
                  </a:cubicBezTo>
                  <a:cubicBezTo>
                    <a:pt x="163" y="193"/>
                    <a:pt x="163" y="193"/>
                    <a:pt x="163" y="193"/>
                  </a:cubicBezTo>
                  <a:moveTo>
                    <a:pt x="1007" y="149"/>
                  </a:moveTo>
                  <a:cubicBezTo>
                    <a:pt x="1001" y="156"/>
                    <a:pt x="1001" y="156"/>
                    <a:pt x="1001" y="156"/>
                  </a:cubicBezTo>
                  <a:cubicBezTo>
                    <a:pt x="1011" y="165"/>
                    <a:pt x="1021" y="174"/>
                    <a:pt x="1030" y="183"/>
                  </a:cubicBezTo>
                  <a:cubicBezTo>
                    <a:pt x="1037" y="176"/>
                    <a:pt x="1037" y="176"/>
                    <a:pt x="1037" y="176"/>
                  </a:cubicBezTo>
                  <a:cubicBezTo>
                    <a:pt x="1027" y="167"/>
                    <a:pt x="1017" y="158"/>
                    <a:pt x="1007" y="149"/>
                  </a:cubicBezTo>
                  <a:moveTo>
                    <a:pt x="222" y="138"/>
                  </a:moveTo>
                  <a:cubicBezTo>
                    <a:pt x="212" y="146"/>
                    <a:pt x="202" y="155"/>
                    <a:pt x="192" y="164"/>
                  </a:cubicBezTo>
                  <a:cubicBezTo>
                    <a:pt x="199" y="172"/>
                    <a:pt x="199" y="172"/>
                    <a:pt x="199" y="172"/>
                  </a:cubicBezTo>
                  <a:cubicBezTo>
                    <a:pt x="208" y="163"/>
                    <a:pt x="219" y="154"/>
                    <a:pt x="229" y="146"/>
                  </a:cubicBezTo>
                  <a:cubicBezTo>
                    <a:pt x="222" y="138"/>
                    <a:pt x="222" y="138"/>
                    <a:pt x="222" y="138"/>
                  </a:cubicBezTo>
                  <a:moveTo>
                    <a:pt x="942" y="100"/>
                  </a:moveTo>
                  <a:cubicBezTo>
                    <a:pt x="937" y="108"/>
                    <a:pt x="937" y="108"/>
                    <a:pt x="937" y="108"/>
                  </a:cubicBezTo>
                  <a:cubicBezTo>
                    <a:pt x="948" y="115"/>
                    <a:pt x="959" y="123"/>
                    <a:pt x="970" y="131"/>
                  </a:cubicBezTo>
                  <a:cubicBezTo>
                    <a:pt x="976" y="123"/>
                    <a:pt x="976" y="123"/>
                    <a:pt x="976" y="123"/>
                  </a:cubicBezTo>
                  <a:cubicBezTo>
                    <a:pt x="965" y="115"/>
                    <a:pt x="954" y="107"/>
                    <a:pt x="942" y="100"/>
                  </a:cubicBezTo>
                  <a:moveTo>
                    <a:pt x="288" y="91"/>
                  </a:moveTo>
                  <a:cubicBezTo>
                    <a:pt x="277" y="98"/>
                    <a:pt x="265" y="105"/>
                    <a:pt x="255" y="113"/>
                  </a:cubicBezTo>
                  <a:cubicBezTo>
                    <a:pt x="260" y="121"/>
                    <a:pt x="260" y="121"/>
                    <a:pt x="260" y="121"/>
                  </a:cubicBezTo>
                  <a:cubicBezTo>
                    <a:pt x="271" y="114"/>
                    <a:pt x="282" y="106"/>
                    <a:pt x="294" y="99"/>
                  </a:cubicBezTo>
                  <a:cubicBezTo>
                    <a:pt x="288" y="91"/>
                    <a:pt x="288" y="91"/>
                    <a:pt x="288" y="91"/>
                  </a:cubicBezTo>
                  <a:moveTo>
                    <a:pt x="872" y="60"/>
                  </a:moveTo>
                  <a:cubicBezTo>
                    <a:pt x="867" y="68"/>
                    <a:pt x="867" y="68"/>
                    <a:pt x="867" y="68"/>
                  </a:cubicBezTo>
                  <a:cubicBezTo>
                    <a:pt x="879" y="74"/>
                    <a:pt x="891" y="80"/>
                    <a:pt x="903" y="87"/>
                  </a:cubicBezTo>
                  <a:cubicBezTo>
                    <a:pt x="908" y="78"/>
                    <a:pt x="908" y="78"/>
                    <a:pt x="908" y="78"/>
                  </a:cubicBezTo>
                  <a:cubicBezTo>
                    <a:pt x="896" y="72"/>
                    <a:pt x="884" y="65"/>
                    <a:pt x="872" y="60"/>
                  </a:cubicBezTo>
                  <a:moveTo>
                    <a:pt x="360" y="53"/>
                  </a:moveTo>
                  <a:cubicBezTo>
                    <a:pt x="348" y="58"/>
                    <a:pt x="336" y="64"/>
                    <a:pt x="324" y="70"/>
                  </a:cubicBezTo>
                  <a:cubicBezTo>
                    <a:pt x="328" y="79"/>
                    <a:pt x="328" y="79"/>
                    <a:pt x="328" y="79"/>
                  </a:cubicBezTo>
                  <a:cubicBezTo>
                    <a:pt x="340" y="73"/>
                    <a:pt x="352" y="67"/>
                    <a:pt x="364" y="62"/>
                  </a:cubicBezTo>
                  <a:cubicBezTo>
                    <a:pt x="360" y="53"/>
                    <a:pt x="360" y="53"/>
                    <a:pt x="360" y="53"/>
                  </a:cubicBezTo>
                  <a:moveTo>
                    <a:pt x="796" y="29"/>
                  </a:moveTo>
                  <a:cubicBezTo>
                    <a:pt x="793" y="39"/>
                    <a:pt x="793" y="39"/>
                    <a:pt x="793" y="39"/>
                  </a:cubicBezTo>
                  <a:cubicBezTo>
                    <a:pt x="806" y="43"/>
                    <a:pt x="818" y="48"/>
                    <a:pt x="831" y="52"/>
                  </a:cubicBezTo>
                  <a:cubicBezTo>
                    <a:pt x="835" y="43"/>
                    <a:pt x="835" y="43"/>
                    <a:pt x="835" y="43"/>
                  </a:cubicBezTo>
                  <a:cubicBezTo>
                    <a:pt x="822" y="38"/>
                    <a:pt x="809" y="33"/>
                    <a:pt x="796" y="29"/>
                  </a:cubicBezTo>
                  <a:moveTo>
                    <a:pt x="436" y="24"/>
                  </a:moveTo>
                  <a:cubicBezTo>
                    <a:pt x="423" y="29"/>
                    <a:pt x="410" y="33"/>
                    <a:pt x="398" y="37"/>
                  </a:cubicBezTo>
                  <a:cubicBezTo>
                    <a:pt x="401" y="46"/>
                    <a:pt x="401" y="46"/>
                    <a:pt x="401" y="46"/>
                  </a:cubicBezTo>
                  <a:cubicBezTo>
                    <a:pt x="413" y="42"/>
                    <a:pt x="426" y="38"/>
                    <a:pt x="439" y="34"/>
                  </a:cubicBezTo>
                  <a:cubicBezTo>
                    <a:pt x="436" y="24"/>
                    <a:pt x="436" y="24"/>
                    <a:pt x="436" y="24"/>
                  </a:cubicBezTo>
                  <a:moveTo>
                    <a:pt x="718" y="10"/>
                  </a:moveTo>
                  <a:cubicBezTo>
                    <a:pt x="716" y="19"/>
                    <a:pt x="716" y="19"/>
                    <a:pt x="716" y="19"/>
                  </a:cubicBezTo>
                  <a:cubicBezTo>
                    <a:pt x="729" y="22"/>
                    <a:pt x="742" y="24"/>
                    <a:pt x="755" y="28"/>
                  </a:cubicBezTo>
                  <a:cubicBezTo>
                    <a:pt x="757" y="18"/>
                    <a:pt x="757" y="18"/>
                    <a:pt x="757" y="18"/>
                  </a:cubicBezTo>
                  <a:cubicBezTo>
                    <a:pt x="744" y="15"/>
                    <a:pt x="731" y="12"/>
                    <a:pt x="718" y="10"/>
                  </a:cubicBezTo>
                  <a:moveTo>
                    <a:pt x="515" y="7"/>
                  </a:moveTo>
                  <a:cubicBezTo>
                    <a:pt x="502" y="9"/>
                    <a:pt x="489" y="11"/>
                    <a:pt x="475" y="14"/>
                  </a:cubicBezTo>
                  <a:cubicBezTo>
                    <a:pt x="478" y="24"/>
                    <a:pt x="478" y="24"/>
                    <a:pt x="478" y="24"/>
                  </a:cubicBezTo>
                  <a:cubicBezTo>
                    <a:pt x="491" y="21"/>
                    <a:pt x="504" y="19"/>
                    <a:pt x="517" y="17"/>
                  </a:cubicBezTo>
                  <a:cubicBezTo>
                    <a:pt x="515" y="7"/>
                    <a:pt x="515" y="7"/>
                    <a:pt x="515" y="7"/>
                  </a:cubicBezTo>
                  <a:moveTo>
                    <a:pt x="637" y="0"/>
                  </a:moveTo>
                  <a:cubicBezTo>
                    <a:pt x="636" y="10"/>
                    <a:pt x="636" y="10"/>
                    <a:pt x="636" y="10"/>
                  </a:cubicBezTo>
                  <a:cubicBezTo>
                    <a:pt x="644" y="11"/>
                    <a:pt x="651" y="11"/>
                    <a:pt x="658" y="12"/>
                  </a:cubicBezTo>
                  <a:cubicBezTo>
                    <a:pt x="664" y="12"/>
                    <a:pt x="670" y="13"/>
                    <a:pt x="676" y="14"/>
                  </a:cubicBezTo>
                  <a:cubicBezTo>
                    <a:pt x="677" y="4"/>
                    <a:pt x="677" y="4"/>
                    <a:pt x="677" y="4"/>
                  </a:cubicBezTo>
                  <a:cubicBezTo>
                    <a:pt x="671" y="3"/>
                    <a:pt x="665" y="2"/>
                    <a:pt x="659" y="2"/>
                  </a:cubicBezTo>
                  <a:cubicBezTo>
                    <a:pt x="652" y="1"/>
                    <a:pt x="644" y="1"/>
                    <a:pt x="637" y="0"/>
                  </a:cubicBezTo>
                  <a:moveTo>
                    <a:pt x="596" y="0"/>
                  </a:moveTo>
                  <a:cubicBezTo>
                    <a:pt x="583" y="0"/>
                    <a:pt x="569" y="1"/>
                    <a:pt x="556" y="2"/>
                  </a:cubicBezTo>
                  <a:cubicBezTo>
                    <a:pt x="557" y="12"/>
                    <a:pt x="557" y="12"/>
                    <a:pt x="557" y="12"/>
                  </a:cubicBezTo>
                  <a:cubicBezTo>
                    <a:pt x="570" y="11"/>
                    <a:pt x="583" y="10"/>
                    <a:pt x="596" y="10"/>
                  </a:cubicBezTo>
                  <a:cubicBezTo>
                    <a:pt x="596" y="0"/>
                    <a:pt x="596" y="0"/>
                    <a:pt x="59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391"/>
            <p:cNvSpPr>
              <a:spLocks noEditPoints="1"/>
            </p:cNvSpPr>
            <p:nvPr/>
          </p:nvSpPr>
          <p:spPr bwMode="auto">
            <a:xfrm>
              <a:off x="2214563" y="-452439"/>
              <a:ext cx="7762874" cy="7759696"/>
            </a:xfrm>
            <a:custGeom>
              <a:avLst/>
              <a:gdLst>
                <a:gd name="T0" fmla="*/ 1020 w 2068"/>
                <a:gd name="T1" fmla="*/ 2036 h 2067"/>
                <a:gd name="T2" fmla="*/ 1090 w 2068"/>
                <a:gd name="T3" fmla="*/ 2065 h 2067"/>
                <a:gd name="T4" fmla="*/ 810 w 2068"/>
                <a:gd name="T5" fmla="*/ 2042 h 2067"/>
                <a:gd name="T6" fmla="*/ 1291 w 2068"/>
                <a:gd name="T7" fmla="*/ 2003 h 2067"/>
                <a:gd name="T8" fmla="*/ 1291 w 2068"/>
                <a:gd name="T9" fmla="*/ 2003 h 2067"/>
                <a:gd name="T10" fmla="*/ 750 w 2068"/>
                <a:gd name="T11" fmla="*/ 1996 h 2067"/>
                <a:gd name="T12" fmla="*/ 1367 w 2068"/>
                <a:gd name="T13" fmla="*/ 2012 h 2067"/>
                <a:gd name="T14" fmla="*/ 546 w 2068"/>
                <a:gd name="T15" fmla="*/ 1944 h 2067"/>
                <a:gd name="T16" fmla="*/ 1544 w 2068"/>
                <a:gd name="T17" fmla="*/ 1898 h 2067"/>
                <a:gd name="T18" fmla="*/ 1544 w 2068"/>
                <a:gd name="T19" fmla="*/ 1898 h 2067"/>
                <a:gd name="T20" fmla="*/ 501 w 2068"/>
                <a:gd name="T21" fmla="*/ 1884 h 2067"/>
                <a:gd name="T22" fmla="*/ 1618 w 2068"/>
                <a:gd name="T23" fmla="*/ 1886 h 2067"/>
                <a:gd name="T24" fmla="*/ 318 w 2068"/>
                <a:gd name="T25" fmla="*/ 1779 h 2067"/>
                <a:gd name="T26" fmla="*/ 1758 w 2068"/>
                <a:gd name="T27" fmla="*/ 1729 h 2067"/>
                <a:gd name="T28" fmla="*/ 1758 w 2068"/>
                <a:gd name="T29" fmla="*/ 1729 h 2067"/>
                <a:gd name="T30" fmla="*/ 291 w 2068"/>
                <a:gd name="T31" fmla="*/ 1708 h 2067"/>
                <a:gd name="T32" fmla="*/ 1827 w 2068"/>
                <a:gd name="T33" fmla="*/ 1697 h 2067"/>
                <a:gd name="T34" fmla="*/ 144 w 2068"/>
                <a:gd name="T35" fmla="*/ 1558 h 2067"/>
                <a:gd name="T36" fmla="*/ 1919 w 2068"/>
                <a:gd name="T37" fmla="*/ 1508 h 2067"/>
                <a:gd name="T38" fmla="*/ 1919 w 2068"/>
                <a:gd name="T39" fmla="*/ 1508 h 2067"/>
                <a:gd name="T40" fmla="*/ 137 w 2068"/>
                <a:gd name="T41" fmla="*/ 1483 h 2067"/>
                <a:gd name="T42" fmla="*/ 1977 w 2068"/>
                <a:gd name="T43" fmla="*/ 1459 h 2067"/>
                <a:gd name="T44" fmla="*/ 35 w 2068"/>
                <a:gd name="T45" fmla="*/ 1299 h 2067"/>
                <a:gd name="T46" fmla="*/ 2014 w 2068"/>
                <a:gd name="T47" fmla="*/ 1252 h 2067"/>
                <a:gd name="T48" fmla="*/ 2014 w 2068"/>
                <a:gd name="T49" fmla="*/ 1252 h 2067"/>
                <a:gd name="T50" fmla="*/ 49 w 2068"/>
                <a:gd name="T51" fmla="*/ 1225 h 2067"/>
                <a:gd name="T52" fmla="*/ 2027 w 2068"/>
                <a:gd name="T53" fmla="*/ 1185 h 2067"/>
                <a:gd name="T54" fmla="*/ 2035 w 2068"/>
                <a:gd name="T55" fmla="*/ 1112 h 2067"/>
                <a:gd name="T56" fmla="*/ 32 w 2068"/>
                <a:gd name="T57" fmla="*/ 1089 h 2067"/>
                <a:gd name="T58" fmla="*/ 2067 w 2068"/>
                <a:gd name="T59" fmla="*/ 974 h 2067"/>
                <a:gd name="T60" fmla="*/ 2068 w 2068"/>
                <a:gd name="T61" fmla="*/ 1045 h 2067"/>
                <a:gd name="T62" fmla="*/ 4 w 2068"/>
                <a:gd name="T63" fmla="*/ 947 h 2067"/>
                <a:gd name="T64" fmla="*/ 12 w 2068"/>
                <a:gd name="T65" fmla="*/ 880 h 2067"/>
                <a:gd name="T66" fmla="*/ 2060 w 2068"/>
                <a:gd name="T67" fmla="*/ 904 h 2067"/>
                <a:gd name="T68" fmla="*/ 54 w 2068"/>
                <a:gd name="T69" fmla="*/ 817 h 2067"/>
                <a:gd name="T70" fmla="*/ 1984 w 2068"/>
                <a:gd name="T71" fmla="*/ 708 h 2067"/>
                <a:gd name="T72" fmla="*/ 91 w 2068"/>
                <a:gd name="T73" fmla="*/ 610 h 2067"/>
                <a:gd name="T74" fmla="*/ 91 w 2068"/>
                <a:gd name="T75" fmla="*/ 610 h 2067"/>
                <a:gd name="T76" fmla="*/ 1988 w 2068"/>
                <a:gd name="T77" fmla="*/ 632 h 2067"/>
                <a:gd name="T78" fmla="*/ 149 w 2068"/>
                <a:gd name="T79" fmla="*/ 560 h 2067"/>
                <a:gd name="T80" fmla="*/ 1861 w 2068"/>
                <a:gd name="T81" fmla="*/ 464 h 2067"/>
                <a:gd name="T82" fmla="*/ 241 w 2068"/>
                <a:gd name="T83" fmla="*/ 371 h 2067"/>
                <a:gd name="T84" fmla="*/ 241 w 2068"/>
                <a:gd name="T85" fmla="*/ 371 h 2067"/>
                <a:gd name="T86" fmla="*/ 1844 w 2068"/>
                <a:gd name="T87" fmla="*/ 391 h 2067"/>
                <a:gd name="T88" fmla="*/ 309 w 2068"/>
                <a:gd name="T89" fmla="*/ 339 h 2067"/>
                <a:gd name="T90" fmla="*/ 1677 w 2068"/>
                <a:gd name="T91" fmla="*/ 263 h 2067"/>
                <a:gd name="T92" fmla="*/ 449 w 2068"/>
                <a:gd name="T93" fmla="*/ 182 h 2067"/>
                <a:gd name="T94" fmla="*/ 449 w 2068"/>
                <a:gd name="T95" fmla="*/ 182 h 2067"/>
                <a:gd name="T96" fmla="*/ 1641 w 2068"/>
                <a:gd name="T97" fmla="*/ 196 h 2067"/>
                <a:gd name="T98" fmla="*/ 524 w 2068"/>
                <a:gd name="T99" fmla="*/ 170 h 2067"/>
                <a:gd name="T100" fmla="*/ 1445 w 2068"/>
                <a:gd name="T101" fmla="*/ 118 h 2067"/>
                <a:gd name="T102" fmla="*/ 700 w 2068"/>
                <a:gd name="T103" fmla="*/ 55 h 2067"/>
                <a:gd name="T104" fmla="*/ 700 w 2068"/>
                <a:gd name="T105" fmla="*/ 55 h 2067"/>
                <a:gd name="T106" fmla="*/ 1392 w 2068"/>
                <a:gd name="T107" fmla="*/ 64 h 2067"/>
                <a:gd name="T108" fmla="*/ 775 w 2068"/>
                <a:gd name="T109" fmla="*/ 64 h 2067"/>
                <a:gd name="T110" fmla="*/ 1183 w 2068"/>
                <a:gd name="T111" fmla="*/ 41 h 2067"/>
                <a:gd name="T112" fmla="*/ 976 w 2068"/>
                <a:gd name="T113" fmla="*/ 1 h 2067"/>
                <a:gd name="T114" fmla="*/ 976 w 2068"/>
                <a:gd name="T115" fmla="*/ 1 h 2067"/>
                <a:gd name="T116" fmla="*/ 1117 w 2068"/>
                <a:gd name="T117" fmla="*/ 3 h 2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68" h="2067">
                  <a:moveTo>
                    <a:pt x="952" y="2033"/>
                  </a:moveTo>
                  <a:cubicBezTo>
                    <a:pt x="949" y="2063"/>
                    <a:pt x="949" y="2063"/>
                    <a:pt x="949" y="2063"/>
                  </a:cubicBezTo>
                  <a:cubicBezTo>
                    <a:pt x="973" y="2065"/>
                    <a:pt x="997" y="2066"/>
                    <a:pt x="1020" y="2067"/>
                  </a:cubicBezTo>
                  <a:cubicBezTo>
                    <a:pt x="1020" y="2036"/>
                    <a:pt x="1020" y="2036"/>
                    <a:pt x="1020" y="2036"/>
                  </a:cubicBezTo>
                  <a:cubicBezTo>
                    <a:pt x="998" y="2036"/>
                    <a:pt x="975" y="2035"/>
                    <a:pt x="952" y="2033"/>
                  </a:cubicBezTo>
                  <a:moveTo>
                    <a:pt x="1157" y="2029"/>
                  </a:moveTo>
                  <a:cubicBezTo>
                    <a:pt x="1135" y="2032"/>
                    <a:pt x="1112" y="2034"/>
                    <a:pt x="1089" y="2035"/>
                  </a:cubicBezTo>
                  <a:cubicBezTo>
                    <a:pt x="1090" y="2065"/>
                    <a:pt x="1090" y="2065"/>
                    <a:pt x="1090" y="2065"/>
                  </a:cubicBezTo>
                  <a:cubicBezTo>
                    <a:pt x="1114" y="2064"/>
                    <a:pt x="1137" y="2062"/>
                    <a:pt x="1161" y="2059"/>
                  </a:cubicBezTo>
                  <a:cubicBezTo>
                    <a:pt x="1157" y="2029"/>
                    <a:pt x="1157" y="2029"/>
                    <a:pt x="1157" y="2029"/>
                  </a:cubicBezTo>
                  <a:moveTo>
                    <a:pt x="816" y="2013"/>
                  </a:moveTo>
                  <a:cubicBezTo>
                    <a:pt x="810" y="2042"/>
                    <a:pt x="810" y="2042"/>
                    <a:pt x="810" y="2042"/>
                  </a:cubicBezTo>
                  <a:cubicBezTo>
                    <a:pt x="833" y="2047"/>
                    <a:pt x="856" y="2052"/>
                    <a:pt x="879" y="2055"/>
                  </a:cubicBezTo>
                  <a:cubicBezTo>
                    <a:pt x="884" y="2025"/>
                    <a:pt x="884" y="2025"/>
                    <a:pt x="884" y="2025"/>
                  </a:cubicBezTo>
                  <a:cubicBezTo>
                    <a:pt x="861" y="2022"/>
                    <a:pt x="839" y="2018"/>
                    <a:pt x="816" y="2013"/>
                  </a:cubicBezTo>
                  <a:moveTo>
                    <a:pt x="1291" y="2003"/>
                  </a:moveTo>
                  <a:cubicBezTo>
                    <a:pt x="1269" y="2009"/>
                    <a:pt x="1247" y="2014"/>
                    <a:pt x="1225" y="2019"/>
                  </a:cubicBezTo>
                  <a:cubicBezTo>
                    <a:pt x="1231" y="2048"/>
                    <a:pt x="1231" y="2048"/>
                    <a:pt x="1231" y="2048"/>
                  </a:cubicBezTo>
                  <a:cubicBezTo>
                    <a:pt x="1253" y="2044"/>
                    <a:pt x="1277" y="2038"/>
                    <a:pt x="1299" y="2032"/>
                  </a:cubicBezTo>
                  <a:cubicBezTo>
                    <a:pt x="1291" y="2003"/>
                    <a:pt x="1291" y="2003"/>
                    <a:pt x="1291" y="2003"/>
                  </a:cubicBezTo>
                  <a:moveTo>
                    <a:pt x="685" y="1974"/>
                  </a:moveTo>
                  <a:cubicBezTo>
                    <a:pt x="675" y="2002"/>
                    <a:pt x="675" y="2002"/>
                    <a:pt x="675" y="2002"/>
                  </a:cubicBezTo>
                  <a:cubicBezTo>
                    <a:pt x="697" y="2010"/>
                    <a:pt x="719" y="2018"/>
                    <a:pt x="742" y="2025"/>
                  </a:cubicBezTo>
                  <a:cubicBezTo>
                    <a:pt x="750" y="1996"/>
                    <a:pt x="750" y="1996"/>
                    <a:pt x="750" y="1996"/>
                  </a:cubicBezTo>
                  <a:cubicBezTo>
                    <a:pt x="728" y="1989"/>
                    <a:pt x="706" y="1982"/>
                    <a:pt x="685" y="1974"/>
                  </a:cubicBezTo>
                  <a:moveTo>
                    <a:pt x="1421" y="1960"/>
                  </a:moveTo>
                  <a:cubicBezTo>
                    <a:pt x="1400" y="1968"/>
                    <a:pt x="1379" y="1976"/>
                    <a:pt x="1357" y="1984"/>
                  </a:cubicBezTo>
                  <a:cubicBezTo>
                    <a:pt x="1367" y="2012"/>
                    <a:pt x="1367" y="2012"/>
                    <a:pt x="1367" y="2012"/>
                  </a:cubicBezTo>
                  <a:cubicBezTo>
                    <a:pt x="1389" y="2005"/>
                    <a:pt x="1411" y="1996"/>
                    <a:pt x="1433" y="1987"/>
                  </a:cubicBezTo>
                  <a:cubicBezTo>
                    <a:pt x="1421" y="1960"/>
                    <a:pt x="1421" y="1960"/>
                    <a:pt x="1421" y="1960"/>
                  </a:cubicBezTo>
                  <a:moveTo>
                    <a:pt x="560" y="1918"/>
                  </a:moveTo>
                  <a:cubicBezTo>
                    <a:pt x="546" y="1944"/>
                    <a:pt x="546" y="1944"/>
                    <a:pt x="546" y="1944"/>
                  </a:cubicBezTo>
                  <a:cubicBezTo>
                    <a:pt x="567" y="1955"/>
                    <a:pt x="588" y="1966"/>
                    <a:pt x="609" y="1976"/>
                  </a:cubicBezTo>
                  <a:cubicBezTo>
                    <a:pt x="622" y="1948"/>
                    <a:pt x="622" y="1948"/>
                    <a:pt x="622" y="1948"/>
                  </a:cubicBezTo>
                  <a:cubicBezTo>
                    <a:pt x="601" y="1939"/>
                    <a:pt x="580" y="1929"/>
                    <a:pt x="560" y="1918"/>
                  </a:cubicBezTo>
                  <a:moveTo>
                    <a:pt x="1544" y="1898"/>
                  </a:moveTo>
                  <a:cubicBezTo>
                    <a:pt x="1524" y="1910"/>
                    <a:pt x="1504" y="1921"/>
                    <a:pt x="1483" y="1931"/>
                  </a:cubicBezTo>
                  <a:cubicBezTo>
                    <a:pt x="1497" y="1958"/>
                    <a:pt x="1497" y="1958"/>
                    <a:pt x="1497" y="1958"/>
                  </a:cubicBezTo>
                  <a:cubicBezTo>
                    <a:pt x="1518" y="1947"/>
                    <a:pt x="1539" y="1936"/>
                    <a:pt x="1559" y="1924"/>
                  </a:cubicBezTo>
                  <a:cubicBezTo>
                    <a:pt x="1544" y="1898"/>
                    <a:pt x="1544" y="1898"/>
                    <a:pt x="1544" y="1898"/>
                  </a:cubicBezTo>
                  <a:moveTo>
                    <a:pt x="444" y="1845"/>
                  </a:moveTo>
                  <a:cubicBezTo>
                    <a:pt x="427" y="1869"/>
                    <a:pt x="427" y="1869"/>
                    <a:pt x="427" y="1869"/>
                  </a:cubicBezTo>
                  <a:cubicBezTo>
                    <a:pt x="445" y="1883"/>
                    <a:pt x="465" y="1896"/>
                    <a:pt x="485" y="1909"/>
                  </a:cubicBezTo>
                  <a:cubicBezTo>
                    <a:pt x="501" y="1884"/>
                    <a:pt x="501" y="1884"/>
                    <a:pt x="501" y="1884"/>
                  </a:cubicBezTo>
                  <a:cubicBezTo>
                    <a:pt x="482" y="1871"/>
                    <a:pt x="462" y="1858"/>
                    <a:pt x="444" y="1845"/>
                  </a:cubicBezTo>
                  <a:moveTo>
                    <a:pt x="1656" y="1821"/>
                  </a:moveTo>
                  <a:cubicBezTo>
                    <a:pt x="1639" y="1835"/>
                    <a:pt x="1620" y="1849"/>
                    <a:pt x="1601" y="1861"/>
                  </a:cubicBezTo>
                  <a:cubicBezTo>
                    <a:pt x="1618" y="1886"/>
                    <a:pt x="1618" y="1886"/>
                    <a:pt x="1618" y="1886"/>
                  </a:cubicBezTo>
                  <a:cubicBezTo>
                    <a:pt x="1637" y="1873"/>
                    <a:pt x="1657" y="1859"/>
                    <a:pt x="1675" y="1845"/>
                  </a:cubicBezTo>
                  <a:cubicBezTo>
                    <a:pt x="1656" y="1821"/>
                    <a:pt x="1656" y="1821"/>
                    <a:pt x="1656" y="1821"/>
                  </a:cubicBezTo>
                  <a:moveTo>
                    <a:pt x="339" y="1757"/>
                  </a:moveTo>
                  <a:cubicBezTo>
                    <a:pt x="318" y="1779"/>
                    <a:pt x="318" y="1779"/>
                    <a:pt x="318" y="1779"/>
                  </a:cubicBezTo>
                  <a:cubicBezTo>
                    <a:pt x="335" y="1795"/>
                    <a:pt x="353" y="1811"/>
                    <a:pt x="371" y="1826"/>
                  </a:cubicBezTo>
                  <a:cubicBezTo>
                    <a:pt x="390" y="1803"/>
                    <a:pt x="390" y="1803"/>
                    <a:pt x="390" y="1803"/>
                  </a:cubicBezTo>
                  <a:cubicBezTo>
                    <a:pt x="373" y="1788"/>
                    <a:pt x="356" y="1773"/>
                    <a:pt x="339" y="1757"/>
                  </a:cubicBezTo>
                  <a:moveTo>
                    <a:pt x="1758" y="1729"/>
                  </a:moveTo>
                  <a:cubicBezTo>
                    <a:pt x="1742" y="1745"/>
                    <a:pt x="1726" y="1761"/>
                    <a:pt x="1709" y="1777"/>
                  </a:cubicBezTo>
                  <a:cubicBezTo>
                    <a:pt x="1729" y="1799"/>
                    <a:pt x="1729" y="1799"/>
                    <a:pt x="1729" y="1799"/>
                  </a:cubicBezTo>
                  <a:cubicBezTo>
                    <a:pt x="1746" y="1783"/>
                    <a:pt x="1763" y="1766"/>
                    <a:pt x="1779" y="1750"/>
                  </a:cubicBezTo>
                  <a:cubicBezTo>
                    <a:pt x="1758" y="1729"/>
                    <a:pt x="1758" y="1729"/>
                    <a:pt x="1758" y="1729"/>
                  </a:cubicBezTo>
                  <a:moveTo>
                    <a:pt x="247" y="1656"/>
                  </a:moveTo>
                  <a:cubicBezTo>
                    <a:pt x="223" y="1675"/>
                    <a:pt x="223" y="1675"/>
                    <a:pt x="223" y="1675"/>
                  </a:cubicBezTo>
                  <a:cubicBezTo>
                    <a:pt x="238" y="1693"/>
                    <a:pt x="253" y="1711"/>
                    <a:pt x="269" y="1728"/>
                  </a:cubicBezTo>
                  <a:cubicBezTo>
                    <a:pt x="291" y="1708"/>
                    <a:pt x="291" y="1708"/>
                    <a:pt x="291" y="1708"/>
                  </a:cubicBezTo>
                  <a:cubicBezTo>
                    <a:pt x="276" y="1691"/>
                    <a:pt x="261" y="1674"/>
                    <a:pt x="247" y="1656"/>
                  </a:cubicBezTo>
                  <a:moveTo>
                    <a:pt x="1846" y="1624"/>
                  </a:moveTo>
                  <a:cubicBezTo>
                    <a:pt x="1833" y="1642"/>
                    <a:pt x="1819" y="1661"/>
                    <a:pt x="1804" y="1678"/>
                  </a:cubicBezTo>
                  <a:cubicBezTo>
                    <a:pt x="1827" y="1697"/>
                    <a:pt x="1827" y="1697"/>
                    <a:pt x="1827" y="1697"/>
                  </a:cubicBezTo>
                  <a:cubicBezTo>
                    <a:pt x="1842" y="1679"/>
                    <a:pt x="1857" y="1661"/>
                    <a:pt x="1870" y="1642"/>
                  </a:cubicBezTo>
                  <a:cubicBezTo>
                    <a:pt x="1846" y="1624"/>
                    <a:pt x="1846" y="1624"/>
                    <a:pt x="1846" y="1624"/>
                  </a:cubicBezTo>
                  <a:moveTo>
                    <a:pt x="169" y="1543"/>
                  </a:moveTo>
                  <a:cubicBezTo>
                    <a:pt x="144" y="1558"/>
                    <a:pt x="144" y="1558"/>
                    <a:pt x="144" y="1558"/>
                  </a:cubicBezTo>
                  <a:cubicBezTo>
                    <a:pt x="156" y="1579"/>
                    <a:pt x="168" y="1599"/>
                    <a:pt x="182" y="1618"/>
                  </a:cubicBezTo>
                  <a:cubicBezTo>
                    <a:pt x="206" y="1601"/>
                    <a:pt x="206" y="1601"/>
                    <a:pt x="206" y="1601"/>
                  </a:cubicBezTo>
                  <a:cubicBezTo>
                    <a:pt x="194" y="1582"/>
                    <a:pt x="181" y="1563"/>
                    <a:pt x="169" y="1543"/>
                  </a:cubicBezTo>
                  <a:moveTo>
                    <a:pt x="1919" y="1508"/>
                  </a:moveTo>
                  <a:cubicBezTo>
                    <a:pt x="1908" y="1528"/>
                    <a:pt x="1897" y="1548"/>
                    <a:pt x="1884" y="1568"/>
                  </a:cubicBezTo>
                  <a:cubicBezTo>
                    <a:pt x="1910" y="1583"/>
                    <a:pt x="1910" y="1583"/>
                    <a:pt x="1910" y="1583"/>
                  </a:cubicBezTo>
                  <a:cubicBezTo>
                    <a:pt x="1922" y="1564"/>
                    <a:pt x="1934" y="1543"/>
                    <a:pt x="1945" y="1523"/>
                  </a:cubicBezTo>
                  <a:cubicBezTo>
                    <a:pt x="1919" y="1508"/>
                    <a:pt x="1919" y="1508"/>
                    <a:pt x="1919" y="1508"/>
                  </a:cubicBezTo>
                  <a:moveTo>
                    <a:pt x="108" y="1421"/>
                  </a:moveTo>
                  <a:cubicBezTo>
                    <a:pt x="80" y="1432"/>
                    <a:pt x="80" y="1432"/>
                    <a:pt x="80" y="1432"/>
                  </a:cubicBezTo>
                  <a:cubicBezTo>
                    <a:pt x="89" y="1454"/>
                    <a:pt x="99" y="1476"/>
                    <a:pt x="110" y="1496"/>
                  </a:cubicBezTo>
                  <a:cubicBezTo>
                    <a:pt x="137" y="1483"/>
                    <a:pt x="137" y="1483"/>
                    <a:pt x="137" y="1483"/>
                  </a:cubicBezTo>
                  <a:cubicBezTo>
                    <a:pt x="127" y="1463"/>
                    <a:pt x="117" y="1442"/>
                    <a:pt x="108" y="1421"/>
                  </a:cubicBezTo>
                  <a:moveTo>
                    <a:pt x="1976" y="1383"/>
                  </a:moveTo>
                  <a:cubicBezTo>
                    <a:pt x="1968" y="1405"/>
                    <a:pt x="1959" y="1426"/>
                    <a:pt x="1949" y="1447"/>
                  </a:cubicBezTo>
                  <a:cubicBezTo>
                    <a:pt x="1977" y="1459"/>
                    <a:pt x="1977" y="1459"/>
                    <a:pt x="1977" y="1459"/>
                  </a:cubicBezTo>
                  <a:cubicBezTo>
                    <a:pt x="1986" y="1438"/>
                    <a:pt x="1996" y="1416"/>
                    <a:pt x="2004" y="1394"/>
                  </a:cubicBezTo>
                  <a:cubicBezTo>
                    <a:pt x="1976" y="1383"/>
                    <a:pt x="1976" y="1383"/>
                    <a:pt x="1976" y="1383"/>
                  </a:cubicBezTo>
                  <a:moveTo>
                    <a:pt x="64" y="1291"/>
                  </a:moveTo>
                  <a:cubicBezTo>
                    <a:pt x="35" y="1299"/>
                    <a:pt x="35" y="1299"/>
                    <a:pt x="35" y="1299"/>
                  </a:cubicBezTo>
                  <a:cubicBezTo>
                    <a:pt x="41" y="1322"/>
                    <a:pt x="48" y="1344"/>
                    <a:pt x="55" y="1367"/>
                  </a:cubicBezTo>
                  <a:cubicBezTo>
                    <a:pt x="84" y="1357"/>
                    <a:pt x="84" y="1357"/>
                    <a:pt x="84" y="1357"/>
                  </a:cubicBezTo>
                  <a:cubicBezTo>
                    <a:pt x="76" y="1335"/>
                    <a:pt x="70" y="1313"/>
                    <a:pt x="64" y="1291"/>
                  </a:cubicBezTo>
                  <a:moveTo>
                    <a:pt x="2014" y="1252"/>
                  </a:moveTo>
                  <a:cubicBezTo>
                    <a:pt x="2009" y="1274"/>
                    <a:pt x="2004" y="1297"/>
                    <a:pt x="1997" y="1318"/>
                  </a:cubicBezTo>
                  <a:cubicBezTo>
                    <a:pt x="2026" y="1327"/>
                    <a:pt x="2026" y="1327"/>
                    <a:pt x="2026" y="1327"/>
                  </a:cubicBezTo>
                  <a:cubicBezTo>
                    <a:pt x="2032" y="1304"/>
                    <a:pt x="2038" y="1281"/>
                    <a:pt x="2044" y="1259"/>
                  </a:cubicBezTo>
                  <a:cubicBezTo>
                    <a:pt x="2014" y="1252"/>
                    <a:pt x="2014" y="1252"/>
                    <a:pt x="2014" y="1252"/>
                  </a:cubicBezTo>
                  <a:moveTo>
                    <a:pt x="38" y="1157"/>
                  </a:moveTo>
                  <a:cubicBezTo>
                    <a:pt x="8" y="1161"/>
                    <a:pt x="8" y="1161"/>
                    <a:pt x="8" y="1161"/>
                  </a:cubicBezTo>
                  <a:cubicBezTo>
                    <a:pt x="11" y="1184"/>
                    <a:pt x="15" y="1207"/>
                    <a:pt x="19" y="1230"/>
                  </a:cubicBezTo>
                  <a:cubicBezTo>
                    <a:pt x="49" y="1225"/>
                    <a:pt x="49" y="1225"/>
                    <a:pt x="49" y="1225"/>
                  </a:cubicBezTo>
                  <a:cubicBezTo>
                    <a:pt x="44" y="1203"/>
                    <a:pt x="41" y="1180"/>
                    <a:pt x="38" y="1157"/>
                  </a:cubicBezTo>
                  <a:moveTo>
                    <a:pt x="2035" y="1112"/>
                  </a:moveTo>
                  <a:cubicBezTo>
                    <a:pt x="2035" y="1117"/>
                    <a:pt x="2035" y="1117"/>
                    <a:pt x="2035" y="1117"/>
                  </a:cubicBezTo>
                  <a:cubicBezTo>
                    <a:pt x="2033" y="1139"/>
                    <a:pt x="2030" y="1162"/>
                    <a:pt x="2027" y="1185"/>
                  </a:cubicBezTo>
                  <a:cubicBezTo>
                    <a:pt x="2056" y="1189"/>
                    <a:pt x="2056" y="1189"/>
                    <a:pt x="2056" y="1189"/>
                  </a:cubicBezTo>
                  <a:cubicBezTo>
                    <a:pt x="2060" y="1166"/>
                    <a:pt x="2063" y="1143"/>
                    <a:pt x="2065" y="1119"/>
                  </a:cubicBezTo>
                  <a:cubicBezTo>
                    <a:pt x="2065" y="1115"/>
                    <a:pt x="2065" y="1115"/>
                    <a:pt x="2065" y="1115"/>
                  </a:cubicBezTo>
                  <a:cubicBezTo>
                    <a:pt x="2035" y="1112"/>
                    <a:pt x="2035" y="1112"/>
                    <a:pt x="2035" y="1112"/>
                  </a:cubicBezTo>
                  <a:moveTo>
                    <a:pt x="0" y="1020"/>
                  </a:moveTo>
                  <a:cubicBezTo>
                    <a:pt x="0" y="1034"/>
                    <a:pt x="0" y="1034"/>
                    <a:pt x="0" y="1034"/>
                  </a:cubicBezTo>
                  <a:cubicBezTo>
                    <a:pt x="0" y="1053"/>
                    <a:pt x="1" y="1072"/>
                    <a:pt x="2" y="1091"/>
                  </a:cubicBezTo>
                  <a:cubicBezTo>
                    <a:pt x="32" y="1089"/>
                    <a:pt x="32" y="1089"/>
                    <a:pt x="32" y="1089"/>
                  </a:cubicBezTo>
                  <a:cubicBezTo>
                    <a:pt x="31" y="1071"/>
                    <a:pt x="30" y="1053"/>
                    <a:pt x="30" y="1034"/>
                  </a:cubicBezTo>
                  <a:cubicBezTo>
                    <a:pt x="30" y="1020"/>
                    <a:pt x="30" y="1020"/>
                    <a:pt x="30" y="1020"/>
                  </a:cubicBezTo>
                  <a:cubicBezTo>
                    <a:pt x="0" y="1020"/>
                    <a:pt x="0" y="1020"/>
                    <a:pt x="0" y="1020"/>
                  </a:cubicBezTo>
                  <a:moveTo>
                    <a:pt x="2067" y="974"/>
                  </a:moveTo>
                  <a:cubicBezTo>
                    <a:pt x="2037" y="976"/>
                    <a:pt x="2037" y="976"/>
                    <a:pt x="2037" y="976"/>
                  </a:cubicBezTo>
                  <a:cubicBezTo>
                    <a:pt x="2038" y="995"/>
                    <a:pt x="2038" y="1013"/>
                    <a:pt x="2038" y="1032"/>
                  </a:cubicBezTo>
                  <a:cubicBezTo>
                    <a:pt x="2038" y="1045"/>
                    <a:pt x="2038" y="1045"/>
                    <a:pt x="2038" y="1045"/>
                  </a:cubicBezTo>
                  <a:cubicBezTo>
                    <a:pt x="2068" y="1045"/>
                    <a:pt x="2068" y="1045"/>
                    <a:pt x="2068" y="1045"/>
                  </a:cubicBezTo>
                  <a:cubicBezTo>
                    <a:pt x="2068" y="1032"/>
                    <a:pt x="2068" y="1032"/>
                    <a:pt x="2068" y="1032"/>
                  </a:cubicBezTo>
                  <a:cubicBezTo>
                    <a:pt x="2068" y="1013"/>
                    <a:pt x="2068" y="994"/>
                    <a:pt x="2067" y="974"/>
                  </a:cubicBezTo>
                  <a:moveTo>
                    <a:pt x="12" y="880"/>
                  </a:moveTo>
                  <a:cubicBezTo>
                    <a:pt x="8" y="902"/>
                    <a:pt x="6" y="925"/>
                    <a:pt x="4" y="947"/>
                  </a:cubicBezTo>
                  <a:cubicBezTo>
                    <a:pt x="19" y="951"/>
                    <a:pt x="19" y="951"/>
                    <a:pt x="19" y="951"/>
                  </a:cubicBezTo>
                  <a:cubicBezTo>
                    <a:pt x="34" y="950"/>
                    <a:pt x="34" y="950"/>
                    <a:pt x="34" y="950"/>
                  </a:cubicBezTo>
                  <a:cubicBezTo>
                    <a:pt x="36" y="928"/>
                    <a:pt x="38" y="906"/>
                    <a:pt x="42" y="884"/>
                  </a:cubicBezTo>
                  <a:cubicBezTo>
                    <a:pt x="12" y="880"/>
                    <a:pt x="12" y="880"/>
                    <a:pt x="12" y="880"/>
                  </a:cubicBezTo>
                  <a:moveTo>
                    <a:pt x="2049" y="834"/>
                  </a:moveTo>
                  <a:cubicBezTo>
                    <a:pt x="2020" y="840"/>
                    <a:pt x="2020" y="840"/>
                    <a:pt x="2020" y="840"/>
                  </a:cubicBezTo>
                  <a:cubicBezTo>
                    <a:pt x="2024" y="862"/>
                    <a:pt x="2028" y="885"/>
                    <a:pt x="2031" y="908"/>
                  </a:cubicBezTo>
                  <a:cubicBezTo>
                    <a:pt x="2060" y="904"/>
                    <a:pt x="2060" y="904"/>
                    <a:pt x="2060" y="904"/>
                  </a:cubicBezTo>
                  <a:cubicBezTo>
                    <a:pt x="2057" y="881"/>
                    <a:pt x="2054" y="857"/>
                    <a:pt x="2049" y="834"/>
                  </a:cubicBezTo>
                  <a:moveTo>
                    <a:pt x="42" y="742"/>
                  </a:moveTo>
                  <a:cubicBezTo>
                    <a:pt x="36" y="764"/>
                    <a:pt x="30" y="788"/>
                    <a:pt x="25" y="810"/>
                  </a:cubicBezTo>
                  <a:cubicBezTo>
                    <a:pt x="54" y="817"/>
                    <a:pt x="54" y="817"/>
                    <a:pt x="54" y="817"/>
                  </a:cubicBezTo>
                  <a:cubicBezTo>
                    <a:pt x="59" y="794"/>
                    <a:pt x="65" y="772"/>
                    <a:pt x="71" y="750"/>
                  </a:cubicBezTo>
                  <a:cubicBezTo>
                    <a:pt x="42" y="742"/>
                    <a:pt x="42" y="742"/>
                    <a:pt x="42" y="742"/>
                  </a:cubicBezTo>
                  <a:moveTo>
                    <a:pt x="2013" y="698"/>
                  </a:moveTo>
                  <a:cubicBezTo>
                    <a:pt x="1984" y="708"/>
                    <a:pt x="1984" y="708"/>
                    <a:pt x="1984" y="708"/>
                  </a:cubicBezTo>
                  <a:cubicBezTo>
                    <a:pt x="1992" y="730"/>
                    <a:pt x="1998" y="752"/>
                    <a:pt x="2004" y="774"/>
                  </a:cubicBezTo>
                  <a:cubicBezTo>
                    <a:pt x="2033" y="765"/>
                    <a:pt x="2033" y="765"/>
                    <a:pt x="2033" y="765"/>
                  </a:cubicBezTo>
                  <a:cubicBezTo>
                    <a:pt x="2027" y="743"/>
                    <a:pt x="2020" y="720"/>
                    <a:pt x="2013" y="698"/>
                  </a:cubicBezTo>
                  <a:moveTo>
                    <a:pt x="91" y="610"/>
                  </a:moveTo>
                  <a:cubicBezTo>
                    <a:pt x="81" y="631"/>
                    <a:pt x="72" y="653"/>
                    <a:pt x="64" y="675"/>
                  </a:cubicBezTo>
                  <a:cubicBezTo>
                    <a:pt x="93" y="685"/>
                    <a:pt x="93" y="685"/>
                    <a:pt x="93" y="685"/>
                  </a:cubicBezTo>
                  <a:cubicBezTo>
                    <a:pt x="100" y="664"/>
                    <a:pt x="109" y="643"/>
                    <a:pt x="118" y="622"/>
                  </a:cubicBezTo>
                  <a:cubicBezTo>
                    <a:pt x="91" y="610"/>
                    <a:pt x="91" y="610"/>
                    <a:pt x="91" y="610"/>
                  </a:cubicBezTo>
                  <a:moveTo>
                    <a:pt x="1958" y="569"/>
                  </a:moveTo>
                  <a:cubicBezTo>
                    <a:pt x="1931" y="582"/>
                    <a:pt x="1931" y="582"/>
                    <a:pt x="1931" y="582"/>
                  </a:cubicBezTo>
                  <a:cubicBezTo>
                    <a:pt x="1941" y="602"/>
                    <a:pt x="1951" y="623"/>
                    <a:pt x="1960" y="644"/>
                  </a:cubicBezTo>
                  <a:cubicBezTo>
                    <a:pt x="1988" y="632"/>
                    <a:pt x="1988" y="632"/>
                    <a:pt x="1988" y="632"/>
                  </a:cubicBezTo>
                  <a:cubicBezTo>
                    <a:pt x="1978" y="611"/>
                    <a:pt x="1968" y="589"/>
                    <a:pt x="1958" y="569"/>
                  </a:cubicBezTo>
                  <a:moveTo>
                    <a:pt x="158" y="485"/>
                  </a:moveTo>
                  <a:cubicBezTo>
                    <a:pt x="145" y="505"/>
                    <a:pt x="133" y="526"/>
                    <a:pt x="122" y="546"/>
                  </a:cubicBezTo>
                  <a:cubicBezTo>
                    <a:pt x="149" y="560"/>
                    <a:pt x="149" y="560"/>
                    <a:pt x="149" y="560"/>
                  </a:cubicBezTo>
                  <a:cubicBezTo>
                    <a:pt x="159" y="540"/>
                    <a:pt x="171" y="520"/>
                    <a:pt x="183" y="501"/>
                  </a:cubicBezTo>
                  <a:cubicBezTo>
                    <a:pt x="158" y="485"/>
                    <a:pt x="158" y="485"/>
                    <a:pt x="158" y="485"/>
                  </a:cubicBezTo>
                  <a:moveTo>
                    <a:pt x="1886" y="447"/>
                  </a:moveTo>
                  <a:cubicBezTo>
                    <a:pt x="1861" y="464"/>
                    <a:pt x="1861" y="464"/>
                    <a:pt x="1861" y="464"/>
                  </a:cubicBezTo>
                  <a:cubicBezTo>
                    <a:pt x="1874" y="483"/>
                    <a:pt x="1886" y="502"/>
                    <a:pt x="1898" y="522"/>
                  </a:cubicBezTo>
                  <a:cubicBezTo>
                    <a:pt x="1924" y="507"/>
                    <a:pt x="1924" y="507"/>
                    <a:pt x="1924" y="507"/>
                  </a:cubicBezTo>
                  <a:cubicBezTo>
                    <a:pt x="1912" y="487"/>
                    <a:pt x="1899" y="467"/>
                    <a:pt x="1886" y="447"/>
                  </a:cubicBezTo>
                  <a:moveTo>
                    <a:pt x="241" y="371"/>
                  </a:moveTo>
                  <a:cubicBezTo>
                    <a:pt x="226" y="389"/>
                    <a:pt x="211" y="408"/>
                    <a:pt x="197" y="427"/>
                  </a:cubicBezTo>
                  <a:cubicBezTo>
                    <a:pt x="221" y="444"/>
                    <a:pt x="221" y="444"/>
                    <a:pt x="221" y="444"/>
                  </a:cubicBezTo>
                  <a:cubicBezTo>
                    <a:pt x="235" y="426"/>
                    <a:pt x="249" y="408"/>
                    <a:pt x="264" y="390"/>
                  </a:cubicBezTo>
                  <a:cubicBezTo>
                    <a:pt x="241" y="371"/>
                    <a:pt x="241" y="371"/>
                    <a:pt x="241" y="371"/>
                  </a:cubicBezTo>
                  <a:moveTo>
                    <a:pt x="1798" y="337"/>
                  </a:moveTo>
                  <a:cubicBezTo>
                    <a:pt x="1776" y="357"/>
                    <a:pt x="1776" y="357"/>
                    <a:pt x="1776" y="357"/>
                  </a:cubicBezTo>
                  <a:cubicBezTo>
                    <a:pt x="1791" y="374"/>
                    <a:pt x="1806" y="392"/>
                    <a:pt x="1820" y="410"/>
                  </a:cubicBezTo>
                  <a:cubicBezTo>
                    <a:pt x="1844" y="391"/>
                    <a:pt x="1844" y="391"/>
                    <a:pt x="1844" y="391"/>
                  </a:cubicBezTo>
                  <a:cubicBezTo>
                    <a:pt x="1829" y="372"/>
                    <a:pt x="1814" y="354"/>
                    <a:pt x="1798" y="337"/>
                  </a:cubicBezTo>
                  <a:moveTo>
                    <a:pt x="338" y="269"/>
                  </a:moveTo>
                  <a:cubicBezTo>
                    <a:pt x="321" y="285"/>
                    <a:pt x="304" y="302"/>
                    <a:pt x="288" y="318"/>
                  </a:cubicBezTo>
                  <a:cubicBezTo>
                    <a:pt x="309" y="339"/>
                    <a:pt x="309" y="339"/>
                    <a:pt x="309" y="339"/>
                  </a:cubicBezTo>
                  <a:cubicBezTo>
                    <a:pt x="325" y="323"/>
                    <a:pt x="342" y="307"/>
                    <a:pt x="358" y="292"/>
                  </a:cubicBezTo>
                  <a:cubicBezTo>
                    <a:pt x="338" y="269"/>
                    <a:pt x="338" y="269"/>
                    <a:pt x="338" y="269"/>
                  </a:cubicBezTo>
                  <a:moveTo>
                    <a:pt x="1696" y="240"/>
                  </a:moveTo>
                  <a:cubicBezTo>
                    <a:pt x="1677" y="263"/>
                    <a:pt x="1677" y="263"/>
                    <a:pt x="1677" y="263"/>
                  </a:cubicBezTo>
                  <a:cubicBezTo>
                    <a:pt x="1694" y="277"/>
                    <a:pt x="1712" y="292"/>
                    <a:pt x="1728" y="308"/>
                  </a:cubicBezTo>
                  <a:cubicBezTo>
                    <a:pt x="1749" y="286"/>
                    <a:pt x="1749" y="286"/>
                    <a:pt x="1749" y="286"/>
                  </a:cubicBezTo>
                  <a:cubicBezTo>
                    <a:pt x="1732" y="270"/>
                    <a:pt x="1714" y="255"/>
                    <a:pt x="1696" y="240"/>
                  </a:cubicBezTo>
                  <a:moveTo>
                    <a:pt x="449" y="182"/>
                  </a:moveTo>
                  <a:cubicBezTo>
                    <a:pt x="429" y="195"/>
                    <a:pt x="410" y="209"/>
                    <a:pt x="392" y="224"/>
                  </a:cubicBezTo>
                  <a:cubicBezTo>
                    <a:pt x="411" y="247"/>
                    <a:pt x="411" y="247"/>
                    <a:pt x="411" y="247"/>
                  </a:cubicBezTo>
                  <a:cubicBezTo>
                    <a:pt x="428" y="233"/>
                    <a:pt x="447" y="220"/>
                    <a:pt x="466" y="207"/>
                  </a:cubicBezTo>
                  <a:cubicBezTo>
                    <a:pt x="449" y="182"/>
                    <a:pt x="449" y="182"/>
                    <a:pt x="449" y="182"/>
                  </a:cubicBezTo>
                  <a:moveTo>
                    <a:pt x="1582" y="157"/>
                  </a:moveTo>
                  <a:cubicBezTo>
                    <a:pt x="1566" y="182"/>
                    <a:pt x="1566" y="182"/>
                    <a:pt x="1566" y="182"/>
                  </a:cubicBezTo>
                  <a:cubicBezTo>
                    <a:pt x="1585" y="194"/>
                    <a:pt x="1604" y="207"/>
                    <a:pt x="1623" y="221"/>
                  </a:cubicBezTo>
                  <a:cubicBezTo>
                    <a:pt x="1641" y="196"/>
                    <a:pt x="1641" y="196"/>
                    <a:pt x="1641" y="196"/>
                  </a:cubicBezTo>
                  <a:cubicBezTo>
                    <a:pt x="1621" y="182"/>
                    <a:pt x="1602" y="169"/>
                    <a:pt x="1582" y="157"/>
                  </a:cubicBezTo>
                  <a:moveTo>
                    <a:pt x="570" y="110"/>
                  </a:moveTo>
                  <a:cubicBezTo>
                    <a:pt x="549" y="121"/>
                    <a:pt x="528" y="132"/>
                    <a:pt x="508" y="144"/>
                  </a:cubicBezTo>
                  <a:cubicBezTo>
                    <a:pt x="524" y="170"/>
                    <a:pt x="524" y="170"/>
                    <a:pt x="524" y="170"/>
                  </a:cubicBezTo>
                  <a:cubicBezTo>
                    <a:pt x="543" y="158"/>
                    <a:pt x="563" y="147"/>
                    <a:pt x="583" y="137"/>
                  </a:cubicBezTo>
                  <a:cubicBezTo>
                    <a:pt x="570" y="110"/>
                    <a:pt x="570" y="110"/>
                    <a:pt x="570" y="110"/>
                  </a:cubicBezTo>
                  <a:moveTo>
                    <a:pt x="1457" y="90"/>
                  </a:moveTo>
                  <a:cubicBezTo>
                    <a:pt x="1445" y="118"/>
                    <a:pt x="1445" y="118"/>
                    <a:pt x="1445" y="118"/>
                  </a:cubicBezTo>
                  <a:cubicBezTo>
                    <a:pt x="1466" y="127"/>
                    <a:pt x="1487" y="137"/>
                    <a:pt x="1507" y="148"/>
                  </a:cubicBezTo>
                  <a:cubicBezTo>
                    <a:pt x="1521" y="121"/>
                    <a:pt x="1521" y="121"/>
                    <a:pt x="1521" y="121"/>
                  </a:cubicBezTo>
                  <a:cubicBezTo>
                    <a:pt x="1500" y="110"/>
                    <a:pt x="1479" y="100"/>
                    <a:pt x="1457" y="90"/>
                  </a:cubicBezTo>
                  <a:moveTo>
                    <a:pt x="700" y="55"/>
                  </a:moveTo>
                  <a:cubicBezTo>
                    <a:pt x="678" y="63"/>
                    <a:pt x="656" y="72"/>
                    <a:pt x="634" y="80"/>
                  </a:cubicBezTo>
                  <a:cubicBezTo>
                    <a:pt x="646" y="108"/>
                    <a:pt x="646" y="108"/>
                    <a:pt x="646" y="108"/>
                  </a:cubicBezTo>
                  <a:cubicBezTo>
                    <a:pt x="667" y="99"/>
                    <a:pt x="688" y="91"/>
                    <a:pt x="710" y="84"/>
                  </a:cubicBezTo>
                  <a:cubicBezTo>
                    <a:pt x="700" y="55"/>
                    <a:pt x="700" y="55"/>
                    <a:pt x="700" y="55"/>
                  </a:cubicBezTo>
                  <a:moveTo>
                    <a:pt x="1325" y="42"/>
                  </a:moveTo>
                  <a:cubicBezTo>
                    <a:pt x="1317" y="70"/>
                    <a:pt x="1317" y="70"/>
                    <a:pt x="1317" y="70"/>
                  </a:cubicBezTo>
                  <a:cubicBezTo>
                    <a:pt x="1339" y="77"/>
                    <a:pt x="1361" y="84"/>
                    <a:pt x="1382" y="92"/>
                  </a:cubicBezTo>
                  <a:cubicBezTo>
                    <a:pt x="1392" y="64"/>
                    <a:pt x="1392" y="64"/>
                    <a:pt x="1392" y="64"/>
                  </a:cubicBezTo>
                  <a:cubicBezTo>
                    <a:pt x="1370" y="56"/>
                    <a:pt x="1348" y="48"/>
                    <a:pt x="1325" y="42"/>
                  </a:cubicBezTo>
                  <a:moveTo>
                    <a:pt x="836" y="19"/>
                  </a:moveTo>
                  <a:cubicBezTo>
                    <a:pt x="813" y="23"/>
                    <a:pt x="790" y="29"/>
                    <a:pt x="767" y="35"/>
                  </a:cubicBezTo>
                  <a:cubicBezTo>
                    <a:pt x="775" y="64"/>
                    <a:pt x="775" y="64"/>
                    <a:pt x="775" y="64"/>
                  </a:cubicBezTo>
                  <a:cubicBezTo>
                    <a:pt x="797" y="58"/>
                    <a:pt x="820" y="53"/>
                    <a:pt x="842" y="49"/>
                  </a:cubicBezTo>
                  <a:cubicBezTo>
                    <a:pt x="836" y="19"/>
                    <a:pt x="836" y="19"/>
                    <a:pt x="836" y="19"/>
                  </a:cubicBezTo>
                  <a:moveTo>
                    <a:pt x="1187" y="12"/>
                  </a:moveTo>
                  <a:cubicBezTo>
                    <a:pt x="1183" y="41"/>
                    <a:pt x="1183" y="41"/>
                    <a:pt x="1183" y="41"/>
                  </a:cubicBezTo>
                  <a:cubicBezTo>
                    <a:pt x="1205" y="44"/>
                    <a:pt x="1228" y="49"/>
                    <a:pt x="1250" y="54"/>
                  </a:cubicBezTo>
                  <a:cubicBezTo>
                    <a:pt x="1257" y="24"/>
                    <a:pt x="1257" y="24"/>
                    <a:pt x="1257" y="24"/>
                  </a:cubicBezTo>
                  <a:cubicBezTo>
                    <a:pt x="1234" y="19"/>
                    <a:pt x="1210" y="15"/>
                    <a:pt x="1187" y="12"/>
                  </a:cubicBezTo>
                  <a:moveTo>
                    <a:pt x="976" y="1"/>
                  </a:moveTo>
                  <a:cubicBezTo>
                    <a:pt x="953" y="3"/>
                    <a:pt x="929" y="5"/>
                    <a:pt x="906" y="8"/>
                  </a:cubicBezTo>
                  <a:cubicBezTo>
                    <a:pt x="909" y="38"/>
                    <a:pt x="909" y="38"/>
                    <a:pt x="909" y="38"/>
                  </a:cubicBezTo>
                  <a:cubicBezTo>
                    <a:pt x="932" y="35"/>
                    <a:pt x="955" y="33"/>
                    <a:pt x="978" y="32"/>
                  </a:cubicBezTo>
                  <a:cubicBezTo>
                    <a:pt x="976" y="1"/>
                    <a:pt x="976" y="1"/>
                    <a:pt x="976" y="1"/>
                  </a:cubicBezTo>
                  <a:moveTo>
                    <a:pt x="1047" y="0"/>
                  </a:moveTo>
                  <a:cubicBezTo>
                    <a:pt x="1046" y="30"/>
                    <a:pt x="1046" y="30"/>
                    <a:pt x="1046" y="30"/>
                  </a:cubicBezTo>
                  <a:cubicBezTo>
                    <a:pt x="1069" y="30"/>
                    <a:pt x="1092" y="31"/>
                    <a:pt x="1115" y="33"/>
                  </a:cubicBezTo>
                  <a:cubicBezTo>
                    <a:pt x="1117" y="3"/>
                    <a:pt x="1117" y="3"/>
                    <a:pt x="1117" y="3"/>
                  </a:cubicBezTo>
                  <a:cubicBezTo>
                    <a:pt x="1094" y="1"/>
                    <a:pt x="1070" y="0"/>
                    <a:pt x="10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392"/>
            <p:cNvSpPr>
              <a:spLocks noEditPoints="1"/>
            </p:cNvSpPr>
            <p:nvPr/>
          </p:nvSpPr>
          <p:spPr bwMode="auto">
            <a:xfrm>
              <a:off x="4102101" y="1431924"/>
              <a:ext cx="3990974" cy="3986211"/>
            </a:xfrm>
            <a:custGeom>
              <a:avLst/>
              <a:gdLst>
                <a:gd name="T0" fmla="*/ 589 w 1063"/>
                <a:gd name="T1" fmla="*/ 1059 h 1062"/>
                <a:gd name="T2" fmla="*/ 487 w 1063"/>
                <a:gd name="T3" fmla="*/ 1060 h 1062"/>
                <a:gd name="T4" fmla="*/ 469 w 1063"/>
                <a:gd name="T5" fmla="*/ 1049 h 1062"/>
                <a:gd name="T6" fmla="*/ 669 w 1063"/>
                <a:gd name="T7" fmla="*/ 1044 h 1062"/>
                <a:gd name="T8" fmla="*/ 427 w 1063"/>
                <a:gd name="T9" fmla="*/ 1052 h 1062"/>
                <a:gd name="T10" fmla="*/ 705 w 1063"/>
                <a:gd name="T11" fmla="*/ 1023 h 1062"/>
                <a:gd name="T12" fmla="*/ 315 w 1063"/>
                <a:gd name="T13" fmla="*/ 1006 h 1062"/>
                <a:gd name="T14" fmla="*/ 315 w 1063"/>
                <a:gd name="T15" fmla="*/ 1006 h 1062"/>
                <a:gd name="T16" fmla="*/ 817 w 1063"/>
                <a:gd name="T17" fmla="*/ 979 h 1062"/>
                <a:gd name="T18" fmla="*/ 275 w 1063"/>
                <a:gd name="T19" fmla="*/ 997 h 1062"/>
                <a:gd name="T20" fmla="*/ 845 w 1063"/>
                <a:gd name="T21" fmla="*/ 948 h 1062"/>
                <a:gd name="T22" fmla="*/ 182 w 1063"/>
                <a:gd name="T23" fmla="*/ 918 h 1062"/>
                <a:gd name="T24" fmla="*/ 182 w 1063"/>
                <a:gd name="T25" fmla="*/ 918 h 1062"/>
                <a:gd name="T26" fmla="*/ 939 w 1063"/>
                <a:gd name="T27" fmla="*/ 872 h 1062"/>
                <a:gd name="T28" fmla="*/ 147 w 1063"/>
                <a:gd name="T29" fmla="*/ 898 h 1062"/>
                <a:gd name="T30" fmla="*/ 956 w 1063"/>
                <a:gd name="T31" fmla="*/ 834 h 1062"/>
                <a:gd name="T32" fmla="*/ 82 w 1063"/>
                <a:gd name="T33" fmla="*/ 795 h 1062"/>
                <a:gd name="T34" fmla="*/ 82 w 1063"/>
                <a:gd name="T35" fmla="*/ 795 h 1062"/>
                <a:gd name="T36" fmla="*/ 1023 w 1063"/>
                <a:gd name="T37" fmla="*/ 733 h 1062"/>
                <a:gd name="T38" fmla="*/ 54 w 1063"/>
                <a:gd name="T39" fmla="*/ 764 h 1062"/>
                <a:gd name="T40" fmla="*/ 1028 w 1063"/>
                <a:gd name="T41" fmla="*/ 692 h 1062"/>
                <a:gd name="T42" fmla="*/ 23 w 1063"/>
                <a:gd name="T43" fmla="*/ 648 h 1062"/>
                <a:gd name="T44" fmla="*/ 23 w 1063"/>
                <a:gd name="T45" fmla="*/ 648 h 1062"/>
                <a:gd name="T46" fmla="*/ 1056 w 1063"/>
                <a:gd name="T47" fmla="*/ 616 h 1062"/>
                <a:gd name="T48" fmla="*/ 11 w 1063"/>
                <a:gd name="T49" fmla="*/ 569 h 1062"/>
                <a:gd name="T50" fmla="*/ 11 w 1063"/>
                <a:gd name="T51" fmla="*/ 569 h 1062"/>
                <a:gd name="T52" fmla="*/ 1053 w 1063"/>
                <a:gd name="T53" fmla="*/ 533 h 1062"/>
                <a:gd name="T54" fmla="*/ 2 w 1063"/>
                <a:gd name="T55" fmla="*/ 488 h 1062"/>
                <a:gd name="T56" fmla="*/ 2 w 1063"/>
                <a:gd name="T57" fmla="*/ 488 h 1062"/>
                <a:gd name="T58" fmla="*/ 1057 w 1063"/>
                <a:gd name="T59" fmla="*/ 452 h 1062"/>
                <a:gd name="T60" fmla="*/ 17 w 1063"/>
                <a:gd name="T61" fmla="*/ 449 h 1062"/>
                <a:gd name="T62" fmla="*/ 1016 w 1063"/>
                <a:gd name="T63" fmla="*/ 338 h 1062"/>
                <a:gd name="T64" fmla="*/ 39 w 1063"/>
                <a:gd name="T65" fmla="*/ 331 h 1062"/>
                <a:gd name="T66" fmla="*/ 39 w 1063"/>
                <a:gd name="T67" fmla="*/ 331 h 1062"/>
                <a:gd name="T68" fmla="*/ 1008 w 1063"/>
                <a:gd name="T69" fmla="*/ 297 h 1062"/>
                <a:gd name="T70" fmla="*/ 65 w 1063"/>
                <a:gd name="T71" fmla="*/ 298 h 1062"/>
                <a:gd name="T72" fmla="*/ 935 w 1063"/>
                <a:gd name="T73" fmla="*/ 201 h 1062"/>
                <a:gd name="T74" fmla="*/ 123 w 1063"/>
                <a:gd name="T75" fmla="*/ 192 h 1062"/>
                <a:gd name="T76" fmla="*/ 123 w 1063"/>
                <a:gd name="T77" fmla="*/ 192 h 1062"/>
                <a:gd name="T78" fmla="*/ 916 w 1063"/>
                <a:gd name="T79" fmla="*/ 164 h 1062"/>
                <a:gd name="T80" fmla="*/ 157 w 1063"/>
                <a:gd name="T81" fmla="*/ 168 h 1062"/>
                <a:gd name="T82" fmla="*/ 816 w 1063"/>
                <a:gd name="T83" fmla="*/ 95 h 1062"/>
                <a:gd name="T84" fmla="*/ 244 w 1063"/>
                <a:gd name="T85" fmla="*/ 85 h 1062"/>
                <a:gd name="T86" fmla="*/ 244 w 1063"/>
                <a:gd name="T87" fmla="*/ 85 h 1062"/>
                <a:gd name="T88" fmla="*/ 787 w 1063"/>
                <a:gd name="T89" fmla="*/ 65 h 1062"/>
                <a:gd name="T90" fmla="*/ 284 w 1063"/>
                <a:gd name="T91" fmla="*/ 73 h 1062"/>
                <a:gd name="T92" fmla="*/ 671 w 1063"/>
                <a:gd name="T93" fmla="*/ 30 h 1062"/>
                <a:gd name="T94" fmla="*/ 393 w 1063"/>
                <a:gd name="T95" fmla="*/ 19 h 1062"/>
                <a:gd name="T96" fmla="*/ 393 w 1063"/>
                <a:gd name="T97" fmla="*/ 19 h 1062"/>
                <a:gd name="T98" fmla="*/ 634 w 1063"/>
                <a:gd name="T99" fmla="*/ 10 h 1062"/>
                <a:gd name="T100" fmla="*/ 434 w 1063"/>
                <a:gd name="T101" fmla="*/ 19 h 1062"/>
                <a:gd name="T102" fmla="*/ 513 w 1063"/>
                <a:gd name="T103" fmla="*/ 1 h 1062"/>
                <a:gd name="T104" fmla="*/ 553 w 1063"/>
                <a:gd name="T105" fmla="*/ 1 h 1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3" h="1062">
                  <a:moveTo>
                    <a:pt x="588" y="1049"/>
                  </a:moveTo>
                  <a:cubicBezTo>
                    <a:pt x="575" y="1051"/>
                    <a:pt x="562" y="1052"/>
                    <a:pt x="548" y="1052"/>
                  </a:cubicBezTo>
                  <a:cubicBezTo>
                    <a:pt x="549" y="1062"/>
                    <a:pt x="549" y="1062"/>
                    <a:pt x="549" y="1062"/>
                  </a:cubicBezTo>
                  <a:cubicBezTo>
                    <a:pt x="562" y="1062"/>
                    <a:pt x="576" y="1061"/>
                    <a:pt x="589" y="1059"/>
                  </a:cubicBezTo>
                  <a:cubicBezTo>
                    <a:pt x="588" y="1049"/>
                    <a:pt x="588" y="1049"/>
                    <a:pt x="588" y="1049"/>
                  </a:cubicBezTo>
                  <a:moveTo>
                    <a:pt x="469" y="1049"/>
                  </a:moveTo>
                  <a:cubicBezTo>
                    <a:pt x="467" y="1059"/>
                    <a:pt x="467" y="1059"/>
                    <a:pt x="467" y="1059"/>
                  </a:cubicBezTo>
                  <a:cubicBezTo>
                    <a:pt x="474" y="1059"/>
                    <a:pt x="481" y="1060"/>
                    <a:pt x="487" y="1060"/>
                  </a:cubicBezTo>
                  <a:cubicBezTo>
                    <a:pt x="494" y="1061"/>
                    <a:pt x="501" y="1062"/>
                    <a:pt x="508" y="1062"/>
                  </a:cubicBezTo>
                  <a:cubicBezTo>
                    <a:pt x="509" y="1052"/>
                    <a:pt x="509" y="1052"/>
                    <a:pt x="509" y="1052"/>
                  </a:cubicBezTo>
                  <a:cubicBezTo>
                    <a:pt x="502" y="1052"/>
                    <a:pt x="495" y="1051"/>
                    <a:pt x="488" y="1051"/>
                  </a:cubicBezTo>
                  <a:cubicBezTo>
                    <a:pt x="482" y="1050"/>
                    <a:pt x="475" y="1049"/>
                    <a:pt x="469" y="1049"/>
                  </a:cubicBezTo>
                  <a:moveTo>
                    <a:pt x="667" y="1035"/>
                  </a:moveTo>
                  <a:cubicBezTo>
                    <a:pt x="654" y="1038"/>
                    <a:pt x="641" y="1041"/>
                    <a:pt x="628" y="1044"/>
                  </a:cubicBezTo>
                  <a:cubicBezTo>
                    <a:pt x="629" y="1053"/>
                    <a:pt x="629" y="1053"/>
                    <a:pt x="629" y="1053"/>
                  </a:cubicBezTo>
                  <a:cubicBezTo>
                    <a:pt x="643" y="1051"/>
                    <a:pt x="656" y="1048"/>
                    <a:pt x="669" y="1044"/>
                  </a:cubicBezTo>
                  <a:cubicBezTo>
                    <a:pt x="667" y="1035"/>
                    <a:pt x="667" y="1035"/>
                    <a:pt x="667" y="1035"/>
                  </a:cubicBezTo>
                  <a:moveTo>
                    <a:pt x="390" y="1033"/>
                  </a:moveTo>
                  <a:cubicBezTo>
                    <a:pt x="388" y="1043"/>
                    <a:pt x="388" y="1043"/>
                    <a:pt x="388" y="1043"/>
                  </a:cubicBezTo>
                  <a:cubicBezTo>
                    <a:pt x="401" y="1047"/>
                    <a:pt x="414" y="1050"/>
                    <a:pt x="427" y="1052"/>
                  </a:cubicBezTo>
                  <a:cubicBezTo>
                    <a:pt x="429" y="1042"/>
                    <a:pt x="429" y="1042"/>
                    <a:pt x="429" y="1042"/>
                  </a:cubicBezTo>
                  <a:cubicBezTo>
                    <a:pt x="416" y="1040"/>
                    <a:pt x="403" y="1037"/>
                    <a:pt x="390" y="1033"/>
                  </a:cubicBezTo>
                  <a:moveTo>
                    <a:pt x="742" y="1008"/>
                  </a:moveTo>
                  <a:cubicBezTo>
                    <a:pt x="730" y="1013"/>
                    <a:pt x="717" y="1019"/>
                    <a:pt x="705" y="1023"/>
                  </a:cubicBezTo>
                  <a:cubicBezTo>
                    <a:pt x="708" y="1032"/>
                    <a:pt x="708" y="1032"/>
                    <a:pt x="708" y="1032"/>
                  </a:cubicBezTo>
                  <a:cubicBezTo>
                    <a:pt x="721" y="1028"/>
                    <a:pt x="734" y="1023"/>
                    <a:pt x="746" y="1018"/>
                  </a:cubicBezTo>
                  <a:cubicBezTo>
                    <a:pt x="742" y="1008"/>
                    <a:pt x="742" y="1008"/>
                    <a:pt x="742" y="1008"/>
                  </a:cubicBezTo>
                  <a:moveTo>
                    <a:pt x="315" y="1006"/>
                  </a:moveTo>
                  <a:cubicBezTo>
                    <a:pt x="311" y="1015"/>
                    <a:pt x="311" y="1015"/>
                    <a:pt x="311" y="1015"/>
                  </a:cubicBezTo>
                  <a:cubicBezTo>
                    <a:pt x="324" y="1021"/>
                    <a:pt x="336" y="1026"/>
                    <a:pt x="349" y="1030"/>
                  </a:cubicBezTo>
                  <a:cubicBezTo>
                    <a:pt x="352" y="1021"/>
                    <a:pt x="352" y="1021"/>
                    <a:pt x="352" y="1021"/>
                  </a:cubicBezTo>
                  <a:cubicBezTo>
                    <a:pt x="340" y="1017"/>
                    <a:pt x="328" y="1011"/>
                    <a:pt x="315" y="1006"/>
                  </a:cubicBezTo>
                  <a:moveTo>
                    <a:pt x="812" y="971"/>
                  </a:moveTo>
                  <a:cubicBezTo>
                    <a:pt x="801" y="978"/>
                    <a:pt x="789" y="984"/>
                    <a:pt x="778" y="991"/>
                  </a:cubicBezTo>
                  <a:cubicBezTo>
                    <a:pt x="782" y="999"/>
                    <a:pt x="782" y="999"/>
                    <a:pt x="782" y="999"/>
                  </a:cubicBezTo>
                  <a:cubicBezTo>
                    <a:pt x="794" y="993"/>
                    <a:pt x="806" y="986"/>
                    <a:pt x="817" y="979"/>
                  </a:cubicBezTo>
                  <a:cubicBezTo>
                    <a:pt x="812" y="971"/>
                    <a:pt x="812" y="971"/>
                    <a:pt x="812" y="971"/>
                  </a:cubicBezTo>
                  <a:moveTo>
                    <a:pt x="245" y="967"/>
                  </a:moveTo>
                  <a:cubicBezTo>
                    <a:pt x="240" y="976"/>
                    <a:pt x="240" y="976"/>
                    <a:pt x="240" y="976"/>
                  </a:cubicBezTo>
                  <a:cubicBezTo>
                    <a:pt x="251" y="983"/>
                    <a:pt x="263" y="990"/>
                    <a:pt x="275" y="997"/>
                  </a:cubicBezTo>
                  <a:cubicBezTo>
                    <a:pt x="280" y="988"/>
                    <a:pt x="280" y="988"/>
                    <a:pt x="280" y="988"/>
                  </a:cubicBezTo>
                  <a:cubicBezTo>
                    <a:pt x="268" y="982"/>
                    <a:pt x="257" y="975"/>
                    <a:pt x="245" y="967"/>
                  </a:cubicBezTo>
                  <a:moveTo>
                    <a:pt x="876" y="923"/>
                  </a:moveTo>
                  <a:cubicBezTo>
                    <a:pt x="866" y="931"/>
                    <a:pt x="855" y="940"/>
                    <a:pt x="845" y="948"/>
                  </a:cubicBezTo>
                  <a:cubicBezTo>
                    <a:pt x="851" y="956"/>
                    <a:pt x="851" y="956"/>
                    <a:pt x="851" y="956"/>
                  </a:cubicBezTo>
                  <a:cubicBezTo>
                    <a:pt x="862" y="948"/>
                    <a:pt x="872" y="939"/>
                    <a:pt x="883" y="930"/>
                  </a:cubicBezTo>
                  <a:cubicBezTo>
                    <a:pt x="876" y="923"/>
                    <a:pt x="876" y="923"/>
                    <a:pt x="876" y="923"/>
                  </a:cubicBezTo>
                  <a:moveTo>
                    <a:pt x="182" y="918"/>
                  </a:moveTo>
                  <a:cubicBezTo>
                    <a:pt x="176" y="926"/>
                    <a:pt x="176" y="926"/>
                    <a:pt x="176" y="926"/>
                  </a:cubicBezTo>
                  <a:cubicBezTo>
                    <a:pt x="186" y="935"/>
                    <a:pt x="196" y="944"/>
                    <a:pt x="207" y="952"/>
                  </a:cubicBezTo>
                  <a:cubicBezTo>
                    <a:pt x="213" y="944"/>
                    <a:pt x="213" y="944"/>
                    <a:pt x="213" y="944"/>
                  </a:cubicBezTo>
                  <a:cubicBezTo>
                    <a:pt x="203" y="936"/>
                    <a:pt x="192" y="927"/>
                    <a:pt x="182" y="918"/>
                  </a:cubicBezTo>
                  <a:moveTo>
                    <a:pt x="931" y="866"/>
                  </a:moveTo>
                  <a:cubicBezTo>
                    <a:pt x="923" y="876"/>
                    <a:pt x="914" y="886"/>
                    <a:pt x="905" y="895"/>
                  </a:cubicBezTo>
                  <a:cubicBezTo>
                    <a:pt x="912" y="902"/>
                    <a:pt x="912" y="902"/>
                    <a:pt x="912" y="902"/>
                  </a:cubicBezTo>
                  <a:cubicBezTo>
                    <a:pt x="921" y="892"/>
                    <a:pt x="931" y="882"/>
                    <a:pt x="939" y="872"/>
                  </a:cubicBezTo>
                  <a:cubicBezTo>
                    <a:pt x="931" y="866"/>
                    <a:pt x="931" y="866"/>
                    <a:pt x="931" y="866"/>
                  </a:cubicBezTo>
                  <a:moveTo>
                    <a:pt x="127" y="861"/>
                  </a:moveTo>
                  <a:cubicBezTo>
                    <a:pt x="120" y="867"/>
                    <a:pt x="120" y="867"/>
                    <a:pt x="120" y="867"/>
                  </a:cubicBezTo>
                  <a:cubicBezTo>
                    <a:pt x="128" y="878"/>
                    <a:pt x="137" y="888"/>
                    <a:pt x="147" y="898"/>
                  </a:cubicBezTo>
                  <a:cubicBezTo>
                    <a:pt x="154" y="891"/>
                    <a:pt x="154" y="891"/>
                    <a:pt x="154" y="891"/>
                  </a:cubicBezTo>
                  <a:cubicBezTo>
                    <a:pt x="145" y="881"/>
                    <a:pt x="136" y="871"/>
                    <a:pt x="127" y="861"/>
                  </a:cubicBezTo>
                  <a:moveTo>
                    <a:pt x="978" y="801"/>
                  </a:moveTo>
                  <a:cubicBezTo>
                    <a:pt x="971" y="812"/>
                    <a:pt x="964" y="823"/>
                    <a:pt x="956" y="834"/>
                  </a:cubicBezTo>
                  <a:cubicBezTo>
                    <a:pt x="964" y="840"/>
                    <a:pt x="964" y="840"/>
                    <a:pt x="964" y="840"/>
                  </a:cubicBezTo>
                  <a:cubicBezTo>
                    <a:pt x="972" y="828"/>
                    <a:pt x="979" y="817"/>
                    <a:pt x="986" y="806"/>
                  </a:cubicBezTo>
                  <a:cubicBezTo>
                    <a:pt x="978" y="801"/>
                    <a:pt x="978" y="801"/>
                    <a:pt x="978" y="801"/>
                  </a:cubicBezTo>
                  <a:moveTo>
                    <a:pt x="82" y="795"/>
                  </a:moveTo>
                  <a:cubicBezTo>
                    <a:pt x="73" y="800"/>
                    <a:pt x="73" y="800"/>
                    <a:pt x="73" y="800"/>
                  </a:cubicBezTo>
                  <a:cubicBezTo>
                    <a:pt x="80" y="812"/>
                    <a:pt x="87" y="824"/>
                    <a:pt x="95" y="834"/>
                  </a:cubicBezTo>
                  <a:cubicBezTo>
                    <a:pt x="103" y="829"/>
                    <a:pt x="103" y="829"/>
                    <a:pt x="103" y="829"/>
                  </a:cubicBezTo>
                  <a:cubicBezTo>
                    <a:pt x="96" y="818"/>
                    <a:pt x="89" y="807"/>
                    <a:pt x="82" y="795"/>
                  </a:cubicBezTo>
                  <a:moveTo>
                    <a:pt x="1014" y="729"/>
                  </a:moveTo>
                  <a:cubicBezTo>
                    <a:pt x="1009" y="741"/>
                    <a:pt x="1003" y="754"/>
                    <a:pt x="997" y="766"/>
                  </a:cubicBezTo>
                  <a:cubicBezTo>
                    <a:pt x="1006" y="770"/>
                    <a:pt x="1006" y="770"/>
                    <a:pt x="1006" y="770"/>
                  </a:cubicBezTo>
                  <a:cubicBezTo>
                    <a:pt x="1012" y="758"/>
                    <a:pt x="1018" y="746"/>
                    <a:pt x="1023" y="733"/>
                  </a:cubicBezTo>
                  <a:cubicBezTo>
                    <a:pt x="1014" y="729"/>
                    <a:pt x="1014" y="729"/>
                    <a:pt x="1014" y="729"/>
                  </a:cubicBezTo>
                  <a:moveTo>
                    <a:pt x="47" y="724"/>
                  </a:moveTo>
                  <a:cubicBezTo>
                    <a:pt x="37" y="727"/>
                    <a:pt x="37" y="727"/>
                    <a:pt x="37" y="727"/>
                  </a:cubicBezTo>
                  <a:cubicBezTo>
                    <a:pt x="42" y="740"/>
                    <a:pt x="48" y="752"/>
                    <a:pt x="54" y="764"/>
                  </a:cubicBezTo>
                  <a:cubicBezTo>
                    <a:pt x="63" y="760"/>
                    <a:pt x="63" y="760"/>
                    <a:pt x="63" y="760"/>
                  </a:cubicBezTo>
                  <a:cubicBezTo>
                    <a:pt x="57" y="748"/>
                    <a:pt x="52" y="736"/>
                    <a:pt x="47" y="724"/>
                  </a:cubicBezTo>
                  <a:moveTo>
                    <a:pt x="1038" y="653"/>
                  </a:moveTo>
                  <a:cubicBezTo>
                    <a:pt x="1035" y="666"/>
                    <a:pt x="1032" y="679"/>
                    <a:pt x="1028" y="692"/>
                  </a:cubicBezTo>
                  <a:cubicBezTo>
                    <a:pt x="1037" y="695"/>
                    <a:pt x="1037" y="695"/>
                    <a:pt x="1037" y="695"/>
                  </a:cubicBezTo>
                  <a:cubicBezTo>
                    <a:pt x="1041" y="682"/>
                    <a:pt x="1045" y="669"/>
                    <a:pt x="1048" y="656"/>
                  </a:cubicBezTo>
                  <a:cubicBezTo>
                    <a:pt x="1038" y="653"/>
                    <a:pt x="1038" y="653"/>
                    <a:pt x="1038" y="653"/>
                  </a:cubicBezTo>
                  <a:moveTo>
                    <a:pt x="23" y="648"/>
                  </a:moveTo>
                  <a:cubicBezTo>
                    <a:pt x="13" y="650"/>
                    <a:pt x="13" y="650"/>
                    <a:pt x="13" y="650"/>
                  </a:cubicBezTo>
                  <a:cubicBezTo>
                    <a:pt x="16" y="663"/>
                    <a:pt x="20" y="676"/>
                    <a:pt x="24" y="689"/>
                  </a:cubicBezTo>
                  <a:cubicBezTo>
                    <a:pt x="33" y="686"/>
                    <a:pt x="33" y="686"/>
                    <a:pt x="33" y="686"/>
                  </a:cubicBezTo>
                  <a:cubicBezTo>
                    <a:pt x="29" y="673"/>
                    <a:pt x="26" y="661"/>
                    <a:pt x="23" y="648"/>
                  </a:cubicBezTo>
                  <a:moveTo>
                    <a:pt x="1051" y="573"/>
                  </a:moveTo>
                  <a:cubicBezTo>
                    <a:pt x="1051" y="575"/>
                    <a:pt x="1051" y="575"/>
                    <a:pt x="1051" y="575"/>
                  </a:cubicBezTo>
                  <a:cubicBezTo>
                    <a:pt x="1050" y="588"/>
                    <a:pt x="1048" y="601"/>
                    <a:pt x="1046" y="614"/>
                  </a:cubicBezTo>
                  <a:cubicBezTo>
                    <a:pt x="1056" y="616"/>
                    <a:pt x="1056" y="616"/>
                    <a:pt x="1056" y="616"/>
                  </a:cubicBezTo>
                  <a:cubicBezTo>
                    <a:pt x="1058" y="603"/>
                    <a:pt x="1060" y="589"/>
                    <a:pt x="1061" y="576"/>
                  </a:cubicBezTo>
                  <a:cubicBezTo>
                    <a:pt x="1061" y="573"/>
                    <a:pt x="1061" y="573"/>
                    <a:pt x="1061" y="573"/>
                  </a:cubicBezTo>
                  <a:cubicBezTo>
                    <a:pt x="1051" y="573"/>
                    <a:pt x="1051" y="573"/>
                    <a:pt x="1051" y="573"/>
                  </a:cubicBezTo>
                  <a:moveTo>
                    <a:pt x="11" y="569"/>
                  </a:moveTo>
                  <a:cubicBezTo>
                    <a:pt x="1" y="570"/>
                    <a:pt x="1" y="570"/>
                    <a:pt x="1" y="570"/>
                  </a:cubicBezTo>
                  <a:cubicBezTo>
                    <a:pt x="2" y="583"/>
                    <a:pt x="4" y="597"/>
                    <a:pt x="6" y="610"/>
                  </a:cubicBezTo>
                  <a:cubicBezTo>
                    <a:pt x="16" y="608"/>
                    <a:pt x="16" y="608"/>
                    <a:pt x="16" y="608"/>
                  </a:cubicBezTo>
                  <a:cubicBezTo>
                    <a:pt x="14" y="595"/>
                    <a:pt x="12" y="582"/>
                    <a:pt x="11" y="569"/>
                  </a:cubicBezTo>
                  <a:moveTo>
                    <a:pt x="1061" y="492"/>
                  </a:moveTo>
                  <a:cubicBezTo>
                    <a:pt x="1051" y="493"/>
                    <a:pt x="1051" y="493"/>
                    <a:pt x="1051" y="493"/>
                  </a:cubicBezTo>
                  <a:cubicBezTo>
                    <a:pt x="1052" y="505"/>
                    <a:pt x="1053" y="518"/>
                    <a:pt x="1053" y="531"/>
                  </a:cubicBezTo>
                  <a:cubicBezTo>
                    <a:pt x="1053" y="533"/>
                    <a:pt x="1053" y="533"/>
                    <a:pt x="1053" y="533"/>
                  </a:cubicBezTo>
                  <a:cubicBezTo>
                    <a:pt x="1063" y="533"/>
                    <a:pt x="1063" y="533"/>
                    <a:pt x="1063" y="533"/>
                  </a:cubicBezTo>
                  <a:cubicBezTo>
                    <a:pt x="1063" y="531"/>
                    <a:pt x="1063" y="531"/>
                    <a:pt x="1063" y="531"/>
                  </a:cubicBezTo>
                  <a:cubicBezTo>
                    <a:pt x="1063" y="518"/>
                    <a:pt x="1062" y="505"/>
                    <a:pt x="1061" y="492"/>
                  </a:cubicBezTo>
                  <a:moveTo>
                    <a:pt x="2" y="488"/>
                  </a:moveTo>
                  <a:cubicBezTo>
                    <a:pt x="1" y="502"/>
                    <a:pt x="0" y="516"/>
                    <a:pt x="0" y="529"/>
                  </a:cubicBezTo>
                  <a:cubicBezTo>
                    <a:pt x="10" y="529"/>
                    <a:pt x="10" y="529"/>
                    <a:pt x="10" y="529"/>
                  </a:cubicBezTo>
                  <a:cubicBezTo>
                    <a:pt x="10" y="516"/>
                    <a:pt x="11" y="502"/>
                    <a:pt x="12" y="489"/>
                  </a:cubicBezTo>
                  <a:cubicBezTo>
                    <a:pt x="2" y="488"/>
                    <a:pt x="2" y="488"/>
                    <a:pt x="2" y="488"/>
                  </a:cubicBezTo>
                  <a:moveTo>
                    <a:pt x="1049" y="412"/>
                  </a:moveTo>
                  <a:cubicBezTo>
                    <a:pt x="1039" y="414"/>
                    <a:pt x="1039" y="414"/>
                    <a:pt x="1039" y="414"/>
                  </a:cubicBezTo>
                  <a:cubicBezTo>
                    <a:pt x="1043" y="427"/>
                    <a:pt x="1045" y="440"/>
                    <a:pt x="1047" y="453"/>
                  </a:cubicBezTo>
                  <a:cubicBezTo>
                    <a:pt x="1057" y="452"/>
                    <a:pt x="1057" y="452"/>
                    <a:pt x="1057" y="452"/>
                  </a:cubicBezTo>
                  <a:cubicBezTo>
                    <a:pt x="1055" y="439"/>
                    <a:pt x="1052" y="425"/>
                    <a:pt x="1049" y="412"/>
                  </a:cubicBezTo>
                  <a:moveTo>
                    <a:pt x="15" y="408"/>
                  </a:moveTo>
                  <a:cubicBezTo>
                    <a:pt x="11" y="421"/>
                    <a:pt x="9" y="435"/>
                    <a:pt x="7" y="448"/>
                  </a:cubicBezTo>
                  <a:cubicBezTo>
                    <a:pt x="17" y="449"/>
                    <a:pt x="17" y="449"/>
                    <a:pt x="17" y="449"/>
                  </a:cubicBezTo>
                  <a:cubicBezTo>
                    <a:pt x="19" y="437"/>
                    <a:pt x="21" y="423"/>
                    <a:pt x="24" y="410"/>
                  </a:cubicBezTo>
                  <a:cubicBezTo>
                    <a:pt x="15" y="408"/>
                    <a:pt x="15" y="408"/>
                    <a:pt x="15" y="408"/>
                  </a:cubicBezTo>
                  <a:moveTo>
                    <a:pt x="1025" y="334"/>
                  </a:moveTo>
                  <a:cubicBezTo>
                    <a:pt x="1016" y="338"/>
                    <a:pt x="1016" y="338"/>
                    <a:pt x="1016" y="338"/>
                  </a:cubicBezTo>
                  <a:cubicBezTo>
                    <a:pt x="1021" y="350"/>
                    <a:pt x="1025" y="363"/>
                    <a:pt x="1029" y="376"/>
                  </a:cubicBezTo>
                  <a:cubicBezTo>
                    <a:pt x="1039" y="372"/>
                    <a:pt x="1039" y="372"/>
                    <a:pt x="1039" y="372"/>
                  </a:cubicBezTo>
                  <a:cubicBezTo>
                    <a:pt x="1035" y="360"/>
                    <a:pt x="1030" y="347"/>
                    <a:pt x="1025" y="334"/>
                  </a:cubicBezTo>
                  <a:moveTo>
                    <a:pt x="39" y="331"/>
                  </a:moveTo>
                  <a:cubicBezTo>
                    <a:pt x="34" y="343"/>
                    <a:pt x="29" y="356"/>
                    <a:pt x="25" y="369"/>
                  </a:cubicBezTo>
                  <a:cubicBezTo>
                    <a:pt x="35" y="372"/>
                    <a:pt x="35" y="372"/>
                    <a:pt x="35" y="372"/>
                  </a:cubicBezTo>
                  <a:cubicBezTo>
                    <a:pt x="39" y="359"/>
                    <a:pt x="44" y="347"/>
                    <a:pt x="48" y="334"/>
                  </a:cubicBezTo>
                  <a:cubicBezTo>
                    <a:pt x="39" y="331"/>
                    <a:pt x="39" y="331"/>
                    <a:pt x="39" y="331"/>
                  </a:cubicBezTo>
                  <a:moveTo>
                    <a:pt x="989" y="261"/>
                  </a:moveTo>
                  <a:cubicBezTo>
                    <a:pt x="980" y="267"/>
                    <a:pt x="980" y="267"/>
                    <a:pt x="980" y="267"/>
                  </a:cubicBezTo>
                  <a:cubicBezTo>
                    <a:pt x="987" y="278"/>
                    <a:pt x="993" y="290"/>
                    <a:pt x="999" y="302"/>
                  </a:cubicBezTo>
                  <a:cubicBezTo>
                    <a:pt x="1008" y="297"/>
                    <a:pt x="1008" y="297"/>
                    <a:pt x="1008" y="297"/>
                  </a:cubicBezTo>
                  <a:cubicBezTo>
                    <a:pt x="1002" y="285"/>
                    <a:pt x="996" y="273"/>
                    <a:pt x="989" y="261"/>
                  </a:cubicBezTo>
                  <a:moveTo>
                    <a:pt x="76" y="258"/>
                  </a:moveTo>
                  <a:cubicBezTo>
                    <a:pt x="69" y="269"/>
                    <a:pt x="62" y="282"/>
                    <a:pt x="56" y="294"/>
                  </a:cubicBezTo>
                  <a:cubicBezTo>
                    <a:pt x="65" y="298"/>
                    <a:pt x="65" y="298"/>
                    <a:pt x="65" y="298"/>
                  </a:cubicBezTo>
                  <a:cubicBezTo>
                    <a:pt x="71" y="286"/>
                    <a:pt x="77" y="274"/>
                    <a:pt x="84" y="263"/>
                  </a:cubicBezTo>
                  <a:cubicBezTo>
                    <a:pt x="76" y="258"/>
                    <a:pt x="76" y="258"/>
                    <a:pt x="76" y="258"/>
                  </a:cubicBezTo>
                  <a:moveTo>
                    <a:pt x="942" y="195"/>
                  </a:moveTo>
                  <a:cubicBezTo>
                    <a:pt x="935" y="201"/>
                    <a:pt x="935" y="201"/>
                    <a:pt x="935" y="201"/>
                  </a:cubicBezTo>
                  <a:cubicBezTo>
                    <a:pt x="943" y="212"/>
                    <a:pt x="951" y="222"/>
                    <a:pt x="959" y="233"/>
                  </a:cubicBezTo>
                  <a:cubicBezTo>
                    <a:pt x="967" y="227"/>
                    <a:pt x="967" y="227"/>
                    <a:pt x="967" y="227"/>
                  </a:cubicBezTo>
                  <a:cubicBezTo>
                    <a:pt x="959" y="216"/>
                    <a:pt x="951" y="205"/>
                    <a:pt x="942" y="195"/>
                  </a:cubicBezTo>
                  <a:moveTo>
                    <a:pt x="123" y="192"/>
                  </a:moveTo>
                  <a:cubicBezTo>
                    <a:pt x="114" y="202"/>
                    <a:pt x="106" y="213"/>
                    <a:pt x="98" y="224"/>
                  </a:cubicBezTo>
                  <a:cubicBezTo>
                    <a:pt x="106" y="230"/>
                    <a:pt x="106" y="230"/>
                    <a:pt x="106" y="230"/>
                  </a:cubicBezTo>
                  <a:cubicBezTo>
                    <a:pt x="114" y="219"/>
                    <a:pt x="122" y="208"/>
                    <a:pt x="131" y="198"/>
                  </a:cubicBezTo>
                  <a:cubicBezTo>
                    <a:pt x="123" y="192"/>
                    <a:pt x="123" y="192"/>
                    <a:pt x="123" y="192"/>
                  </a:cubicBezTo>
                  <a:moveTo>
                    <a:pt x="886" y="136"/>
                  </a:moveTo>
                  <a:cubicBezTo>
                    <a:pt x="880" y="144"/>
                    <a:pt x="880" y="144"/>
                    <a:pt x="880" y="144"/>
                  </a:cubicBezTo>
                  <a:cubicBezTo>
                    <a:pt x="889" y="152"/>
                    <a:pt x="899" y="162"/>
                    <a:pt x="908" y="171"/>
                  </a:cubicBezTo>
                  <a:cubicBezTo>
                    <a:pt x="916" y="164"/>
                    <a:pt x="916" y="164"/>
                    <a:pt x="916" y="164"/>
                  </a:cubicBezTo>
                  <a:cubicBezTo>
                    <a:pt x="906" y="155"/>
                    <a:pt x="896" y="145"/>
                    <a:pt x="886" y="136"/>
                  </a:cubicBezTo>
                  <a:moveTo>
                    <a:pt x="179" y="133"/>
                  </a:moveTo>
                  <a:cubicBezTo>
                    <a:pt x="169" y="142"/>
                    <a:pt x="160" y="152"/>
                    <a:pt x="150" y="162"/>
                  </a:cubicBezTo>
                  <a:cubicBezTo>
                    <a:pt x="157" y="168"/>
                    <a:pt x="157" y="168"/>
                    <a:pt x="157" y="168"/>
                  </a:cubicBezTo>
                  <a:cubicBezTo>
                    <a:pt x="167" y="159"/>
                    <a:pt x="176" y="150"/>
                    <a:pt x="186" y="141"/>
                  </a:cubicBezTo>
                  <a:cubicBezTo>
                    <a:pt x="179" y="133"/>
                    <a:pt x="179" y="133"/>
                    <a:pt x="179" y="133"/>
                  </a:cubicBezTo>
                  <a:moveTo>
                    <a:pt x="822" y="87"/>
                  </a:moveTo>
                  <a:cubicBezTo>
                    <a:pt x="816" y="95"/>
                    <a:pt x="816" y="95"/>
                    <a:pt x="816" y="95"/>
                  </a:cubicBezTo>
                  <a:cubicBezTo>
                    <a:pt x="827" y="102"/>
                    <a:pt x="838" y="110"/>
                    <a:pt x="849" y="118"/>
                  </a:cubicBezTo>
                  <a:cubicBezTo>
                    <a:pt x="855" y="110"/>
                    <a:pt x="855" y="110"/>
                    <a:pt x="855" y="110"/>
                  </a:cubicBezTo>
                  <a:cubicBezTo>
                    <a:pt x="844" y="102"/>
                    <a:pt x="833" y="94"/>
                    <a:pt x="822" y="87"/>
                  </a:cubicBezTo>
                  <a:moveTo>
                    <a:pt x="244" y="85"/>
                  </a:moveTo>
                  <a:cubicBezTo>
                    <a:pt x="233" y="92"/>
                    <a:pt x="222" y="99"/>
                    <a:pt x="211" y="108"/>
                  </a:cubicBezTo>
                  <a:cubicBezTo>
                    <a:pt x="217" y="116"/>
                    <a:pt x="217" y="116"/>
                    <a:pt x="217" y="116"/>
                  </a:cubicBezTo>
                  <a:cubicBezTo>
                    <a:pt x="228" y="108"/>
                    <a:pt x="239" y="100"/>
                    <a:pt x="250" y="93"/>
                  </a:cubicBezTo>
                  <a:cubicBezTo>
                    <a:pt x="244" y="85"/>
                    <a:pt x="244" y="85"/>
                    <a:pt x="244" y="85"/>
                  </a:cubicBezTo>
                  <a:moveTo>
                    <a:pt x="750" y="48"/>
                  </a:moveTo>
                  <a:cubicBezTo>
                    <a:pt x="746" y="57"/>
                    <a:pt x="746" y="57"/>
                    <a:pt x="746" y="57"/>
                  </a:cubicBezTo>
                  <a:cubicBezTo>
                    <a:pt x="758" y="62"/>
                    <a:pt x="770" y="68"/>
                    <a:pt x="782" y="75"/>
                  </a:cubicBezTo>
                  <a:cubicBezTo>
                    <a:pt x="787" y="65"/>
                    <a:pt x="787" y="65"/>
                    <a:pt x="787" y="65"/>
                  </a:cubicBezTo>
                  <a:cubicBezTo>
                    <a:pt x="775" y="59"/>
                    <a:pt x="763" y="53"/>
                    <a:pt x="750" y="48"/>
                  </a:cubicBezTo>
                  <a:moveTo>
                    <a:pt x="316" y="46"/>
                  </a:moveTo>
                  <a:cubicBezTo>
                    <a:pt x="304" y="51"/>
                    <a:pt x="291" y="57"/>
                    <a:pt x="279" y="64"/>
                  </a:cubicBezTo>
                  <a:cubicBezTo>
                    <a:pt x="284" y="73"/>
                    <a:pt x="284" y="73"/>
                    <a:pt x="284" y="73"/>
                  </a:cubicBezTo>
                  <a:cubicBezTo>
                    <a:pt x="296" y="66"/>
                    <a:pt x="308" y="60"/>
                    <a:pt x="320" y="55"/>
                  </a:cubicBezTo>
                  <a:cubicBezTo>
                    <a:pt x="316" y="46"/>
                    <a:pt x="316" y="46"/>
                    <a:pt x="316" y="46"/>
                  </a:cubicBezTo>
                  <a:moveTo>
                    <a:pt x="674" y="20"/>
                  </a:moveTo>
                  <a:cubicBezTo>
                    <a:pt x="671" y="30"/>
                    <a:pt x="671" y="30"/>
                    <a:pt x="671" y="30"/>
                  </a:cubicBezTo>
                  <a:cubicBezTo>
                    <a:pt x="684" y="33"/>
                    <a:pt x="697" y="37"/>
                    <a:pt x="709" y="42"/>
                  </a:cubicBezTo>
                  <a:cubicBezTo>
                    <a:pt x="713" y="32"/>
                    <a:pt x="713" y="32"/>
                    <a:pt x="713" y="32"/>
                  </a:cubicBezTo>
                  <a:cubicBezTo>
                    <a:pt x="700" y="27"/>
                    <a:pt x="687" y="23"/>
                    <a:pt x="674" y="20"/>
                  </a:cubicBezTo>
                  <a:moveTo>
                    <a:pt x="393" y="19"/>
                  </a:moveTo>
                  <a:cubicBezTo>
                    <a:pt x="379" y="22"/>
                    <a:pt x="366" y="26"/>
                    <a:pt x="354" y="31"/>
                  </a:cubicBezTo>
                  <a:cubicBezTo>
                    <a:pt x="357" y="40"/>
                    <a:pt x="357" y="40"/>
                    <a:pt x="357" y="40"/>
                  </a:cubicBezTo>
                  <a:cubicBezTo>
                    <a:pt x="369" y="36"/>
                    <a:pt x="382" y="32"/>
                    <a:pt x="395" y="29"/>
                  </a:cubicBezTo>
                  <a:cubicBezTo>
                    <a:pt x="393" y="19"/>
                    <a:pt x="393" y="19"/>
                    <a:pt x="393" y="19"/>
                  </a:cubicBezTo>
                  <a:moveTo>
                    <a:pt x="594" y="4"/>
                  </a:moveTo>
                  <a:cubicBezTo>
                    <a:pt x="593" y="14"/>
                    <a:pt x="593" y="14"/>
                    <a:pt x="593" y="14"/>
                  </a:cubicBezTo>
                  <a:cubicBezTo>
                    <a:pt x="606" y="15"/>
                    <a:pt x="619" y="18"/>
                    <a:pt x="633" y="20"/>
                  </a:cubicBezTo>
                  <a:cubicBezTo>
                    <a:pt x="634" y="10"/>
                    <a:pt x="634" y="10"/>
                    <a:pt x="634" y="10"/>
                  </a:cubicBezTo>
                  <a:cubicBezTo>
                    <a:pt x="621" y="8"/>
                    <a:pt x="608" y="6"/>
                    <a:pt x="594" y="4"/>
                  </a:cubicBezTo>
                  <a:moveTo>
                    <a:pt x="472" y="3"/>
                  </a:moveTo>
                  <a:cubicBezTo>
                    <a:pt x="459" y="5"/>
                    <a:pt x="445" y="7"/>
                    <a:pt x="432" y="10"/>
                  </a:cubicBezTo>
                  <a:cubicBezTo>
                    <a:pt x="434" y="19"/>
                    <a:pt x="434" y="19"/>
                    <a:pt x="434" y="19"/>
                  </a:cubicBezTo>
                  <a:cubicBezTo>
                    <a:pt x="447" y="17"/>
                    <a:pt x="460" y="15"/>
                    <a:pt x="474" y="14"/>
                  </a:cubicBezTo>
                  <a:cubicBezTo>
                    <a:pt x="472" y="3"/>
                    <a:pt x="472" y="3"/>
                    <a:pt x="472" y="3"/>
                  </a:cubicBezTo>
                  <a:moveTo>
                    <a:pt x="530" y="0"/>
                  </a:moveTo>
                  <a:cubicBezTo>
                    <a:pt x="524" y="0"/>
                    <a:pt x="519" y="0"/>
                    <a:pt x="513" y="1"/>
                  </a:cubicBezTo>
                  <a:cubicBezTo>
                    <a:pt x="513" y="11"/>
                    <a:pt x="513" y="11"/>
                    <a:pt x="513" y="11"/>
                  </a:cubicBezTo>
                  <a:cubicBezTo>
                    <a:pt x="519" y="11"/>
                    <a:pt x="525" y="10"/>
                    <a:pt x="531" y="10"/>
                  </a:cubicBezTo>
                  <a:cubicBezTo>
                    <a:pt x="538" y="10"/>
                    <a:pt x="546" y="11"/>
                    <a:pt x="553" y="11"/>
                  </a:cubicBezTo>
                  <a:cubicBezTo>
                    <a:pt x="553" y="1"/>
                    <a:pt x="553" y="1"/>
                    <a:pt x="553" y="1"/>
                  </a:cubicBezTo>
                  <a:cubicBezTo>
                    <a:pt x="545" y="1"/>
                    <a:pt x="538" y="0"/>
                    <a:pt x="53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393"/>
            <p:cNvSpPr>
              <a:spLocks noEditPoints="1"/>
            </p:cNvSpPr>
            <p:nvPr/>
          </p:nvSpPr>
          <p:spPr bwMode="auto">
            <a:xfrm>
              <a:off x="679450" y="-1987550"/>
              <a:ext cx="10836275" cy="10829919"/>
            </a:xfrm>
            <a:custGeom>
              <a:avLst/>
              <a:gdLst>
                <a:gd name="T0" fmla="*/ 1505 w 2887"/>
                <a:gd name="T1" fmla="*/ 2884 h 2885"/>
                <a:gd name="T2" fmla="*/ 1584 w 2887"/>
                <a:gd name="T3" fmla="*/ 2868 h 2885"/>
                <a:gd name="T4" fmla="*/ 1226 w 2887"/>
                <a:gd name="T5" fmla="*/ 2858 h 2885"/>
                <a:gd name="T6" fmla="*/ 1187 w 2887"/>
                <a:gd name="T7" fmla="*/ 2852 h 2885"/>
                <a:gd name="T8" fmla="*/ 1107 w 2887"/>
                <a:gd name="T9" fmla="*/ 2845 h 2885"/>
                <a:gd name="T10" fmla="*/ 991 w 2887"/>
                <a:gd name="T11" fmla="*/ 2813 h 2885"/>
                <a:gd name="T12" fmla="*/ 919 w 2887"/>
                <a:gd name="T13" fmla="*/ 2776 h 2885"/>
                <a:gd name="T14" fmla="*/ 1970 w 2887"/>
                <a:gd name="T15" fmla="*/ 2775 h 2885"/>
                <a:gd name="T16" fmla="*/ 2047 w 2887"/>
                <a:gd name="T17" fmla="*/ 2753 h 2885"/>
                <a:gd name="T18" fmla="*/ 2083 w 2887"/>
                <a:gd name="T19" fmla="*/ 2736 h 2885"/>
                <a:gd name="T20" fmla="*/ 2149 w 2887"/>
                <a:gd name="T21" fmla="*/ 2690 h 2885"/>
                <a:gd name="T22" fmla="*/ 2250 w 2887"/>
                <a:gd name="T23" fmla="*/ 2627 h 2885"/>
                <a:gd name="T24" fmla="*/ 573 w 2887"/>
                <a:gd name="T25" fmla="*/ 2581 h 2885"/>
                <a:gd name="T26" fmla="*/ 541 w 2887"/>
                <a:gd name="T27" fmla="*/ 2556 h 2885"/>
                <a:gd name="T28" fmla="*/ 474 w 2887"/>
                <a:gd name="T29" fmla="*/ 2512 h 2885"/>
                <a:gd name="T30" fmla="*/ 388 w 2887"/>
                <a:gd name="T31" fmla="*/ 2427 h 2885"/>
                <a:gd name="T32" fmla="*/ 343 w 2887"/>
                <a:gd name="T33" fmla="*/ 2361 h 2885"/>
                <a:gd name="T34" fmla="*/ 2544 w 2887"/>
                <a:gd name="T35" fmla="*/ 2360 h 2885"/>
                <a:gd name="T36" fmla="*/ 2602 w 2887"/>
                <a:gd name="T37" fmla="*/ 2303 h 2885"/>
                <a:gd name="T38" fmla="*/ 2625 w 2887"/>
                <a:gd name="T39" fmla="*/ 2271 h 2885"/>
                <a:gd name="T40" fmla="*/ 2661 w 2887"/>
                <a:gd name="T41" fmla="*/ 2199 h 2885"/>
                <a:gd name="T42" fmla="*/ 2720 w 2887"/>
                <a:gd name="T43" fmla="*/ 2095 h 2885"/>
                <a:gd name="T44" fmla="*/ 133 w 2887"/>
                <a:gd name="T45" fmla="*/ 2024 h 2885"/>
                <a:gd name="T46" fmla="*/ 117 w 2887"/>
                <a:gd name="T47" fmla="*/ 1988 h 2885"/>
                <a:gd name="T48" fmla="*/ 80 w 2887"/>
                <a:gd name="T49" fmla="*/ 1917 h 2885"/>
                <a:gd name="T50" fmla="*/ 45 w 2887"/>
                <a:gd name="T51" fmla="*/ 1802 h 2885"/>
                <a:gd name="T52" fmla="*/ 37 w 2887"/>
                <a:gd name="T53" fmla="*/ 1722 h 2885"/>
                <a:gd name="T54" fmla="*/ 2850 w 2887"/>
                <a:gd name="T55" fmla="*/ 1719 h 2885"/>
                <a:gd name="T56" fmla="*/ 2873 w 2887"/>
                <a:gd name="T57" fmla="*/ 1642 h 2885"/>
                <a:gd name="T58" fmla="*/ 2868 w 2887"/>
                <a:gd name="T59" fmla="*/ 1601 h 2885"/>
                <a:gd name="T60" fmla="*/ 10 w 2887"/>
                <a:gd name="T61" fmla="*/ 1485 h 2885"/>
                <a:gd name="T62" fmla="*/ 10 w 2887"/>
                <a:gd name="T63" fmla="*/ 1444 h 2885"/>
                <a:gd name="T64" fmla="*/ 2 w 2887"/>
                <a:gd name="T65" fmla="*/ 1365 h 2885"/>
                <a:gd name="T66" fmla="*/ 13 w 2887"/>
                <a:gd name="T67" fmla="*/ 1245 h 2885"/>
                <a:gd name="T68" fmla="*/ 2873 w 2887"/>
                <a:gd name="T69" fmla="*/ 1237 h 2885"/>
                <a:gd name="T70" fmla="*/ 2866 w 2887"/>
                <a:gd name="T71" fmla="*/ 1198 h 2885"/>
                <a:gd name="T72" fmla="*/ 2841 w 2887"/>
                <a:gd name="T73" fmla="*/ 1122 h 2885"/>
                <a:gd name="T74" fmla="*/ 2809 w 2887"/>
                <a:gd name="T75" fmla="*/ 1006 h 2885"/>
                <a:gd name="T76" fmla="*/ 2792 w 2887"/>
                <a:gd name="T77" fmla="*/ 928 h 2885"/>
                <a:gd name="T78" fmla="*/ 122 w 2887"/>
                <a:gd name="T79" fmla="*/ 861 h 2885"/>
                <a:gd name="T80" fmla="*/ 165 w 2887"/>
                <a:gd name="T81" fmla="*/ 793 h 2885"/>
                <a:gd name="T82" fmla="*/ 184 w 2887"/>
                <a:gd name="T83" fmla="*/ 757 h 2885"/>
                <a:gd name="T84" fmla="*/ 216 w 2887"/>
                <a:gd name="T85" fmla="*/ 683 h 2885"/>
                <a:gd name="T86" fmla="*/ 283 w 2887"/>
                <a:gd name="T87" fmla="*/ 583 h 2885"/>
                <a:gd name="T88" fmla="*/ 2599 w 2887"/>
                <a:gd name="T89" fmla="*/ 578 h 2885"/>
                <a:gd name="T90" fmla="*/ 2575 w 2887"/>
                <a:gd name="T91" fmla="*/ 547 h 2885"/>
                <a:gd name="T92" fmla="*/ 2516 w 2887"/>
                <a:gd name="T93" fmla="*/ 492 h 2885"/>
                <a:gd name="T94" fmla="*/ 2433 w 2887"/>
                <a:gd name="T95" fmla="*/ 406 h 2885"/>
                <a:gd name="T96" fmla="*/ 2380 w 2887"/>
                <a:gd name="T97" fmla="*/ 345 h 2885"/>
                <a:gd name="T98" fmla="*/ 564 w 2887"/>
                <a:gd name="T99" fmla="*/ 298 h 2885"/>
                <a:gd name="T100" fmla="*/ 635 w 2887"/>
                <a:gd name="T101" fmla="*/ 259 h 2885"/>
                <a:gd name="T102" fmla="*/ 668 w 2887"/>
                <a:gd name="T103" fmla="*/ 238 h 2885"/>
                <a:gd name="T104" fmla="*/ 731 w 2887"/>
                <a:gd name="T105" fmla="*/ 188 h 2885"/>
                <a:gd name="T106" fmla="*/ 838 w 2887"/>
                <a:gd name="T107" fmla="*/ 133 h 2885"/>
                <a:gd name="T108" fmla="*/ 2043 w 2887"/>
                <a:gd name="T109" fmla="*/ 130 h 2885"/>
                <a:gd name="T110" fmla="*/ 2006 w 2887"/>
                <a:gd name="T111" fmla="*/ 114 h 2885"/>
                <a:gd name="T112" fmla="*/ 1928 w 2887"/>
                <a:gd name="T113" fmla="*/ 94 h 2885"/>
                <a:gd name="T114" fmla="*/ 1814 w 2887"/>
                <a:gd name="T115" fmla="*/ 58 h 2885"/>
                <a:gd name="T116" fmla="*/ 1738 w 2887"/>
                <a:gd name="T117" fmla="*/ 30 h 2885"/>
                <a:gd name="T118" fmla="*/ 1220 w 2887"/>
                <a:gd name="T119" fmla="*/ 17 h 2885"/>
                <a:gd name="T120" fmla="*/ 1300 w 2887"/>
                <a:gd name="T121" fmla="*/ 17 h 2885"/>
                <a:gd name="T122" fmla="*/ 1340 w 2887"/>
                <a:gd name="T123" fmla="*/ 13 h 2885"/>
                <a:gd name="T124" fmla="*/ 1419 w 2887"/>
                <a:gd name="T125" fmla="*/ 0 h 2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7" h="2885">
                  <a:moveTo>
                    <a:pt x="1385" y="2874"/>
                  </a:moveTo>
                  <a:cubicBezTo>
                    <a:pt x="1385" y="2884"/>
                    <a:pt x="1385" y="2884"/>
                    <a:pt x="1385" y="2884"/>
                  </a:cubicBezTo>
                  <a:cubicBezTo>
                    <a:pt x="1398" y="2884"/>
                    <a:pt x="1411" y="2885"/>
                    <a:pt x="1425" y="2885"/>
                  </a:cubicBezTo>
                  <a:cubicBezTo>
                    <a:pt x="1425" y="2875"/>
                    <a:pt x="1425" y="2875"/>
                    <a:pt x="1425" y="2875"/>
                  </a:cubicBezTo>
                  <a:cubicBezTo>
                    <a:pt x="1412" y="2875"/>
                    <a:pt x="1398" y="2874"/>
                    <a:pt x="1385" y="2874"/>
                  </a:cubicBezTo>
                  <a:moveTo>
                    <a:pt x="1504" y="2874"/>
                  </a:moveTo>
                  <a:cubicBezTo>
                    <a:pt x="1491" y="2874"/>
                    <a:pt x="1478" y="2875"/>
                    <a:pt x="1465" y="2875"/>
                  </a:cubicBezTo>
                  <a:cubicBezTo>
                    <a:pt x="1465" y="2885"/>
                    <a:pt x="1465" y="2885"/>
                    <a:pt x="1465" y="2885"/>
                  </a:cubicBezTo>
                  <a:cubicBezTo>
                    <a:pt x="1478" y="2885"/>
                    <a:pt x="1492" y="2884"/>
                    <a:pt x="1505" y="2884"/>
                  </a:cubicBezTo>
                  <a:cubicBezTo>
                    <a:pt x="1504" y="2874"/>
                    <a:pt x="1504" y="2874"/>
                    <a:pt x="1504" y="2874"/>
                  </a:cubicBezTo>
                  <a:moveTo>
                    <a:pt x="1305" y="2868"/>
                  </a:moveTo>
                  <a:cubicBezTo>
                    <a:pt x="1305" y="2878"/>
                    <a:pt x="1305" y="2878"/>
                    <a:pt x="1305" y="2878"/>
                  </a:cubicBezTo>
                  <a:cubicBezTo>
                    <a:pt x="1311" y="2879"/>
                    <a:pt x="1317" y="2880"/>
                    <a:pt x="1323" y="2880"/>
                  </a:cubicBezTo>
                  <a:cubicBezTo>
                    <a:pt x="1330" y="2881"/>
                    <a:pt x="1338" y="2881"/>
                    <a:pt x="1345" y="2882"/>
                  </a:cubicBezTo>
                  <a:cubicBezTo>
                    <a:pt x="1345" y="2871"/>
                    <a:pt x="1345" y="2871"/>
                    <a:pt x="1345" y="2871"/>
                  </a:cubicBezTo>
                  <a:cubicBezTo>
                    <a:pt x="1338" y="2871"/>
                    <a:pt x="1331" y="2870"/>
                    <a:pt x="1324" y="2870"/>
                  </a:cubicBezTo>
                  <a:cubicBezTo>
                    <a:pt x="1318" y="2869"/>
                    <a:pt x="1312" y="2869"/>
                    <a:pt x="1305" y="2868"/>
                  </a:cubicBezTo>
                  <a:moveTo>
                    <a:pt x="1584" y="2868"/>
                  </a:moveTo>
                  <a:cubicBezTo>
                    <a:pt x="1571" y="2869"/>
                    <a:pt x="1558" y="2871"/>
                    <a:pt x="1544" y="2871"/>
                  </a:cubicBezTo>
                  <a:cubicBezTo>
                    <a:pt x="1545" y="2882"/>
                    <a:pt x="1545" y="2882"/>
                    <a:pt x="1545" y="2882"/>
                  </a:cubicBezTo>
                  <a:cubicBezTo>
                    <a:pt x="1558" y="2881"/>
                    <a:pt x="1572" y="2880"/>
                    <a:pt x="1585" y="2878"/>
                  </a:cubicBezTo>
                  <a:cubicBezTo>
                    <a:pt x="1584" y="2868"/>
                    <a:pt x="1584" y="2868"/>
                    <a:pt x="1584" y="2868"/>
                  </a:cubicBezTo>
                  <a:moveTo>
                    <a:pt x="1226" y="2858"/>
                  </a:moveTo>
                  <a:cubicBezTo>
                    <a:pt x="1225" y="2868"/>
                    <a:pt x="1225" y="2868"/>
                    <a:pt x="1225" y="2868"/>
                  </a:cubicBezTo>
                  <a:cubicBezTo>
                    <a:pt x="1238" y="2870"/>
                    <a:pt x="1251" y="2872"/>
                    <a:pt x="1265" y="2874"/>
                  </a:cubicBezTo>
                  <a:cubicBezTo>
                    <a:pt x="1266" y="2864"/>
                    <a:pt x="1266" y="2864"/>
                    <a:pt x="1266" y="2864"/>
                  </a:cubicBezTo>
                  <a:cubicBezTo>
                    <a:pt x="1253" y="2862"/>
                    <a:pt x="1240" y="2861"/>
                    <a:pt x="1226" y="2858"/>
                  </a:cubicBezTo>
                  <a:moveTo>
                    <a:pt x="1663" y="2858"/>
                  </a:moveTo>
                  <a:cubicBezTo>
                    <a:pt x="1650" y="2860"/>
                    <a:pt x="1637" y="2862"/>
                    <a:pt x="1624" y="2864"/>
                  </a:cubicBezTo>
                  <a:cubicBezTo>
                    <a:pt x="1625" y="2874"/>
                    <a:pt x="1625" y="2874"/>
                    <a:pt x="1625" y="2874"/>
                  </a:cubicBezTo>
                  <a:cubicBezTo>
                    <a:pt x="1638" y="2872"/>
                    <a:pt x="1651" y="2870"/>
                    <a:pt x="1665" y="2868"/>
                  </a:cubicBezTo>
                  <a:cubicBezTo>
                    <a:pt x="1663" y="2858"/>
                    <a:pt x="1663" y="2858"/>
                    <a:pt x="1663" y="2858"/>
                  </a:cubicBezTo>
                  <a:moveTo>
                    <a:pt x="1148" y="2844"/>
                  </a:moveTo>
                  <a:cubicBezTo>
                    <a:pt x="1146" y="2854"/>
                    <a:pt x="1146" y="2854"/>
                    <a:pt x="1146" y="2854"/>
                  </a:cubicBezTo>
                  <a:cubicBezTo>
                    <a:pt x="1159" y="2857"/>
                    <a:pt x="1172" y="2859"/>
                    <a:pt x="1185" y="2862"/>
                  </a:cubicBezTo>
                  <a:cubicBezTo>
                    <a:pt x="1187" y="2852"/>
                    <a:pt x="1187" y="2852"/>
                    <a:pt x="1187" y="2852"/>
                  </a:cubicBezTo>
                  <a:cubicBezTo>
                    <a:pt x="1174" y="2850"/>
                    <a:pt x="1161" y="2847"/>
                    <a:pt x="1148" y="2844"/>
                  </a:cubicBezTo>
                  <a:moveTo>
                    <a:pt x="1741" y="2844"/>
                  </a:moveTo>
                  <a:cubicBezTo>
                    <a:pt x="1728" y="2847"/>
                    <a:pt x="1715" y="2849"/>
                    <a:pt x="1702" y="2852"/>
                  </a:cubicBezTo>
                  <a:cubicBezTo>
                    <a:pt x="1704" y="2862"/>
                    <a:pt x="1704" y="2862"/>
                    <a:pt x="1704" y="2862"/>
                  </a:cubicBezTo>
                  <a:cubicBezTo>
                    <a:pt x="1717" y="2859"/>
                    <a:pt x="1730" y="2857"/>
                    <a:pt x="1743" y="2854"/>
                  </a:cubicBezTo>
                  <a:cubicBezTo>
                    <a:pt x="1741" y="2844"/>
                    <a:pt x="1741" y="2844"/>
                    <a:pt x="1741" y="2844"/>
                  </a:cubicBezTo>
                  <a:moveTo>
                    <a:pt x="1071" y="2826"/>
                  </a:moveTo>
                  <a:cubicBezTo>
                    <a:pt x="1068" y="2836"/>
                    <a:pt x="1068" y="2836"/>
                    <a:pt x="1068" y="2836"/>
                  </a:cubicBezTo>
                  <a:cubicBezTo>
                    <a:pt x="1081" y="2839"/>
                    <a:pt x="1094" y="2842"/>
                    <a:pt x="1107" y="2845"/>
                  </a:cubicBezTo>
                  <a:cubicBezTo>
                    <a:pt x="1109" y="2836"/>
                    <a:pt x="1109" y="2836"/>
                    <a:pt x="1109" y="2836"/>
                  </a:cubicBezTo>
                  <a:cubicBezTo>
                    <a:pt x="1096" y="2833"/>
                    <a:pt x="1083" y="2829"/>
                    <a:pt x="1071" y="2826"/>
                  </a:cubicBezTo>
                  <a:moveTo>
                    <a:pt x="1819" y="2825"/>
                  </a:moveTo>
                  <a:cubicBezTo>
                    <a:pt x="1806" y="2829"/>
                    <a:pt x="1793" y="2832"/>
                    <a:pt x="1780" y="2835"/>
                  </a:cubicBezTo>
                  <a:cubicBezTo>
                    <a:pt x="1783" y="2845"/>
                    <a:pt x="1783" y="2845"/>
                    <a:pt x="1783" y="2845"/>
                  </a:cubicBezTo>
                  <a:cubicBezTo>
                    <a:pt x="1796" y="2842"/>
                    <a:pt x="1808" y="2839"/>
                    <a:pt x="1821" y="2835"/>
                  </a:cubicBezTo>
                  <a:cubicBezTo>
                    <a:pt x="1819" y="2825"/>
                    <a:pt x="1819" y="2825"/>
                    <a:pt x="1819" y="2825"/>
                  </a:cubicBezTo>
                  <a:moveTo>
                    <a:pt x="994" y="2803"/>
                  </a:moveTo>
                  <a:cubicBezTo>
                    <a:pt x="991" y="2813"/>
                    <a:pt x="991" y="2813"/>
                    <a:pt x="991" y="2813"/>
                  </a:cubicBezTo>
                  <a:cubicBezTo>
                    <a:pt x="1004" y="2817"/>
                    <a:pt x="1017" y="2821"/>
                    <a:pt x="1030" y="2825"/>
                  </a:cubicBezTo>
                  <a:cubicBezTo>
                    <a:pt x="1032" y="2815"/>
                    <a:pt x="1032" y="2815"/>
                    <a:pt x="1032" y="2815"/>
                  </a:cubicBezTo>
                  <a:cubicBezTo>
                    <a:pt x="1020" y="2811"/>
                    <a:pt x="1007" y="2807"/>
                    <a:pt x="994" y="2803"/>
                  </a:cubicBezTo>
                  <a:moveTo>
                    <a:pt x="1895" y="2802"/>
                  </a:moveTo>
                  <a:cubicBezTo>
                    <a:pt x="1882" y="2807"/>
                    <a:pt x="1870" y="2810"/>
                    <a:pt x="1857" y="2814"/>
                  </a:cubicBezTo>
                  <a:cubicBezTo>
                    <a:pt x="1860" y="2824"/>
                    <a:pt x="1860" y="2824"/>
                    <a:pt x="1860" y="2824"/>
                  </a:cubicBezTo>
                  <a:cubicBezTo>
                    <a:pt x="1873" y="2820"/>
                    <a:pt x="1885" y="2816"/>
                    <a:pt x="1898" y="2812"/>
                  </a:cubicBezTo>
                  <a:cubicBezTo>
                    <a:pt x="1895" y="2802"/>
                    <a:pt x="1895" y="2802"/>
                    <a:pt x="1895" y="2802"/>
                  </a:cubicBezTo>
                  <a:moveTo>
                    <a:pt x="919" y="2776"/>
                  </a:moveTo>
                  <a:cubicBezTo>
                    <a:pt x="916" y="2785"/>
                    <a:pt x="916" y="2785"/>
                    <a:pt x="916" y="2785"/>
                  </a:cubicBezTo>
                  <a:cubicBezTo>
                    <a:pt x="928" y="2790"/>
                    <a:pt x="941" y="2795"/>
                    <a:pt x="953" y="2800"/>
                  </a:cubicBezTo>
                  <a:cubicBezTo>
                    <a:pt x="957" y="2790"/>
                    <a:pt x="957" y="2790"/>
                    <a:pt x="957" y="2790"/>
                  </a:cubicBezTo>
                  <a:cubicBezTo>
                    <a:pt x="944" y="2786"/>
                    <a:pt x="932" y="2781"/>
                    <a:pt x="919" y="2776"/>
                  </a:cubicBezTo>
                  <a:moveTo>
                    <a:pt x="1970" y="2775"/>
                  </a:moveTo>
                  <a:cubicBezTo>
                    <a:pt x="1957" y="2780"/>
                    <a:pt x="1945" y="2785"/>
                    <a:pt x="1932" y="2789"/>
                  </a:cubicBezTo>
                  <a:cubicBezTo>
                    <a:pt x="1936" y="2799"/>
                    <a:pt x="1936" y="2799"/>
                    <a:pt x="1936" y="2799"/>
                  </a:cubicBezTo>
                  <a:cubicBezTo>
                    <a:pt x="1948" y="2794"/>
                    <a:pt x="1961" y="2790"/>
                    <a:pt x="1973" y="2785"/>
                  </a:cubicBezTo>
                  <a:cubicBezTo>
                    <a:pt x="1970" y="2775"/>
                    <a:pt x="1970" y="2775"/>
                    <a:pt x="1970" y="2775"/>
                  </a:cubicBezTo>
                  <a:moveTo>
                    <a:pt x="846" y="2745"/>
                  </a:moveTo>
                  <a:cubicBezTo>
                    <a:pt x="842" y="2754"/>
                    <a:pt x="842" y="2754"/>
                    <a:pt x="842" y="2754"/>
                  </a:cubicBezTo>
                  <a:cubicBezTo>
                    <a:pt x="854" y="2760"/>
                    <a:pt x="866" y="2765"/>
                    <a:pt x="878" y="2770"/>
                  </a:cubicBezTo>
                  <a:cubicBezTo>
                    <a:pt x="882" y="2761"/>
                    <a:pt x="882" y="2761"/>
                    <a:pt x="882" y="2761"/>
                  </a:cubicBezTo>
                  <a:cubicBezTo>
                    <a:pt x="870" y="2756"/>
                    <a:pt x="858" y="2751"/>
                    <a:pt x="846" y="2745"/>
                  </a:cubicBezTo>
                  <a:moveTo>
                    <a:pt x="2042" y="2744"/>
                  </a:moveTo>
                  <a:cubicBezTo>
                    <a:pt x="2031" y="2750"/>
                    <a:pt x="2018" y="2755"/>
                    <a:pt x="2006" y="2760"/>
                  </a:cubicBezTo>
                  <a:cubicBezTo>
                    <a:pt x="2010" y="2770"/>
                    <a:pt x="2010" y="2770"/>
                    <a:pt x="2010" y="2770"/>
                  </a:cubicBezTo>
                  <a:cubicBezTo>
                    <a:pt x="2022" y="2764"/>
                    <a:pt x="2035" y="2759"/>
                    <a:pt x="2047" y="2753"/>
                  </a:cubicBezTo>
                  <a:cubicBezTo>
                    <a:pt x="2042" y="2744"/>
                    <a:pt x="2042" y="2744"/>
                    <a:pt x="2042" y="2744"/>
                  </a:cubicBezTo>
                  <a:moveTo>
                    <a:pt x="774" y="2710"/>
                  </a:moveTo>
                  <a:cubicBezTo>
                    <a:pt x="769" y="2718"/>
                    <a:pt x="769" y="2718"/>
                    <a:pt x="769" y="2718"/>
                  </a:cubicBezTo>
                  <a:cubicBezTo>
                    <a:pt x="781" y="2725"/>
                    <a:pt x="793" y="2731"/>
                    <a:pt x="805" y="2737"/>
                  </a:cubicBezTo>
                  <a:cubicBezTo>
                    <a:pt x="810" y="2728"/>
                    <a:pt x="810" y="2728"/>
                    <a:pt x="810" y="2728"/>
                  </a:cubicBezTo>
                  <a:cubicBezTo>
                    <a:pt x="798" y="2722"/>
                    <a:pt x="786" y="2716"/>
                    <a:pt x="774" y="2710"/>
                  </a:cubicBezTo>
                  <a:moveTo>
                    <a:pt x="2114" y="2709"/>
                  </a:moveTo>
                  <a:cubicBezTo>
                    <a:pt x="2102" y="2715"/>
                    <a:pt x="2090" y="2721"/>
                    <a:pt x="2079" y="2727"/>
                  </a:cubicBezTo>
                  <a:cubicBezTo>
                    <a:pt x="2083" y="2736"/>
                    <a:pt x="2083" y="2736"/>
                    <a:pt x="2083" y="2736"/>
                  </a:cubicBezTo>
                  <a:cubicBezTo>
                    <a:pt x="2095" y="2730"/>
                    <a:pt x="2107" y="2724"/>
                    <a:pt x="2119" y="2718"/>
                  </a:cubicBezTo>
                  <a:cubicBezTo>
                    <a:pt x="2114" y="2709"/>
                    <a:pt x="2114" y="2709"/>
                    <a:pt x="2114" y="2709"/>
                  </a:cubicBezTo>
                  <a:moveTo>
                    <a:pt x="705" y="2670"/>
                  </a:moveTo>
                  <a:cubicBezTo>
                    <a:pt x="699" y="2679"/>
                    <a:pt x="699" y="2679"/>
                    <a:pt x="699" y="2679"/>
                  </a:cubicBezTo>
                  <a:cubicBezTo>
                    <a:pt x="711" y="2686"/>
                    <a:pt x="722" y="2693"/>
                    <a:pt x="734" y="2699"/>
                  </a:cubicBezTo>
                  <a:cubicBezTo>
                    <a:pt x="739" y="2691"/>
                    <a:pt x="739" y="2691"/>
                    <a:pt x="739" y="2691"/>
                  </a:cubicBezTo>
                  <a:cubicBezTo>
                    <a:pt x="728" y="2684"/>
                    <a:pt x="716" y="2677"/>
                    <a:pt x="705" y="2670"/>
                  </a:cubicBezTo>
                  <a:moveTo>
                    <a:pt x="2183" y="2670"/>
                  </a:moveTo>
                  <a:cubicBezTo>
                    <a:pt x="2172" y="2677"/>
                    <a:pt x="2160" y="2683"/>
                    <a:pt x="2149" y="2690"/>
                  </a:cubicBezTo>
                  <a:cubicBezTo>
                    <a:pt x="2154" y="2698"/>
                    <a:pt x="2154" y="2698"/>
                    <a:pt x="2154" y="2698"/>
                  </a:cubicBezTo>
                  <a:cubicBezTo>
                    <a:pt x="2165" y="2692"/>
                    <a:pt x="2177" y="2685"/>
                    <a:pt x="2188" y="2678"/>
                  </a:cubicBezTo>
                  <a:cubicBezTo>
                    <a:pt x="2183" y="2670"/>
                    <a:pt x="2183" y="2670"/>
                    <a:pt x="2183" y="2670"/>
                  </a:cubicBezTo>
                  <a:moveTo>
                    <a:pt x="637" y="2627"/>
                  </a:moveTo>
                  <a:cubicBezTo>
                    <a:pt x="632" y="2636"/>
                    <a:pt x="632" y="2636"/>
                    <a:pt x="632" y="2636"/>
                  </a:cubicBezTo>
                  <a:cubicBezTo>
                    <a:pt x="643" y="2643"/>
                    <a:pt x="654" y="2651"/>
                    <a:pt x="665" y="2658"/>
                  </a:cubicBezTo>
                  <a:cubicBezTo>
                    <a:pt x="671" y="2649"/>
                    <a:pt x="671" y="2649"/>
                    <a:pt x="671" y="2649"/>
                  </a:cubicBezTo>
                  <a:cubicBezTo>
                    <a:pt x="659" y="2642"/>
                    <a:pt x="648" y="2635"/>
                    <a:pt x="637" y="2627"/>
                  </a:cubicBezTo>
                  <a:moveTo>
                    <a:pt x="2250" y="2627"/>
                  </a:moveTo>
                  <a:cubicBezTo>
                    <a:pt x="2239" y="2634"/>
                    <a:pt x="2228" y="2642"/>
                    <a:pt x="2217" y="2649"/>
                  </a:cubicBezTo>
                  <a:cubicBezTo>
                    <a:pt x="2222" y="2657"/>
                    <a:pt x="2222" y="2657"/>
                    <a:pt x="2222" y="2657"/>
                  </a:cubicBezTo>
                  <a:cubicBezTo>
                    <a:pt x="2234" y="2650"/>
                    <a:pt x="2245" y="2642"/>
                    <a:pt x="2256" y="2635"/>
                  </a:cubicBezTo>
                  <a:cubicBezTo>
                    <a:pt x="2250" y="2627"/>
                    <a:pt x="2250" y="2627"/>
                    <a:pt x="2250" y="2627"/>
                  </a:cubicBezTo>
                  <a:moveTo>
                    <a:pt x="573" y="2581"/>
                  </a:moveTo>
                  <a:cubicBezTo>
                    <a:pt x="567" y="2589"/>
                    <a:pt x="567" y="2589"/>
                    <a:pt x="567" y="2589"/>
                  </a:cubicBezTo>
                  <a:cubicBezTo>
                    <a:pt x="577" y="2597"/>
                    <a:pt x="588" y="2605"/>
                    <a:pt x="599" y="2612"/>
                  </a:cubicBezTo>
                  <a:cubicBezTo>
                    <a:pt x="605" y="2605"/>
                    <a:pt x="605" y="2605"/>
                    <a:pt x="605" y="2605"/>
                  </a:cubicBezTo>
                  <a:cubicBezTo>
                    <a:pt x="594" y="2597"/>
                    <a:pt x="583" y="2589"/>
                    <a:pt x="573" y="2581"/>
                  </a:cubicBezTo>
                  <a:moveTo>
                    <a:pt x="2315" y="2580"/>
                  </a:moveTo>
                  <a:cubicBezTo>
                    <a:pt x="2304" y="2588"/>
                    <a:pt x="2293" y="2596"/>
                    <a:pt x="2283" y="2604"/>
                  </a:cubicBezTo>
                  <a:cubicBezTo>
                    <a:pt x="2288" y="2612"/>
                    <a:pt x="2288" y="2612"/>
                    <a:pt x="2288" y="2612"/>
                  </a:cubicBezTo>
                  <a:cubicBezTo>
                    <a:pt x="2299" y="2604"/>
                    <a:pt x="2310" y="2596"/>
                    <a:pt x="2321" y="2588"/>
                  </a:cubicBezTo>
                  <a:cubicBezTo>
                    <a:pt x="2315" y="2580"/>
                    <a:pt x="2315" y="2580"/>
                    <a:pt x="2315" y="2580"/>
                  </a:cubicBezTo>
                  <a:moveTo>
                    <a:pt x="511" y="2531"/>
                  </a:moveTo>
                  <a:cubicBezTo>
                    <a:pt x="504" y="2538"/>
                    <a:pt x="504" y="2538"/>
                    <a:pt x="504" y="2538"/>
                  </a:cubicBezTo>
                  <a:cubicBezTo>
                    <a:pt x="514" y="2547"/>
                    <a:pt x="525" y="2556"/>
                    <a:pt x="535" y="2564"/>
                  </a:cubicBezTo>
                  <a:cubicBezTo>
                    <a:pt x="541" y="2556"/>
                    <a:pt x="541" y="2556"/>
                    <a:pt x="541" y="2556"/>
                  </a:cubicBezTo>
                  <a:cubicBezTo>
                    <a:pt x="531" y="2548"/>
                    <a:pt x="521" y="2539"/>
                    <a:pt x="511" y="2531"/>
                  </a:cubicBezTo>
                  <a:moveTo>
                    <a:pt x="2376" y="2530"/>
                  </a:moveTo>
                  <a:cubicBezTo>
                    <a:pt x="2366" y="2539"/>
                    <a:pt x="2356" y="2547"/>
                    <a:pt x="2346" y="2556"/>
                  </a:cubicBezTo>
                  <a:cubicBezTo>
                    <a:pt x="2352" y="2563"/>
                    <a:pt x="2352" y="2563"/>
                    <a:pt x="2352" y="2563"/>
                  </a:cubicBezTo>
                  <a:cubicBezTo>
                    <a:pt x="2363" y="2555"/>
                    <a:pt x="2373" y="2546"/>
                    <a:pt x="2383" y="2537"/>
                  </a:cubicBezTo>
                  <a:cubicBezTo>
                    <a:pt x="2376" y="2530"/>
                    <a:pt x="2376" y="2530"/>
                    <a:pt x="2376" y="2530"/>
                  </a:cubicBezTo>
                  <a:moveTo>
                    <a:pt x="452" y="2477"/>
                  </a:moveTo>
                  <a:cubicBezTo>
                    <a:pt x="445" y="2484"/>
                    <a:pt x="445" y="2484"/>
                    <a:pt x="445" y="2484"/>
                  </a:cubicBezTo>
                  <a:cubicBezTo>
                    <a:pt x="455" y="2494"/>
                    <a:pt x="464" y="2502"/>
                    <a:pt x="474" y="2512"/>
                  </a:cubicBezTo>
                  <a:cubicBezTo>
                    <a:pt x="481" y="2504"/>
                    <a:pt x="481" y="2504"/>
                    <a:pt x="481" y="2504"/>
                  </a:cubicBezTo>
                  <a:cubicBezTo>
                    <a:pt x="471" y="2495"/>
                    <a:pt x="461" y="2486"/>
                    <a:pt x="452" y="2477"/>
                  </a:cubicBezTo>
                  <a:moveTo>
                    <a:pt x="2435" y="2476"/>
                  </a:moveTo>
                  <a:cubicBezTo>
                    <a:pt x="2426" y="2486"/>
                    <a:pt x="2416" y="2495"/>
                    <a:pt x="2406" y="2504"/>
                  </a:cubicBezTo>
                  <a:cubicBezTo>
                    <a:pt x="2413" y="2511"/>
                    <a:pt x="2413" y="2511"/>
                    <a:pt x="2413" y="2511"/>
                  </a:cubicBezTo>
                  <a:cubicBezTo>
                    <a:pt x="2423" y="2502"/>
                    <a:pt x="2433" y="2493"/>
                    <a:pt x="2442" y="2484"/>
                  </a:cubicBezTo>
                  <a:cubicBezTo>
                    <a:pt x="2435" y="2476"/>
                    <a:pt x="2435" y="2476"/>
                    <a:pt x="2435" y="2476"/>
                  </a:cubicBezTo>
                  <a:moveTo>
                    <a:pt x="396" y="2420"/>
                  </a:moveTo>
                  <a:cubicBezTo>
                    <a:pt x="388" y="2427"/>
                    <a:pt x="388" y="2427"/>
                    <a:pt x="388" y="2427"/>
                  </a:cubicBezTo>
                  <a:cubicBezTo>
                    <a:pt x="398" y="2437"/>
                    <a:pt x="407" y="2447"/>
                    <a:pt x="416" y="2456"/>
                  </a:cubicBezTo>
                  <a:cubicBezTo>
                    <a:pt x="423" y="2449"/>
                    <a:pt x="423" y="2449"/>
                    <a:pt x="423" y="2449"/>
                  </a:cubicBezTo>
                  <a:cubicBezTo>
                    <a:pt x="414" y="2440"/>
                    <a:pt x="405" y="2430"/>
                    <a:pt x="396" y="2420"/>
                  </a:cubicBezTo>
                  <a:moveTo>
                    <a:pt x="2491" y="2420"/>
                  </a:moveTo>
                  <a:cubicBezTo>
                    <a:pt x="2482" y="2429"/>
                    <a:pt x="2473" y="2439"/>
                    <a:pt x="2464" y="2449"/>
                  </a:cubicBezTo>
                  <a:cubicBezTo>
                    <a:pt x="2471" y="2455"/>
                    <a:pt x="2471" y="2455"/>
                    <a:pt x="2471" y="2455"/>
                  </a:cubicBezTo>
                  <a:cubicBezTo>
                    <a:pt x="2480" y="2446"/>
                    <a:pt x="2490" y="2437"/>
                    <a:pt x="2499" y="2426"/>
                  </a:cubicBezTo>
                  <a:cubicBezTo>
                    <a:pt x="2491" y="2420"/>
                    <a:pt x="2491" y="2420"/>
                    <a:pt x="2491" y="2420"/>
                  </a:cubicBezTo>
                  <a:moveTo>
                    <a:pt x="343" y="2361"/>
                  </a:moveTo>
                  <a:cubicBezTo>
                    <a:pt x="335" y="2367"/>
                    <a:pt x="335" y="2367"/>
                    <a:pt x="335" y="2367"/>
                  </a:cubicBezTo>
                  <a:cubicBezTo>
                    <a:pt x="344" y="2377"/>
                    <a:pt x="353" y="2387"/>
                    <a:pt x="361" y="2398"/>
                  </a:cubicBezTo>
                  <a:cubicBezTo>
                    <a:pt x="369" y="2391"/>
                    <a:pt x="369" y="2391"/>
                    <a:pt x="369" y="2391"/>
                  </a:cubicBezTo>
                  <a:cubicBezTo>
                    <a:pt x="360" y="2381"/>
                    <a:pt x="352" y="2371"/>
                    <a:pt x="343" y="2361"/>
                  </a:cubicBezTo>
                  <a:moveTo>
                    <a:pt x="2544" y="2360"/>
                  </a:moveTo>
                  <a:cubicBezTo>
                    <a:pt x="2536" y="2370"/>
                    <a:pt x="2527" y="2380"/>
                    <a:pt x="2518" y="2391"/>
                  </a:cubicBezTo>
                  <a:cubicBezTo>
                    <a:pt x="2526" y="2397"/>
                    <a:pt x="2526" y="2397"/>
                    <a:pt x="2526" y="2397"/>
                  </a:cubicBezTo>
                  <a:cubicBezTo>
                    <a:pt x="2535" y="2387"/>
                    <a:pt x="2543" y="2377"/>
                    <a:pt x="2552" y="2366"/>
                  </a:cubicBezTo>
                  <a:cubicBezTo>
                    <a:pt x="2544" y="2360"/>
                    <a:pt x="2544" y="2360"/>
                    <a:pt x="2544" y="2360"/>
                  </a:cubicBezTo>
                  <a:moveTo>
                    <a:pt x="294" y="2298"/>
                  </a:moveTo>
                  <a:cubicBezTo>
                    <a:pt x="286" y="2304"/>
                    <a:pt x="286" y="2304"/>
                    <a:pt x="286" y="2304"/>
                  </a:cubicBezTo>
                  <a:cubicBezTo>
                    <a:pt x="294" y="2315"/>
                    <a:pt x="302" y="2325"/>
                    <a:pt x="310" y="2336"/>
                  </a:cubicBezTo>
                  <a:cubicBezTo>
                    <a:pt x="318" y="2330"/>
                    <a:pt x="318" y="2330"/>
                    <a:pt x="318" y="2330"/>
                  </a:cubicBezTo>
                  <a:cubicBezTo>
                    <a:pt x="310" y="2319"/>
                    <a:pt x="302" y="2309"/>
                    <a:pt x="294" y="2298"/>
                  </a:cubicBezTo>
                  <a:moveTo>
                    <a:pt x="2594" y="2297"/>
                  </a:moveTo>
                  <a:cubicBezTo>
                    <a:pt x="2586" y="2308"/>
                    <a:pt x="2578" y="2319"/>
                    <a:pt x="2569" y="2329"/>
                  </a:cubicBezTo>
                  <a:cubicBezTo>
                    <a:pt x="2577" y="2335"/>
                    <a:pt x="2577" y="2335"/>
                    <a:pt x="2577" y="2335"/>
                  </a:cubicBezTo>
                  <a:cubicBezTo>
                    <a:pt x="2585" y="2325"/>
                    <a:pt x="2594" y="2314"/>
                    <a:pt x="2602" y="2303"/>
                  </a:cubicBezTo>
                  <a:cubicBezTo>
                    <a:pt x="2594" y="2297"/>
                    <a:pt x="2594" y="2297"/>
                    <a:pt x="2594" y="2297"/>
                  </a:cubicBezTo>
                  <a:moveTo>
                    <a:pt x="248" y="2233"/>
                  </a:moveTo>
                  <a:cubicBezTo>
                    <a:pt x="240" y="2239"/>
                    <a:pt x="240" y="2239"/>
                    <a:pt x="240" y="2239"/>
                  </a:cubicBezTo>
                  <a:cubicBezTo>
                    <a:pt x="247" y="2250"/>
                    <a:pt x="254" y="2261"/>
                    <a:pt x="262" y="2272"/>
                  </a:cubicBezTo>
                  <a:cubicBezTo>
                    <a:pt x="270" y="2266"/>
                    <a:pt x="270" y="2266"/>
                    <a:pt x="270" y="2266"/>
                  </a:cubicBezTo>
                  <a:cubicBezTo>
                    <a:pt x="263" y="2255"/>
                    <a:pt x="255" y="2244"/>
                    <a:pt x="248" y="2233"/>
                  </a:cubicBezTo>
                  <a:moveTo>
                    <a:pt x="2639" y="2232"/>
                  </a:moveTo>
                  <a:cubicBezTo>
                    <a:pt x="2632" y="2243"/>
                    <a:pt x="2625" y="2254"/>
                    <a:pt x="2617" y="2265"/>
                  </a:cubicBezTo>
                  <a:cubicBezTo>
                    <a:pt x="2625" y="2271"/>
                    <a:pt x="2625" y="2271"/>
                    <a:pt x="2625" y="2271"/>
                  </a:cubicBezTo>
                  <a:cubicBezTo>
                    <a:pt x="2633" y="2260"/>
                    <a:pt x="2640" y="2249"/>
                    <a:pt x="2648" y="2238"/>
                  </a:cubicBezTo>
                  <a:cubicBezTo>
                    <a:pt x="2639" y="2232"/>
                    <a:pt x="2639" y="2232"/>
                    <a:pt x="2639" y="2232"/>
                  </a:cubicBezTo>
                  <a:moveTo>
                    <a:pt x="206" y="2166"/>
                  </a:moveTo>
                  <a:cubicBezTo>
                    <a:pt x="197" y="2171"/>
                    <a:pt x="197" y="2171"/>
                    <a:pt x="197" y="2171"/>
                  </a:cubicBezTo>
                  <a:cubicBezTo>
                    <a:pt x="204" y="2182"/>
                    <a:pt x="211" y="2194"/>
                    <a:pt x="218" y="2205"/>
                  </a:cubicBezTo>
                  <a:cubicBezTo>
                    <a:pt x="226" y="2200"/>
                    <a:pt x="226" y="2200"/>
                    <a:pt x="226" y="2200"/>
                  </a:cubicBezTo>
                  <a:cubicBezTo>
                    <a:pt x="219" y="2189"/>
                    <a:pt x="212" y="2177"/>
                    <a:pt x="206" y="2166"/>
                  </a:cubicBezTo>
                  <a:moveTo>
                    <a:pt x="2682" y="2165"/>
                  </a:moveTo>
                  <a:cubicBezTo>
                    <a:pt x="2675" y="2176"/>
                    <a:pt x="2668" y="2188"/>
                    <a:pt x="2661" y="2199"/>
                  </a:cubicBezTo>
                  <a:cubicBezTo>
                    <a:pt x="2670" y="2204"/>
                    <a:pt x="2670" y="2204"/>
                    <a:pt x="2670" y="2204"/>
                  </a:cubicBezTo>
                  <a:cubicBezTo>
                    <a:pt x="2677" y="2193"/>
                    <a:pt x="2684" y="2181"/>
                    <a:pt x="2690" y="2170"/>
                  </a:cubicBezTo>
                  <a:cubicBezTo>
                    <a:pt x="2682" y="2165"/>
                    <a:pt x="2682" y="2165"/>
                    <a:pt x="2682" y="2165"/>
                  </a:cubicBezTo>
                  <a:moveTo>
                    <a:pt x="168" y="2096"/>
                  </a:moveTo>
                  <a:cubicBezTo>
                    <a:pt x="159" y="2100"/>
                    <a:pt x="159" y="2100"/>
                    <a:pt x="159" y="2100"/>
                  </a:cubicBezTo>
                  <a:cubicBezTo>
                    <a:pt x="165" y="2113"/>
                    <a:pt x="171" y="2124"/>
                    <a:pt x="177" y="2136"/>
                  </a:cubicBezTo>
                  <a:cubicBezTo>
                    <a:pt x="186" y="2131"/>
                    <a:pt x="186" y="2131"/>
                    <a:pt x="186" y="2131"/>
                  </a:cubicBezTo>
                  <a:cubicBezTo>
                    <a:pt x="180" y="2119"/>
                    <a:pt x="174" y="2108"/>
                    <a:pt x="168" y="2096"/>
                  </a:cubicBezTo>
                  <a:moveTo>
                    <a:pt x="2720" y="2095"/>
                  </a:moveTo>
                  <a:cubicBezTo>
                    <a:pt x="2714" y="2107"/>
                    <a:pt x="2708" y="2118"/>
                    <a:pt x="2701" y="2130"/>
                  </a:cubicBezTo>
                  <a:cubicBezTo>
                    <a:pt x="2710" y="2135"/>
                    <a:pt x="2710" y="2135"/>
                    <a:pt x="2710" y="2135"/>
                  </a:cubicBezTo>
                  <a:cubicBezTo>
                    <a:pt x="2717" y="2123"/>
                    <a:pt x="2723" y="2111"/>
                    <a:pt x="2729" y="2099"/>
                  </a:cubicBezTo>
                  <a:cubicBezTo>
                    <a:pt x="2720" y="2095"/>
                    <a:pt x="2720" y="2095"/>
                    <a:pt x="2720" y="2095"/>
                  </a:cubicBezTo>
                  <a:moveTo>
                    <a:pt x="133" y="2024"/>
                  </a:moveTo>
                  <a:cubicBezTo>
                    <a:pt x="124" y="2028"/>
                    <a:pt x="124" y="2028"/>
                    <a:pt x="124" y="2028"/>
                  </a:cubicBezTo>
                  <a:cubicBezTo>
                    <a:pt x="129" y="2040"/>
                    <a:pt x="135" y="2053"/>
                    <a:pt x="141" y="2065"/>
                  </a:cubicBezTo>
                  <a:cubicBezTo>
                    <a:pt x="150" y="2060"/>
                    <a:pt x="150" y="2060"/>
                    <a:pt x="150" y="2060"/>
                  </a:cubicBezTo>
                  <a:cubicBezTo>
                    <a:pt x="144" y="2049"/>
                    <a:pt x="139" y="2036"/>
                    <a:pt x="133" y="2024"/>
                  </a:cubicBezTo>
                  <a:moveTo>
                    <a:pt x="2755" y="2023"/>
                  </a:moveTo>
                  <a:cubicBezTo>
                    <a:pt x="2749" y="2035"/>
                    <a:pt x="2744" y="2047"/>
                    <a:pt x="2738" y="2059"/>
                  </a:cubicBezTo>
                  <a:cubicBezTo>
                    <a:pt x="2747" y="2063"/>
                    <a:pt x="2747" y="2063"/>
                    <a:pt x="2747" y="2063"/>
                  </a:cubicBezTo>
                  <a:cubicBezTo>
                    <a:pt x="2753" y="2051"/>
                    <a:pt x="2758" y="2039"/>
                    <a:pt x="2764" y="2027"/>
                  </a:cubicBezTo>
                  <a:cubicBezTo>
                    <a:pt x="2755" y="2023"/>
                    <a:pt x="2755" y="2023"/>
                    <a:pt x="2755" y="2023"/>
                  </a:cubicBezTo>
                  <a:moveTo>
                    <a:pt x="103" y="1951"/>
                  </a:moveTo>
                  <a:cubicBezTo>
                    <a:pt x="93" y="1955"/>
                    <a:pt x="93" y="1955"/>
                    <a:pt x="93" y="1955"/>
                  </a:cubicBezTo>
                  <a:cubicBezTo>
                    <a:pt x="98" y="1967"/>
                    <a:pt x="103" y="1979"/>
                    <a:pt x="108" y="1992"/>
                  </a:cubicBezTo>
                  <a:cubicBezTo>
                    <a:pt x="117" y="1988"/>
                    <a:pt x="117" y="1988"/>
                    <a:pt x="117" y="1988"/>
                  </a:cubicBezTo>
                  <a:cubicBezTo>
                    <a:pt x="112" y="1976"/>
                    <a:pt x="107" y="1963"/>
                    <a:pt x="103" y="1951"/>
                  </a:cubicBezTo>
                  <a:moveTo>
                    <a:pt x="2785" y="1948"/>
                  </a:moveTo>
                  <a:cubicBezTo>
                    <a:pt x="2780" y="1961"/>
                    <a:pt x="2775" y="1974"/>
                    <a:pt x="2770" y="1986"/>
                  </a:cubicBezTo>
                  <a:cubicBezTo>
                    <a:pt x="2779" y="1990"/>
                    <a:pt x="2779" y="1990"/>
                    <a:pt x="2779" y="1990"/>
                  </a:cubicBezTo>
                  <a:cubicBezTo>
                    <a:pt x="2784" y="1977"/>
                    <a:pt x="2789" y="1965"/>
                    <a:pt x="2794" y="1952"/>
                  </a:cubicBezTo>
                  <a:cubicBezTo>
                    <a:pt x="2785" y="1948"/>
                    <a:pt x="2785" y="1948"/>
                    <a:pt x="2785" y="1948"/>
                  </a:cubicBezTo>
                  <a:moveTo>
                    <a:pt x="77" y="1876"/>
                  </a:moveTo>
                  <a:cubicBezTo>
                    <a:pt x="67" y="1879"/>
                    <a:pt x="67" y="1879"/>
                    <a:pt x="67" y="1879"/>
                  </a:cubicBezTo>
                  <a:cubicBezTo>
                    <a:pt x="71" y="1892"/>
                    <a:pt x="75" y="1904"/>
                    <a:pt x="80" y="1917"/>
                  </a:cubicBezTo>
                  <a:cubicBezTo>
                    <a:pt x="89" y="1914"/>
                    <a:pt x="89" y="1914"/>
                    <a:pt x="89" y="1914"/>
                  </a:cubicBezTo>
                  <a:cubicBezTo>
                    <a:pt x="85" y="1901"/>
                    <a:pt x="81" y="1889"/>
                    <a:pt x="77" y="1876"/>
                  </a:cubicBezTo>
                  <a:moveTo>
                    <a:pt x="2811" y="1873"/>
                  </a:moveTo>
                  <a:cubicBezTo>
                    <a:pt x="2807" y="1886"/>
                    <a:pt x="2803" y="1899"/>
                    <a:pt x="2798" y="1911"/>
                  </a:cubicBezTo>
                  <a:cubicBezTo>
                    <a:pt x="2808" y="1914"/>
                    <a:pt x="2808" y="1914"/>
                    <a:pt x="2808" y="1914"/>
                  </a:cubicBezTo>
                  <a:cubicBezTo>
                    <a:pt x="2812" y="1902"/>
                    <a:pt x="2816" y="1889"/>
                    <a:pt x="2820" y="1876"/>
                  </a:cubicBezTo>
                  <a:cubicBezTo>
                    <a:pt x="2811" y="1873"/>
                    <a:pt x="2811" y="1873"/>
                    <a:pt x="2811" y="1873"/>
                  </a:cubicBezTo>
                  <a:moveTo>
                    <a:pt x="55" y="1799"/>
                  </a:moveTo>
                  <a:cubicBezTo>
                    <a:pt x="45" y="1802"/>
                    <a:pt x="45" y="1802"/>
                    <a:pt x="45" y="1802"/>
                  </a:cubicBezTo>
                  <a:cubicBezTo>
                    <a:pt x="48" y="1815"/>
                    <a:pt x="52" y="1828"/>
                    <a:pt x="56" y="1841"/>
                  </a:cubicBezTo>
                  <a:cubicBezTo>
                    <a:pt x="65" y="1838"/>
                    <a:pt x="65" y="1838"/>
                    <a:pt x="65" y="1838"/>
                  </a:cubicBezTo>
                  <a:cubicBezTo>
                    <a:pt x="61" y="1825"/>
                    <a:pt x="58" y="1812"/>
                    <a:pt x="55" y="1799"/>
                  </a:cubicBezTo>
                  <a:moveTo>
                    <a:pt x="2833" y="1797"/>
                  </a:moveTo>
                  <a:cubicBezTo>
                    <a:pt x="2829" y="1810"/>
                    <a:pt x="2826" y="1823"/>
                    <a:pt x="2822" y="1835"/>
                  </a:cubicBezTo>
                  <a:cubicBezTo>
                    <a:pt x="2832" y="1838"/>
                    <a:pt x="2832" y="1838"/>
                    <a:pt x="2832" y="1838"/>
                  </a:cubicBezTo>
                  <a:cubicBezTo>
                    <a:pt x="2836" y="1825"/>
                    <a:pt x="2839" y="1812"/>
                    <a:pt x="2842" y="1799"/>
                  </a:cubicBezTo>
                  <a:cubicBezTo>
                    <a:pt x="2833" y="1797"/>
                    <a:pt x="2833" y="1797"/>
                    <a:pt x="2833" y="1797"/>
                  </a:cubicBezTo>
                  <a:moveTo>
                    <a:pt x="37" y="1722"/>
                  </a:moveTo>
                  <a:cubicBezTo>
                    <a:pt x="27" y="1724"/>
                    <a:pt x="27" y="1724"/>
                    <a:pt x="27" y="1724"/>
                  </a:cubicBezTo>
                  <a:cubicBezTo>
                    <a:pt x="30" y="1737"/>
                    <a:pt x="33" y="1750"/>
                    <a:pt x="35" y="1763"/>
                  </a:cubicBezTo>
                  <a:cubicBezTo>
                    <a:pt x="45" y="1761"/>
                    <a:pt x="45" y="1761"/>
                    <a:pt x="45" y="1761"/>
                  </a:cubicBezTo>
                  <a:cubicBezTo>
                    <a:pt x="42" y="1748"/>
                    <a:pt x="40" y="1735"/>
                    <a:pt x="37" y="1722"/>
                  </a:cubicBezTo>
                  <a:moveTo>
                    <a:pt x="2850" y="1719"/>
                  </a:moveTo>
                  <a:cubicBezTo>
                    <a:pt x="2847" y="1732"/>
                    <a:pt x="2845" y="1745"/>
                    <a:pt x="2842" y="1758"/>
                  </a:cubicBezTo>
                  <a:cubicBezTo>
                    <a:pt x="2852" y="1760"/>
                    <a:pt x="2852" y="1760"/>
                    <a:pt x="2852" y="1760"/>
                  </a:cubicBezTo>
                  <a:cubicBezTo>
                    <a:pt x="2855" y="1747"/>
                    <a:pt x="2857" y="1734"/>
                    <a:pt x="2860" y="1721"/>
                  </a:cubicBezTo>
                  <a:cubicBezTo>
                    <a:pt x="2850" y="1719"/>
                    <a:pt x="2850" y="1719"/>
                    <a:pt x="2850" y="1719"/>
                  </a:cubicBezTo>
                  <a:moveTo>
                    <a:pt x="24" y="1643"/>
                  </a:moveTo>
                  <a:cubicBezTo>
                    <a:pt x="14" y="1645"/>
                    <a:pt x="14" y="1645"/>
                    <a:pt x="14" y="1645"/>
                  </a:cubicBezTo>
                  <a:cubicBezTo>
                    <a:pt x="16" y="1658"/>
                    <a:pt x="18" y="1671"/>
                    <a:pt x="20" y="1684"/>
                  </a:cubicBezTo>
                  <a:cubicBezTo>
                    <a:pt x="30" y="1683"/>
                    <a:pt x="30" y="1683"/>
                    <a:pt x="30" y="1683"/>
                  </a:cubicBezTo>
                  <a:cubicBezTo>
                    <a:pt x="28" y="1670"/>
                    <a:pt x="26" y="1657"/>
                    <a:pt x="24" y="1643"/>
                  </a:cubicBezTo>
                  <a:moveTo>
                    <a:pt x="2863" y="1641"/>
                  </a:moveTo>
                  <a:cubicBezTo>
                    <a:pt x="2861" y="1654"/>
                    <a:pt x="2859" y="1667"/>
                    <a:pt x="2857" y="1680"/>
                  </a:cubicBezTo>
                  <a:cubicBezTo>
                    <a:pt x="2867" y="1682"/>
                    <a:pt x="2867" y="1682"/>
                    <a:pt x="2867" y="1682"/>
                  </a:cubicBezTo>
                  <a:cubicBezTo>
                    <a:pt x="2869" y="1669"/>
                    <a:pt x="2871" y="1655"/>
                    <a:pt x="2873" y="1642"/>
                  </a:cubicBezTo>
                  <a:cubicBezTo>
                    <a:pt x="2863" y="1641"/>
                    <a:pt x="2863" y="1641"/>
                    <a:pt x="2863" y="1641"/>
                  </a:cubicBezTo>
                  <a:moveTo>
                    <a:pt x="15" y="1564"/>
                  </a:moveTo>
                  <a:cubicBezTo>
                    <a:pt x="5" y="1565"/>
                    <a:pt x="5" y="1565"/>
                    <a:pt x="5" y="1565"/>
                  </a:cubicBezTo>
                  <a:cubicBezTo>
                    <a:pt x="6" y="1578"/>
                    <a:pt x="7" y="1592"/>
                    <a:pt x="9" y="1605"/>
                  </a:cubicBezTo>
                  <a:cubicBezTo>
                    <a:pt x="19" y="1604"/>
                    <a:pt x="19" y="1604"/>
                    <a:pt x="19" y="1604"/>
                  </a:cubicBezTo>
                  <a:cubicBezTo>
                    <a:pt x="17" y="1591"/>
                    <a:pt x="16" y="1578"/>
                    <a:pt x="15" y="1564"/>
                  </a:cubicBezTo>
                  <a:moveTo>
                    <a:pt x="2872" y="1556"/>
                  </a:moveTo>
                  <a:cubicBezTo>
                    <a:pt x="2872" y="1561"/>
                    <a:pt x="2872" y="1561"/>
                    <a:pt x="2872" y="1561"/>
                  </a:cubicBezTo>
                  <a:cubicBezTo>
                    <a:pt x="2871" y="1575"/>
                    <a:pt x="2870" y="1588"/>
                    <a:pt x="2868" y="1601"/>
                  </a:cubicBezTo>
                  <a:cubicBezTo>
                    <a:pt x="2878" y="1602"/>
                    <a:pt x="2878" y="1602"/>
                    <a:pt x="2878" y="1602"/>
                  </a:cubicBezTo>
                  <a:cubicBezTo>
                    <a:pt x="2880" y="1589"/>
                    <a:pt x="2881" y="1576"/>
                    <a:pt x="2882" y="1563"/>
                  </a:cubicBezTo>
                  <a:cubicBezTo>
                    <a:pt x="2882" y="1557"/>
                    <a:pt x="2882" y="1557"/>
                    <a:pt x="2882" y="1557"/>
                  </a:cubicBezTo>
                  <a:cubicBezTo>
                    <a:pt x="2872" y="1556"/>
                    <a:pt x="2872" y="1556"/>
                    <a:pt x="2872" y="1556"/>
                  </a:cubicBezTo>
                  <a:moveTo>
                    <a:pt x="10" y="1485"/>
                  </a:moveTo>
                  <a:cubicBezTo>
                    <a:pt x="0" y="1485"/>
                    <a:pt x="0" y="1485"/>
                    <a:pt x="0" y="1485"/>
                  </a:cubicBezTo>
                  <a:cubicBezTo>
                    <a:pt x="1" y="1499"/>
                    <a:pt x="1" y="1512"/>
                    <a:pt x="2" y="1525"/>
                  </a:cubicBezTo>
                  <a:cubicBezTo>
                    <a:pt x="12" y="1525"/>
                    <a:pt x="12" y="1525"/>
                    <a:pt x="12" y="1525"/>
                  </a:cubicBezTo>
                  <a:cubicBezTo>
                    <a:pt x="11" y="1511"/>
                    <a:pt x="11" y="1498"/>
                    <a:pt x="10" y="1485"/>
                  </a:cubicBezTo>
                  <a:moveTo>
                    <a:pt x="2876" y="1477"/>
                  </a:moveTo>
                  <a:cubicBezTo>
                    <a:pt x="2876" y="1490"/>
                    <a:pt x="2876" y="1504"/>
                    <a:pt x="2875" y="1517"/>
                  </a:cubicBezTo>
                  <a:cubicBezTo>
                    <a:pt x="2885" y="1517"/>
                    <a:pt x="2885" y="1517"/>
                    <a:pt x="2885" y="1517"/>
                  </a:cubicBezTo>
                  <a:cubicBezTo>
                    <a:pt x="2886" y="1504"/>
                    <a:pt x="2886" y="1491"/>
                    <a:pt x="2886" y="1477"/>
                  </a:cubicBezTo>
                  <a:cubicBezTo>
                    <a:pt x="2876" y="1477"/>
                    <a:pt x="2876" y="1477"/>
                    <a:pt x="2876" y="1477"/>
                  </a:cubicBezTo>
                  <a:moveTo>
                    <a:pt x="0" y="1405"/>
                  </a:moveTo>
                  <a:cubicBezTo>
                    <a:pt x="0" y="1418"/>
                    <a:pt x="0" y="1431"/>
                    <a:pt x="0" y="1444"/>
                  </a:cubicBezTo>
                  <a:cubicBezTo>
                    <a:pt x="0" y="1445"/>
                    <a:pt x="0" y="1445"/>
                    <a:pt x="0" y="1445"/>
                  </a:cubicBezTo>
                  <a:cubicBezTo>
                    <a:pt x="10" y="1444"/>
                    <a:pt x="10" y="1444"/>
                    <a:pt x="10" y="1444"/>
                  </a:cubicBezTo>
                  <a:cubicBezTo>
                    <a:pt x="10" y="1431"/>
                    <a:pt x="10" y="1418"/>
                    <a:pt x="10" y="1405"/>
                  </a:cubicBezTo>
                  <a:cubicBezTo>
                    <a:pt x="0" y="1405"/>
                    <a:pt x="0" y="1405"/>
                    <a:pt x="0" y="1405"/>
                  </a:cubicBezTo>
                  <a:moveTo>
                    <a:pt x="2886" y="1397"/>
                  </a:moveTo>
                  <a:cubicBezTo>
                    <a:pt x="2876" y="1397"/>
                    <a:pt x="2876" y="1397"/>
                    <a:pt x="2876" y="1397"/>
                  </a:cubicBezTo>
                  <a:cubicBezTo>
                    <a:pt x="2877" y="1411"/>
                    <a:pt x="2877" y="1424"/>
                    <a:pt x="2877" y="1437"/>
                  </a:cubicBezTo>
                  <a:cubicBezTo>
                    <a:pt x="2887" y="1437"/>
                    <a:pt x="2887" y="1437"/>
                    <a:pt x="2887" y="1437"/>
                  </a:cubicBezTo>
                  <a:cubicBezTo>
                    <a:pt x="2887" y="1424"/>
                    <a:pt x="2887" y="1411"/>
                    <a:pt x="2886" y="1397"/>
                  </a:cubicBezTo>
                  <a:moveTo>
                    <a:pt x="5" y="1325"/>
                  </a:moveTo>
                  <a:cubicBezTo>
                    <a:pt x="4" y="1338"/>
                    <a:pt x="3" y="1352"/>
                    <a:pt x="2" y="1365"/>
                  </a:cubicBezTo>
                  <a:cubicBezTo>
                    <a:pt x="12" y="1365"/>
                    <a:pt x="12" y="1365"/>
                    <a:pt x="12" y="1365"/>
                  </a:cubicBezTo>
                  <a:cubicBezTo>
                    <a:pt x="13" y="1352"/>
                    <a:pt x="13" y="1339"/>
                    <a:pt x="15" y="1326"/>
                  </a:cubicBezTo>
                  <a:cubicBezTo>
                    <a:pt x="5" y="1325"/>
                    <a:pt x="5" y="1325"/>
                    <a:pt x="5" y="1325"/>
                  </a:cubicBezTo>
                  <a:moveTo>
                    <a:pt x="2882" y="1317"/>
                  </a:moveTo>
                  <a:cubicBezTo>
                    <a:pt x="2872" y="1318"/>
                    <a:pt x="2872" y="1318"/>
                    <a:pt x="2872" y="1318"/>
                  </a:cubicBezTo>
                  <a:cubicBezTo>
                    <a:pt x="2873" y="1331"/>
                    <a:pt x="2874" y="1344"/>
                    <a:pt x="2874" y="1358"/>
                  </a:cubicBezTo>
                  <a:cubicBezTo>
                    <a:pt x="2884" y="1357"/>
                    <a:pt x="2884" y="1357"/>
                    <a:pt x="2884" y="1357"/>
                  </a:cubicBezTo>
                  <a:cubicBezTo>
                    <a:pt x="2884" y="1344"/>
                    <a:pt x="2883" y="1330"/>
                    <a:pt x="2882" y="1317"/>
                  </a:cubicBezTo>
                  <a:moveTo>
                    <a:pt x="13" y="1245"/>
                  </a:moveTo>
                  <a:cubicBezTo>
                    <a:pt x="12" y="1259"/>
                    <a:pt x="10" y="1272"/>
                    <a:pt x="8" y="1285"/>
                  </a:cubicBezTo>
                  <a:cubicBezTo>
                    <a:pt x="18" y="1286"/>
                    <a:pt x="18" y="1286"/>
                    <a:pt x="18" y="1286"/>
                  </a:cubicBezTo>
                  <a:cubicBezTo>
                    <a:pt x="20" y="1273"/>
                    <a:pt x="21" y="1260"/>
                    <a:pt x="23" y="1247"/>
                  </a:cubicBezTo>
                  <a:cubicBezTo>
                    <a:pt x="13" y="1245"/>
                    <a:pt x="13" y="1245"/>
                    <a:pt x="13" y="1245"/>
                  </a:cubicBezTo>
                  <a:moveTo>
                    <a:pt x="2873" y="1237"/>
                  </a:moveTo>
                  <a:cubicBezTo>
                    <a:pt x="2863" y="1239"/>
                    <a:pt x="2863" y="1239"/>
                    <a:pt x="2863" y="1239"/>
                  </a:cubicBezTo>
                  <a:cubicBezTo>
                    <a:pt x="2865" y="1252"/>
                    <a:pt x="2866" y="1265"/>
                    <a:pt x="2868" y="1278"/>
                  </a:cubicBezTo>
                  <a:cubicBezTo>
                    <a:pt x="2878" y="1277"/>
                    <a:pt x="2878" y="1277"/>
                    <a:pt x="2878" y="1277"/>
                  </a:cubicBezTo>
                  <a:cubicBezTo>
                    <a:pt x="2876" y="1264"/>
                    <a:pt x="2874" y="1250"/>
                    <a:pt x="2873" y="1237"/>
                  </a:cubicBezTo>
                  <a:moveTo>
                    <a:pt x="26" y="1166"/>
                  </a:moveTo>
                  <a:cubicBezTo>
                    <a:pt x="24" y="1179"/>
                    <a:pt x="22" y="1192"/>
                    <a:pt x="19" y="1206"/>
                  </a:cubicBezTo>
                  <a:cubicBezTo>
                    <a:pt x="29" y="1207"/>
                    <a:pt x="29" y="1207"/>
                    <a:pt x="29" y="1207"/>
                  </a:cubicBezTo>
                  <a:cubicBezTo>
                    <a:pt x="31" y="1194"/>
                    <a:pt x="34" y="1181"/>
                    <a:pt x="36" y="1168"/>
                  </a:cubicBezTo>
                  <a:cubicBezTo>
                    <a:pt x="26" y="1166"/>
                    <a:pt x="26" y="1166"/>
                    <a:pt x="26" y="1166"/>
                  </a:cubicBezTo>
                  <a:moveTo>
                    <a:pt x="2859" y="1158"/>
                  </a:moveTo>
                  <a:cubicBezTo>
                    <a:pt x="2849" y="1160"/>
                    <a:pt x="2849" y="1160"/>
                    <a:pt x="2849" y="1160"/>
                  </a:cubicBezTo>
                  <a:cubicBezTo>
                    <a:pt x="2852" y="1173"/>
                    <a:pt x="2854" y="1186"/>
                    <a:pt x="2857" y="1199"/>
                  </a:cubicBezTo>
                  <a:cubicBezTo>
                    <a:pt x="2866" y="1198"/>
                    <a:pt x="2866" y="1198"/>
                    <a:pt x="2866" y="1198"/>
                  </a:cubicBezTo>
                  <a:cubicBezTo>
                    <a:pt x="2864" y="1185"/>
                    <a:pt x="2862" y="1172"/>
                    <a:pt x="2859" y="1158"/>
                  </a:cubicBezTo>
                  <a:moveTo>
                    <a:pt x="44" y="1088"/>
                  </a:moveTo>
                  <a:cubicBezTo>
                    <a:pt x="41" y="1101"/>
                    <a:pt x="38" y="1114"/>
                    <a:pt x="35" y="1127"/>
                  </a:cubicBezTo>
                  <a:cubicBezTo>
                    <a:pt x="44" y="1129"/>
                    <a:pt x="44" y="1129"/>
                    <a:pt x="44" y="1129"/>
                  </a:cubicBezTo>
                  <a:cubicBezTo>
                    <a:pt x="47" y="1116"/>
                    <a:pt x="50" y="1103"/>
                    <a:pt x="54" y="1090"/>
                  </a:cubicBezTo>
                  <a:cubicBezTo>
                    <a:pt x="44" y="1088"/>
                    <a:pt x="44" y="1088"/>
                    <a:pt x="44" y="1088"/>
                  </a:cubicBezTo>
                  <a:moveTo>
                    <a:pt x="2841" y="1080"/>
                  </a:moveTo>
                  <a:cubicBezTo>
                    <a:pt x="2831" y="1083"/>
                    <a:pt x="2831" y="1083"/>
                    <a:pt x="2831" y="1083"/>
                  </a:cubicBezTo>
                  <a:cubicBezTo>
                    <a:pt x="2835" y="1096"/>
                    <a:pt x="2838" y="1108"/>
                    <a:pt x="2841" y="1122"/>
                  </a:cubicBezTo>
                  <a:cubicBezTo>
                    <a:pt x="2851" y="1119"/>
                    <a:pt x="2851" y="1119"/>
                    <a:pt x="2851" y="1119"/>
                  </a:cubicBezTo>
                  <a:cubicBezTo>
                    <a:pt x="2848" y="1106"/>
                    <a:pt x="2844" y="1093"/>
                    <a:pt x="2841" y="1080"/>
                  </a:cubicBezTo>
                  <a:moveTo>
                    <a:pt x="66" y="1011"/>
                  </a:moveTo>
                  <a:cubicBezTo>
                    <a:pt x="62" y="1024"/>
                    <a:pt x="58" y="1036"/>
                    <a:pt x="54" y="1049"/>
                  </a:cubicBezTo>
                  <a:cubicBezTo>
                    <a:pt x="64" y="1052"/>
                    <a:pt x="64" y="1052"/>
                    <a:pt x="64" y="1052"/>
                  </a:cubicBezTo>
                  <a:cubicBezTo>
                    <a:pt x="67" y="1039"/>
                    <a:pt x="71" y="1026"/>
                    <a:pt x="75" y="1014"/>
                  </a:cubicBezTo>
                  <a:cubicBezTo>
                    <a:pt x="66" y="1011"/>
                    <a:pt x="66" y="1011"/>
                    <a:pt x="66" y="1011"/>
                  </a:cubicBezTo>
                  <a:moveTo>
                    <a:pt x="2819" y="1003"/>
                  </a:moveTo>
                  <a:cubicBezTo>
                    <a:pt x="2809" y="1006"/>
                    <a:pt x="2809" y="1006"/>
                    <a:pt x="2809" y="1006"/>
                  </a:cubicBezTo>
                  <a:cubicBezTo>
                    <a:pt x="2813" y="1019"/>
                    <a:pt x="2817" y="1032"/>
                    <a:pt x="2821" y="1044"/>
                  </a:cubicBezTo>
                  <a:cubicBezTo>
                    <a:pt x="2830" y="1042"/>
                    <a:pt x="2830" y="1042"/>
                    <a:pt x="2830" y="1042"/>
                  </a:cubicBezTo>
                  <a:cubicBezTo>
                    <a:pt x="2827" y="1029"/>
                    <a:pt x="2823" y="1016"/>
                    <a:pt x="2819" y="1003"/>
                  </a:cubicBezTo>
                  <a:moveTo>
                    <a:pt x="92" y="935"/>
                  </a:moveTo>
                  <a:cubicBezTo>
                    <a:pt x="87" y="948"/>
                    <a:pt x="82" y="960"/>
                    <a:pt x="78" y="972"/>
                  </a:cubicBezTo>
                  <a:cubicBezTo>
                    <a:pt x="87" y="976"/>
                    <a:pt x="87" y="976"/>
                    <a:pt x="87" y="976"/>
                  </a:cubicBezTo>
                  <a:cubicBezTo>
                    <a:pt x="92" y="963"/>
                    <a:pt x="96" y="951"/>
                    <a:pt x="101" y="938"/>
                  </a:cubicBezTo>
                  <a:cubicBezTo>
                    <a:pt x="92" y="935"/>
                    <a:pt x="92" y="935"/>
                    <a:pt x="92" y="935"/>
                  </a:cubicBezTo>
                  <a:moveTo>
                    <a:pt x="2792" y="928"/>
                  </a:moveTo>
                  <a:cubicBezTo>
                    <a:pt x="2783" y="931"/>
                    <a:pt x="2783" y="931"/>
                    <a:pt x="2783" y="931"/>
                  </a:cubicBezTo>
                  <a:cubicBezTo>
                    <a:pt x="2788" y="944"/>
                    <a:pt x="2792" y="956"/>
                    <a:pt x="2797" y="969"/>
                  </a:cubicBezTo>
                  <a:cubicBezTo>
                    <a:pt x="2806" y="965"/>
                    <a:pt x="2806" y="965"/>
                    <a:pt x="2806" y="965"/>
                  </a:cubicBezTo>
                  <a:cubicBezTo>
                    <a:pt x="2802" y="953"/>
                    <a:pt x="2797" y="940"/>
                    <a:pt x="2792" y="928"/>
                  </a:cubicBezTo>
                  <a:moveTo>
                    <a:pt x="122" y="861"/>
                  </a:moveTo>
                  <a:cubicBezTo>
                    <a:pt x="117" y="873"/>
                    <a:pt x="111" y="885"/>
                    <a:pt x="106" y="898"/>
                  </a:cubicBezTo>
                  <a:cubicBezTo>
                    <a:pt x="116" y="901"/>
                    <a:pt x="116" y="901"/>
                    <a:pt x="116" y="901"/>
                  </a:cubicBezTo>
                  <a:cubicBezTo>
                    <a:pt x="121" y="889"/>
                    <a:pt x="126" y="877"/>
                    <a:pt x="131" y="864"/>
                  </a:cubicBezTo>
                  <a:cubicBezTo>
                    <a:pt x="122" y="861"/>
                    <a:pt x="122" y="861"/>
                    <a:pt x="122" y="861"/>
                  </a:cubicBezTo>
                  <a:moveTo>
                    <a:pt x="2762" y="854"/>
                  </a:moveTo>
                  <a:cubicBezTo>
                    <a:pt x="2752" y="858"/>
                    <a:pt x="2752" y="858"/>
                    <a:pt x="2752" y="858"/>
                  </a:cubicBezTo>
                  <a:cubicBezTo>
                    <a:pt x="2758" y="870"/>
                    <a:pt x="2763" y="882"/>
                    <a:pt x="2768" y="895"/>
                  </a:cubicBezTo>
                  <a:cubicBezTo>
                    <a:pt x="2777" y="891"/>
                    <a:pt x="2777" y="891"/>
                    <a:pt x="2777" y="891"/>
                  </a:cubicBezTo>
                  <a:cubicBezTo>
                    <a:pt x="2772" y="878"/>
                    <a:pt x="2767" y="866"/>
                    <a:pt x="2762" y="854"/>
                  </a:cubicBezTo>
                  <a:moveTo>
                    <a:pt x="156" y="788"/>
                  </a:moveTo>
                  <a:cubicBezTo>
                    <a:pt x="150" y="800"/>
                    <a:pt x="145" y="812"/>
                    <a:pt x="139" y="824"/>
                  </a:cubicBezTo>
                  <a:cubicBezTo>
                    <a:pt x="148" y="828"/>
                    <a:pt x="148" y="828"/>
                    <a:pt x="148" y="828"/>
                  </a:cubicBezTo>
                  <a:cubicBezTo>
                    <a:pt x="154" y="816"/>
                    <a:pt x="159" y="804"/>
                    <a:pt x="165" y="793"/>
                  </a:cubicBezTo>
                  <a:cubicBezTo>
                    <a:pt x="156" y="788"/>
                    <a:pt x="156" y="788"/>
                    <a:pt x="156" y="788"/>
                  </a:cubicBezTo>
                  <a:moveTo>
                    <a:pt x="2727" y="782"/>
                  </a:moveTo>
                  <a:cubicBezTo>
                    <a:pt x="2718" y="787"/>
                    <a:pt x="2718" y="787"/>
                    <a:pt x="2718" y="787"/>
                  </a:cubicBezTo>
                  <a:cubicBezTo>
                    <a:pt x="2724" y="798"/>
                    <a:pt x="2730" y="810"/>
                    <a:pt x="2736" y="822"/>
                  </a:cubicBezTo>
                  <a:cubicBezTo>
                    <a:pt x="2745" y="818"/>
                    <a:pt x="2745" y="818"/>
                    <a:pt x="2745" y="818"/>
                  </a:cubicBezTo>
                  <a:cubicBezTo>
                    <a:pt x="2739" y="806"/>
                    <a:pt x="2733" y="794"/>
                    <a:pt x="2727" y="782"/>
                  </a:cubicBezTo>
                  <a:moveTo>
                    <a:pt x="195" y="717"/>
                  </a:moveTo>
                  <a:cubicBezTo>
                    <a:pt x="188" y="729"/>
                    <a:pt x="182" y="741"/>
                    <a:pt x="175" y="752"/>
                  </a:cubicBezTo>
                  <a:cubicBezTo>
                    <a:pt x="184" y="757"/>
                    <a:pt x="184" y="757"/>
                    <a:pt x="184" y="757"/>
                  </a:cubicBezTo>
                  <a:cubicBezTo>
                    <a:pt x="190" y="745"/>
                    <a:pt x="197" y="734"/>
                    <a:pt x="204" y="722"/>
                  </a:cubicBezTo>
                  <a:cubicBezTo>
                    <a:pt x="195" y="717"/>
                    <a:pt x="195" y="717"/>
                    <a:pt x="195" y="717"/>
                  </a:cubicBezTo>
                  <a:moveTo>
                    <a:pt x="2688" y="712"/>
                  </a:moveTo>
                  <a:cubicBezTo>
                    <a:pt x="2680" y="717"/>
                    <a:pt x="2680" y="717"/>
                    <a:pt x="2680" y="717"/>
                  </a:cubicBezTo>
                  <a:cubicBezTo>
                    <a:pt x="2686" y="728"/>
                    <a:pt x="2693" y="740"/>
                    <a:pt x="2699" y="752"/>
                  </a:cubicBezTo>
                  <a:cubicBezTo>
                    <a:pt x="2708" y="747"/>
                    <a:pt x="2708" y="747"/>
                    <a:pt x="2708" y="747"/>
                  </a:cubicBezTo>
                  <a:cubicBezTo>
                    <a:pt x="2702" y="735"/>
                    <a:pt x="2695" y="723"/>
                    <a:pt x="2688" y="712"/>
                  </a:cubicBezTo>
                  <a:moveTo>
                    <a:pt x="237" y="649"/>
                  </a:moveTo>
                  <a:cubicBezTo>
                    <a:pt x="230" y="660"/>
                    <a:pt x="223" y="672"/>
                    <a:pt x="216" y="683"/>
                  </a:cubicBezTo>
                  <a:cubicBezTo>
                    <a:pt x="224" y="688"/>
                    <a:pt x="224" y="688"/>
                    <a:pt x="224" y="688"/>
                  </a:cubicBezTo>
                  <a:cubicBezTo>
                    <a:pt x="231" y="677"/>
                    <a:pt x="238" y="666"/>
                    <a:pt x="246" y="654"/>
                  </a:cubicBezTo>
                  <a:cubicBezTo>
                    <a:pt x="237" y="649"/>
                    <a:pt x="237" y="649"/>
                    <a:pt x="237" y="649"/>
                  </a:cubicBezTo>
                  <a:moveTo>
                    <a:pt x="2646" y="644"/>
                  </a:moveTo>
                  <a:cubicBezTo>
                    <a:pt x="2637" y="650"/>
                    <a:pt x="2637" y="650"/>
                    <a:pt x="2637" y="650"/>
                  </a:cubicBezTo>
                  <a:cubicBezTo>
                    <a:pt x="2645" y="661"/>
                    <a:pt x="2652" y="672"/>
                    <a:pt x="2659" y="683"/>
                  </a:cubicBezTo>
                  <a:cubicBezTo>
                    <a:pt x="2667" y="678"/>
                    <a:pt x="2667" y="678"/>
                    <a:pt x="2667" y="678"/>
                  </a:cubicBezTo>
                  <a:cubicBezTo>
                    <a:pt x="2660" y="666"/>
                    <a:pt x="2653" y="655"/>
                    <a:pt x="2646" y="644"/>
                  </a:cubicBezTo>
                  <a:moveTo>
                    <a:pt x="283" y="583"/>
                  </a:moveTo>
                  <a:cubicBezTo>
                    <a:pt x="275" y="594"/>
                    <a:pt x="268" y="605"/>
                    <a:pt x="260" y="616"/>
                  </a:cubicBezTo>
                  <a:cubicBezTo>
                    <a:pt x="268" y="622"/>
                    <a:pt x="268" y="622"/>
                    <a:pt x="268" y="622"/>
                  </a:cubicBezTo>
                  <a:cubicBezTo>
                    <a:pt x="276" y="611"/>
                    <a:pt x="284" y="600"/>
                    <a:pt x="291" y="589"/>
                  </a:cubicBezTo>
                  <a:cubicBezTo>
                    <a:pt x="283" y="583"/>
                    <a:pt x="283" y="583"/>
                    <a:pt x="283" y="583"/>
                  </a:cubicBezTo>
                  <a:moveTo>
                    <a:pt x="2599" y="578"/>
                  </a:moveTo>
                  <a:cubicBezTo>
                    <a:pt x="2591" y="585"/>
                    <a:pt x="2591" y="585"/>
                    <a:pt x="2591" y="585"/>
                  </a:cubicBezTo>
                  <a:cubicBezTo>
                    <a:pt x="2599" y="595"/>
                    <a:pt x="2607" y="606"/>
                    <a:pt x="2615" y="617"/>
                  </a:cubicBezTo>
                  <a:cubicBezTo>
                    <a:pt x="2623" y="611"/>
                    <a:pt x="2623" y="611"/>
                    <a:pt x="2623" y="611"/>
                  </a:cubicBezTo>
                  <a:cubicBezTo>
                    <a:pt x="2615" y="600"/>
                    <a:pt x="2607" y="589"/>
                    <a:pt x="2599" y="578"/>
                  </a:cubicBezTo>
                  <a:moveTo>
                    <a:pt x="333" y="520"/>
                  </a:moveTo>
                  <a:cubicBezTo>
                    <a:pt x="324" y="530"/>
                    <a:pt x="316" y="541"/>
                    <a:pt x="308" y="551"/>
                  </a:cubicBezTo>
                  <a:cubicBezTo>
                    <a:pt x="316" y="558"/>
                    <a:pt x="316" y="558"/>
                    <a:pt x="316" y="558"/>
                  </a:cubicBezTo>
                  <a:cubicBezTo>
                    <a:pt x="324" y="547"/>
                    <a:pt x="332" y="537"/>
                    <a:pt x="341" y="527"/>
                  </a:cubicBezTo>
                  <a:cubicBezTo>
                    <a:pt x="333" y="520"/>
                    <a:pt x="333" y="520"/>
                    <a:pt x="333" y="520"/>
                  </a:cubicBezTo>
                  <a:moveTo>
                    <a:pt x="2550" y="516"/>
                  </a:moveTo>
                  <a:cubicBezTo>
                    <a:pt x="2542" y="522"/>
                    <a:pt x="2542" y="522"/>
                    <a:pt x="2542" y="522"/>
                  </a:cubicBezTo>
                  <a:cubicBezTo>
                    <a:pt x="2551" y="532"/>
                    <a:pt x="2559" y="543"/>
                    <a:pt x="2567" y="553"/>
                  </a:cubicBezTo>
                  <a:cubicBezTo>
                    <a:pt x="2575" y="547"/>
                    <a:pt x="2575" y="547"/>
                    <a:pt x="2575" y="547"/>
                  </a:cubicBezTo>
                  <a:cubicBezTo>
                    <a:pt x="2567" y="536"/>
                    <a:pt x="2558" y="526"/>
                    <a:pt x="2550" y="516"/>
                  </a:cubicBezTo>
                  <a:moveTo>
                    <a:pt x="386" y="460"/>
                  </a:moveTo>
                  <a:cubicBezTo>
                    <a:pt x="377" y="470"/>
                    <a:pt x="368" y="480"/>
                    <a:pt x="359" y="490"/>
                  </a:cubicBezTo>
                  <a:cubicBezTo>
                    <a:pt x="367" y="497"/>
                    <a:pt x="367" y="497"/>
                    <a:pt x="367" y="497"/>
                  </a:cubicBezTo>
                  <a:cubicBezTo>
                    <a:pt x="375" y="486"/>
                    <a:pt x="384" y="477"/>
                    <a:pt x="393" y="467"/>
                  </a:cubicBezTo>
                  <a:cubicBezTo>
                    <a:pt x="386" y="460"/>
                    <a:pt x="386" y="460"/>
                    <a:pt x="386" y="460"/>
                  </a:cubicBezTo>
                  <a:moveTo>
                    <a:pt x="2496" y="456"/>
                  </a:moveTo>
                  <a:cubicBezTo>
                    <a:pt x="2489" y="463"/>
                    <a:pt x="2489" y="463"/>
                    <a:pt x="2489" y="463"/>
                  </a:cubicBezTo>
                  <a:cubicBezTo>
                    <a:pt x="2498" y="472"/>
                    <a:pt x="2507" y="482"/>
                    <a:pt x="2516" y="492"/>
                  </a:cubicBezTo>
                  <a:cubicBezTo>
                    <a:pt x="2524" y="485"/>
                    <a:pt x="2524" y="485"/>
                    <a:pt x="2524" y="485"/>
                  </a:cubicBezTo>
                  <a:cubicBezTo>
                    <a:pt x="2515" y="475"/>
                    <a:pt x="2506" y="466"/>
                    <a:pt x="2496" y="456"/>
                  </a:cubicBezTo>
                  <a:moveTo>
                    <a:pt x="442" y="403"/>
                  </a:moveTo>
                  <a:cubicBezTo>
                    <a:pt x="433" y="412"/>
                    <a:pt x="423" y="421"/>
                    <a:pt x="414" y="431"/>
                  </a:cubicBezTo>
                  <a:cubicBezTo>
                    <a:pt x="421" y="438"/>
                    <a:pt x="421" y="438"/>
                    <a:pt x="421" y="438"/>
                  </a:cubicBezTo>
                  <a:cubicBezTo>
                    <a:pt x="430" y="429"/>
                    <a:pt x="440" y="419"/>
                    <a:pt x="449" y="410"/>
                  </a:cubicBezTo>
                  <a:cubicBezTo>
                    <a:pt x="442" y="403"/>
                    <a:pt x="442" y="403"/>
                    <a:pt x="442" y="403"/>
                  </a:cubicBezTo>
                  <a:moveTo>
                    <a:pt x="2440" y="399"/>
                  </a:moveTo>
                  <a:cubicBezTo>
                    <a:pt x="2433" y="406"/>
                    <a:pt x="2433" y="406"/>
                    <a:pt x="2433" y="406"/>
                  </a:cubicBezTo>
                  <a:cubicBezTo>
                    <a:pt x="2443" y="415"/>
                    <a:pt x="2452" y="424"/>
                    <a:pt x="2462" y="434"/>
                  </a:cubicBezTo>
                  <a:cubicBezTo>
                    <a:pt x="2469" y="427"/>
                    <a:pt x="2469" y="427"/>
                    <a:pt x="2469" y="427"/>
                  </a:cubicBezTo>
                  <a:cubicBezTo>
                    <a:pt x="2459" y="417"/>
                    <a:pt x="2450" y="408"/>
                    <a:pt x="2440" y="399"/>
                  </a:cubicBezTo>
                  <a:moveTo>
                    <a:pt x="502" y="349"/>
                  </a:moveTo>
                  <a:cubicBezTo>
                    <a:pt x="492" y="358"/>
                    <a:pt x="482" y="367"/>
                    <a:pt x="472" y="376"/>
                  </a:cubicBezTo>
                  <a:cubicBezTo>
                    <a:pt x="479" y="383"/>
                    <a:pt x="479" y="383"/>
                    <a:pt x="479" y="383"/>
                  </a:cubicBezTo>
                  <a:cubicBezTo>
                    <a:pt x="488" y="374"/>
                    <a:pt x="498" y="365"/>
                    <a:pt x="508" y="357"/>
                  </a:cubicBezTo>
                  <a:cubicBezTo>
                    <a:pt x="502" y="349"/>
                    <a:pt x="502" y="349"/>
                    <a:pt x="502" y="349"/>
                  </a:cubicBezTo>
                  <a:moveTo>
                    <a:pt x="2380" y="345"/>
                  </a:moveTo>
                  <a:cubicBezTo>
                    <a:pt x="2374" y="353"/>
                    <a:pt x="2374" y="353"/>
                    <a:pt x="2374" y="353"/>
                  </a:cubicBezTo>
                  <a:cubicBezTo>
                    <a:pt x="2384" y="361"/>
                    <a:pt x="2394" y="370"/>
                    <a:pt x="2404" y="379"/>
                  </a:cubicBezTo>
                  <a:cubicBezTo>
                    <a:pt x="2411" y="371"/>
                    <a:pt x="2411" y="371"/>
                    <a:pt x="2411" y="371"/>
                  </a:cubicBezTo>
                  <a:cubicBezTo>
                    <a:pt x="2401" y="363"/>
                    <a:pt x="2391" y="354"/>
                    <a:pt x="2380" y="345"/>
                  </a:cubicBezTo>
                  <a:moveTo>
                    <a:pt x="564" y="298"/>
                  </a:moveTo>
                  <a:cubicBezTo>
                    <a:pt x="553" y="307"/>
                    <a:pt x="543" y="315"/>
                    <a:pt x="532" y="323"/>
                  </a:cubicBezTo>
                  <a:cubicBezTo>
                    <a:pt x="539" y="331"/>
                    <a:pt x="539" y="331"/>
                    <a:pt x="539" y="331"/>
                  </a:cubicBezTo>
                  <a:cubicBezTo>
                    <a:pt x="549" y="323"/>
                    <a:pt x="560" y="314"/>
                    <a:pt x="570" y="306"/>
                  </a:cubicBezTo>
                  <a:cubicBezTo>
                    <a:pt x="564" y="298"/>
                    <a:pt x="564" y="298"/>
                    <a:pt x="564" y="298"/>
                  </a:cubicBezTo>
                  <a:moveTo>
                    <a:pt x="2318" y="295"/>
                  </a:moveTo>
                  <a:cubicBezTo>
                    <a:pt x="2312" y="302"/>
                    <a:pt x="2312" y="302"/>
                    <a:pt x="2312" y="302"/>
                  </a:cubicBezTo>
                  <a:cubicBezTo>
                    <a:pt x="2323" y="311"/>
                    <a:pt x="2333" y="319"/>
                    <a:pt x="2343" y="327"/>
                  </a:cubicBezTo>
                  <a:cubicBezTo>
                    <a:pt x="2350" y="319"/>
                    <a:pt x="2350" y="319"/>
                    <a:pt x="2350" y="319"/>
                  </a:cubicBezTo>
                  <a:cubicBezTo>
                    <a:pt x="2339" y="311"/>
                    <a:pt x="2329" y="303"/>
                    <a:pt x="2318" y="295"/>
                  </a:cubicBezTo>
                  <a:moveTo>
                    <a:pt x="629" y="251"/>
                  </a:moveTo>
                  <a:cubicBezTo>
                    <a:pt x="618" y="259"/>
                    <a:pt x="607" y="267"/>
                    <a:pt x="596" y="274"/>
                  </a:cubicBezTo>
                  <a:cubicBezTo>
                    <a:pt x="602" y="282"/>
                    <a:pt x="602" y="282"/>
                    <a:pt x="602" y="282"/>
                  </a:cubicBezTo>
                  <a:cubicBezTo>
                    <a:pt x="613" y="274"/>
                    <a:pt x="624" y="267"/>
                    <a:pt x="635" y="259"/>
                  </a:cubicBezTo>
                  <a:cubicBezTo>
                    <a:pt x="629" y="251"/>
                    <a:pt x="629" y="251"/>
                    <a:pt x="629" y="251"/>
                  </a:cubicBezTo>
                  <a:moveTo>
                    <a:pt x="2253" y="248"/>
                  </a:moveTo>
                  <a:cubicBezTo>
                    <a:pt x="2247" y="256"/>
                    <a:pt x="2247" y="256"/>
                    <a:pt x="2247" y="256"/>
                  </a:cubicBezTo>
                  <a:cubicBezTo>
                    <a:pt x="2258" y="263"/>
                    <a:pt x="2269" y="271"/>
                    <a:pt x="2280" y="279"/>
                  </a:cubicBezTo>
                  <a:cubicBezTo>
                    <a:pt x="2286" y="271"/>
                    <a:pt x="2286" y="271"/>
                    <a:pt x="2286" y="271"/>
                  </a:cubicBezTo>
                  <a:cubicBezTo>
                    <a:pt x="2275" y="263"/>
                    <a:pt x="2264" y="255"/>
                    <a:pt x="2253" y="248"/>
                  </a:cubicBezTo>
                  <a:moveTo>
                    <a:pt x="696" y="208"/>
                  </a:moveTo>
                  <a:cubicBezTo>
                    <a:pt x="685" y="215"/>
                    <a:pt x="674" y="222"/>
                    <a:pt x="662" y="229"/>
                  </a:cubicBezTo>
                  <a:cubicBezTo>
                    <a:pt x="668" y="238"/>
                    <a:pt x="668" y="238"/>
                    <a:pt x="668" y="238"/>
                  </a:cubicBezTo>
                  <a:cubicBezTo>
                    <a:pt x="679" y="230"/>
                    <a:pt x="690" y="223"/>
                    <a:pt x="701" y="216"/>
                  </a:cubicBezTo>
                  <a:cubicBezTo>
                    <a:pt x="696" y="208"/>
                    <a:pt x="696" y="208"/>
                    <a:pt x="696" y="208"/>
                  </a:cubicBezTo>
                  <a:moveTo>
                    <a:pt x="2185" y="204"/>
                  </a:moveTo>
                  <a:cubicBezTo>
                    <a:pt x="2180" y="213"/>
                    <a:pt x="2180" y="213"/>
                    <a:pt x="2180" y="213"/>
                  </a:cubicBezTo>
                  <a:cubicBezTo>
                    <a:pt x="2191" y="220"/>
                    <a:pt x="2203" y="227"/>
                    <a:pt x="2214" y="234"/>
                  </a:cubicBezTo>
                  <a:cubicBezTo>
                    <a:pt x="2219" y="226"/>
                    <a:pt x="2219" y="226"/>
                    <a:pt x="2219" y="226"/>
                  </a:cubicBezTo>
                  <a:cubicBezTo>
                    <a:pt x="2208" y="218"/>
                    <a:pt x="2196" y="211"/>
                    <a:pt x="2185" y="204"/>
                  </a:cubicBezTo>
                  <a:moveTo>
                    <a:pt x="766" y="168"/>
                  </a:moveTo>
                  <a:cubicBezTo>
                    <a:pt x="754" y="175"/>
                    <a:pt x="743" y="181"/>
                    <a:pt x="731" y="188"/>
                  </a:cubicBezTo>
                  <a:cubicBezTo>
                    <a:pt x="736" y="196"/>
                    <a:pt x="736" y="196"/>
                    <a:pt x="736" y="196"/>
                  </a:cubicBezTo>
                  <a:cubicBezTo>
                    <a:pt x="747" y="190"/>
                    <a:pt x="759" y="183"/>
                    <a:pt x="771" y="177"/>
                  </a:cubicBezTo>
                  <a:cubicBezTo>
                    <a:pt x="766" y="168"/>
                    <a:pt x="766" y="168"/>
                    <a:pt x="766" y="168"/>
                  </a:cubicBezTo>
                  <a:moveTo>
                    <a:pt x="2115" y="165"/>
                  </a:moveTo>
                  <a:cubicBezTo>
                    <a:pt x="2110" y="174"/>
                    <a:pt x="2110" y="174"/>
                    <a:pt x="2110" y="174"/>
                  </a:cubicBezTo>
                  <a:cubicBezTo>
                    <a:pt x="2122" y="180"/>
                    <a:pt x="2134" y="187"/>
                    <a:pt x="2145" y="193"/>
                  </a:cubicBezTo>
                  <a:cubicBezTo>
                    <a:pt x="2150" y="184"/>
                    <a:pt x="2150" y="184"/>
                    <a:pt x="2150" y="184"/>
                  </a:cubicBezTo>
                  <a:cubicBezTo>
                    <a:pt x="2139" y="178"/>
                    <a:pt x="2127" y="171"/>
                    <a:pt x="2115" y="165"/>
                  </a:cubicBezTo>
                  <a:moveTo>
                    <a:pt x="838" y="133"/>
                  </a:moveTo>
                  <a:cubicBezTo>
                    <a:pt x="825" y="138"/>
                    <a:pt x="813" y="144"/>
                    <a:pt x="802" y="150"/>
                  </a:cubicBezTo>
                  <a:cubicBezTo>
                    <a:pt x="806" y="159"/>
                    <a:pt x="806" y="159"/>
                    <a:pt x="806" y="159"/>
                  </a:cubicBezTo>
                  <a:cubicBezTo>
                    <a:pt x="818" y="153"/>
                    <a:pt x="830" y="147"/>
                    <a:pt x="842" y="142"/>
                  </a:cubicBezTo>
                  <a:cubicBezTo>
                    <a:pt x="838" y="133"/>
                    <a:pt x="838" y="133"/>
                    <a:pt x="838" y="133"/>
                  </a:cubicBezTo>
                  <a:moveTo>
                    <a:pt x="2043" y="130"/>
                  </a:moveTo>
                  <a:cubicBezTo>
                    <a:pt x="2039" y="139"/>
                    <a:pt x="2039" y="139"/>
                    <a:pt x="2039" y="139"/>
                  </a:cubicBezTo>
                  <a:cubicBezTo>
                    <a:pt x="2051" y="144"/>
                    <a:pt x="2063" y="150"/>
                    <a:pt x="2075" y="156"/>
                  </a:cubicBezTo>
                  <a:cubicBezTo>
                    <a:pt x="2079" y="147"/>
                    <a:pt x="2079" y="147"/>
                    <a:pt x="2079" y="147"/>
                  </a:cubicBezTo>
                  <a:cubicBezTo>
                    <a:pt x="2067" y="141"/>
                    <a:pt x="2055" y="135"/>
                    <a:pt x="2043" y="130"/>
                  </a:cubicBezTo>
                  <a:moveTo>
                    <a:pt x="911" y="101"/>
                  </a:moveTo>
                  <a:cubicBezTo>
                    <a:pt x="899" y="106"/>
                    <a:pt x="886" y="111"/>
                    <a:pt x="874" y="116"/>
                  </a:cubicBezTo>
                  <a:cubicBezTo>
                    <a:pt x="878" y="126"/>
                    <a:pt x="878" y="126"/>
                    <a:pt x="878" y="126"/>
                  </a:cubicBezTo>
                  <a:cubicBezTo>
                    <a:pt x="890" y="120"/>
                    <a:pt x="903" y="115"/>
                    <a:pt x="915" y="110"/>
                  </a:cubicBezTo>
                  <a:cubicBezTo>
                    <a:pt x="911" y="101"/>
                    <a:pt x="911" y="101"/>
                    <a:pt x="911" y="101"/>
                  </a:cubicBezTo>
                  <a:moveTo>
                    <a:pt x="1969" y="98"/>
                  </a:moveTo>
                  <a:cubicBezTo>
                    <a:pt x="1965" y="108"/>
                    <a:pt x="1965" y="108"/>
                    <a:pt x="1965" y="108"/>
                  </a:cubicBezTo>
                  <a:cubicBezTo>
                    <a:pt x="1977" y="113"/>
                    <a:pt x="1990" y="117"/>
                    <a:pt x="2002" y="123"/>
                  </a:cubicBezTo>
                  <a:cubicBezTo>
                    <a:pt x="2006" y="114"/>
                    <a:pt x="2006" y="114"/>
                    <a:pt x="2006" y="114"/>
                  </a:cubicBezTo>
                  <a:cubicBezTo>
                    <a:pt x="1994" y="108"/>
                    <a:pt x="1981" y="103"/>
                    <a:pt x="1969" y="98"/>
                  </a:cubicBezTo>
                  <a:moveTo>
                    <a:pt x="986" y="73"/>
                  </a:moveTo>
                  <a:cubicBezTo>
                    <a:pt x="974" y="78"/>
                    <a:pt x="961" y="82"/>
                    <a:pt x="948" y="87"/>
                  </a:cubicBezTo>
                  <a:cubicBezTo>
                    <a:pt x="952" y="96"/>
                    <a:pt x="952" y="96"/>
                    <a:pt x="952" y="96"/>
                  </a:cubicBezTo>
                  <a:cubicBezTo>
                    <a:pt x="965" y="92"/>
                    <a:pt x="977" y="87"/>
                    <a:pt x="989" y="83"/>
                  </a:cubicBezTo>
                  <a:cubicBezTo>
                    <a:pt x="986" y="73"/>
                    <a:pt x="986" y="73"/>
                    <a:pt x="986" y="73"/>
                  </a:cubicBezTo>
                  <a:moveTo>
                    <a:pt x="1893" y="71"/>
                  </a:moveTo>
                  <a:cubicBezTo>
                    <a:pt x="1890" y="81"/>
                    <a:pt x="1890" y="81"/>
                    <a:pt x="1890" y="81"/>
                  </a:cubicBezTo>
                  <a:cubicBezTo>
                    <a:pt x="1903" y="85"/>
                    <a:pt x="1915" y="89"/>
                    <a:pt x="1928" y="94"/>
                  </a:cubicBezTo>
                  <a:cubicBezTo>
                    <a:pt x="1931" y="84"/>
                    <a:pt x="1931" y="84"/>
                    <a:pt x="1931" y="84"/>
                  </a:cubicBezTo>
                  <a:cubicBezTo>
                    <a:pt x="1919" y="80"/>
                    <a:pt x="1906" y="75"/>
                    <a:pt x="1893" y="71"/>
                  </a:cubicBezTo>
                  <a:moveTo>
                    <a:pt x="1063" y="50"/>
                  </a:moveTo>
                  <a:cubicBezTo>
                    <a:pt x="1050" y="54"/>
                    <a:pt x="1037" y="57"/>
                    <a:pt x="1024" y="61"/>
                  </a:cubicBezTo>
                  <a:cubicBezTo>
                    <a:pt x="1027" y="71"/>
                    <a:pt x="1027" y="71"/>
                    <a:pt x="1027" y="71"/>
                  </a:cubicBezTo>
                  <a:cubicBezTo>
                    <a:pt x="1040" y="67"/>
                    <a:pt x="1053" y="64"/>
                    <a:pt x="1065" y="60"/>
                  </a:cubicBezTo>
                  <a:cubicBezTo>
                    <a:pt x="1063" y="50"/>
                    <a:pt x="1063" y="50"/>
                    <a:pt x="1063" y="50"/>
                  </a:cubicBezTo>
                  <a:moveTo>
                    <a:pt x="1816" y="49"/>
                  </a:moveTo>
                  <a:cubicBezTo>
                    <a:pt x="1814" y="58"/>
                    <a:pt x="1814" y="58"/>
                    <a:pt x="1814" y="58"/>
                  </a:cubicBezTo>
                  <a:cubicBezTo>
                    <a:pt x="1826" y="62"/>
                    <a:pt x="1839" y="65"/>
                    <a:pt x="1852" y="69"/>
                  </a:cubicBezTo>
                  <a:cubicBezTo>
                    <a:pt x="1855" y="59"/>
                    <a:pt x="1855" y="59"/>
                    <a:pt x="1855" y="59"/>
                  </a:cubicBezTo>
                  <a:cubicBezTo>
                    <a:pt x="1842" y="55"/>
                    <a:pt x="1829" y="52"/>
                    <a:pt x="1816" y="49"/>
                  </a:cubicBezTo>
                  <a:moveTo>
                    <a:pt x="1141" y="31"/>
                  </a:moveTo>
                  <a:cubicBezTo>
                    <a:pt x="1127" y="34"/>
                    <a:pt x="1115" y="37"/>
                    <a:pt x="1102" y="40"/>
                  </a:cubicBezTo>
                  <a:cubicBezTo>
                    <a:pt x="1104" y="50"/>
                    <a:pt x="1104" y="50"/>
                    <a:pt x="1104" y="50"/>
                  </a:cubicBezTo>
                  <a:cubicBezTo>
                    <a:pt x="1117" y="47"/>
                    <a:pt x="1130" y="44"/>
                    <a:pt x="1143" y="41"/>
                  </a:cubicBezTo>
                  <a:cubicBezTo>
                    <a:pt x="1141" y="31"/>
                    <a:pt x="1141" y="31"/>
                    <a:pt x="1141" y="31"/>
                  </a:cubicBezTo>
                  <a:moveTo>
                    <a:pt x="1738" y="30"/>
                  </a:moveTo>
                  <a:cubicBezTo>
                    <a:pt x="1736" y="40"/>
                    <a:pt x="1736" y="40"/>
                    <a:pt x="1736" y="40"/>
                  </a:cubicBezTo>
                  <a:cubicBezTo>
                    <a:pt x="1749" y="42"/>
                    <a:pt x="1762" y="45"/>
                    <a:pt x="1775" y="48"/>
                  </a:cubicBezTo>
                  <a:cubicBezTo>
                    <a:pt x="1777" y="39"/>
                    <a:pt x="1777" y="39"/>
                    <a:pt x="1777" y="39"/>
                  </a:cubicBezTo>
                  <a:cubicBezTo>
                    <a:pt x="1764" y="36"/>
                    <a:pt x="1751" y="33"/>
                    <a:pt x="1738" y="30"/>
                  </a:cubicBezTo>
                  <a:moveTo>
                    <a:pt x="1220" y="17"/>
                  </a:moveTo>
                  <a:cubicBezTo>
                    <a:pt x="1206" y="19"/>
                    <a:pt x="1193" y="21"/>
                    <a:pt x="1180" y="24"/>
                  </a:cubicBezTo>
                  <a:cubicBezTo>
                    <a:pt x="1182" y="34"/>
                    <a:pt x="1182" y="34"/>
                    <a:pt x="1182" y="34"/>
                  </a:cubicBezTo>
                  <a:cubicBezTo>
                    <a:pt x="1195" y="31"/>
                    <a:pt x="1208" y="29"/>
                    <a:pt x="1221" y="27"/>
                  </a:cubicBezTo>
                  <a:cubicBezTo>
                    <a:pt x="1220" y="17"/>
                    <a:pt x="1220" y="17"/>
                    <a:pt x="1220" y="17"/>
                  </a:cubicBezTo>
                  <a:moveTo>
                    <a:pt x="1659" y="16"/>
                  </a:moveTo>
                  <a:cubicBezTo>
                    <a:pt x="1658" y="26"/>
                    <a:pt x="1658" y="26"/>
                    <a:pt x="1658" y="26"/>
                  </a:cubicBezTo>
                  <a:cubicBezTo>
                    <a:pt x="1671" y="28"/>
                    <a:pt x="1684" y="30"/>
                    <a:pt x="1697" y="32"/>
                  </a:cubicBezTo>
                  <a:cubicBezTo>
                    <a:pt x="1699" y="23"/>
                    <a:pt x="1699" y="23"/>
                    <a:pt x="1699" y="23"/>
                  </a:cubicBezTo>
                  <a:cubicBezTo>
                    <a:pt x="1686" y="20"/>
                    <a:pt x="1672" y="18"/>
                    <a:pt x="1659" y="16"/>
                  </a:cubicBezTo>
                  <a:moveTo>
                    <a:pt x="1299" y="7"/>
                  </a:moveTo>
                  <a:cubicBezTo>
                    <a:pt x="1286" y="8"/>
                    <a:pt x="1273" y="10"/>
                    <a:pt x="1259" y="11"/>
                  </a:cubicBezTo>
                  <a:cubicBezTo>
                    <a:pt x="1261" y="21"/>
                    <a:pt x="1261" y="21"/>
                    <a:pt x="1261" y="21"/>
                  </a:cubicBezTo>
                  <a:cubicBezTo>
                    <a:pt x="1274" y="20"/>
                    <a:pt x="1287" y="18"/>
                    <a:pt x="1300" y="17"/>
                  </a:cubicBezTo>
                  <a:cubicBezTo>
                    <a:pt x="1299" y="7"/>
                    <a:pt x="1299" y="7"/>
                    <a:pt x="1299" y="7"/>
                  </a:cubicBezTo>
                  <a:moveTo>
                    <a:pt x="1579" y="6"/>
                  </a:moveTo>
                  <a:cubicBezTo>
                    <a:pt x="1579" y="16"/>
                    <a:pt x="1579" y="16"/>
                    <a:pt x="1579" y="16"/>
                  </a:cubicBezTo>
                  <a:cubicBezTo>
                    <a:pt x="1592" y="17"/>
                    <a:pt x="1605" y="19"/>
                    <a:pt x="1618" y="20"/>
                  </a:cubicBezTo>
                  <a:cubicBezTo>
                    <a:pt x="1619" y="10"/>
                    <a:pt x="1619" y="10"/>
                    <a:pt x="1619" y="10"/>
                  </a:cubicBezTo>
                  <a:cubicBezTo>
                    <a:pt x="1606" y="9"/>
                    <a:pt x="1593" y="8"/>
                    <a:pt x="1579" y="6"/>
                  </a:cubicBezTo>
                  <a:moveTo>
                    <a:pt x="1379" y="1"/>
                  </a:moveTo>
                  <a:cubicBezTo>
                    <a:pt x="1366" y="2"/>
                    <a:pt x="1353" y="2"/>
                    <a:pt x="1339" y="3"/>
                  </a:cubicBezTo>
                  <a:cubicBezTo>
                    <a:pt x="1340" y="13"/>
                    <a:pt x="1340" y="13"/>
                    <a:pt x="1340" y="13"/>
                  </a:cubicBezTo>
                  <a:cubicBezTo>
                    <a:pt x="1353" y="12"/>
                    <a:pt x="1366" y="12"/>
                    <a:pt x="1380" y="11"/>
                  </a:cubicBezTo>
                  <a:cubicBezTo>
                    <a:pt x="1379" y="1"/>
                    <a:pt x="1379" y="1"/>
                    <a:pt x="1379" y="1"/>
                  </a:cubicBezTo>
                  <a:moveTo>
                    <a:pt x="1499" y="1"/>
                  </a:moveTo>
                  <a:cubicBezTo>
                    <a:pt x="1499" y="11"/>
                    <a:pt x="1499" y="11"/>
                    <a:pt x="1499" y="11"/>
                  </a:cubicBezTo>
                  <a:cubicBezTo>
                    <a:pt x="1512" y="11"/>
                    <a:pt x="1526" y="12"/>
                    <a:pt x="1539" y="13"/>
                  </a:cubicBezTo>
                  <a:cubicBezTo>
                    <a:pt x="1539" y="3"/>
                    <a:pt x="1539" y="3"/>
                    <a:pt x="1539" y="3"/>
                  </a:cubicBezTo>
                  <a:cubicBezTo>
                    <a:pt x="1526" y="2"/>
                    <a:pt x="1513" y="1"/>
                    <a:pt x="1499" y="1"/>
                  </a:cubicBezTo>
                  <a:moveTo>
                    <a:pt x="1439" y="0"/>
                  </a:moveTo>
                  <a:cubicBezTo>
                    <a:pt x="1433" y="0"/>
                    <a:pt x="1426" y="0"/>
                    <a:pt x="1419" y="0"/>
                  </a:cubicBezTo>
                  <a:cubicBezTo>
                    <a:pt x="1419" y="10"/>
                    <a:pt x="1419" y="10"/>
                    <a:pt x="1419" y="10"/>
                  </a:cubicBezTo>
                  <a:cubicBezTo>
                    <a:pt x="1426" y="10"/>
                    <a:pt x="1433" y="10"/>
                    <a:pt x="1439" y="10"/>
                  </a:cubicBezTo>
                  <a:cubicBezTo>
                    <a:pt x="1446" y="10"/>
                    <a:pt x="1453" y="10"/>
                    <a:pt x="1459" y="10"/>
                  </a:cubicBezTo>
                  <a:cubicBezTo>
                    <a:pt x="1459" y="0"/>
                    <a:pt x="1459" y="0"/>
                    <a:pt x="1459" y="0"/>
                  </a:cubicBezTo>
                  <a:cubicBezTo>
                    <a:pt x="1453" y="0"/>
                    <a:pt x="1446" y="0"/>
                    <a:pt x="143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394"/>
            <p:cNvSpPr>
              <a:spLocks noEditPoints="1"/>
            </p:cNvSpPr>
            <p:nvPr/>
          </p:nvSpPr>
          <p:spPr bwMode="auto">
            <a:xfrm>
              <a:off x="2286000" y="73023"/>
              <a:ext cx="7620000" cy="6708771"/>
            </a:xfrm>
            <a:custGeom>
              <a:avLst/>
              <a:gdLst>
                <a:gd name="T0" fmla="*/ 242 w 2030"/>
                <a:gd name="T1" fmla="*/ 519 h 1787"/>
                <a:gd name="T2" fmla="*/ 1016 w 2030"/>
                <a:gd name="T3" fmla="*/ 35 h 1787"/>
                <a:gd name="T4" fmla="*/ 1348 w 2030"/>
                <a:gd name="T5" fmla="*/ 102 h 1787"/>
                <a:gd name="T6" fmla="*/ 1856 w 2030"/>
                <a:gd name="T7" fmla="*/ 719 h 1787"/>
                <a:gd name="T8" fmla="*/ 1857 w 2030"/>
                <a:gd name="T9" fmla="*/ 722 h 1787"/>
                <a:gd name="T10" fmla="*/ 1857 w 2030"/>
                <a:gd name="T11" fmla="*/ 722 h 1787"/>
                <a:gd name="T12" fmla="*/ 1807 w 2030"/>
                <a:gd name="T13" fmla="*/ 1226 h 1787"/>
                <a:gd name="T14" fmla="*/ 1014 w 2030"/>
                <a:gd name="T15" fmla="*/ 1752 h 1787"/>
                <a:gd name="T16" fmla="*/ 683 w 2030"/>
                <a:gd name="T17" fmla="*/ 1685 h 1787"/>
                <a:gd name="T18" fmla="*/ 220 w 2030"/>
                <a:gd name="T19" fmla="*/ 569 h 1787"/>
                <a:gd name="T20" fmla="*/ 223 w 2030"/>
                <a:gd name="T21" fmla="*/ 561 h 1787"/>
                <a:gd name="T22" fmla="*/ 242 w 2030"/>
                <a:gd name="T23" fmla="*/ 519 h 1787"/>
                <a:gd name="T24" fmla="*/ 242 w 2030"/>
                <a:gd name="T25" fmla="*/ 519 h 1787"/>
                <a:gd name="T26" fmla="*/ 1017 w 2030"/>
                <a:gd name="T27" fmla="*/ 0 h 1787"/>
                <a:gd name="T28" fmla="*/ 191 w 2030"/>
                <a:gd name="T29" fmla="*/ 547 h 1787"/>
                <a:gd name="T30" fmla="*/ 669 w 2030"/>
                <a:gd name="T31" fmla="*/ 1717 h 1787"/>
                <a:gd name="T32" fmla="*/ 1014 w 2030"/>
                <a:gd name="T33" fmla="*/ 1787 h 1787"/>
                <a:gd name="T34" fmla="*/ 1839 w 2030"/>
                <a:gd name="T35" fmla="*/ 1239 h 1787"/>
                <a:gd name="T36" fmla="*/ 1362 w 2030"/>
                <a:gd name="T37" fmla="*/ 70 h 1787"/>
                <a:gd name="T38" fmla="*/ 1017 w 2030"/>
                <a:gd name="T39" fmla="*/ 0 h 1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30" h="1787">
                  <a:moveTo>
                    <a:pt x="242" y="519"/>
                  </a:moveTo>
                  <a:cubicBezTo>
                    <a:pt x="389" y="216"/>
                    <a:pt x="695" y="35"/>
                    <a:pt x="1016" y="35"/>
                  </a:cubicBezTo>
                  <a:cubicBezTo>
                    <a:pt x="1127" y="35"/>
                    <a:pt x="1240" y="56"/>
                    <a:pt x="1348" y="102"/>
                  </a:cubicBezTo>
                  <a:cubicBezTo>
                    <a:pt x="1618" y="215"/>
                    <a:pt x="1800" y="452"/>
                    <a:pt x="1856" y="719"/>
                  </a:cubicBezTo>
                  <a:cubicBezTo>
                    <a:pt x="1856" y="720"/>
                    <a:pt x="1857" y="721"/>
                    <a:pt x="1857" y="722"/>
                  </a:cubicBezTo>
                  <a:cubicBezTo>
                    <a:pt x="1857" y="722"/>
                    <a:pt x="1857" y="722"/>
                    <a:pt x="1857" y="722"/>
                  </a:cubicBezTo>
                  <a:cubicBezTo>
                    <a:pt x="1890" y="886"/>
                    <a:pt x="1877" y="1061"/>
                    <a:pt x="1807" y="1226"/>
                  </a:cubicBezTo>
                  <a:cubicBezTo>
                    <a:pt x="1669" y="1554"/>
                    <a:pt x="1350" y="1752"/>
                    <a:pt x="1014" y="1752"/>
                  </a:cubicBezTo>
                  <a:cubicBezTo>
                    <a:pt x="903" y="1752"/>
                    <a:pt x="791" y="1730"/>
                    <a:pt x="683" y="1685"/>
                  </a:cubicBezTo>
                  <a:cubicBezTo>
                    <a:pt x="249" y="1503"/>
                    <a:pt x="42" y="1004"/>
                    <a:pt x="220" y="569"/>
                  </a:cubicBezTo>
                  <a:cubicBezTo>
                    <a:pt x="221" y="566"/>
                    <a:pt x="222" y="564"/>
                    <a:pt x="223" y="561"/>
                  </a:cubicBezTo>
                  <a:cubicBezTo>
                    <a:pt x="229" y="546"/>
                    <a:pt x="236" y="532"/>
                    <a:pt x="242" y="519"/>
                  </a:cubicBezTo>
                  <a:cubicBezTo>
                    <a:pt x="242" y="519"/>
                    <a:pt x="242" y="519"/>
                    <a:pt x="242" y="519"/>
                  </a:cubicBezTo>
                  <a:moveTo>
                    <a:pt x="1017" y="0"/>
                  </a:moveTo>
                  <a:cubicBezTo>
                    <a:pt x="667" y="0"/>
                    <a:pt x="335" y="206"/>
                    <a:pt x="191" y="547"/>
                  </a:cubicBezTo>
                  <a:cubicBezTo>
                    <a:pt x="0" y="1001"/>
                    <a:pt x="215" y="1526"/>
                    <a:pt x="669" y="1717"/>
                  </a:cubicBezTo>
                  <a:cubicBezTo>
                    <a:pt x="782" y="1764"/>
                    <a:pt x="899" y="1787"/>
                    <a:pt x="1014" y="1787"/>
                  </a:cubicBezTo>
                  <a:cubicBezTo>
                    <a:pt x="1363" y="1787"/>
                    <a:pt x="1696" y="1581"/>
                    <a:pt x="1839" y="1239"/>
                  </a:cubicBezTo>
                  <a:cubicBezTo>
                    <a:pt x="2030" y="786"/>
                    <a:pt x="1816" y="261"/>
                    <a:pt x="1362" y="70"/>
                  </a:cubicBezTo>
                  <a:cubicBezTo>
                    <a:pt x="1249" y="22"/>
                    <a:pt x="1132" y="0"/>
                    <a:pt x="10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395"/>
            <p:cNvSpPr>
              <a:spLocks/>
            </p:cNvSpPr>
            <p:nvPr/>
          </p:nvSpPr>
          <p:spPr bwMode="auto">
            <a:xfrm>
              <a:off x="6340476" y="80962"/>
              <a:ext cx="47625" cy="7937"/>
            </a:xfrm>
            <a:custGeom>
              <a:avLst/>
              <a:gdLst>
                <a:gd name="T0" fmla="*/ 13 w 13"/>
                <a:gd name="T1" fmla="*/ 2 h 2"/>
                <a:gd name="T2" fmla="*/ 10 w 13"/>
                <a:gd name="T3" fmla="*/ 1 h 2"/>
                <a:gd name="T4" fmla="*/ 0 w 13"/>
                <a:gd name="T5" fmla="*/ 0 h 2"/>
                <a:gd name="T6" fmla="*/ 13 w 13"/>
                <a:gd name="T7" fmla="*/ 2 h 2"/>
              </a:gdLst>
              <a:ahLst/>
              <a:cxnLst>
                <a:cxn ang="0">
                  <a:pos x="T0" y="T1"/>
                </a:cxn>
                <a:cxn ang="0">
                  <a:pos x="T2" y="T3"/>
                </a:cxn>
                <a:cxn ang="0">
                  <a:pos x="T4" y="T5"/>
                </a:cxn>
                <a:cxn ang="0">
                  <a:pos x="T6" y="T7"/>
                </a:cxn>
              </a:cxnLst>
              <a:rect l="0" t="0" r="r" b="b"/>
              <a:pathLst>
                <a:path w="13" h="2">
                  <a:moveTo>
                    <a:pt x="13" y="2"/>
                  </a:moveTo>
                  <a:cubicBezTo>
                    <a:pt x="12" y="2"/>
                    <a:pt x="11" y="1"/>
                    <a:pt x="10" y="1"/>
                  </a:cubicBezTo>
                  <a:cubicBezTo>
                    <a:pt x="6" y="1"/>
                    <a:pt x="3" y="1"/>
                    <a:pt x="0" y="0"/>
                  </a:cubicBezTo>
                  <a:cubicBezTo>
                    <a:pt x="4" y="1"/>
                    <a:pt x="9" y="1"/>
                    <a:pt x="1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396"/>
            <p:cNvSpPr>
              <a:spLocks noEditPoints="1"/>
            </p:cNvSpPr>
            <p:nvPr/>
          </p:nvSpPr>
          <p:spPr bwMode="auto">
            <a:xfrm>
              <a:off x="3089276" y="207962"/>
              <a:ext cx="6167439" cy="6029321"/>
            </a:xfrm>
            <a:custGeom>
              <a:avLst/>
              <a:gdLst>
                <a:gd name="T0" fmla="*/ 802 w 1643"/>
                <a:gd name="T1" fmla="*/ 1569 h 1606"/>
                <a:gd name="T2" fmla="*/ 742 w 1643"/>
                <a:gd name="T3" fmla="*/ 1567 h 1606"/>
                <a:gd name="T4" fmla="*/ 92 w 1643"/>
                <a:gd name="T5" fmla="*/ 798 h 1606"/>
                <a:gd name="T6" fmla="*/ 801 w 1643"/>
                <a:gd name="T7" fmla="*/ 146 h 1606"/>
                <a:gd name="T8" fmla="*/ 861 w 1643"/>
                <a:gd name="T9" fmla="*/ 148 h 1606"/>
                <a:gd name="T10" fmla="*/ 1511 w 1643"/>
                <a:gd name="T11" fmla="*/ 917 h 1606"/>
                <a:gd name="T12" fmla="*/ 802 w 1643"/>
                <a:gd name="T13" fmla="*/ 1569 h 1606"/>
                <a:gd name="T14" fmla="*/ 837 w 1643"/>
                <a:gd name="T15" fmla="*/ 0 h 1606"/>
                <a:gd name="T16" fmla="*/ 827 w 1643"/>
                <a:gd name="T17" fmla="*/ 117 h 1606"/>
                <a:gd name="T18" fmla="*/ 801 w 1643"/>
                <a:gd name="T19" fmla="*/ 117 h 1606"/>
                <a:gd name="T20" fmla="*/ 138 w 1643"/>
                <a:gd name="T21" fmla="*/ 528 h 1606"/>
                <a:gd name="T22" fmla="*/ 28 w 1643"/>
                <a:gd name="T23" fmla="*/ 483 h 1606"/>
                <a:gd name="T24" fmla="*/ 9 w 1643"/>
                <a:gd name="T25" fmla="*/ 525 h 1606"/>
                <a:gd name="T26" fmla="*/ 6 w 1643"/>
                <a:gd name="T27" fmla="*/ 533 h 1606"/>
                <a:gd name="T28" fmla="*/ 0 w 1643"/>
                <a:gd name="T29" fmla="*/ 549 h 1606"/>
                <a:gd name="T30" fmla="*/ 109 w 1643"/>
                <a:gd name="T31" fmla="*/ 594 h 1606"/>
                <a:gd name="T32" fmla="*/ 63 w 1643"/>
                <a:gd name="T33" fmla="*/ 796 h 1606"/>
                <a:gd name="T34" fmla="*/ 286 w 1643"/>
                <a:gd name="T35" fmla="*/ 1389 h 1606"/>
                <a:gd name="T36" fmla="*/ 209 w 1643"/>
                <a:gd name="T37" fmla="*/ 1479 h 1606"/>
                <a:gd name="T38" fmla="*/ 263 w 1643"/>
                <a:gd name="T39" fmla="*/ 1526 h 1606"/>
                <a:gd name="T40" fmla="*/ 340 w 1643"/>
                <a:gd name="T41" fmla="*/ 1437 h 1606"/>
                <a:gd name="T42" fmla="*/ 740 w 1643"/>
                <a:gd name="T43" fmla="*/ 1595 h 1606"/>
                <a:gd name="T44" fmla="*/ 802 w 1643"/>
                <a:gd name="T45" fmla="*/ 1598 h 1606"/>
                <a:gd name="T46" fmla="*/ 1160 w 1643"/>
                <a:gd name="T47" fmla="*/ 1505 h 1606"/>
                <a:gd name="T48" fmla="*/ 1221 w 1643"/>
                <a:gd name="T49" fmla="*/ 1606 h 1606"/>
                <a:gd name="T50" fmla="*/ 1282 w 1643"/>
                <a:gd name="T51" fmla="*/ 1568 h 1606"/>
                <a:gd name="T52" fmla="*/ 1221 w 1643"/>
                <a:gd name="T53" fmla="*/ 1467 h 1606"/>
                <a:gd name="T54" fmla="*/ 1540 w 1643"/>
                <a:gd name="T55" fmla="*/ 919 h 1606"/>
                <a:gd name="T56" fmla="*/ 1528 w 1643"/>
                <a:gd name="T57" fmla="*/ 713 h 1606"/>
                <a:gd name="T58" fmla="*/ 1643 w 1643"/>
                <a:gd name="T59" fmla="*/ 686 h 1606"/>
                <a:gd name="T60" fmla="*/ 1642 w 1643"/>
                <a:gd name="T61" fmla="*/ 683 h 1606"/>
                <a:gd name="T62" fmla="*/ 1625 w 1643"/>
                <a:gd name="T63" fmla="*/ 616 h 1606"/>
                <a:gd name="T64" fmla="*/ 1510 w 1643"/>
                <a:gd name="T65" fmla="*/ 643 h 1606"/>
                <a:gd name="T66" fmla="*/ 898 w 1643"/>
                <a:gd name="T67" fmla="*/ 124 h 1606"/>
                <a:gd name="T68" fmla="*/ 899 w 1643"/>
                <a:gd name="T69" fmla="*/ 124 h 1606"/>
                <a:gd name="T70" fmla="*/ 909 w 1643"/>
                <a:gd name="T71" fmla="*/ 6 h 1606"/>
                <a:gd name="T72" fmla="*/ 837 w 1643"/>
                <a:gd name="T73" fmla="*/ 0 h 1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43" h="1606">
                  <a:moveTo>
                    <a:pt x="802" y="1569"/>
                  </a:moveTo>
                  <a:cubicBezTo>
                    <a:pt x="782" y="1569"/>
                    <a:pt x="762" y="1568"/>
                    <a:pt x="742" y="1567"/>
                  </a:cubicBezTo>
                  <a:cubicBezTo>
                    <a:pt x="351" y="1534"/>
                    <a:pt x="59" y="1189"/>
                    <a:pt x="92" y="798"/>
                  </a:cubicBezTo>
                  <a:cubicBezTo>
                    <a:pt x="123" y="427"/>
                    <a:pt x="435" y="146"/>
                    <a:pt x="801" y="146"/>
                  </a:cubicBezTo>
                  <a:cubicBezTo>
                    <a:pt x="821" y="146"/>
                    <a:pt x="841" y="147"/>
                    <a:pt x="861" y="148"/>
                  </a:cubicBezTo>
                  <a:cubicBezTo>
                    <a:pt x="1252" y="181"/>
                    <a:pt x="1544" y="526"/>
                    <a:pt x="1511" y="917"/>
                  </a:cubicBezTo>
                  <a:cubicBezTo>
                    <a:pt x="1480" y="1288"/>
                    <a:pt x="1168" y="1569"/>
                    <a:pt x="802" y="1569"/>
                  </a:cubicBezTo>
                  <a:moveTo>
                    <a:pt x="837" y="0"/>
                  </a:moveTo>
                  <a:cubicBezTo>
                    <a:pt x="827" y="117"/>
                    <a:pt x="827" y="117"/>
                    <a:pt x="827" y="117"/>
                  </a:cubicBezTo>
                  <a:cubicBezTo>
                    <a:pt x="818" y="117"/>
                    <a:pt x="810" y="117"/>
                    <a:pt x="801" y="117"/>
                  </a:cubicBezTo>
                  <a:cubicBezTo>
                    <a:pt x="515" y="117"/>
                    <a:pt x="260" y="283"/>
                    <a:pt x="138" y="528"/>
                  </a:cubicBezTo>
                  <a:cubicBezTo>
                    <a:pt x="28" y="483"/>
                    <a:pt x="28" y="483"/>
                    <a:pt x="28" y="483"/>
                  </a:cubicBezTo>
                  <a:cubicBezTo>
                    <a:pt x="22" y="496"/>
                    <a:pt x="15" y="511"/>
                    <a:pt x="9" y="525"/>
                  </a:cubicBezTo>
                  <a:cubicBezTo>
                    <a:pt x="8" y="528"/>
                    <a:pt x="7" y="531"/>
                    <a:pt x="6" y="533"/>
                  </a:cubicBezTo>
                  <a:cubicBezTo>
                    <a:pt x="4" y="538"/>
                    <a:pt x="2" y="544"/>
                    <a:pt x="0" y="549"/>
                  </a:cubicBezTo>
                  <a:cubicBezTo>
                    <a:pt x="109" y="594"/>
                    <a:pt x="109" y="594"/>
                    <a:pt x="109" y="594"/>
                  </a:cubicBezTo>
                  <a:cubicBezTo>
                    <a:pt x="85" y="658"/>
                    <a:pt x="69" y="725"/>
                    <a:pt x="63" y="796"/>
                  </a:cubicBezTo>
                  <a:cubicBezTo>
                    <a:pt x="44" y="1025"/>
                    <a:pt x="132" y="1240"/>
                    <a:pt x="286" y="1389"/>
                  </a:cubicBezTo>
                  <a:cubicBezTo>
                    <a:pt x="209" y="1479"/>
                    <a:pt x="209" y="1479"/>
                    <a:pt x="209" y="1479"/>
                  </a:cubicBezTo>
                  <a:cubicBezTo>
                    <a:pt x="226" y="1495"/>
                    <a:pt x="244" y="1511"/>
                    <a:pt x="263" y="1526"/>
                  </a:cubicBezTo>
                  <a:cubicBezTo>
                    <a:pt x="340" y="1437"/>
                    <a:pt x="340" y="1437"/>
                    <a:pt x="340" y="1437"/>
                  </a:cubicBezTo>
                  <a:cubicBezTo>
                    <a:pt x="451" y="1525"/>
                    <a:pt x="588" y="1583"/>
                    <a:pt x="740" y="1595"/>
                  </a:cubicBezTo>
                  <a:cubicBezTo>
                    <a:pt x="761" y="1597"/>
                    <a:pt x="781" y="1598"/>
                    <a:pt x="802" y="1598"/>
                  </a:cubicBezTo>
                  <a:cubicBezTo>
                    <a:pt x="931" y="1598"/>
                    <a:pt x="1053" y="1564"/>
                    <a:pt x="1160" y="1505"/>
                  </a:cubicBezTo>
                  <a:cubicBezTo>
                    <a:pt x="1221" y="1606"/>
                    <a:pt x="1221" y="1606"/>
                    <a:pt x="1221" y="1606"/>
                  </a:cubicBezTo>
                  <a:cubicBezTo>
                    <a:pt x="1242" y="1594"/>
                    <a:pt x="1262" y="1582"/>
                    <a:pt x="1282" y="1568"/>
                  </a:cubicBezTo>
                  <a:cubicBezTo>
                    <a:pt x="1221" y="1467"/>
                    <a:pt x="1221" y="1467"/>
                    <a:pt x="1221" y="1467"/>
                  </a:cubicBezTo>
                  <a:cubicBezTo>
                    <a:pt x="1398" y="1346"/>
                    <a:pt x="1520" y="1149"/>
                    <a:pt x="1540" y="919"/>
                  </a:cubicBezTo>
                  <a:cubicBezTo>
                    <a:pt x="1546" y="848"/>
                    <a:pt x="1541" y="779"/>
                    <a:pt x="1528" y="713"/>
                  </a:cubicBezTo>
                  <a:cubicBezTo>
                    <a:pt x="1643" y="686"/>
                    <a:pt x="1643" y="686"/>
                    <a:pt x="1643" y="686"/>
                  </a:cubicBezTo>
                  <a:cubicBezTo>
                    <a:pt x="1643" y="685"/>
                    <a:pt x="1642" y="684"/>
                    <a:pt x="1642" y="683"/>
                  </a:cubicBezTo>
                  <a:cubicBezTo>
                    <a:pt x="1637" y="660"/>
                    <a:pt x="1632" y="638"/>
                    <a:pt x="1625" y="616"/>
                  </a:cubicBezTo>
                  <a:cubicBezTo>
                    <a:pt x="1510" y="643"/>
                    <a:pt x="1510" y="643"/>
                    <a:pt x="1510" y="643"/>
                  </a:cubicBezTo>
                  <a:cubicBezTo>
                    <a:pt x="1428" y="372"/>
                    <a:pt x="1193" y="162"/>
                    <a:pt x="898" y="124"/>
                  </a:cubicBezTo>
                  <a:cubicBezTo>
                    <a:pt x="899" y="124"/>
                    <a:pt x="899" y="124"/>
                    <a:pt x="899" y="124"/>
                  </a:cubicBezTo>
                  <a:cubicBezTo>
                    <a:pt x="909" y="6"/>
                    <a:pt x="909" y="6"/>
                    <a:pt x="909" y="6"/>
                  </a:cubicBezTo>
                  <a:cubicBezTo>
                    <a:pt x="885" y="3"/>
                    <a:pt x="861" y="1"/>
                    <a:pt x="83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397"/>
            <p:cNvSpPr>
              <a:spLocks noEditPoints="1"/>
            </p:cNvSpPr>
            <p:nvPr/>
          </p:nvSpPr>
          <p:spPr bwMode="auto">
            <a:xfrm>
              <a:off x="3111501" y="2020888"/>
              <a:ext cx="6145214" cy="761999"/>
            </a:xfrm>
            <a:custGeom>
              <a:avLst/>
              <a:gdLst>
                <a:gd name="T0" fmla="*/ 1636 w 1637"/>
                <a:gd name="T1" fmla="*/ 200 h 203"/>
                <a:gd name="T2" fmla="*/ 1637 w 1637"/>
                <a:gd name="T3" fmla="*/ 203 h 203"/>
                <a:gd name="T4" fmla="*/ 1637 w 1637"/>
                <a:gd name="T5" fmla="*/ 203 h 203"/>
                <a:gd name="T6" fmla="*/ 1636 w 1637"/>
                <a:gd name="T7" fmla="*/ 200 h 203"/>
                <a:gd name="T8" fmla="*/ 22 w 1637"/>
                <a:gd name="T9" fmla="*/ 0 h 203"/>
                <a:gd name="T10" fmla="*/ 3 w 1637"/>
                <a:gd name="T11" fmla="*/ 42 h 203"/>
                <a:gd name="T12" fmla="*/ 0 w 1637"/>
                <a:gd name="T13" fmla="*/ 50 h 203"/>
                <a:gd name="T14" fmla="*/ 3 w 1637"/>
                <a:gd name="T15" fmla="*/ 42 h 203"/>
                <a:gd name="T16" fmla="*/ 22 w 1637"/>
                <a:gd name="T17" fmla="*/ 0 h 203"/>
                <a:gd name="T18" fmla="*/ 22 w 1637"/>
                <a:gd name="T19"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7" h="203">
                  <a:moveTo>
                    <a:pt x="1636" y="200"/>
                  </a:moveTo>
                  <a:cubicBezTo>
                    <a:pt x="1636" y="201"/>
                    <a:pt x="1637" y="202"/>
                    <a:pt x="1637" y="203"/>
                  </a:cubicBezTo>
                  <a:cubicBezTo>
                    <a:pt x="1637" y="203"/>
                    <a:pt x="1637" y="203"/>
                    <a:pt x="1637" y="203"/>
                  </a:cubicBezTo>
                  <a:cubicBezTo>
                    <a:pt x="1637" y="202"/>
                    <a:pt x="1636" y="201"/>
                    <a:pt x="1636" y="200"/>
                  </a:cubicBezTo>
                  <a:moveTo>
                    <a:pt x="22" y="0"/>
                  </a:moveTo>
                  <a:cubicBezTo>
                    <a:pt x="16" y="13"/>
                    <a:pt x="9" y="27"/>
                    <a:pt x="3" y="42"/>
                  </a:cubicBezTo>
                  <a:cubicBezTo>
                    <a:pt x="2" y="45"/>
                    <a:pt x="1" y="47"/>
                    <a:pt x="0" y="50"/>
                  </a:cubicBezTo>
                  <a:cubicBezTo>
                    <a:pt x="1" y="48"/>
                    <a:pt x="2" y="45"/>
                    <a:pt x="3" y="42"/>
                  </a:cubicBezTo>
                  <a:cubicBezTo>
                    <a:pt x="9" y="28"/>
                    <a:pt x="16" y="13"/>
                    <a:pt x="22" y="0"/>
                  </a:cubicBezTo>
                  <a:cubicBezTo>
                    <a:pt x="22" y="0"/>
                    <a:pt x="22" y="0"/>
                    <a:pt x="2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8" name="图片 77"/>
          <p:cNvPicPr>
            <a:picLocks noChangeAspect="1"/>
          </p:cNvPicPr>
          <p:nvPr/>
        </p:nvPicPr>
        <p:blipFill>
          <a:blip r:embed="rId2"/>
          <a:srcRect/>
          <a:stretch>
            <a:fillRect/>
          </a:stretch>
        </p:blipFill>
        <p:spPr>
          <a:xfrm>
            <a:off x="-83404" y="-40567"/>
            <a:ext cx="1062308" cy="1064476"/>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79" name="矩形 78"/>
          <p:cNvSpPr/>
          <p:nvPr/>
        </p:nvSpPr>
        <p:spPr>
          <a:xfrm>
            <a:off x="968027" y="131973"/>
            <a:ext cx="4108817" cy="646331"/>
          </a:xfrm>
          <a:prstGeom prst="rect">
            <a:avLst/>
          </a:prstGeom>
        </p:spPr>
        <p:txBody>
          <a:bodyPr wrap="none">
            <a:spAutoFit/>
          </a:bodyPr>
          <a:lstStyle/>
          <a:p>
            <a:r>
              <a:rPr lang="en-US" altLang="zh-TW" sz="3600" b="1" dirty="0" smtClean="0">
                <a:solidFill>
                  <a:srgbClr val="00EFF1"/>
                </a:solidFill>
                <a:latin typeface="標楷體" panose="03000509000000000000" pitchFamily="65" charset="-120"/>
                <a:ea typeface="標楷體" panose="03000509000000000000" pitchFamily="65" charset="-120"/>
              </a:rPr>
              <a:t>108</a:t>
            </a:r>
            <a:r>
              <a:rPr lang="zh-TW" altLang="en-US" sz="3600" b="1" dirty="0" smtClean="0">
                <a:solidFill>
                  <a:srgbClr val="00EFF1"/>
                </a:solidFill>
                <a:latin typeface="標楷體" panose="03000509000000000000" pitchFamily="65" charset="-120"/>
                <a:ea typeface="標楷體" panose="03000509000000000000" pitchFamily="65" charset="-120"/>
              </a:rPr>
              <a:t>年</a:t>
            </a:r>
            <a:r>
              <a:rPr lang="zh-TW" altLang="en-US" sz="3600" b="1" dirty="0" smtClean="0">
                <a:solidFill>
                  <a:schemeClr val="bg1"/>
                </a:solidFill>
                <a:latin typeface="標楷體" panose="03000509000000000000" pitchFamily="65" charset="-120"/>
                <a:ea typeface="標楷體" panose="03000509000000000000" pitchFamily="65" charset="-120"/>
              </a:rPr>
              <a:t>模擬試題分析</a:t>
            </a:r>
            <a:endParaRPr lang="zh-TW" altLang="en-US" sz="2400" b="1" dirty="0">
              <a:solidFill>
                <a:srgbClr val="00EFF1"/>
              </a:solidFill>
              <a:latin typeface="標楷體" panose="03000509000000000000" pitchFamily="65" charset="-120"/>
              <a:ea typeface="標楷體" panose="03000509000000000000" pitchFamily="65" charset="-120"/>
            </a:endParaRPr>
          </a:p>
        </p:txBody>
      </p:sp>
      <p:grpSp>
        <p:nvGrpSpPr>
          <p:cNvPr id="80" name="组合 79"/>
          <p:cNvGrpSpPr/>
          <p:nvPr/>
        </p:nvGrpSpPr>
        <p:grpSpPr>
          <a:xfrm>
            <a:off x="-552934" y="-209107"/>
            <a:ext cx="1281598" cy="1230792"/>
            <a:chOff x="3613150" y="1047750"/>
            <a:chExt cx="4965700" cy="4768850"/>
          </a:xfrm>
          <a:solidFill>
            <a:srgbClr val="FFFFFF">
              <a:alpha val="15000"/>
            </a:srgbClr>
          </a:solidFill>
        </p:grpSpPr>
        <p:sp>
          <p:nvSpPr>
            <p:cNvPr id="81" name="Freeform 414"/>
            <p:cNvSpPr>
              <a:spLocks noEditPoints="1"/>
            </p:cNvSpPr>
            <p:nvPr/>
          </p:nvSpPr>
          <p:spPr bwMode="auto">
            <a:xfrm>
              <a:off x="3613150" y="1250950"/>
              <a:ext cx="4965700" cy="4367213"/>
            </a:xfrm>
            <a:custGeom>
              <a:avLst/>
              <a:gdLst>
                <a:gd name="T0" fmla="*/ 660 w 1321"/>
                <a:gd name="T1" fmla="*/ 1147 h 1162"/>
                <a:gd name="T2" fmla="*/ 441 w 1321"/>
                <a:gd name="T3" fmla="*/ 1103 h 1162"/>
                <a:gd name="T4" fmla="*/ 138 w 1321"/>
                <a:gd name="T5" fmla="*/ 361 h 1162"/>
                <a:gd name="T6" fmla="*/ 661 w 1321"/>
                <a:gd name="T7" fmla="*/ 14 h 1162"/>
                <a:gd name="T8" fmla="*/ 880 w 1321"/>
                <a:gd name="T9" fmla="*/ 58 h 1162"/>
                <a:gd name="T10" fmla="*/ 1183 w 1321"/>
                <a:gd name="T11" fmla="*/ 800 h 1162"/>
                <a:gd name="T12" fmla="*/ 660 w 1321"/>
                <a:gd name="T13" fmla="*/ 1147 h 1162"/>
                <a:gd name="T14" fmla="*/ 661 w 1321"/>
                <a:gd name="T15" fmla="*/ 0 h 1162"/>
                <a:gd name="T16" fmla="*/ 124 w 1321"/>
                <a:gd name="T17" fmla="*/ 356 h 1162"/>
                <a:gd name="T18" fmla="*/ 435 w 1321"/>
                <a:gd name="T19" fmla="*/ 1116 h 1162"/>
                <a:gd name="T20" fmla="*/ 660 w 1321"/>
                <a:gd name="T21" fmla="*/ 1162 h 1162"/>
                <a:gd name="T22" fmla="*/ 1196 w 1321"/>
                <a:gd name="T23" fmla="*/ 806 h 1162"/>
                <a:gd name="T24" fmla="*/ 886 w 1321"/>
                <a:gd name="T25" fmla="*/ 45 h 1162"/>
                <a:gd name="T26" fmla="*/ 661 w 1321"/>
                <a:gd name="T27" fmla="*/ 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1" h="1162">
                  <a:moveTo>
                    <a:pt x="660" y="1147"/>
                  </a:moveTo>
                  <a:cubicBezTo>
                    <a:pt x="587" y="1147"/>
                    <a:pt x="513" y="1133"/>
                    <a:pt x="441" y="1103"/>
                  </a:cubicBezTo>
                  <a:cubicBezTo>
                    <a:pt x="153" y="982"/>
                    <a:pt x="17" y="649"/>
                    <a:pt x="138" y="361"/>
                  </a:cubicBezTo>
                  <a:cubicBezTo>
                    <a:pt x="229" y="145"/>
                    <a:pt x="440" y="14"/>
                    <a:pt x="661" y="14"/>
                  </a:cubicBezTo>
                  <a:cubicBezTo>
                    <a:pt x="734" y="14"/>
                    <a:pt x="809" y="28"/>
                    <a:pt x="880" y="58"/>
                  </a:cubicBezTo>
                  <a:cubicBezTo>
                    <a:pt x="1169" y="179"/>
                    <a:pt x="1304" y="512"/>
                    <a:pt x="1183" y="800"/>
                  </a:cubicBezTo>
                  <a:cubicBezTo>
                    <a:pt x="1092" y="1017"/>
                    <a:pt x="881" y="1147"/>
                    <a:pt x="660" y="1147"/>
                  </a:cubicBezTo>
                  <a:moveTo>
                    <a:pt x="661" y="0"/>
                  </a:moveTo>
                  <a:cubicBezTo>
                    <a:pt x="434" y="0"/>
                    <a:pt x="218" y="134"/>
                    <a:pt x="124" y="356"/>
                  </a:cubicBezTo>
                  <a:cubicBezTo>
                    <a:pt x="0" y="651"/>
                    <a:pt x="140" y="992"/>
                    <a:pt x="435" y="1116"/>
                  </a:cubicBezTo>
                  <a:cubicBezTo>
                    <a:pt x="509" y="1147"/>
                    <a:pt x="585" y="1162"/>
                    <a:pt x="660" y="1162"/>
                  </a:cubicBezTo>
                  <a:cubicBezTo>
                    <a:pt x="887" y="1162"/>
                    <a:pt x="1103" y="1028"/>
                    <a:pt x="1196" y="806"/>
                  </a:cubicBezTo>
                  <a:cubicBezTo>
                    <a:pt x="1321" y="511"/>
                    <a:pt x="1181" y="169"/>
                    <a:pt x="886" y="45"/>
                  </a:cubicBezTo>
                  <a:cubicBezTo>
                    <a:pt x="812" y="14"/>
                    <a:pt x="736" y="0"/>
                    <a:pt x="661"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15"/>
            <p:cNvSpPr>
              <a:spLocks noEditPoints="1"/>
            </p:cNvSpPr>
            <p:nvPr/>
          </p:nvSpPr>
          <p:spPr bwMode="auto">
            <a:xfrm>
              <a:off x="4302125" y="1855788"/>
              <a:ext cx="3587750" cy="3157538"/>
            </a:xfrm>
            <a:custGeom>
              <a:avLst/>
              <a:gdLst>
                <a:gd name="T0" fmla="*/ 477 w 955"/>
                <a:gd name="T1" fmla="*/ 822 h 840"/>
                <a:gd name="T2" fmla="*/ 322 w 955"/>
                <a:gd name="T3" fmla="*/ 790 h 840"/>
                <a:gd name="T4" fmla="*/ 107 w 955"/>
                <a:gd name="T5" fmla="*/ 264 h 840"/>
                <a:gd name="T6" fmla="*/ 478 w 955"/>
                <a:gd name="T7" fmla="*/ 18 h 840"/>
                <a:gd name="T8" fmla="*/ 633 w 955"/>
                <a:gd name="T9" fmla="*/ 49 h 840"/>
                <a:gd name="T10" fmla="*/ 848 w 955"/>
                <a:gd name="T11" fmla="*/ 575 h 840"/>
                <a:gd name="T12" fmla="*/ 477 w 955"/>
                <a:gd name="T13" fmla="*/ 822 h 840"/>
                <a:gd name="T14" fmla="*/ 478 w 955"/>
                <a:gd name="T15" fmla="*/ 0 h 840"/>
                <a:gd name="T16" fmla="*/ 90 w 955"/>
                <a:gd name="T17" fmla="*/ 257 h 840"/>
                <a:gd name="T18" fmla="*/ 315 w 955"/>
                <a:gd name="T19" fmla="*/ 807 h 840"/>
                <a:gd name="T20" fmla="*/ 477 w 955"/>
                <a:gd name="T21" fmla="*/ 840 h 840"/>
                <a:gd name="T22" fmla="*/ 865 w 955"/>
                <a:gd name="T23" fmla="*/ 583 h 840"/>
                <a:gd name="T24" fmla="*/ 640 w 955"/>
                <a:gd name="T25" fmla="*/ 32 h 840"/>
                <a:gd name="T26" fmla="*/ 478 w 955"/>
                <a:gd name="T27" fmla="*/ 0 h 8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5" h="840">
                  <a:moveTo>
                    <a:pt x="477" y="822"/>
                  </a:moveTo>
                  <a:cubicBezTo>
                    <a:pt x="425" y="822"/>
                    <a:pt x="372" y="812"/>
                    <a:pt x="322" y="790"/>
                  </a:cubicBezTo>
                  <a:cubicBezTo>
                    <a:pt x="117" y="705"/>
                    <a:pt x="21" y="469"/>
                    <a:pt x="107" y="264"/>
                  </a:cubicBezTo>
                  <a:cubicBezTo>
                    <a:pt x="171" y="110"/>
                    <a:pt x="321" y="18"/>
                    <a:pt x="478" y="18"/>
                  </a:cubicBezTo>
                  <a:cubicBezTo>
                    <a:pt x="530" y="18"/>
                    <a:pt x="583" y="28"/>
                    <a:pt x="633" y="49"/>
                  </a:cubicBezTo>
                  <a:cubicBezTo>
                    <a:pt x="838" y="135"/>
                    <a:pt x="934" y="371"/>
                    <a:pt x="848" y="575"/>
                  </a:cubicBezTo>
                  <a:cubicBezTo>
                    <a:pt x="784" y="729"/>
                    <a:pt x="634" y="822"/>
                    <a:pt x="477" y="822"/>
                  </a:cubicBezTo>
                  <a:moveTo>
                    <a:pt x="478" y="0"/>
                  </a:moveTo>
                  <a:cubicBezTo>
                    <a:pt x="314" y="0"/>
                    <a:pt x="157" y="96"/>
                    <a:pt x="90" y="257"/>
                  </a:cubicBezTo>
                  <a:cubicBezTo>
                    <a:pt x="0" y="471"/>
                    <a:pt x="101" y="718"/>
                    <a:pt x="315" y="807"/>
                  </a:cubicBezTo>
                  <a:cubicBezTo>
                    <a:pt x="368" y="830"/>
                    <a:pt x="423" y="840"/>
                    <a:pt x="477" y="840"/>
                  </a:cubicBezTo>
                  <a:cubicBezTo>
                    <a:pt x="641" y="840"/>
                    <a:pt x="798" y="743"/>
                    <a:pt x="865" y="583"/>
                  </a:cubicBezTo>
                  <a:cubicBezTo>
                    <a:pt x="955" y="369"/>
                    <a:pt x="854" y="122"/>
                    <a:pt x="640" y="32"/>
                  </a:cubicBezTo>
                  <a:cubicBezTo>
                    <a:pt x="587" y="10"/>
                    <a:pt x="532" y="0"/>
                    <a:pt x="47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16"/>
            <p:cNvSpPr>
              <a:spLocks noEditPoints="1"/>
            </p:cNvSpPr>
            <p:nvPr/>
          </p:nvSpPr>
          <p:spPr bwMode="auto">
            <a:xfrm>
              <a:off x="5091113" y="2430463"/>
              <a:ext cx="2009775" cy="2008188"/>
            </a:xfrm>
            <a:custGeom>
              <a:avLst/>
              <a:gdLst>
                <a:gd name="T0" fmla="*/ 272 w 535"/>
                <a:gd name="T1" fmla="*/ 534 h 534"/>
                <a:gd name="T2" fmla="*/ 255 w 535"/>
                <a:gd name="T3" fmla="*/ 529 h 534"/>
                <a:gd name="T4" fmla="*/ 308 w 535"/>
                <a:gd name="T5" fmla="*/ 531 h 534"/>
                <a:gd name="T6" fmla="*/ 237 w 535"/>
                <a:gd name="T7" fmla="*/ 532 h 534"/>
                <a:gd name="T8" fmla="*/ 324 w 535"/>
                <a:gd name="T9" fmla="*/ 524 h 534"/>
                <a:gd name="T10" fmla="*/ 186 w 535"/>
                <a:gd name="T11" fmla="*/ 517 h 534"/>
                <a:gd name="T12" fmla="*/ 186 w 535"/>
                <a:gd name="T13" fmla="*/ 517 h 534"/>
                <a:gd name="T14" fmla="*/ 376 w 535"/>
                <a:gd name="T15" fmla="*/ 511 h 534"/>
                <a:gd name="T16" fmla="*/ 168 w 535"/>
                <a:gd name="T17" fmla="*/ 515 h 534"/>
                <a:gd name="T18" fmla="*/ 390 w 535"/>
                <a:gd name="T19" fmla="*/ 499 h 534"/>
                <a:gd name="T20" fmla="*/ 123 w 535"/>
                <a:gd name="T21" fmla="*/ 486 h 534"/>
                <a:gd name="T22" fmla="*/ 123 w 535"/>
                <a:gd name="T23" fmla="*/ 486 h 534"/>
                <a:gd name="T24" fmla="*/ 437 w 535"/>
                <a:gd name="T25" fmla="*/ 474 h 534"/>
                <a:gd name="T26" fmla="*/ 105 w 535"/>
                <a:gd name="T27" fmla="*/ 479 h 534"/>
                <a:gd name="T28" fmla="*/ 447 w 535"/>
                <a:gd name="T29" fmla="*/ 459 h 534"/>
                <a:gd name="T30" fmla="*/ 70 w 535"/>
                <a:gd name="T31" fmla="*/ 440 h 534"/>
                <a:gd name="T32" fmla="*/ 70 w 535"/>
                <a:gd name="T33" fmla="*/ 440 h 534"/>
                <a:gd name="T34" fmla="*/ 486 w 535"/>
                <a:gd name="T35" fmla="*/ 422 h 534"/>
                <a:gd name="T36" fmla="*/ 55 w 535"/>
                <a:gd name="T37" fmla="*/ 429 h 534"/>
                <a:gd name="T38" fmla="*/ 492 w 535"/>
                <a:gd name="T39" fmla="*/ 404 h 534"/>
                <a:gd name="T40" fmla="*/ 31 w 535"/>
                <a:gd name="T41" fmla="*/ 382 h 534"/>
                <a:gd name="T42" fmla="*/ 31 w 535"/>
                <a:gd name="T43" fmla="*/ 382 h 534"/>
                <a:gd name="T44" fmla="*/ 519 w 535"/>
                <a:gd name="T45" fmla="*/ 359 h 534"/>
                <a:gd name="T46" fmla="*/ 20 w 535"/>
                <a:gd name="T47" fmla="*/ 368 h 534"/>
                <a:gd name="T48" fmla="*/ 520 w 535"/>
                <a:gd name="T49" fmla="*/ 340 h 534"/>
                <a:gd name="T50" fmla="*/ 9 w 535"/>
                <a:gd name="T51" fmla="*/ 315 h 534"/>
                <a:gd name="T52" fmla="*/ 9 w 535"/>
                <a:gd name="T53" fmla="*/ 315 h 534"/>
                <a:gd name="T54" fmla="*/ 532 w 535"/>
                <a:gd name="T55" fmla="*/ 307 h 534"/>
                <a:gd name="T56" fmla="*/ 5 w 535"/>
                <a:gd name="T57" fmla="*/ 280 h 534"/>
                <a:gd name="T58" fmla="*/ 5 w 535"/>
                <a:gd name="T59" fmla="*/ 280 h 534"/>
                <a:gd name="T60" fmla="*/ 531 w 535"/>
                <a:gd name="T61" fmla="*/ 270 h 534"/>
                <a:gd name="T62" fmla="*/ 1 w 535"/>
                <a:gd name="T63" fmla="*/ 245 h 534"/>
                <a:gd name="T64" fmla="*/ 1 w 535"/>
                <a:gd name="T65" fmla="*/ 245 h 534"/>
                <a:gd name="T66" fmla="*/ 533 w 535"/>
                <a:gd name="T67" fmla="*/ 235 h 534"/>
                <a:gd name="T68" fmla="*/ 7 w 535"/>
                <a:gd name="T69" fmla="*/ 228 h 534"/>
                <a:gd name="T70" fmla="*/ 517 w 535"/>
                <a:gd name="T71" fmla="*/ 184 h 534"/>
                <a:gd name="T72" fmla="*/ 16 w 535"/>
                <a:gd name="T73" fmla="*/ 175 h 534"/>
                <a:gd name="T74" fmla="*/ 16 w 535"/>
                <a:gd name="T75" fmla="*/ 175 h 534"/>
                <a:gd name="T76" fmla="*/ 515 w 535"/>
                <a:gd name="T77" fmla="*/ 166 h 534"/>
                <a:gd name="T78" fmla="*/ 27 w 535"/>
                <a:gd name="T79" fmla="*/ 161 h 534"/>
                <a:gd name="T80" fmla="*/ 486 w 535"/>
                <a:gd name="T81" fmla="*/ 121 h 534"/>
                <a:gd name="T82" fmla="*/ 49 w 535"/>
                <a:gd name="T83" fmla="*/ 112 h 534"/>
                <a:gd name="T84" fmla="*/ 49 w 535"/>
                <a:gd name="T85" fmla="*/ 112 h 534"/>
                <a:gd name="T86" fmla="*/ 480 w 535"/>
                <a:gd name="T87" fmla="*/ 104 h 534"/>
                <a:gd name="T88" fmla="*/ 63 w 535"/>
                <a:gd name="T89" fmla="*/ 101 h 534"/>
                <a:gd name="T90" fmla="*/ 440 w 535"/>
                <a:gd name="T91" fmla="*/ 68 h 534"/>
                <a:gd name="T92" fmla="*/ 98 w 535"/>
                <a:gd name="T93" fmla="*/ 60 h 534"/>
                <a:gd name="T94" fmla="*/ 98 w 535"/>
                <a:gd name="T95" fmla="*/ 60 h 534"/>
                <a:gd name="T96" fmla="*/ 429 w 535"/>
                <a:gd name="T97" fmla="*/ 54 h 534"/>
                <a:gd name="T98" fmla="*/ 115 w 535"/>
                <a:gd name="T99" fmla="*/ 53 h 534"/>
                <a:gd name="T100" fmla="*/ 382 w 535"/>
                <a:gd name="T101" fmla="*/ 30 h 534"/>
                <a:gd name="T102" fmla="*/ 158 w 535"/>
                <a:gd name="T103" fmla="*/ 23 h 534"/>
                <a:gd name="T104" fmla="*/ 158 w 535"/>
                <a:gd name="T105" fmla="*/ 23 h 534"/>
                <a:gd name="T106" fmla="*/ 367 w 535"/>
                <a:gd name="T107" fmla="*/ 19 h 534"/>
                <a:gd name="T108" fmla="*/ 176 w 535"/>
                <a:gd name="T109" fmla="*/ 20 h 534"/>
                <a:gd name="T110" fmla="*/ 315 w 535"/>
                <a:gd name="T111" fmla="*/ 8 h 534"/>
                <a:gd name="T112" fmla="*/ 227 w 535"/>
                <a:gd name="T113" fmla="*/ 3 h 534"/>
                <a:gd name="T114" fmla="*/ 227 w 535"/>
                <a:gd name="T115" fmla="*/ 3 h 534"/>
                <a:gd name="T116" fmla="*/ 262 w 535"/>
                <a:gd name="T117" fmla="*/ 4 h 534"/>
                <a:gd name="T118" fmla="*/ 289 w 535"/>
                <a:gd name="T119" fmla="*/ 5 h 534"/>
                <a:gd name="T120" fmla="*/ 280 w 535"/>
                <a:gd name="T121" fmla="*/ 0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5" h="534">
                  <a:moveTo>
                    <a:pt x="255" y="529"/>
                  </a:moveTo>
                  <a:cubicBezTo>
                    <a:pt x="254" y="534"/>
                    <a:pt x="254" y="534"/>
                    <a:pt x="254" y="534"/>
                  </a:cubicBezTo>
                  <a:cubicBezTo>
                    <a:pt x="259" y="534"/>
                    <a:pt x="264" y="534"/>
                    <a:pt x="268" y="534"/>
                  </a:cubicBezTo>
                  <a:cubicBezTo>
                    <a:pt x="270" y="534"/>
                    <a:pt x="271" y="534"/>
                    <a:pt x="272" y="534"/>
                  </a:cubicBezTo>
                  <a:cubicBezTo>
                    <a:pt x="272" y="530"/>
                    <a:pt x="272" y="530"/>
                    <a:pt x="272" y="530"/>
                  </a:cubicBezTo>
                  <a:cubicBezTo>
                    <a:pt x="271" y="530"/>
                    <a:pt x="270" y="530"/>
                    <a:pt x="268" y="530"/>
                  </a:cubicBezTo>
                  <a:cubicBezTo>
                    <a:pt x="268" y="530"/>
                    <a:pt x="268" y="530"/>
                    <a:pt x="268" y="530"/>
                  </a:cubicBezTo>
                  <a:cubicBezTo>
                    <a:pt x="264" y="530"/>
                    <a:pt x="259" y="530"/>
                    <a:pt x="255" y="529"/>
                  </a:cubicBezTo>
                  <a:moveTo>
                    <a:pt x="307" y="527"/>
                  </a:moveTo>
                  <a:cubicBezTo>
                    <a:pt x="301" y="528"/>
                    <a:pt x="295" y="528"/>
                    <a:pt x="290" y="529"/>
                  </a:cubicBezTo>
                  <a:cubicBezTo>
                    <a:pt x="290" y="533"/>
                    <a:pt x="290" y="533"/>
                    <a:pt x="290" y="533"/>
                  </a:cubicBezTo>
                  <a:cubicBezTo>
                    <a:pt x="296" y="533"/>
                    <a:pt x="302" y="532"/>
                    <a:pt x="308" y="531"/>
                  </a:cubicBezTo>
                  <a:cubicBezTo>
                    <a:pt x="307" y="527"/>
                    <a:pt x="307" y="527"/>
                    <a:pt x="307" y="527"/>
                  </a:cubicBezTo>
                  <a:moveTo>
                    <a:pt x="220" y="525"/>
                  </a:moveTo>
                  <a:cubicBezTo>
                    <a:pt x="219" y="530"/>
                    <a:pt x="219" y="530"/>
                    <a:pt x="219" y="530"/>
                  </a:cubicBezTo>
                  <a:cubicBezTo>
                    <a:pt x="225" y="531"/>
                    <a:pt x="231" y="532"/>
                    <a:pt x="237" y="532"/>
                  </a:cubicBezTo>
                  <a:cubicBezTo>
                    <a:pt x="237" y="528"/>
                    <a:pt x="237" y="528"/>
                    <a:pt x="237" y="528"/>
                  </a:cubicBezTo>
                  <a:cubicBezTo>
                    <a:pt x="232" y="527"/>
                    <a:pt x="226" y="527"/>
                    <a:pt x="220" y="525"/>
                  </a:cubicBezTo>
                  <a:moveTo>
                    <a:pt x="342" y="519"/>
                  </a:moveTo>
                  <a:cubicBezTo>
                    <a:pt x="336" y="521"/>
                    <a:pt x="330" y="522"/>
                    <a:pt x="324" y="524"/>
                  </a:cubicBezTo>
                  <a:cubicBezTo>
                    <a:pt x="325" y="528"/>
                    <a:pt x="325" y="528"/>
                    <a:pt x="325" y="528"/>
                  </a:cubicBezTo>
                  <a:cubicBezTo>
                    <a:pt x="331" y="527"/>
                    <a:pt x="337" y="525"/>
                    <a:pt x="343" y="523"/>
                  </a:cubicBezTo>
                  <a:cubicBezTo>
                    <a:pt x="342" y="519"/>
                    <a:pt x="342" y="519"/>
                    <a:pt x="342" y="519"/>
                  </a:cubicBezTo>
                  <a:moveTo>
                    <a:pt x="186" y="517"/>
                  </a:moveTo>
                  <a:cubicBezTo>
                    <a:pt x="184" y="521"/>
                    <a:pt x="184" y="521"/>
                    <a:pt x="184" y="521"/>
                  </a:cubicBezTo>
                  <a:cubicBezTo>
                    <a:pt x="190" y="523"/>
                    <a:pt x="196" y="524"/>
                    <a:pt x="202" y="526"/>
                  </a:cubicBezTo>
                  <a:cubicBezTo>
                    <a:pt x="203" y="522"/>
                    <a:pt x="203" y="522"/>
                    <a:pt x="203" y="522"/>
                  </a:cubicBezTo>
                  <a:cubicBezTo>
                    <a:pt x="197" y="520"/>
                    <a:pt x="192" y="518"/>
                    <a:pt x="186" y="517"/>
                  </a:cubicBezTo>
                  <a:moveTo>
                    <a:pt x="375" y="507"/>
                  </a:moveTo>
                  <a:cubicBezTo>
                    <a:pt x="369" y="509"/>
                    <a:pt x="364" y="512"/>
                    <a:pt x="358" y="514"/>
                  </a:cubicBezTo>
                  <a:cubicBezTo>
                    <a:pt x="360" y="518"/>
                    <a:pt x="360" y="518"/>
                    <a:pt x="360" y="518"/>
                  </a:cubicBezTo>
                  <a:cubicBezTo>
                    <a:pt x="365" y="516"/>
                    <a:pt x="371" y="514"/>
                    <a:pt x="376" y="511"/>
                  </a:cubicBezTo>
                  <a:cubicBezTo>
                    <a:pt x="375" y="507"/>
                    <a:pt x="375" y="507"/>
                    <a:pt x="375" y="507"/>
                  </a:cubicBezTo>
                  <a:moveTo>
                    <a:pt x="153" y="504"/>
                  </a:moveTo>
                  <a:cubicBezTo>
                    <a:pt x="151" y="508"/>
                    <a:pt x="151" y="508"/>
                    <a:pt x="151" y="508"/>
                  </a:cubicBezTo>
                  <a:cubicBezTo>
                    <a:pt x="157" y="510"/>
                    <a:pt x="162" y="513"/>
                    <a:pt x="168" y="515"/>
                  </a:cubicBezTo>
                  <a:cubicBezTo>
                    <a:pt x="169" y="511"/>
                    <a:pt x="169" y="511"/>
                    <a:pt x="169" y="511"/>
                  </a:cubicBezTo>
                  <a:cubicBezTo>
                    <a:pt x="164" y="509"/>
                    <a:pt x="158" y="506"/>
                    <a:pt x="153" y="504"/>
                  </a:cubicBezTo>
                  <a:moveTo>
                    <a:pt x="406" y="491"/>
                  </a:moveTo>
                  <a:cubicBezTo>
                    <a:pt x="401" y="494"/>
                    <a:pt x="396" y="497"/>
                    <a:pt x="390" y="499"/>
                  </a:cubicBezTo>
                  <a:cubicBezTo>
                    <a:pt x="392" y="503"/>
                    <a:pt x="392" y="503"/>
                    <a:pt x="392" y="503"/>
                  </a:cubicBezTo>
                  <a:cubicBezTo>
                    <a:pt x="398" y="501"/>
                    <a:pt x="403" y="498"/>
                    <a:pt x="408" y="494"/>
                  </a:cubicBezTo>
                  <a:cubicBezTo>
                    <a:pt x="406" y="491"/>
                    <a:pt x="406" y="491"/>
                    <a:pt x="406" y="491"/>
                  </a:cubicBezTo>
                  <a:moveTo>
                    <a:pt x="123" y="486"/>
                  </a:moveTo>
                  <a:cubicBezTo>
                    <a:pt x="120" y="490"/>
                    <a:pt x="120" y="490"/>
                    <a:pt x="120" y="490"/>
                  </a:cubicBezTo>
                  <a:cubicBezTo>
                    <a:pt x="125" y="493"/>
                    <a:pt x="130" y="496"/>
                    <a:pt x="135" y="499"/>
                  </a:cubicBezTo>
                  <a:cubicBezTo>
                    <a:pt x="138" y="495"/>
                    <a:pt x="138" y="495"/>
                    <a:pt x="138" y="495"/>
                  </a:cubicBezTo>
                  <a:cubicBezTo>
                    <a:pt x="133" y="493"/>
                    <a:pt x="127" y="490"/>
                    <a:pt x="123" y="486"/>
                  </a:cubicBezTo>
                  <a:moveTo>
                    <a:pt x="434" y="470"/>
                  </a:moveTo>
                  <a:cubicBezTo>
                    <a:pt x="430" y="474"/>
                    <a:pt x="425" y="478"/>
                    <a:pt x="420" y="481"/>
                  </a:cubicBezTo>
                  <a:cubicBezTo>
                    <a:pt x="423" y="485"/>
                    <a:pt x="423" y="485"/>
                    <a:pt x="423" y="485"/>
                  </a:cubicBezTo>
                  <a:cubicBezTo>
                    <a:pt x="428" y="481"/>
                    <a:pt x="432" y="478"/>
                    <a:pt x="437" y="474"/>
                  </a:cubicBezTo>
                  <a:cubicBezTo>
                    <a:pt x="434" y="470"/>
                    <a:pt x="434" y="470"/>
                    <a:pt x="434" y="470"/>
                  </a:cubicBezTo>
                  <a:moveTo>
                    <a:pt x="95" y="465"/>
                  </a:moveTo>
                  <a:cubicBezTo>
                    <a:pt x="92" y="468"/>
                    <a:pt x="92" y="468"/>
                    <a:pt x="92" y="468"/>
                  </a:cubicBezTo>
                  <a:cubicBezTo>
                    <a:pt x="96" y="472"/>
                    <a:pt x="101" y="476"/>
                    <a:pt x="105" y="479"/>
                  </a:cubicBezTo>
                  <a:cubicBezTo>
                    <a:pt x="108" y="476"/>
                    <a:pt x="108" y="476"/>
                    <a:pt x="108" y="476"/>
                  </a:cubicBezTo>
                  <a:cubicBezTo>
                    <a:pt x="104" y="473"/>
                    <a:pt x="99" y="469"/>
                    <a:pt x="95" y="465"/>
                  </a:cubicBezTo>
                  <a:moveTo>
                    <a:pt x="460" y="446"/>
                  </a:moveTo>
                  <a:cubicBezTo>
                    <a:pt x="456" y="451"/>
                    <a:pt x="452" y="455"/>
                    <a:pt x="447" y="459"/>
                  </a:cubicBezTo>
                  <a:cubicBezTo>
                    <a:pt x="450" y="462"/>
                    <a:pt x="450" y="462"/>
                    <a:pt x="450" y="462"/>
                  </a:cubicBezTo>
                  <a:cubicBezTo>
                    <a:pt x="455" y="458"/>
                    <a:pt x="459" y="454"/>
                    <a:pt x="463" y="449"/>
                  </a:cubicBezTo>
                  <a:cubicBezTo>
                    <a:pt x="460" y="446"/>
                    <a:pt x="460" y="446"/>
                    <a:pt x="460" y="446"/>
                  </a:cubicBezTo>
                  <a:moveTo>
                    <a:pt x="70" y="440"/>
                  </a:moveTo>
                  <a:cubicBezTo>
                    <a:pt x="66" y="443"/>
                    <a:pt x="66" y="443"/>
                    <a:pt x="66" y="443"/>
                  </a:cubicBezTo>
                  <a:cubicBezTo>
                    <a:pt x="70" y="447"/>
                    <a:pt x="74" y="452"/>
                    <a:pt x="79" y="456"/>
                  </a:cubicBezTo>
                  <a:cubicBezTo>
                    <a:pt x="82" y="453"/>
                    <a:pt x="82" y="453"/>
                    <a:pt x="82" y="453"/>
                  </a:cubicBezTo>
                  <a:cubicBezTo>
                    <a:pt x="78" y="449"/>
                    <a:pt x="74" y="444"/>
                    <a:pt x="70" y="440"/>
                  </a:cubicBezTo>
                  <a:moveTo>
                    <a:pt x="482" y="419"/>
                  </a:moveTo>
                  <a:cubicBezTo>
                    <a:pt x="479" y="424"/>
                    <a:pt x="475" y="428"/>
                    <a:pt x="471" y="433"/>
                  </a:cubicBezTo>
                  <a:cubicBezTo>
                    <a:pt x="475" y="436"/>
                    <a:pt x="475" y="436"/>
                    <a:pt x="475" y="436"/>
                  </a:cubicBezTo>
                  <a:cubicBezTo>
                    <a:pt x="479" y="431"/>
                    <a:pt x="482" y="426"/>
                    <a:pt x="486" y="422"/>
                  </a:cubicBezTo>
                  <a:cubicBezTo>
                    <a:pt x="482" y="419"/>
                    <a:pt x="482" y="419"/>
                    <a:pt x="482" y="419"/>
                  </a:cubicBezTo>
                  <a:moveTo>
                    <a:pt x="48" y="412"/>
                  </a:moveTo>
                  <a:cubicBezTo>
                    <a:pt x="45" y="415"/>
                    <a:pt x="45" y="415"/>
                    <a:pt x="45" y="415"/>
                  </a:cubicBezTo>
                  <a:cubicBezTo>
                    <a:pt x="48" y="419"/>
                    <a:pt x="52" y="425"/>
                    <a:pt x="55" y="429"/>
                  </a:cubicBezTo>
                  <a:cubicBezTo>
                    <a:pt x="59" y="427"/>
                    <a:pt x="59" y="427"/>
                    <a:pt x="59" y="427"/>
                  </a:cubicBezTo>
                  <a:cubicBezTo>
                    <a:pt x="55" y="422"/>
                    <a:pt x="52" y="417"/>
                    <a:pt x="48" y="412"/>
                  </a:cubicBezTo>
                  <a:moveTo>
                    <a:pt x="500" y="389"/>
                  </a:moveTo>
                  <a:cubicBezTo>
                    <a:pt x="498" y="394"/>
                    <a:pt x="495" y="399"/>
                    <a:pt x="492" y="404"/>
                  </a:cubicBezTo>
                  <a:cubicBezTo>
                    <a:pt x="496" y="407"/>
                    <a:pt x="496" y="407"/>
                    <a:pt x="496" y="407"/>
                  </a:cubicBezTo>
                  <a:cubicBezTo>
                    <a:pt x="499" y="402"/>
                    <a:pt x="502" y="396"/>
                    <a:pt x="504" y="391"/>
                  </a:cubicBezTo>
                  <a:cubicBezTo>
                    <a:pt x="500" y="389"/>
                    <a:pt x="500" y="389"/>
                    <a:pt x="500" y="389"/>
                  </a:cubicBezTo>
                  <a:moveTo>
                    <a:pt x="31" y="382"/>
                  </a:moveTo>
                  <a:cubicBezTo>
                    <a:pt x="27" y="384"/>
                    <a:pt x="27" y="384"/>
                    <a:pt x="27" y="384"/>
                  </a:cubicBezTo>
                  <a:cubicBezTo>
                    <a:pt x="30" y="389"/>
                    <a:pt x="32" y="395"/>
                    <a:pt x="35" y="399"/>
                  </a:cubicBezTo>
                  <a:cubicBezTo>
                    <a:pt x="39" y="398"/>
                    <a:pt x="39" y="398"/>
                    <a:pt x="39" y="398"/>
                  </a:cubicBezTo>
                  <a:cubicBezTo>
                    <a:pt x="36" y="392"/>
                    <a:pt x="33" y="387"/>
                    <a:pt x="31" y="382"/>
                  </a:cubicBezTo>
                  <a:moveTo>
                    <a:pt x="515" y="357"/>
                  </a:moveTo>
                  <a:cubicBezTo>
                    <a:pt x="513" y="363"/>
                    <a:pt x="511" y="368"/>
                    <a:pt x="508" y="373"/>
                  </a:cubicBezTo>
                  <a:cubicBezTo>
                    <a:pt x="512" y="375"/>
                    <a:pt x="512" y="375"/>
                    <a:pt x="512" y="375"/>
                  </a:cubicBezTo>
                  <a:cubicBezTo>
                    <a:pt x="515" y="370"/>
                    <a:pt x="517" y="364"/>
                    <a:pt x="519" y="359"/>
                  </a:cubicBezTo>
                  <a:cubicBezTo>
                    <a:pt x="515" y="357"/>
                    <a:pt x="515" y="357"/>
                    <a:pt x="515" y="357"/>
                  </a:cubicBezTo>
                  <a:moveTo>
                    <a:pt x="18" y="349"/>
                  </a:moveTo>
                  <a:cubicBezTo>
                    <a:pt x="14" y="351"/>
                    <a:pt x="14" y="351"/>
                    <a:pt x="14" y="351"/>
                  </a:cubicBezTo>
                  <a:cubicBezTo>
                    <a:pt x="15" y="356"/>
                    <a:pt x="17" y="362"/>
                    <a:pt x="20" y="368"/>
                  </a:cubicBezTo>
                  <a:cubicBezTo>
                    <a:pt x="24" y="366"/>
                    <a:pt x="24" y="366"/>
                    <a:pt x="24" y="366"/>
                  </a:cubicBezTo>
                  <a:cubicBezTo>
                    <a:pt x="21" y="360"/>
                    <a:pt x="19" y="355"/>
                    <a:pt x="18" y="349"/>
                  </a:cubicBezTo>
                  <a:moveTo>
                    <a:pt x="525" y="323"/>
                  </a:moveTo>
                  <a:cubicBezTo>
                    <a:pt x="523" y="329"/>
                    <a:pt x="522" y="335"/>
                    <a:pt x="520" y="340"/>
                  </a:cubicBezTo>
                  <a:cubicBezTo>
                    <a:pt x="525" y="342"/>
                    <a:pt x="525" y="342"/>
                    <a:pt x="525" y="342"/>
                  </a:cubicBezTo>
                  <a:cubicBezTo>
                    <a:pt x="526" y="336"/>
                    <a:pt x="528" y="330"/>
                    <a:pt x="529" y="324"/>
                  </a:cubicBezTo>
                  <a:cubicBezTo>
                    <a:pt x="525" y="323"/>
                    <a:pt x="525" y="323"/>
                    <a:pt x="525" y="323"/>
                  </a:cubicBezTo>
                  <a:moveTo>
                    <a:pt x="9" y="315"/>
                  </a:moveTo>
                  <a:cubicBezTo>
                    <a:pt x="5" y="316"/>
                    <a:pt x="5" y="316"/>
                    <a:pt x="5" y="316"/>
                  </a:cubicBezTo>
                  <a:cubicBezTo>
                    <a:pt x="6" y="322"/>
                    <a:pt x="7" y="328"/>
                    <a:pt x="9" y="334"/>
                  </a:cubicBezTo>
                  <a:cubicBezTo>
                    <a:pt x="13" y="332"/>
                    <a:pt x="13" y="332"/>
                    <a:pt x="13" y="332"/>
                  </a:cubicBezTo>
                  <a:cubicBezTo>
                    <a:pt x="11" y="327"/>
                    <a:pt x="10" y="321"/>
                    <a:pt x="9" y="315"/>
                  </a:cubicBezTo>
                  <a:moveTo>
                    <a:pt x="530" y="288"/>
                  </a:moveTo>
                  <a:cubicBezTo>
                    <a:pt x="530" y="289"/>
                    <a:pt x="530" y="289"/>
                    <a:pt x="530" y="289"/>
                  </a:cubicBezTo>
                  <a:cubicBezTo>
                    <a:pt x="529" y="295"/>
                    <a:pt x="529" y="301"/>
                    <a:pt x="528" y="306"/>
                  </a:cubicBezTo>
                  <a:cubicBezTo>
                    <a:pt x="532" y="307"/>
                    <a:pt x="532" y="307"/>
                    <a:pt x="532" y="307"/>
                  </a:cubicBezTo>
                  <a:cubicBezTo>
                    <a:pt x="533" y="301"/>
                    <a:pt x="534" y="295"/>
                    <a:pt x="534" y="289"/>
                  </a:cubicBezTo>
                  <a:cubicBezTo>
                    <a:pt x="534" y="288"/>
                    <a:pt x="534" y="288"/>
                    <a:pt x="534" y="288"/>
                  </a:cubicBezTo>
                  <a:cubicBezTo>
                    <a:pt x="530" y="288"/>
                    <a:pt x="530" y="288"/>
                    <a:pt x="530" y="288"/>
                  </a:cubicBezTo>
                  <a:moveTo>
                    <a:pt x="5" y="280"/>
                  </a:moveTo>
                  <a:cubicBezTo>
                    <a:pt x="0" y="281"/>
                    <a:pt x="0" y="281"/>
                    <a:pt x="0" y="281"/>
                  </a:cubicBezTo>
                  <a:cubicBezTo>
                    <a:pt x="1" y="287"/>
                    <a:pt x="1" y="293"/>
                    <a:pt x="2" y="299"/>
                  </a:cubicBezTo>
                  <a:cubicBezTo>
                    <a:pt x="6" y="298"/>
                    <a:pt x="6" y="298"/>
                    <a:pt x="6" y="298"/>
                  </a:cubicBezTo>
                  <a:cubicBezTo>
                    <a:pt x="6" y="292"/>
                    <a:pt x="5" y="286"/>
                    <a:pt x="5" y="280"/>
                  </a:cubicBezTo>
                  <a:moveTo>
                    <a:pt x="535" y="252"/>
                  </a:moveTo>
                  <a:cubicBezTo>
                    <a:pt x="530" y="252"/>
                    <a:pt x="530" y="252"/>
                    <a:pt x="530" y="252"/>
                  </a:cubicBezTo>
                  <a:cubicBezTo>
                    <a:pt x="530" y="257"/>
                    <a:pt x="531" y="262"/>
                    <a:pt x="531" y="267"/>
                  </a:cubicBezTo>
                  <a:cubicBezTo>
                    <a:pt x="531" y="268"/>
                    <a:pt x="531" y="269"/>
                    <a:pt x="531" y="270"/>
                  </a:cubicBezTo>
                  <a:cubicBezTo>
                    <a:pt x="535" y="270"/>
                    <a:pt x="535" y="270"/>
                    <a:pt x="535" y="270"/>
                  </a:cubicBezTo>
                  <a:cubicBezTo>
                    <a:pt x="535" y="269"/>
                    <a:pt x="535" y="268"/>
                    <a:pt x="535" y="267"/>
                  </a:cubicBezTo>
                  <a:cubicBezTo>
                    <a:pt x="535" y="262"/>
                    <a:pt x="535" y="257"/>
                    <a:pt x="535" y="252"/>
                  </a:cubicBezTo>
                  <a:moveTo>
                    <a:pt x="1" y="245"/>
                  </a:moveTo>
                  <a:cubicBezTo>
                    <a:pt x="0" y="251"/>
                    <a:pt x="0" y="257"/>
                    <a:pt x="0" y="263"/>
                  </a:cubicBezTo>
                  <a:cubicBezTo>
                    <a:pt x="4" y="263"/>
                    <a:pt x="4" y="263"/>
                    <a:pt x="4" y="263"/>
                  </a:cubicBezTo>
                  <a:cubicBezTo>
                    <a:pt x="5" y="257"/>
                    <a:pt x="5" y="251"/>
                    <a:pt x="5" y="246"/>
                  </a:cubicBezTo>
                  <a:cubicBezTo>
                    <a:pt x="1" y="245"/>
                    <a:pt x="1" y="245"/>
                    <a:pt x="1" y="245"/>
                  </a:cubicBezTo>
                  <a:moveTo>
                    <a:pt x="530" y="217"/>
                  </a:moveTo>
                  <a:cubicBezTo>
                    <a:pt x="526" y="218"/>
                    <a:pt x="526" y="218"/>
                    <a:pt x="526" y="218"/>
                  </a:cubicBezTo>
                  <a:cubicBezTo>
                    <a:pt x="527" y="224"/>
                    <a:pt x="528" y="229"/>
                    <a:pt x="529" y="235"/>
                  </a:cubicBezTo>
                  <a:cubicBezTo>
                    <a:pt x="533" y="235"/>
                    <a:pt x="533" y="235"/>
                    <a:pt x="533" y="235"/>
                  </a:cubicBezTo>
                  <a:cubicBezTo>
                    <a:pt x="532" y="229"/>
                    <a:pt x="532" y="223"/>
                    <a:pt x="530" y="217"/>
                  </a:cubicBezTo>
                  <a:moveTo>
                    <a:pt x="6" y="210"/>
                  </a:moveTo>
                  <a:cubicBezTo>
                    <a:pt x="5" y="216"/>
                    <a:pt x="4" y="221"/>
                    <a:pt x="3" y="228"/>
                  </a:cubicBezTo>
                  <a:cubicBezTo>
                    <a:pt x="7" y="228"/>
                    <a:pt x="7" y="228"/>
                    <a:pt x="7" y="228"/>
                  </a:cubicBezTo>
                  <a:cubicBezTo>
                    <a:pt x="8" y="222"/>
                    <a:pt x="9" y="216"/>
                    <a:pt x="10" y="211"/>
                  </a:cubicBezTo>
                  <a:cubicBezTo>
                    <a:pt x="6" y="210"/>
                    <a:pt x="6" y="210"/>
                    <a:pt x="6" y="210"/>
                  </a:cubicBezTo>
                  <a:moveTo>
                    <a:pt x="521" y="183"/>
                  </a:moveTo>
                  <a:cubicBezTo>
                    <a:pt x="517" y="184"/>
                    <a:pt x="517" y="184"/>
                    <a:pt x="517" y="184"/>
                  </a:cubicBezTo>
                  <a:cubicBezTo>
                    <a:pt x="519" y="189"/>
                    <a:pt x="521" y="195"/>
                    <a:pt x="522" y="201"/>
                  </a:cubicBezTo>
                  <a:cubicBezTo>
                    <a:pt x="527" y="199"/>
                    <a:pt x="527" y="199"/>
                    <a:pt x="527" y="199"/>
                  </a:cubicBezTo>
                  <a:cubicBezTo>
                    <a:pt x="525" y="194"/>
                    <a:pt x="523" y="188"/>
                    <a:pt x="521" y="183"/>
                  </a:cubicBezTo>
                  <a:moveTo>
                    <a:pt x="16" y="175"/>
                  </a:moveTo>
                  <a:cubicBezTo>
                    <a:pt x="14" y="181"/>
                    <a:pt x="12" y="187"/>
                    <a:pt x="11" y="193"/>
                  </a:cubicBezTo>
                  <a:cubicBezTo>
                    <a:pt x="15" y="194"/>
                    <a:pt x="15" y="194"/>
                    <a:pt x="15" y="194"/>
                  </a:cubicBezTo>
                  <a:cubicBezTo>
                    <a:pt x="17" y="188"/>
                    <a:pt x="18" y="183"/>
                    <a:pt x="20" y="177"/>
                  </a:cubicBezTo>
                  <a:cubicBezTo>
                    <a:pt x="16" y="175"/>
                    <a:pt x="16" y="175"/>
                    <a:pt x="16" y="175"/>
                  </a:cubicBezTo>
                  <a:moveTo>
                    <a:pt x="508" y="150"/>
                  </a:moveTo>
                  <a:cubicBezTo>
                    <a:pt x="504" y="151"/>
                    <a:pt x="504" y="151"/>
                    <a:pt x="504" y="151"/>
                  </a:cubicBezTo>
                  <a:cubicBezTo>
                    <a:pt x="507" y="157"/>
                    <a:pt x="509" y="162"/>
                    <a:pt x="511" y="167"/>
                  </a:cubicBezTo>
                  <a:cubicBezTo>
                    <a:pt x="515" y="166"/>
                    <a:pt x="515" y="166"/>
                    <a:pt x="515" y="166"/>
                  </a:cubicBezTo>
                  <a:cubicBezTo>
                    <a:pt x="513" y="160"/>
                    <a:pt x="511" y="155"/>
                    <a:pt x="508" y="150"/>
                  </a:cubicBezTo>
                  <a:moveTo>
                    <a:pt x="31" y="143"/>
                  </a:moveTo>
                  <a:cubicBezTo>
                    <a:pt x="28" y="148"/>
                    <a:pt x="25" y="154"/>
                    <a:pt x="23" y="159"/>
                  </a:cubicBezTo>
                  <a:cubicBezTo>
                    <a:pt x="27" y="161"/>
                    <a:pt x="27" y="161"/>
                    <a:pt x="27" y="161"/>
                  </a:cubicBezTo>
                  <a:cubicBezTo>
                    <a:pt x="29" y="155"/>
                    <a:pt x="32" y="150"/>
                    <a:pt x="34" y="145"/>
                  </a:cubicBezTo>
                  <a:cubicBezTo>
                    <a:pt x="31" y="143"/>
                    <a:pt x="31" y="143"/>
                    <a:pt x="31" y="143"/>
                  </a:cubicBezTo>
                  <a:moveTo>
                    <a:pt x="490" y="119"/>
                  </a:moveTo>
                  <a:cubicBezTo>
                    <a:pt x="486" y="121"/>
                    <a:pt x="486" y="121"/>
                    <a:pt x="486" y="121"/>
                  </a:cubicBezTo>
                  <a:cubicBezTo>
                    <a:pt x="490" y="126"/>
                    <a:pt x="493" y="131"/>
                    <a:pt x="496" y="136"/>
                  </a:cubicBezTo>
                  <a:cubicBezTo>
                    <a:pt x="500" y="134"/>
                    <a:pt x="500" y="134"/>
                    <a:pt x="500" y="134"/>
                  </a:cubicBezTo>
                  <a:cubicBezTo>
                    <a:pt x="497" y="129"/>
                    <a:pt x="493" y="123"/>
                    <a:pt x="490" y="119"/>
                  </a:cubicBezTo>
                  <a:moveTo>
                    <a:pt x="49" y="112"/>
                  </a:moveTo>
                  <a:cubicBezTo>
                    <a:pt x="46" y="118"/>
                    <a:pt x="42" y="122"/>
                    <a:pt x="39" y="127"/>
                  </a:cubicBezTo>
                  <a:cubicBezTo>
                    <a:pt x="43" y="130"/>
                    <a:pt x="43" y="130"/>
                    <a:pt x="43" y="130"/>
                  </a:cubicBezTo>
                  <a:cubicBezTo>
                    <a:pt x="46" y="125"/>
                    <a:pt x="49" y="120"/>
                    <a:pt x="53" y="115"/>
                  </a:cubicBezTo>
                  <a:cubicBezTo>
                    <a:pt x="49" y="112"/>
                    <a:pt x="49" y="112"/>
                    <a:pt x="49" y="112"/>
                  </a:cubicBezTo>
                  <a:moveTo>
                    <a:pt x="468" y="90"/>
                  </a:moveTo>
                  <a:cubicBezTo>
                    <a:pt x="465" y="93"/>
                    <a:pt x="465" y="93"/>
                    <a:pt x="465" y="93"/>
                  </a:cubicBezTo>
                  <a:cubicBezTo>
                    <a:pt x="469" y="97"/>
                    <a:pt x="473" y="102"/>
                    <a:pt x="476" y="107"/>
                  </a:cubicBezTo>
                  <a:cubicBezTo>
                    <a:pt x="480" y="104"/>
                    <a:pt x="480" y="104"/>
                    <a:pt x="480" y="104"/>
                  </a:cubicBezTo>
                  <a:cubicBezTo>
                    <a:pt x="476" y="99"/>
                    <a:pt x="472" y="94"/>
                    <a:pt x="468" y="90"/>
                  </a:cubicBezTo>
                  <a:moveTo>
                    <a:pt x="72" y="85"/>
                  </a:moveTo>
                  <a:cubicBezTo>
                    <a:pt x="68" y="89"/>
                    <a:pt x="64" y="94"/>
                    <a:pt x="60" y="98"/>
                  </a:cubicBezTo>
                  <a:cubicBezTo>
                    <a:pt x="63" y="101"/>
                    <a:pt x="63" y="101"/>
                    <a:pt x="63" y="101"/>
                  </a:cubicBezTo>
                  <a:cubicBezTo>
                    <a:pt x="67" y="96"/>
                    <a:pt x="71" y="92"/>
                    <a:pt x="75" y="88"/>
                  </a:cubicBezTo>
                  <a:cubicBezTo>
                    <a:pt x="72" y="85"/>
                    <a:pt x="72" y="85"/>
                    <a:pt x="72" y="85"/>
                  </a:cubicBezTo>
                  <a:moveTo>
                    <a:pt x="443" y="65"/>
                  </a:moveTo>
                  <a:cubicBezTo>
                    <a:pt x="440" y="68"/>
                    <a:pt x="440" y="68"/>
                    <a:pt x="440" y="68"/>
                  </a:cubicBezTo>
                  <a:cubicBezTo>
                    <a:pt x="444" y="72"/>
                    <a:pt x="449" y="76"/>
                    <a:pt x="453" y="80"/>
                  </a:cubicBezTo>
                  <a:cubicBezTo>
                    <a:pt x="456" y="77"/>
                    <a:pt x="456" y="77"/>
                    <a:pt x="456" y="77"/>
                  </a:cubicBezTo>
                  <a:cubicBezTo>
                    <a:pt x="452" y="73"/>
                    <a:pt x="447" y="69"/>
                    <a:pt x="443" y="65"/>
                  </a:cubicBezTo>
                  <a:moveTo>
                    <a:pt x="98" y="60"/>
                  </a:moveTo>
                  <a:cubicBezTo>
                    <a:pt x="93" y="64"/>
                    <a:pt x="89" y="68"/>
                    <a:pt x="84" y="72"/>
                  </a:cubicBezTo>
                  <a:cubicBezTo>
                    <a:pt x="87" y="75"/>
                    <a:pt x="87" y="75"/>
                    <a:pt x="87" y="75"/>
                  </a:cubicBezTo>
                  <a:cubicBezTo>
                    <a:pt x="92" y="71"/>
                    <a:pt x="96" y="67"/>
                    <a:pt x="101" y="64"/>
                  </a:cubicBezTo>
                  <a:cubicBezTo>
                    <a:pt x="98" y="60"/>
                    <a:pt x="98" y="60"/>
                    <a:pt x="98" y="60"/>
                  </a:cubicBezTo>
                  <a:moveTo>
                    <a:pt x="414" y="43"/>
                  </a:moveTo>
                  <a:cubicBezTo>
                    <a:pt x="412" y="47"/>
                    <a:pt x="412" y="47"/>
                    <a:pt x="412" y="47"/>
                  </a:cubicBezTo>
                  <a:cubicBezTo>
                    <a:pt x="417" y="50"/>
                    <a:pt x="422" y="54"/>
                    <a:pt x="426" y="57"/>
                  </a:cubicBezTo>
                  <a:cubicBezTo>
                    <a:pt x="429" y="54"/>
                    <a:pt x="429" y="54"/>
                    <a:pt x="429" y="54"/>
                  </a:cubicBezTo>
                  <a:cubicBezTo>
                    <a:pt x="424" y="50"/>
                    <a:pt x="419" y="47"/>
                    <a:pt x="414" y="43"/>
                  </a:cubicBezTo>
                  <a:moveTo>
                    <a:pt x="127" y="39"/>
                  </a:moveTo>
                  <a:cubicBezTo>
                    <a:pt x="122" y="43"/>
                    <a:pt x="117" y="46"/>
                    <a:pt x="112" y="49"/>
                  </a:cubicBezTo>
                  <a:cubicBezTo>
                    <a:pt x="115" y="53"/>
                    <a:pt x="115" y="53"/>
                    <a:pt x="115" y="53"/>
                  </a:cubicBezTo>
                  <a:cubicBezTo>
                    <a:pt x="119" y="49"/>
                    <a:pt x="124" y="46"/>
                    <a:pt x="129" y="43"/>
                  </a:cubicBezTo>
                  <a:cubicBezTo>
                    <a:pt x="127" y="39"/>
                    <a:pt x="127" y="39"/>
                    <a:pt x="127" y="39"/>
                  </a:cubicBezTo>
                  <a:moveTo>
                    <a:pt x="383" y="26"/>
                  </a:moveTo>
                  <a:cubicBezTo>
                    <a:pt x="382" y="30"/>
                    <a:pt x="382" y="30"/>
                    <a:pt x="382" y="30"/>
                  </a:cubicBezTo>
                  <a:cubicBezTo>
                    <a:pt x="387" y="32"/>
                    <a:pt x="392" y="35"/>
                    <a:pt x="397" y="38"/>
                  </a:cubicBezTo>
                  <a:cubicBezTo>
                    <a:pt x="399" y="34"/>
                    <a:pt x="399" y="34"/>
                    <a:pt x="399" y="34"/>
                  </a:cubicBezTo>
                  <a:cubicBezTo>
                    <a:pt x="394" y="31"/>
                    <a:pt x="389" y="28"/>
                    <a:pt x="383" y="26"/>
                  </a:cubicBezTo>
                  <a:moveTo>
                    <a:pt x="158" y="23"/>
                  </a:moveTo>
                  <a:cubicBezTo>
                    <a:pt x="153" y="25"/>
                    <a:pt x="148" y="28"/>
                    <a:pt x="142" y="31"/>
                  </a:cubicBezTo>
                  <a:cubicBezTo>
                    <a:pt x="144" y="34"/>
                    <a:pt x="144" y="34"/>
                    <a:pt x="144" y="34"/>
                  </a:cubicBezTo>
                  <a:cubicBezTo>
                    <a:pt x="150" y="32"/>
                    <a:pt x="155" y="29"/>
                    <a:pt x="160" y="27"/>
                  </a:cubicBezTo>
                  <a:cubicBezTo>
                    <a:pt x="158" y="23"/>
                    <a:pt x="158" y="23"/>
                    <a:pt x="158" y="23"/>
                  </a:cubicBezTo>
                  <a:moveTo>
                    <a:pt x="350" y="13"/>
                  </a:moveTo>
                  <a:cubicBezTo>
                    <a:pt x="349" y="17"/>
                    <a:pt x="349" y="17"/>
                    <a:pt x="349" y="17"/>
                  </a:cubicBezTo>
                  <a:cubicBezTo>
                    <a:pt x="355" y="19"/>
                    <a:pt x="360" y="20"/>
                    <a:pt x="365" y="23"/>
                  </a:cubicBezTo>
                  <a:cubicBezTo>
                    <a:pt x="367" y="19"/>
                    <a:pt x="367" y="19"/>
                    <a:pt x="367" y="19"/>
                  </a:cubicBezTo>
                  <a:cubicBezTo>
                    <a:pt x="362" y="16"/>
                    <a:pt x="356" y="15"/>
                    <a:pt x="350" y="13"/>
                  </a:cubicBezTo>
                  <a:moveTo>
                    <a:pt x="192" y="10"/>
                  </a:moveTo>
                  <a:cubicBezTo>
                    <a:pt x="186" y="12"/>
                    <a:pt x="180" y="14"/>
                    <a:pt x="175" y="16"/>
                  </a:cubicBezTo>
                  <a:cubicBezTo>
                    <a:pt x="176" y="20"/>
                    <a:pt x="176" y="20"/>
                    <a:pt x="176" y="20"/>
                  </a:cubicBezTo>
                  <a:cubicBezTo>
                    <a:pt x="182" y="18"/>
                    <a:pt x="187" y="16"/>
                    <a:pt x="193" y="15"/>
                  </a:cubicBezTo>
                  <a:cubicBezTo>
                    <a:pt x="192" y="10"/>
                    <a:pt x="192" y="10"/>
                    <a:pt x="192" y="10"/>
                  </a:cubicBezTo>
                  <a:moveTo>
                    <a:pt x="316" y="4"/>
                  </a:moveTo>
                  <a:cubicBezTo>
                    <a:pt x="315" y="8"/>
                    <a:pt x="315" y="8"/>
                    <a:pt x="315" y="8"/>
                  </a:cubicBezTo>
                  <a:cubicBezTo>
                    <a:pt x="321" y="9"/>
                    <a:pt x="326" y="10"/>
                    <a:pt x="332" y="12"/>
                  </a:cubicBezTo>
                  <a:cubicBezTo>
                    <a:pt x="333" y="8"/>
                    <a:pt x="333" y="8"/>
                    <a:pt x="333" y="8"/>
                  </a:cubicBezTo>
                  <a:cubicBezTo>
                    <a:pt x="327" y="6"/>
                    <a:pt x="321" y="5"/>
                    <a:pt x="316" y="4"/>
                  </a:cubicBezTo>
                  <a:moveTo>
                    <a:pt x="227" y="3"/>
                  </a:moveTo>
                  <a:cubicBezTo>
                    <a:pt x="221" y="3"/>
                    <a:pt x="215" y="4"/>
                    <a:pt x="209" y="6"/>
                  </a:cubicBezTo>
                  <a:cubicBezTo>
                    <a:pt x="210" y="10"/>
                    <a:pt x="210" y="10"/>
                    <a:pt x="210" y="10"/>
                  </a:cubicBezTo>
                  <a:cubicBezTo>
                    <a:pt x="216" y="9"/>
                    <a:pt x="222" y="8"/>
                    <a:pt x="227" y="7"/>
                  </a:cubicBezTo>
                  <a:cubicBezTo>
                    <a:pt x="227" y="3"/>
                    <a:pt x="227" y="3"/>
                    <a:pt x="227" y="3"/>
                  </a:cubicBezTo>
                  <a:moveTo>
                    <a:pt x="262" y="0"/>
                  </a:moveTo>
                  <a:cubicBezTo>
                    <a:pt x="256" y="0"/>
                    <a:pt x="250" y="0"/>
                    <a:pt x="245" y="1"/>
                  </a:cubicBezTo>
                  <a:cubicBezTo>
                    <a:pt x="245" y="5"/>
                    <a:pt x="245" y="5"/>
                    <a:pt x="245" y="5"/>
                  </a:cubicBezTo>
                  <a:cubicBezTo>
                    <a:pt x="251" y="4"/>
                    <a:pt x="256" y="4"/>
                    <a:pt x="262" y="4"/>
                  </a:cubicBezTo>
                  <a:cubicBezTo>
                    <a:pt x="262" y="0"/>
                    <a:pt x="262" y="0"/>
                    <a:pt x="262" y="0"/>
                  </a:cubicBezTo>
                  <a:moveTo>
                    <a:pt x="280" y="0"/>
                  </a:moveTo>
                  <a:cubicBezTo>
                    <a:pt x="280" y="4"/>
                    <a:pt x="280" y="4"/>
                    <a:pt x="280" y="4"/>
                  </a:cubicBezTo>
                  <a:cubicBezTo>
                    <a:pt x="283" y="4"/>
                    <a:pt x="286" y="4"/>
                    <a:pt x="289" y="5"/>
                  </a:cubicBezTo>
                  <a:cubicBezTo>
                    <a:pt x="292" y="5"/>
                    <a:pt x="295" y="5"/>
                    <a:pt x="297" y="6"/>
                  </a:cubicBezTo>
                  <a:cubicBezTo>
                    <a:pt x="298" y="1"/>
                    <a:pt x="298" y="1"/>
                    <a:pt x="298" y="1"/>
                  </a:cubicBezTo>
                  <a:cubicBezTo>
                    <a:pt x="295" y="1"/>
                    <a:pt x="292" y="1"/>
                    <a:pt x="290" y="1"/>
                  </a:cubicBezTo>
                  <a:cubicBezTo>
                    <a:pt x="287" y="0"/>
                    <a:pt x="283" y="0"/>
                    <a:pt x="28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17"/>
            <p:cNvSpPr>
              <a:spLocks noEditPoints="1"/>
            </p:cNvSpPr>
            <p:nvPr/>
          </p:nvSpPr>
          <p:spPr bwMode="auto">
            <a:xfrm>
              <a:off x="4387850" y="1724025"/>
              <a:ext cx="3416300" cy="3416300"/>
            </a:xfrm>
            <a:custGeom>
              <a:avLst/>
              <a:gdLst>
                <a:gd name="T0" fmla="*/ 448 w 909"/>
                <a:gd name="T1" fmla="*/ 896 h 909"/>
                <a:gd name="T2" fmla="*/ 479 w 909"/>
                <a:gd name="T3" fmla="*/ 909 h 909"/>
                <a:gd name="T4" fmla="*/ 356 w 909"/>
                <a:gd name="T5" fmla="*/ 898 h 909"/>
                <a:gd name="T6" fmla="*/ 568 w 909"/>
                <a:gd name="T7" fmla="*/ 882 h 909"/>
                <a:gd name="T8" fmla="*/ 568 w 909"/>
                <a:gd name="T9" fmla="*/ 882 h 909"/>
                <a:gd name="T10" fmla="*/ 330 w 909"/>
                <a:gd name="T11" fmla="*/ 878 h 909"/>
                <a:gd name="T12" fmla="*/ 601 w 909"/>
                <a:gd name="T13" fmla="*/ 885 h 909"/>
                <a:gd name="T14" fmla="*/ 240 w 909"/>
                <a:gd name="T15" fmla="*/ 856 h 909"/>
                <a:gd name="T16" fmla="*/ 679 w 909"/>
                <a:gd name="T17" fmla="*/ 835 h 909"/>
                <a:gd name="T18" fmla="*/ 679 w 909"/>
                <a:gd name="T19" fmla="*/ 835 h 909"/>
                <a:gd name="T20" fmla="*/ 220 w 909"/>
                <a:gd name="T21" fmla="*/ 829 h 909"/>
                <a:gd name="T22" fmla="*/ 711 w 909"/>
                <a:gd name="T23" fmla="*/ 830 h 909"/>
                <a:gd name="T24" fmla="*/ 140 w 909"/>
                <a:gd name="T25" fmla="*/ 783 h 909"/>
                <a:gd name="T26" fmla="*/ 773 w 909"/>
                <a:gd name="T27" fmla="*/ 761 h 909"/>
                <a:gd name="T28" fmla="*/ 773 w 909"/>
                <a:gd name="T29" fmla="*/ 761 h 909"/>
                <a:gd name="T30" fmla="*/ 128 w 909"/>
                <a:gd name="T31" fmla="*/ 752 h 909"/>
                <a:gd name="T32" fmla="*/ 803 w 909"/>
                <a:gd name="T33" fmla="*/ 747 h 909"/>
                <a:gd name="T34" fmla="*/ 63 w 909"/>
                <a:gd name="T35" fmla="*/ 686 h 909"/>
                <a:gd name="T36" fmla="*/ 844 w 909"/>
                <a:gd name="T37" fmla="*/ 664 h 909"/>
                <a:gd name="T38" fmla="*/ 844 w 909"/>
                <a:gd name="T39" fmla="*/ 664 h 909"/>
                <a:gd name="T40" fmla="*/ 60 w 909"/>
                <a:gd name="T41" fmla="*/ 652 h 909"/>
                <a:gd name="T42" fmla="*/ 869 w 909"/>
                <a:gd name="T43" fmla="*/ 642 h 909"/>
                <a:gd name="T44" fmla="*/ 15 w 909"/>
                <a:gd name="T45" fmla="*/ 572 h 909"/>
                <a:gd name="T46" fmla="*/ 886 w 909"/>
                <a:gd name="T47" fmla="*/ 551 h 909"/>
                <a:gd name="T48" fmla="*/ 886 w 909"/>
                <a:gd name="T49" fmla="*/ 551 h 909"/>
                <a:gd name="T50" fmla="*/ 21 w 909"/>
                <a:gd name="T51" fmla="*/ 539 h 909"/>
                <a:gd name="T52" fmla="*/ 891 w 909"/>
                <a:gd name="T53" fmla="*/ 522 h 909"/>
                <a:gd name="T54" fmla="*/ 895 w 909"/>
                <a:gd name="T55" fmla="*/ 490 h 909"/>
                <a:gd name="T56" fmla="*/ 14 w 909"/>
                <a:gd name="T57" fmla="*/ 479 h 909"/>
                <a:gd name="T58" fmla="*/ 908 w 909"/>
                <a:gd name="T59" fmla="*/ 429 h 909"/>
                <a:gd name="T60" fmla="*/ 909 w 909"/>
                <a:gd name="T61" fmla="*/ 460 h 909"/>
                <a:gd name="T62" fmla="*/ 1 w 909"/>
                <a:gd name="T63" fmla="*/ 417 h 909"/>
                <a:gd name="T64" fmla="*/ 5 w 909"/>
                <a:gd name="T65" fmla="*/ 387 h 909"/>
                <a:gd name="T66" fmla="*/ 906 w 909"/>
                <a:gd name="T67" fmla="*/ 398 h 909"/>
                <a:gd name="T68" fmla="*/ 23 w 909"/>
                <a:gd name="T69" fmla="*/ 359 h 909"/>
                <a:gd name="T70" fmla="*/ 872 w 909"/>
                <a:gd name="T71" fmla="*/ 312 h 909"/>
                <a:gd name="T72" fmla="*/ 40 w 909"/>
                <a:gd name="T73" fmla="*/ 268 h 909"/>
                <a:gd name="T74" fmla="*/ 40 w 909"/>
                <a:gd name="T75" fmla="*/ 268 h 909"/>
                <a:gd name="T76" fmla="*/ 874 w 909"/>
                <a:gd name="T77" fmla="*/ 279 h 909"/>
                <a:gd name="T78" fmla="*/ 65 w 909"/>
                <a:gd name="T79" fmla="*/ 247 h 909"/>
                <a:gd name="T80" fmla="*/ 818 w 909"/>
                <a:gd name="T81" fmla="*/ 205 h 909"/>
                <a:gd name="T82" fmla="*/ 105 w 909"/>
                <a:gd name="T83" fmla="*/ 163 h 909"/>
                <a:gd name="T84" fmla="*/ 105 w 909"/>
                <a:gd name="T85" fmla="*/ 163 h 909"/>
                <a:gd name="T86" fmla="*/ 811 w 909"/>
                <a:gd name="T87" fmla="*/ 172 h 909"/>
                <a:gd name="T88" fmla="*/ 136 w 909"/>
                <a:gd name="T89" fmla="*/ 150 h 909"/>
                <a:gd name="T90" fmla="*/ 737 w 909"/>
                <a:gd name="T91" fmla="*/ 116 h 909"/>
                <a:gd name="T92" fmla="*/ 197 w 909"/>
                <a:gd name="T93" fmla="*/ 80 h 909"/>
                <a:gd name="T94" fmla="*/ 197 w 909"/>
                <a:gd name="T95" fmla="*/ 80 h 909"/>
                <a:gd name="T96" fmla="*/ 721 w 909"/>
                <a:gd name="T97" fmla="*/ 87 h 909"/>
                <a:gd name="T98" fmla="*/ 230 w 909"/>
                <a:gd name="T99" fmla="*/ 75 h 909"/>
                <a:gd name="T100" fmla="*/ 635 w 909"/>
                <a:gd name="T101" fmla="*/ 52 h 909"/>
                <a:gd name="T102" fmla="*/ 308 w 909"/>
                <a:gd name="T103" fmla="*/ 25 h 909"/>
                <a:gd name="T104" fmla="*/ 308 w 909"/>
                <a:gd name="T105" fmla="*/ 25 h 909"/>
                <a:gd name="T106" fmla="*/ 612 w 909"/>
                <a:gd name="T107" fmla="*/ 28 h 909"/>
                <a:gd name="T108" fmla="*/ 341 w 909"/>
                <a:gd name="T109" fmla="*/ 28 h 909"/>
                <a:gd name="T110" fmla="*/ 520 w 909"/>
                <a:gd name="T111" fmla="*/ 18 h 909"/>
                <a:gd name="T112" fmla="*/ 429 w 909"/>
                <a:gd name="T113" fmla="*/ 1 h 909"/>
                <a:gd name="T114" fmla="*/ 429 w 909"/>
                <a:gd name="T115" fmla="*/ 1 h 909"/>
                <a:gd name="T116" fmla="*/ 491 w 909"/>
                <a:gd name="T1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09" h="909">
                  <a:moveTo>
                    <a:pt x="418" y="895"/>
                  </a:moveTo>
                  <a:cubicBezTo>
                    <a:pt x="417" y="908"/>
                    <a:pt x="417" y="908"/>
                    <a:pt x="417" y="908"/>
                  </a:cubicBezTo>
                  <a:cubicBezTo>
                    <a:pt x="428" y="909"/>
                    <a:pt x="438" y="909"/>
                    <a:pt x="448" y="909"/>
                  </a:cubicBezTo>
                  <a:cubicBezTo>
                    <a:pt x="448" y="896"/>
                    <a:pt x="448" y="896"/>
                    <a:pt x="448" y="896"/>
                  </a:cubicBezTo>
                  <a:cubicBezTo>
                    <a:pt x="438" y="896"/>
                    <a:pt x="428" y="895"/>
                    <a:pt x="418" y="895"/>
                  </a:cubicBezTo>
                  <a:moveTo>
                    <a:pt x="509" y="893"/>
                  </a:moveTo>
                  <a:cubicBezTo>
                    <a:pt x="498" y="894"/>
                    <a:pt x="489" y="895"/>
                    <a:pt x="479" y="895"/>
                  </a:cubicBezTo>
                  <a:cubicBezTo>
                    <a:pt x="479" y="909"/>
                    <a:pt x="479" y="909"/>
                    <a:pt x="479" y="909"/>
                  </a:cubicBezTo>
                  <a:cubicBezTo>
                    <a:pt x="490" y="908"/>
                    <a:pt x="500" y="907"/>
                    <a:pt x="510" y="906"/>
                  </a:cubicBezTo>
                  <a:cubicBezTo>
                    <a:pt x="509" y="893"/>
                    <a:pt x="509" y="893"/>
                    <a:pt x="509" y="893"/>
                  </a:cubicBezTo>
                  <a:moveTo>
                    <a:pt x="359" y="886"/>
                  </a:moveTo>
                  <a:cubicBezTo>
                    <a:pt x="356" y="898"/>
                    <a:pt x="356" y="898"/>
                    <a:pt x="356" y="898"/>
                  </a:cubicBezTo>
                  <a:cubicBezTo>
                    <a:pt x="366" y="901"/>
                    <a:pt x="376" y="903"/>
                    <a:pt x="386" y="904"/>
                  </a:cubicBezTo>
                  <a:cubicBezTo>
                    <a:pt x="388" y="891"/>
                    <a:pt x="388" y="891"/>
                    <a:pt x="388" y="891"/>
                  </a:cubicBezTo>
                  <a:cubicBezTo>
                    <a:pt x="378" y="890"/>
                    <a:pt x="368" y="888"/>
                    <a:pt x="359" y="886"/>
                  </a:cubicBezTo>
                  <a:moveTo>
                    <a:pt x="568" y="882"/>
                  </a:moveTo>
                  <a:cubicBezTo>
                    <a:pt x="558" y="884"/>
                    <a:pt x="548" y="886"/>
                    <a:pt x="538" y="888"/>
                  </a:cubicBezTo>
                  <a:cubicBezTo>
                    <a:pt x="541" y="901"/>
                    <a:pt x="541" y="901"/>
                    <a:pt x="541" y="901"/>
                  </a:cubicBezTo>
                  <a:cubicBezTo>
                    <a:pt x="551" y="899"/>
                    <a:pt x="561" y="897"/>
                    <a:pt x="571" y="894"/>
                  </a:cubicBezTo>
                  <a:cubicBezTo>
                    <a:pt x="568" y="882"/>
                    <a:pt x="568" y="882"/>
                    <a:pt x="568" y="882"/>
                  </a:cubicBezTo>
                  <a:moveTo>
                    <a:pt x="301" y="869"/>
                  </a:moveTo>
                  <a:cubicBezTo>
                    <a:pt x="296" y="881"/>
                    <a:pt x="296" y="881"/>
                    <a:pt x="296" y="881"/>
                  </a:cubicBezTo>
                  <a:cubicBezTo>
                    <a:pt x="306" y="885"/>
                    <a:pt x="316" y="888"/>
                    <a:pt x="326" y="891"/>
                  </a:cubicBezTo>
                  <a:cubicBezTo>
                    <a:pt x="330" y="878"/>
                    <a:pt x="330" y="878"/>
                    <a:pt x="330" y="878"/>
                  </a:cubicBezTo>
                  <a:cubicBezTo>
                    <a:pt x="320" y="875"/>
                    <a:pt x="310" y="872"/>
                    <a:pt x="301" y="869"/>
                  </a:cubicBezTo>
                  <a:moveTo>
                    <a:pt x="625" y="862"/>
                  </a:moveTo>
                  <a:cubicBezTo>
                    <a:pt x="615" y="866"/>
                    <a:pt x="606" y="870"/>
                    <a:pt x="596" y="873"/>
                  </a:cubicBezTo>
                  <a:cubicBezTo>
                    <a:pt x="601" y="885"/>
                    <a:pt x="601" y="885"/>
                    <a:pt x="601" y="885"/>
                  </a:cubicBezTo>
                  <a:cubicBezTo>
                    <a:pt x="611" y="882"/>
                    <a:pt x="620" y="878"/>
                    <a:pt x="630" y="874"/>
                  </a:cubicBezTo>
                  <a:cubicBezTo>
                    <a:pt x="625" y="862"/>
                    <a:pt x="625" y="862"/>
                    <a:pt x="625" y="862"/>
                  </a:cubicBezTo>
                  <a:moveTo>
                    <a:pt x="246" y="844"/>
                  </a:moveTo>
                  <a:cubicBezTo>
                    <a:pt x="240" y="856"/>
                    <a:pt x="240" y="856"/>
                    <a:pt x="240" y="856"/>
                  </a:cubicBezTo>
                  <a:cubicBezTo>
                    <a:pt x="249" y="860"/>
                    <a:pt x="258" y="865"/>
                    <a:pt x="268" y="869"/>
                  </a:cubicBezTo>
                  <a:cubicBezTo>
                    <a:pt x="273" y="857"/>
                    <a:pt x="273" y="857"/>
                    <a:pt x="273" y="857"/>
                  </a:cubicBezTo>
                  <a:cubicBezTo>
                    <a:pt x="264" y="853"/>
                    <a:pt x="255" y="849"/>
                    <a:pt x="246" y="844"/>
                  </a:cubicBezTo>
                  <a:moveTo>
                    <a:pt x="679" y="835"/>
                  </a:moveTo>
                  <a:cubicBezTo>
                    <a:pt x="670" y="840"/>
                    <a:pt x="661" y="845"/>
                    <a:pt x="652" y="850"/>
                  </a:cubicBezTo>
                  <a:cubicBezTo>
                    <a:pt x="658" y="861"/>
                    <a:pt x="658" y="861"/>
                    <a:pt x="658" y="861"/>
                  </a:cubicBezTo>
                  <a:cubicBezTo>
                    <a:pt x="667" y="857"/>
                    <a:pt x="676" y="852"/>
                    <a:pt x="685" y="847"/>
                  </a:cubicBezTo>
                  <a:cubicBezTo>
                    <a:pt x="679" y="835"/>
                    <a:pt x="679" y="835"/>
                    <a:pt x="679" y="835"/>
                  </a:cubicBezTo>
                  <a:moveTo>
                    <a:pt x="195" y="812"/>
                  </a:moveTo>
                  <a:cubicBezTo>
                    <a:pt x="187" y="823"/>
                    <a:pt x="187" y="823"/>
                    <a:pt x="187" y="823"/>
                  </a:cubicBezTo>
                  <a:cubicBezTo>
                    <a:pt x="196" y="829"/>
                    <a:pt x="204" y="834"/>
                    <a:pt x="213" y="840"/>
                  </a:cubicBezTo>
                  <a:cubicBezTo>
                    <a:pt x="220" y="829"/>
                    <a:pt x="220" y="829"/>
                    <a:pt x="220" y="829"/>
                  </a:cubicBezTo>
                  <a:cubicBezTo>
                    <a:pt x="211" y="823"/>
                    <a:pt x="203" y="818"/>
                    <a:pt x="195" y="812"/>
                  </a:cubicBezTo>
                  <a:moveTo>
                    <a:pt x="728" y="801"/>
                  </a:moveTo>
                  <a:cubicBezTo>
                    <a:pt x="720" y="807"/>
                    <a:pt x="712" y="814"/>
                    <a:pt x="704" y="819"/>
                  </a:cubicBezTo>
                  <a:cubicBezTo>
                    <a:pt x="711" y="830"/>
                    <a:pt x="711" y="830"/>
                    <a:pt x="711" y="830"/>
                  </a:cubicBezTo>
                  <a:cubicBezTo>
                    <a:pt x="720" y="824"/>
                    <a:pt x="728" y="818"/>
                    <a:pt x="736" y="811"/>
                  </a:cubicBezTo>
                  <a:cubicBezTo>
                    <a:pt x="728" y="801"/>
                    <a:pt x="728" y="801"/>
                    <a:pt x="728" y="801"/>
                  </a:cubicBezTo>
                  <a:moveTo>
                    <a:pt x="149" y="773"/>
                  </a:moveTo>
                  <a:cubicBezTo>
                    <a:pt x="140" y="783"/>
                    <a:pt x="140" y="783"/>
                    <a:pt x="140" y="783"/>
                  </a:cubicBezTo>
                  <a:cubicBezTo>
                    <a:pt x="147" y="790"/>
                    <a:pt x="155" y="797"/>
                    <a:pt x="163" y="803"/>
                  </a:cubicBezTo>
                  <a:cubicBezTo>
                    <a:pt x="171" y="793"/>
                    <a:pt x="171" y="793"/>
                    <a:pt x="171" y="793"/>
                  </a:cubicBezTo>
                  <a:cubicBezTo>
                    <a:pt x="163" y="787"/>
                    <a:pt x="156" y="780"/>
                    <a:pt x="149" y="773"/>
                  </a:cubicBezTo>
                  <a:moveTo>
                    <a:pt x="773" y="761"/>
                  </a:moveTo>
                  <a:cubicBezTo>
                    <a:pt x="766" y="768"/>
                    <a:pt x="759" y="775"/>
                    <a:pt x="751" y="782"/>
                  </a:cubicBezTo>
                  <a:cubicBezTo>
                    <a:pt x="760" y="792"/>
                    <a:pt x="760" y="792"/>
                    <a:pt x="760" y="792"/>
                  </a:cubicBezTo>
                  <a:cubicBezTo>
                    <a:pt x="768" y="785"/>
                    <a:pt x="775" y="777"/>
                    <a:pt x="782" y="770"/>
                  </a:cubicBezTo>
                  <a:cubicBezTo>
                    <a:pt x="773" y="761"/>
                    <a:pt x="773" y="761"/>
                    <a:pt x="773" y="761"/>
                  </a:cubicBezTo>
                  <a:moveTo>
                    <a:pt x="108" y="729"/>
                  </a:moveTo>
                  <a:cubicBezTo>
                    <a:pt x="98" y="737"/>
                    <a:pt x="98" y="737"/>
                    <a:pt x="98" y="737"/>
                  </a:cubicBezTo>
                  <a:cubicBezTo>
                    <a:pt x="104" y="745"/>
                    <a:pt x="111" y="753"/>
                    <a:pt x="118" y="761"/>
                  </a:cubicBezTo>
                  <a:cubicBezTo>
                    <a:pt x="128" y="752"/>
                    <a:pt x="128" y="752"/>
                    <a:pt x="128" y="752"/>
                  </a:cubicBezTo>
                  <a:cubicBezTo>
                    <a:pt x="121" y="744"/>
                    <a:pt x="115" y="736"/>
                    <a:pt x="108" y="729"/>
                  </a:cubicBezTo>
                  <a:moveTo>
                    <a:pt x="812" y="715"/>
                  </a:moveTo>
                  <a:cubicBezTo>
                    <a:pt x="806" y="723"/>
                    <a:pt x="800" y="731"/>
                    <a:pt x="793" y="739"/>
                  </a:cubicBezTo>
                  <a:cubicBezTo>
                    <a:pt x="803" y="747"/>
                    <a:pt x="803" y="747"/>
                    <a:pt x="803" y="747"/>
                  </a:cubicBezTo>
                  <a:cubicBezTo>
                    <a:pt x="810" y="739"/>
                    <a:pt x="816" y="731"/>
                    <a:pt x="822" y="723"/>
                  </a:cubicBezTo>
                  <a:cubicBezTo>
                    <a:pt x="812" y="715"/>
                    <a:pt x="812" y="715"/>
                    <a:pt x="812" y="715"/>
                  </a:cubicBezTo>
                  <a:moveTo>
                    <a:pt x="74" y="679"/>
                  </a:moveTo>
                  <a:cubicBezTo>
                    <a:pt x="63" y="686"/>
                    <a:pt x="63" y="686"/>
                    <a:pt x="63" y="686"/>
                  </a:cubicBezTo>
                  <a:cubicBezTo>
                    <a:pt x="68" y="694"/>
                    <a:pt x="74" y="703"/>
                    <a:pt x="80" y="712"/>
                  </a:cubicBezTo>
                  <a:cubicBezTo>
                    <a:pt x="90" y="705"/>
                    <a:pt x="90" y="705"/>
                    <a:pt x="90" y="705"/>
                  </a:cubicBezTo>
                  <a:cubicBezTo>
                    <a:pt x="85" y="696"/>
                    <a:pt x="79" y="688"/>
                    <a:pt x="74" y="679"/>
                  </a:cubicBezTo>
                  <a:moveTo>
                    <a:pt x="844" y="664"/>
                  </a:moveTo>
                  <a:cubicBezTo>
                    <a:pt x="839" y="673"/>
                    <a:pt x="834" y="681"/>
                    <a:pt x="829" y="690"/>
                  </a:cubicBezTo>
                  <a:cubicBezTo>
                    <a:pt x="840" y="697"/>
                    <a:pt x="840" y="697"/>
                    <a:pt x="840" y="697"/>
                  </a:cubicBezTo>
                  <a:cubicBezTo>
                    <a:pt x="845" y="688"/>
                    <a:pt x="850" y="679"/>
                    <a:pt x="855" y="670"/>
                  </a:cubicBezTo>
                  <a:cubicBezTo>
                    <a:pt x="844" y="664"/>
                    <a:pt x="844" y="664"/>
                    <a:pt x="844" y="664"/>
                  </a:cubicBezTo>
                  <a:moveTo>
                    <a:pt x="47" y="625"/>
                  </a:moveTo>
                  <a:cubicBezTo>
                    <a:pt x="35" y="630"/>
                    <a:pt x="35" y="630"/>
                    <a:pt x="35" y="630"/>
                  </a:cubicBezTo>
                  <a:cubicBezTo>
                    <a:pt x="39" y="640"/>
                    <a:pt x="43" y="649"/>
                    <a:pt x="48" y="658"/>
                  </a:cubicBezTo>
                  <a:cubicBezTo>
                    <a:pt x="60" y="652"/>
                    <a:pt x="60" y="652"/>
                    <a:pt x="60" y="652"/>
                  </a:cubicBezTo>
                  <a:cubicBezTo>
                    <a:pt x="55" y="644"/>
                    <a:pt x="51" y="635"/>
                    <a:pt x="47" y="625"/>
                  </a:cubicBezTo>
                  <a:moveTo>
                    <a:pt x="868" y="609"/>
                  </a:moveTo>
                  <a:cubicBezTo>
                    <a:pt x="865" y="618"/>
                    <a:pt x="861" y="628"/>
                    <a:pt x="857" y="636"/>
                  </a:cubicBezTo>
                  <a:cubicBezTo>
                    <a:pt x="869" y="642"/>
                    <a:pt x="869" y="642"/>
                    <a:pt x="869" y="642"/>
                  </a:cubicBezTo>
                  <a:cubicBezTo>
                    <a:pt x="873" y="633"/>
                    <a:pt x="877" y="623"/>
                    <a:pt x="881" y="613"/>
                  </a:cubicBezTo>
                  <a:cubicBezTo>
                    <a:pt x="868" y="609"/>
                    <a:pt x="868" y="609"/>
                    <a:pt x="868" y="609"/>
                  </a:cubicBezTo>
                  <a:moveTo>
                    <a:pt x="28" y="568"/>
                  </a:moveTo>
                  <a:cubicBezTo>
                    <a:pt x="15" y="572"/>
                    <a:pt x="15" y="572"/>
                    <a:pt x="15" y="572"/>
                  </a:cubicBezTo>
                  <a:cubicBezTo>
                    <a:pt x="18" y="582"/>
                    <a:pt x="21" y="592"/>
                    <a:pt x="24" y="601"/>
                  </a:cubicBezTo>
                  <a:cubicBezTo>
                    <a:pt x="36" y="597"/>
                    <a:pt x="36" y="597"/>
                    <a:pt x="36" y="597"/>
                  </a:cubicBezTo>
                  <a:cubicBezTo>
                    <a:pt x="33" y="588"/>
                    <a:pt x="30" y="578"/>
                    <a:pt x="28" y="568"/>
                  </a:cubicBezTo>
                  <a:moveTo>
                    <a:pt x="886" y="551"/>
                  </a:moveTo>
                  <a:cubicBezTo>
                    <a:pt x="883" y="561"/>
                    <a:pt x="881" y="571"/>
                    <a:pt x="878" y="580"/>
                  </a:cubicBezTo>
                  <a:cubicBezTo>
                    <a:pt x="891" y="584"/>
                    <a:pt x="891" y="584"/>
                    <a:pt x="891" y="584"/>
                  </a:cubicBezTo>
                  <a:cubicBezTo>
                    <a:pt x="893" y="574"/>
                    <a:pt x="896" y="564"/>
                    <a:pt x="898" y="554"/>
                  </a:cubicBezTo>
                  <a:cubicBezTo>
                    <a:pt x="886" y="551"/>
                    <a:pt x="886" y="551"/>
                    <a:pt x="886" y="551"/>
                  </a:cubicBezTo>
                  <a:moveTo>
                    <a:pt x="16" y="509"/>
                  </a:moveTo>
                  <a:cubicBezTo>
                    <a:pt x="3" y="511"/>
                    <a:pt x="3" y="511"/>
                    <a:pt x="3" y="511"/>
                  </a:cubicBezTo>
                  <a:cubicBezTo>
                    <a:pt x="5" y="521"/>
                    <a:pt x="6" y="531"/>
                    <a:pt x="8" y="541"/>
                  </a:cubicBezTo>
                  <a:cubicBezTo>
                    <a:pt x="21" y="539"/>
                    <a:pt x="21" y="539"/>
                    <a:pt x="21" y="539"/>
                  </a:cubicBezTo>
                  <a:cubicBezTo>
                    <a:pt x="19" y="529"/>
                    <a:pt x="18" y="519"/>
                    <a:pt x="16" y="509"/>
                  </a:cubicBezTo>
                  <a:moveTo>
                    <a:pt x="895" y="490"/>
                  </a:moveTo>
                  <a:cubicBezTo>
                    <a:pt x="894" y="492"/>
                    <a:pt x="894" y="492"/>
                    <a:pt x="894" y="492"/>
                  </a:cubicBezTo>
                  <a:cubicBezTo>
                    <a:pt x="894" y="502"/>
                    <a:pt x="892" y="512"/>
                    <a:pt x="891" y="522"/>
                  </a:cubicBezTo>
                  <a:cubicBezTo>
                    <a:pt x="904" y="523"/>
                    <a:pt x="904" y="523"/>
                    <a:pt x="904" y="523"/>
                  </a:cubicBezTo>
                  <a:cubicBezTo>
                    <a:pt x="906" y="513"/>
                    <a:pt x="907" y="503"/>
                    <a:pt x="908" y="493"/>
                  </a:cubicBezTo>
                  <a:cubicBezTo>
                    <a:pt x="908" y="491"/>
                    <a:pt x="908" y="491"/>
                    <a:pt x="908" y="491"/>
                  </a:cubicBezTo>
                  <a:cubicBezTo>
                    <a:pt x="895" y="490"/>
                    <a:pt x="895" y="490"/>
                    <a:pt x="895" y="490"/>
                  </a:cubicBezTo>
                  <a:moveTo>
                    <a:pt x="0" y="449"/>
                  </a:moveTo>
                  <a:cubicBezTo>
                    <a:pt x="0" y="455"/>
                    <a:pt x="0" y="455"/>
                    <a:pt x="0" y="455"/>
                  </a:cubicBezTo>
                  <a:cubicBezTo>
                    <a:pt x="0" y="464"/>
                    <a:pt x="0" y="472"/>
                    <a:pt x="0" y="480"/>
                  </a:cubicBezTo>
                  <a:cubicBezTo>
                    <a:pt x="14" y="479"/>
                    <a:pt x="14" y="479"/>
                    <a:pt x="14" y="479"/>
                  </a:cubicBezTo>
                  <a:cubicBezTo>
                    <a:pt x="13" y="471"/>
                    <a:pt x="13" y="463"/>
                    <a:pt x="13" y="455"/>
                  </a:cubicBezTo>
                  <a:cubicBezTo>
                    <a:pt x="13" y="449"/>
                    <a:pt x="13" y="449"/>
                    <a:pt x="13" y="449"/>
                  </a:cubicBezTo>
                  <a:cubicBezTo>
                    <a:pt x="0" y="449"/>
                    <a:pt x="0" y="449"/>
                    <a:pt x="0" y="449"/>
                  </a:cubicBezTo>
                  <a:moveTo>
                    <a:pt x="908" y="429"/>
                  </a:moveTo>
                  <a:cubicBezTo>
                    <a:pt x="895" y="430"/>
                    <a:pt x="895" y="430"/>
                    <a:pt x="895" y="430"/>
                  </a:cubicBezTo>
                  <a:cubicBezTo>
                    <a:pt x="896" y="438"/>
                    <a:pt x="896" y="446"/>
                    <a:pt x="896" y="454"/>
                  </a:cubicBezTo>
                  <a:cubicBezTo>
                    <a:pt x="896" y="460"/>
                    <a:pt x="896" y="460"/>
                    <a:pt x="896" y="460"/>
                  </a:cubicBezTo>
                  <a:cubicBezTo>
                    <a:pt x="909" y="460"/>
                    <a:pt x="909" y="460"/>
                    <a:pt x="909" y="460"/>
                  </a:cubicBezTo>
                  <a:cubicBezTo>
                    <a:pt x="909" y="454"/>
                    <a:pt x="909" y="454"/>
                    <a:pt x="909" y="454"/>
                  </a:cubicBezTo>
                  <a:cubicBezTo>
                    <a:pt x="909" y="446"/>
                    <a:pt x="909" y="437"/>
                    <a:pt x="908" y="429"/>
                  </a:cubicBezTo>
                  <a:moveTo>
                    <a:pt x="5" y="387"/>
                  </a:moveTo>
                  <a:cubicBezTo>
                    <a:pt x="3" y="397"/>
                    <a:pt x="2" y="407"/>
                    <a:pt x="1" y="417"/>
                  </a:cubicBezTo>
                  <a:cubicBezTo>
                    <a:pt x="8" y="419"/>
                    <a:pt x="8" y="419"/>
                    <a:pt x="8" y="419"/>
                  </a:cubicBezTo>
                  <a:cubicBezTo>
                    <a:pt x="15" y="418"/>
                    <a:pt x="15" y="418"/>
                    <a:pt x="15" y="418"/>
                  </a:cubicBezTo>
                  <a:cubicBezTo>
                    <a:pt x="15" y="408"/>
                    <a:pt x="16" y="399"/>
                    <a:pt x="18" y="389"/>
                  </a:cubicBezTo>
                  <a:cubicBezTo>
                    <a:pt x="5" y="387"/>
                    <a:pt x="5" y="387"/>
                    <a:pt x="5" y="387"/>
                  </a:cubicBezTo>
                  <a:moveTo>
                    <a:pt x="901" y="367"/>
                  </a:moveTo>
                  <a:cubicBezTo>
                    <a:pt x="888" y="370"/>
                    <a:pt x="888" y="370"/>
                    <a:pt x="888" y="370"/>
                  </a:cubicBezTo>
                  <a:cubicBezTo>
                    <a:pt x="890" y="380"/>
                    <a:pt x="892" y="389"/>
                    <a:pt x="893" y="400"/>
                  </a:cubicBezTo>
                  <a:cubicBezTo>
                    <a:pt x="906" y="398"/>
                    <a:pt x="906" y="398"/>
                    <a:pt x="906" y="398"/>
                  </a:cubicBezTo>
                  <a:cubicBezTo>
                    <a:pt x="905" y="387"/>
                    <a:pt x="903" y="377"/>
                    <a:pt x="901" y="367"/>
                  </a:cubicBezTo>
                  <a:moveTo>
                    <a:pt x="18" y="327"/>
                  </a:moveTo>
                  <a:cubicBezTo>
                    <a:pt x="15" y="337"/>
                    <a:pt x="13" y="347"/>
                    <a:pt x="10" y="357"/>
                  </a:cubicBezTo>
                  <a:cubicBezTo>
                    <a:pt x="23" y="359"/>
                    <a:pt x="23" y="359"/>
                    <a:pt x="23" y="359"/>
                  </a:cubicBezTo>
                  <a:cubicBezTo>
                    <a:pt x="25" y="350"/>
                    <a:pt x="28" y="340"/>
                    <a:pt x="31" y="330"/>
                  </a:cubicBezTo>
                  <a:cubicBezTo>
                    <a:pt x="18" y="327"/>
                    <a:pt x="18" y="327"/>
                    <a:pt x="18" y="327"/>
                  </a:cubicBezTo>
                  <a:moveTo>
                    <a:pt x="885" y="307"/>
                  </a:moveTo>
                  <a:cubicBezTo>
                    <a:pt x="872" y="312"/>
                    <a:pt x="872" y="312"/>
                    <a:pt x="872" y="312"/>
                  </a:cubicBezTo>
                  <a:cubicBezTo>
                    <a:pt x="876" y="321"/>
                    <a:pt x="878" y="331"/>
                    <a:pt x="881" y="340"/>
                  </a:cubicBezTo>
                  <a:cubicBezTo>
                    <a:pt x="894" y="337"/>
                    <a:pt x="894" y="337"/>
                    <a:pt x="894" y="337"/>
                  </a:cubicBezTo>
                  <a:cubicBezTo>
                    <a:pt x="891" y="327"/>
                    <a:pt x="888" y="317"/>
                    <a:pt x="885" y="307"/>
                  </a:cubicBezTo>
                  <a:moveTo>
                    <a:pt x="40" y="268"/>
                  </a:moveTo>
                  <a:cubicBezTo>
                    <a:pt x="35" y="278"/>
                    <a:pt x="31" y="287"/>
                    <a:pt x="28" y="297"/>
                  </a:cubicBezTo>
                  <a:cubicBezTo>
                    <a:pt x="40" y="302"/>
                    <a:pt x="40" y="302"/>
                    <a:pt x="40" y="302"/>
                  </a:cubicBezTo>
                  <a:cubicBezTo>
                    <a:pt x="44" y="292"/>
                    <a:pt x="47" y="283"/>
                    <a:pt x="52" y="274"/>
                  </a:cubicBezTo>
                  <a:cubicBezTo>
                    <a:pt x="40" y="268"/>
                    <a:pt x="40" y="268"/>
                    <a:pt x="40" y="268"/>
                  </a:cubicBezTo>
                  <a:moveTo>
                    <a:pt x="861" y="250"/>
                  </a:moveTo>
                  <a:cubicBezTo>
                    <a:pt x="849" y="256"/>
                    <a:pt x="849" y="256"/>
                    <a:pt x="849" y="256"/>
                  </a:cubicBezTo>
                  <a:cubicBezTo>
                    <a:pt x="854" y="265"/>
                    <a:pt x="858" y="274"/>
                    <a:pt x="862" y="283"/>
                  </a:cubicBezTo>
                  <a:cubicBezTo>
                    <a:pt x="874" y="279"/>
                    <a:pt x="874" y="279"/>
                    <a:pt x="874" y="279"/>
                  </a:cubicBezTo>
                  <a:cubicBezTo>
                    <a:pt x="870" y="269"/>
                    <a:pt x="866" y="260"/>
                    <a:pt x="861" y="250"/>
                  </a:cubicBezTo>
                  <a:moveTo>
                    <a:pt x="69" y="214"/>
                  </a:moveTo>
                  <a:cubicBezTo>
                    <a:pt x="63" y="222"/>
                    <a:pt x="58" y="231"/>
                    <a:pt x="53" y="241"/>
                  </a:cubicBezTo>
                  <a:cubicBezTo>
                    <a:pt x="65" y="247"/>
                    <a:pt x="65" y="247"/>
                    <a:pt x="65" y="247"/>
                  </a:cubicBezTo>
                  <a:cubicBezTo>
                    <a:pt x="70" y="238"/>
                    <a:pt x="75" y="229"/>
                    <a:pt x="80" y="221"/>
                  </a:cubicBezTo>
                  <a:cubicBezTo>
                    <a:pt x="69" y="214"/>
                    <a:pt x="69" y="214"/>
                    <a:pt x="69" y="214"/>
                  </a:cubicBezTo>
                  <a:moveTo>
                    <a:pt x="829" y="197"/>
                  </a:moveTo>
                  <a:cubicBezTo>
                    <a:pt x="818" y="205"/>
                    <a:pt x="818" y="205"/>
                    <a:pt x="818" y="205"/>
                  </a:cubicBezTo>
                  <a:cubicBezTo>
                    <a:pt x="824" y="213"/>
                    <a:pt x="829" y="221"/>
                    <a:pt x="834" y="230"/>
                  </a:cubicBezTo>
                  <a:cubicBezTo>
                    <a:pt x="846" y="223"/>
                    <a:pt x="846" y="223"/>
                    <a:pt x="846" y="223"/>
                  </a:cubicBezTo>
                  <a:cubicBezTo>
                    <a:pt x="841" y="214"/>
                    <a:pt x="835" y="206"/>
                    <a:pt x="829" y="197"/>
                  </a:cubicBezTo>
                  <a:moveTo>
                    <a:pt x="105" y="163"/>
                  </a:moveTo>
                  <a:cubicBezTo>
                    <a:pt x="99" y="172"/>
                    <a:pt x="92" y="180"/>
                    <a:pt x="86" y="188"/>
                  </a:cubicBezTo>
                  <a:cubicBezTo>
                    <a:pt x="97" y="196"/>
                    <a:pt x="97" y="196"/>
                    <a:pt x="97" y="196"/>
                  </a:cubicBezTo>
                  <a:cubicBezTo>
                    <a:pt x="103" y="188"/>
                    <a:pt x="109" y="180"/>
                    <a:pt x="115" y="172"/>
                  </a:cubicBezTo>
                  <a:cubicBezTo>
                    <a:pt x="105" y="163"/>
                    <a:pt x="105" y="163"/>
                    <a:pt x="105" y="163"/>
                  </a:cubicBezTo>
                  <a:moveTo>
                    <a:pt x="791" y="148"/>
                  </a:moveTo>
                  <a:cubicBezTo>
                    <a:pt x="781" y="158"/>
                    <a:pt x="781" y="158"/>
                    <a:pt x="781" y="158"/>
                  </a:cubicBezTo>
                  <a:cubicBezTo>
                    <a:pt x="788" y="165"/>
                    <a:pt x="794" y="172"/>
                    <a:pt x="800" y="180"/>
                  </a:cubicBezTo>
                  <a:cubicBezTo>
                    <a:pt x="811" y="172"/>
                    <a:pt x="811" y="172"/>
                    <a:pt x="811" y="172"/>
                  </a:cubicBezTo>
                  <a:cubicBezTo>
                    <a:pt x="804" y="164"/>
                    <a:pt x="798" y="156"/>
                    <a:pt x="791" y="148"/>
                  </a:cubicBezTo>
                  <a:moveTo>
                    <a:pt x="148" y="119"/>
                  </a:moveTo>
                  <a:cubicBezTo>
                    <a:pt x="141" y="126"/>
                    <a:pt x="133" y="133"/>
                    <a:pt x="126" y="140"/>
                  </a:cubicBezTo>
                  <a:cubicBezTo>
                    <a:pt x="136" y="150"/>
                    <a:pt x="136" y="150"/>
                    <a:pt x="136" y="150"/>
                  </a:cubicBezTo>
                  <a:cubicBezTo>
                    <a:pt x="143" y="142"/>
                    <a:pt x="150" y="135"/>
                    <a:pt x="157" y="129"/>
                  </a:cubicBezTo>
                  <a:cubicBezTo>
                    <a:pt x="148" y="119"/>
                    <a:pt x="148" y="119"/>
                    <a:pt x="148" y="119"/>
                  </a:cubicBezTo>
                  <a:moveTo>
                    <a:pt x="746" y="106"/>
                  </a:moveTo>
                  <a:cubicBezTo>
                    <a:pt x="737" y="116"/>
                    <a:pt x="737" y="116"/>
                    <a:pt x="737" y="116"/>
                  </a:cubicBezTo>
                  <a:cubicBezTo>
                    <a:pt x="745" y="122"/>
                    <a:pt x="752" y="129"/>
                    <a:pt x="760" y="136"/>
                  </a:cubicBezTo>
                  <a:cubicBezTo>
                    <a:pt x="769" y="126"/>
                    <a:pt x="769" y="126"/>
                    <a:pt x="769" y="126"/>
                  </a:cubicBezTo>
                  <a:cubicBezTo>
                    <a:pt x="761" y="119"/>
                    <a:pt x="754" y="112"/>
                    <a:pt x="746" y="106"/>
                  </a:cubicBezTo>
                  <a:moveTo>
                    <a:pt x="197" y="80"/>
                  </a:moveTo>
                  <a:cubicBezTo>
                    <a:pt x="188" y="86"/>
                    <a:pt x="180" y="92"/>
                    <a:pt x="172" y="99"/>
                  </a:cubicBezTo>
                  <a:cubicBezTo>
                    <a:pt x="180" y="109"/>
                    <a:pt x="180" y="109"/>
                    <a:pt x="180" y="109"/>
                  </a:cubicBezTo>
                  <a:cubicBezTo>
                    <a:pt x="188" y="103"/>
                    <a:pt x="196" y="97"/>
                    <a:pt x="204" y="91"/>
                  </a:cubicBezTo>
                  <a:cubicBezTo>
                    <a:pt x="197" y="80"/>
                    <a:pt x="197" y="80"/>
                    <a:pt x="197" y="80"/>
                  </a:cubicBezTo>
                  <a:moveTo>
                    <a:pt x="695" y="69"/>
                  </a:moveTo>
                  <a:cubicBezTo>
                    <a:pt x="688" y="81"/>
                    <a:pt x="688" y="81"/>
                    <a:pt x="688" y="81"/>
                  </a:cubicBezTo>
                  <a:cubicBezTo>
                    <a:pt x="697" y="86"/>
                    <a:pt x="705" y="91"/>
                    <a:pt x="714" y="97"/>
                  </a:cubicBezTo>
                  <a:cubicBezTo>
                    <a:pt x="721" y="87"/>
                    <a:pt x="721" y="87"/>
                    <a:pt x="721" y="87"/>
                  </a:cubicBezTo>
                  <a:cubicBezTo>
                    <a:pt x="713" y="81"/>
                    <a:pt x="704" y="75"/>
                    <a:pt x="695" y="69"/>
                  </a:cubicBezTo>
                  <a:moveTo>
                    <a:pt x="250" y="49"/>
                  </a:moveTo>
                  <a:cubicBezTo>
                    <a:pt x="241" y="53"/>
                    <a:pt x="232" y="58"/>
                    <a:pt x="223" y="64"/>
                  </a:cubicBezTo>
                  <a:cubicBezTo>
                    <a:pt x="230" y="75"/>
                    <a:pt x="230" y="75"/>
                    <a:pt x="230" y="75"/>
                  </a:cubicBezTo>
                  <a:cubicBezTo>
                    <a:pt x="239" y="70"/>
                    <a:pt x="247" y="65"/>
                    <a:pt x="256" y="60"/>
                  </a:cubicBezTo>
                  <a:cubicBezTo>
                    <a:pt x="250" y="49"/>
                    <a:pt x="250" y="49"/>
                    <a:pt x="250" y="49"/>
                  </a:cubicBezTo>
                  <a:moveTo>
                    <a:pt x="641" y="40"/>
                  </a:moveTo>
                  <a:cubicBezTo>
                    <a:pt x="635" y="52"/>
                    <a:pt x="635" y="52"/>
                    <a:pt x="635" y="52"/>
                  </a:cubicBezTo>
                  <a:cubicBezTo>
                    <a:pt x="644" y="56"/>
                    <a:pt x="653" y="61"/>
                    <a:pt x="662" y="66"/>
                  </a:cubicBezTo>
                  <a:cubicBezTo>
                    <a:pt x="669" y="54"/>
                    <a:pt x="669" y="54"/>
                    <a:pt x="669" y="54"/>
                  </a:cubicBezTo>
                  <a:cubicBezTo>
                    <a:pt x="659" y="49"/>
                    <a:pt x="650" y="44"/>
                    <a:pt x="641" y="40"/>
                  </a:cubicBezTo>
                  <a:moveTo>
                    <a:pt x="308" y="25"/>
                  </a:moveTo>
                  <a:cubicBezTo>
                    <a:pt x="298" y="28"/>
                    <a:pt x="288" y="32"/>
                    <a:pt x="279" y="36"/>
                  </a:cubicBezTo>
                  <a:cubicBezTo>
                    <a:pt x="284" y="48"/>
                    <a:pt x="284" y="48"/>
                    <a:pt x="284" y="48"/>
                  </a:cubicBezTo>
                  <a:cubicBezTo>
                    <a:pt x="293" y="44"/>
                    <a:pt x="302" y="40"/>
                    <a:pt x="312" y="37"/>
                  </a:cubicBezTo>
                  <a:cubicBezTo>
                    <a:pt x="308" y="25"/>
                    <a:pt x="308" y="25"/>
                    <a:pt x="308" y="25"/>
                  </a:cubicBezTo>
                  <a:moveTo>
                    <a:pt x="582" y="19"/>
                  </a:moveTo>
                  <a:cubicBezTo>
                    <a:pt x="579" y="31"/>
                    <a:pt x="579" y="31"/>
                    <a:pt x="579" y="31"/>
                  </a:cubicBezTo>
                  <a:cubicBezTo>
                    <a:pt x="588" y="34"/>
                    <a:pt x="598" y="37"/>
                    <a:pt x="607" y="41"/>
                  </a:cubicBezTo>
                  <a:cubicBezTo>
                    <a:pt x="612" y="28"/>
                    <a:pt x="612" y="28"/>
                    <a:pt x="612" y="28"/>
                  </a:cubicBezTo>
                  <a:cubicBezTo>
                    <a:pt x="602" y="25"/>
                    <a:pt x="592" y="22"/>
                    <a:pt x="582" y="19"/>
                  </a:cubicBezTo>
                  <a:moveTo>
                    <a:pt x="368" y="9"/>
                  </a:moveTo>
                  <a:cubicBezTo>
                    <a:pt x="357" y="10"/>
                    <a:pt x="347" y="13"/>
                    <a:pt x="337" y="16"/>
                  </a:cubicBezTo>
                  <a:cubicBezTo>
                    <a:pt x="341" y="28"/>
                    <a:pt x="341" y="28"/>
                    <a:pt x="341" y="28"/>
                  </a:cubicBezTo>
                  <a:cubicBezTo>
                    <a:pt x="350" y="26"/>
                    <a:pt x="360" y="24"/>
                    <a:pt x="370" y="22"/>
                  </a:cubicBezTo>
                  <a:cubicBezTo>
                    <a:pt x="368" y="9"/>
                    <a:pt x="368" y="9"/>
                    <a:pt x="368" y="9"/>
                  </a:cubicBezTo>
                  <a:moveTo>
                    <a:pt x="522" y="6"/>
                  </a:moveTo>
                  <a:cubicBezTo>
                    <a:pt x="520" y="18"/>
                    <a:pt x="520" y="18"/>
                    <a:pt x="520" y="18"/>
                  </a:cubicBezTo>
                  <a:cubicBezTo>
                    <a:pt x="530" y="20"/>
                    <a:pt x="540" y="22"/>
                    <a:pt x="550" y="24"/>
                  </a:cubicBezTo>
                  <a:cubicBezTo>
                    <a:pt x="552" y="11"/>
                    <a:pt x="552" y="11"/>
                    <a:pt x="552" y="11"/>
                  </a:cubicBezTo>
                  <a:cubicBezTo>
                    <a:pt x="542" y="9"/>
                    <a:pt x="532" y="7"/>
                    <a:pt x="522" y="6"/>
                  </a:cubicBezTo>
                  <a:moveTo>
                    <a:pt x="429" y="1"/>
                  </a:moveTo>
                  <a:cubicBezTo>
                    <a:pt x="419" y="2"/>
                    <a:pt x="408" y="3"/>
                    <a:pt x="398" y="4"/>
                  </a:cubicBezTo>
                  <a:cubicBezTo>
                    <a:pt x="400" y="17"/>
                    <a:pt x="400" y="17"/>
                    <a:pt x="400" y="17"/>
                  </a:cubicBezTo>
                  <a:cubicBezTo>
                    <a:pt x="410" y="16"/>
                    <a:pt x="420" y="15"/>
                    <a:pt x="430" y="14"/>
                  </a:cubicBezTo>
                  <a:cubicBezTo>
                    <a:pt x="429" y="1"/>
                    <a:pt x="429" y="1"/>
                    <a:pt x="429" y="1"/>
                  </a:cubicBezTo>
                  <a:moveTo>
                    <a:pt x="460" y="0"/>
                  </a:moveTo>
                  <a:cubicBezTo>
                    <a:pt x="460" y="14"/>
                    <a:pt x="460" y="14"/>
                    <a:pt x="460" y="14"/>
                  </a:cubicBezTo>
                  <a:cubicBezTo>
                    <a:pt x="470" y="14"/>
                    <a:pt x="480" y="14"/>
                    <a:pt x="490" y="15"/>
                  </a:cubicBezTo>
                  <a:cubicBezTo>
                    <a:pt x="491" y="2"/>
                    <a:pt x="491" y="2"/>
                    <a:pt x="491" y="2"/>
                  </a:cubicBezTo>
                  <a:cubicBezTo>
                    <a:pt x="480" y="1"/>
                    <a:pt x="470" y="0"/>
                    <a:pt x="4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18"/>
            <p:cNvSpPr>
              <a:spLocks noEditPoints="1"/>
            </p:cNvSpPr>
            <p:nvPr/>
          </p:nvSpPr>
          <p:spPr bwMode="auto">
            <a:xfrm>
              <a:off x="5218113" y="2555875"/>
              <a:ext cx="1755775" cy="1754188"/>
            </a:xfrm>
            <a:custGeom>
              <a:avLst/>
              <a:gdLst>
                <a:gd name="T0" fmla="*/ 259 w 467"/>
                <a:gd name="T1" fmla="*/ 466 h 467"/>
                <a:gd name="T2" fmla="*/ 214 w 467"/>
                <a:gd name="T3" fmla="*/ 467 h 467"/>
                <a:gd name="T4" fmla="*/ 206 w 467"/>
                <a:gd name="T5" fmla="*/ 461 h 467"/>
                <a:gd name="T6" fmla="*/ 294 w 467"/>
                <a:gd name="T7" fmla="*/ 460 h 467"/>
                <a:gd name="T8" fmla="*/ 188 w 467"/>
                <a:gd name="T9" fmla="*/ 463 h 467"/>
                <a:gd name="T10" fmla="*/ 310 w 467"/>
                <a:gd name="T11" fmla="*/ 450 h 467"/>
                <a:gd name="T12" fmla="*/ 139 w 467"/>
                <a:gd name="T13" fmla="*/ 442 h 467"/>
                <a:gd name="T14" fmla="*/ 139 w 467"/>
                <a:gd name="T15" fmla="*/ 442 h 467"/>
                <a:gd name="T16" fmla="*/ 359 w 467"/>
                <a:gd name="T17" fmla="*/ 431 h 467"/>
                <a:gd name="T18" fmla="*/ 121 w 467"/>
                <a:gd name="T19" fmla="*/ 438 h 467"/>
                <a:gd name="T20" fmla="*/ 371 w 467"/>
                <a:gd name="T21" fmla="*/ 417 h 467"/>
                <a:gd name="T22" fmla="*/ 80 w 467"/>
                <a:gd name="T23" fmla="*/ 404 h 467"/>
                <a:gd name="T24" fmla="*/ 80 w 467"/>
                <a:gd name="T25" fmla="*/ 404 h 467"/>
                <a:gd name="T26" fmla="*/ 413 w 467"/>
                <a:gd name="T27" fmla="*/ 384 h 467"/>
                <a:gd name="T28" fmla="*/ 64 w 467"/>
                <a:gd name="T29" fmla="*/ 395 h 467"/>
                <a:gd name="T30" fmla="*/ 420 w 467"/>
                <a:gd name="T31" fmla="*/ 367 h 467"/>
                <a:gd name="T32" fmla="*/ 36 w 467"/>
                <a:gd name="T33" fmla="*/ 350 h 467"/>
                <a:gd name="T34" fmla="*/ 36 w 467"/>
                <a:gd name="T35" fmla="*/ 350 h 467"/>
                <a:gd name="T36" fmla="*/ 450 w 467"/>
                <a:gd name="T37" fmla="*/ 323 h 467"/>
                <a:gd name="T38" fmla="*/ 24 w 467"/>
                <a:gd name="T39" fmla="*/ 336 h 467"/>
                <a:gd name="T40" fmla="*/ 452 w 467"/>
                <a:gd name="T41" fmla="*/ 305 h 467"/>
                <a:gd name="T42" fmla="*/ 10 w 467"/>
                <a:gd name="T43" fmla="*/ 285 h 467"/>
                <a:gd name="T44" fmla="*/ 10 w 467"/>
                <a:gd name="T45" fmla="*/ 285 h 467"/>
                <a:gd name="T46" fmla="*/ 464 w 467"/>
                <a:gd name="T47" fmla="*/ 271 h 467"/>
                <a:gd name="T48" fmla="*/ 5 w 467"/>
                <a:gd name="T49" fmla="*/ 250 h 467"/>
                <a:gd name="T50" fmla="*/ 5 w 467"/>
                <a:gd name="T51" fmla="*/ 250 h 467"/>
                <a:gd name="T52" fmla="*/ 463 w 467"/>
                <a:gd name="T53" fmla="*/ 234 h 467"/>
                <a:gd name="T54" fmla="*/ 1 w 467"/>
                <a:gd name="T55" fmla="*/ 215 h 467"/>
                <a:gd name="T56" fmla="*/ 1 w 467"/>
                <a:gd name="T57" fmla="*/ 215 h 467"/>
                <a:gd name="T58" fmla="*/ 465 w 467"/>
                <a:gd name="T59" fmla="*/ 199 h 467"/>
                <a:gd name="T60" fmla="*/ 7 w 467"/>
                <a:gd name="T61" fmla="*/ 198 h 467"/>
                <a:gd name="T62" fmla="*/ 447 w 467"/>
                <a:gd name="T63" fmla="*/ 149 h 467"/>
                <a:gd name="T64" fmla="*/ 17 w 467"/>
                <a:gd name="T65" fmla="*/ 146 h 467"/>
                <a:gd name="T66" fmla="*/ 17 w 467"/>
                <a:gd name="T67" fmla="*/ 146 h 467"/>
                <a:gd name="T68" fmla="*/ 443 w 467"/>
                <a:gd name="T69" fmla="*/ 131 h 467"/>
                <a:gd name="T70" fmla="*/ 28 w 467"/>
                <a:gd name="T71" fmla="*/ 131 h 467"/>
                <a:gd name="T72" fmla="*/ 411 w 467"/>
                <a:gd name="T73" fmla="*/ 89 h 467"/>
                <a:gd name="T74" fmla="*/ 54 w 467"/>
                <a:gd name="T75" fmla="*/ 85 h 467"/>
                <a:gd name="T76" fmla="*/ 54 w 467"/>
                <a:gd name="T77" fmla="*/ 85 h 467"/>
                <a:gd name="T78" fmla="*/ 402 w 467"/>
                <a:gd name="T79" fmla="*/ 73 h 467"/>
                <a:gd name="T80" fmla="*/ 69 w 467"/>
                <a:gd name="T81" fmla="*/ 74 h 467"/>
                <a:gd name="T82" fmla="*/ 359 w 467"/>
                <a:gd name="T83" fmla="*/ 42 h 467"/>
                <a:gd name="T84" fmla="*/ 107 w 467"/>
                <a:gd name="T85" fmla="*/ 37 h 467"/>
                <a:gd name="T86" fmla="*/ 107 w 467"/>
                <a:gd name="T87" fmla="*/ 37 h 467"/>
                <a:gd name="T88" fmla="*/ 346 w 467"/>
                <a:gd name="T89" fmla="*/ 29 h 467"/>
                <a:gd name="T90" fmla="*/ 125 w 467"/>
                <a:gd name="T91" fmla="*/ 32 h 467"/>
                <a:gd name="T92" fmla="*/ 295 w 467"/>
                <a:gd name="T93" fmla="*/ 13 h 467"/>
                <a:gd name="T94" fmla="*/ 173 w 467"/>
                <a:gd name="T95" fmla="*/ 8 h 467"/>
                <a:gd name="T96" fmla="*/ 173 w 467"/>
                <a:gd name="T97" fmla="*/ 8 h 467"/>
                <a:gd name="T98" fmla="*/ 279 w 467"/>
                <a:gd name="T99" fmla="*/ 5 h 467"/>
                <a:gd name="T100" fmla="*/ 191 w 467"/>
                <a:gd name="T101" fmla="*/ 9 h 467"/>
                <a:gd name="T102" fmla="*/ 226 w 467"/>
                <a:gd name="T103" fmla="*/ 0 h 467"/>
                <a:gd name="T104" fmla="*/ 234 w 467"/>
                <a:gd name="T105" fmla="*/ 0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7" h="467">
                  <a:moveTo>
                    <a:pt x="258" y="462"/>
                  </a:moveTo>
                  <a:cubicBezTo>
                    <a:pt x="253" y="462"/>
                    <a:pt x="247" y="463"/>
                    <a:pt x="241" y="463"/>
                  </a:cubicBezTo>
                  <a:cubicBezTo>
                    <a:pt x="241" y="467"/>
                    <a:pt x="241" y="467"/>
                    <a:pt x="241" y="467"/>
                  </a:cubicBezTo>
                  <a:cubicBezTo>
                    <a:pt x="247" y="467"/>
                    <a:pt x="253" y="467"/>
                    <a:pt x="259" y="466"/>
                  </a:cubicBezTo>
                  <a:cubicBezTo>
                    <a:pt x="258" y="462"/>
                    <a:pt x="258" y="462"/>
                    <a:pt x="258" y="462"/>
                  </a:cubicBezTo>
                  <a:moveTo>
                    <a:pt x="206" y="461"/>
                  </a:moveTo>
                  <a:cubicBezTo>
                    <a:pt x="206" y="466"/>
                    <a:pt x="206" y="466"/>
                    <a:pt x="206" y="466"/>
                  </a:cubicBezTo>
                  <a:cubicBezTo>
                    <a:pt x="208" y="466"/>
                    <a:pt x="211" y="466"/>
                    <a:pt x="214" y="467"/>
                  </a:cubicBezTo>
                  <a:cubicBezTo>
                    <a:pt x="217" y="467"/>
                    <a:pt x="220" y="467"/>
                    <a:pt x="223" y="467"/>
                  </a:cubicBezTo>
                  <a:cubicBezTo>
                    <a:pt x="223" y="463"/>
                    <a:pt x="223" y="463"/>
                    <a:pt x="223" y="463"/>
                  </a:cubicBezTo>
                  <a:cubicBezTo>
                    <a:pt x="220" y="462"/>
                    <a:pt x="217" y="462"/>
                    <a:pt x="215" y="462"/>
                  </a:cubicBezTo>
                  <a:cubicBezTo>
                    <a:pt x="212" y="462"/>
                    <a:pt x="209" y="462"/>
                    <a:pt x="206" y="461"/>
                  </a:cubicBezTo>
                  <a:moveTo>
                    <a:pt x="293" y="455"/>
                  </a:moveTo>
                  <a:cubicBezTo>
                    <a:pt x="287" y="457"/>
                    <a:pt x="281" y="458"/>
                    <a:pt x="276" y="459"/>
                  </a:cubicBezTo>
                  <a:cubicBezTo>
                    <a:pt x="277" y="464"/>
                    <a:pt x="277" y="464"/>
                    <a:pt x="277" y="464"/>
                  </a:cubicBezTo>
                  <a:cubicBezTo>
                    <a:pt x="282" y="462"/>
                    <a:pt x="288" y="461"/>
                    <a:pt x="294" y="460"/>
                  </a:cubicBezTo>
                  <a:cubicBezTo>
                    <a:pt x="293" y="455"/>
                    <a:pt x="293" y="455"/>
                    <a:pt x="293" y="455"/>
                  </a:cubicBezTo>
                  <a:moveTo>
                    <a:pt x="172" y="455"/>
                  </a:moveTo>
                  <a:cubicBezTo>
                    <a:pt x="170" y="459"/>
                    <a:pt x="170" y="459"/>
                    <a:pt x="170" y="459"/>
                  </a:cubicBezTo>
                  <a:cubicBezTo>
                    <a:pt x="176" y="460"/>
                    <a:pt x="182" y="462"/>
                    <a:pt x="188" y="463"/>
                  </a:cubicBezTo>
                  <a:cubicBezTo>
                    <a:pt x="189" y="459"/>
                    <a:pt x="189" y="459"/>
                    <a:pt x="189" y="459"/>
                  </a:cubicBezTo>
                  <a:cubicBezTo>
                    <a:pt x="183" y="457"/>
                    <a:pt x="177" y="456"/>
                    <a:pt x="172" y="455"/>
                  </a:cubicBezTo>
                  <a:moveTo>
                    <a:pt x="326" y="443"/>
                  </a:moveTo>
                  <a:cubicBezTo>
                    <a:pt x="321" y="446"/>
                    <a:pt x="315" y="448"/>
                    <a:pt x="310" y="450"/>
                  </a:cubicBezTo>
                  <a:cubicBezTo>
                    <a:pt x="311" y="454"/>
                    <a:pt x="311" y="454"/>
                    <a:pt x="311" y="454"/>
                  </a:cubicBezTo>
                  <a:cubicBezTo>
                    <a:pt x="317" y="452"/>
                    <a:pt x="323" y="450"/>
                    <a:pt x="328" y="447"/>
                  </a:cubicBezTo>
                  <a:cubicBezTo>
                    <a:pt x="326" y="443"/>
                    <a:pt x="326" y="443"/>
                    <a:pt x="326" y="443"/>
                  </a:cubicBezTo>
                  <a:moveTo>
                    <a:pt x="139" y="442"/>
                  </a:moveTo>
                  <a:cubicBezTo>
                    <a:pt x="137" y="446"/>
                    <a:pt x="137" y="446"/>
                    <a:pt x="137" y="446"/>
                  </a:cubicBezTo>
                  <a:cubicBezTo>
                    <a:pt x="142" y="449"/>
                    <a:pt x="148" y="451"/>
                    <a:pt x="153" y="453"/>
                  </a:cubicBezTo>
                  <a:cubicBezTo>
                    <a:pt x="155" y="449"/>
                    <a:pt x="155" y="449"/>
                    <a:pt x="155" y="449"/>
                  </a:cubicBezTo>
                  <a:cubicBezTo>
                    <a:pt x="149" y="447"/>
                    <a:pt x="144" y="445"/>
                    <a:pt x="139" y="442"/>
                  </a:cubicBezTo>
                  <a:moveTo>
                    <a:pt x="357" y="427"/>
                  </a:moveTo>
                  <a:cubicBezTo>
                    <a:pt x="352" y="430"/>
                    <a:pt x="347" y="433"/>
                    <a:pt x="342" y="436"/>
                  </a:cubicBezTo>
                  <a:cubicBezTo>
                    <a:pt x="344" y="440"/>
                    <a:pt x="344" y="440"/>
                    <a:pt x="344" y="440"/>
                  </a:cubicBezTo>
                  <a:cubicBezTo>
                    <a:pt x="349" y="437"/>
                    <a:pt x="354" y="434"/>
                    <a:pt x="359" y="431"/>
                  </a:cubicBezTo>
                  <a:cubicBezTo>
                    <a:pt x="357" y="427"/>
                    <a:pt x="357" y="427"/>
                    <a:pt x="357" y="427"/>
                  </a:cubicBezTo>
                  <a:moveTo>
                    <a:pt x="108" y="426"/>
                  </a:moveTo>
                  <a:cubicBezTo>
                    <a:pt x="105" y="429"/>
                    <a:pt x="105" y="429"/>
                    <a:pt x="105" y="429"/>
                  </a:cubicBezTo>
                  <a:cubicBezTo>
                    <a:pt x="110" y="433"/>
                    <a:pt x="116" y="436"/>
                    <a:pt x="121" y="438"/>
                  </a:cubicBezTo>
                  <a:cubicBezTo>
                    <a:pt x="123" y="435"/>
                    <a:pt x="123" y="435"/>
                    <a:pt x="123" y="435"/>
                  </a:cubicBezTo>
                  <a:cubicBezTo>
                    <a:pt x="118" y="432"/>
                    <a:pt x="113" y="429"/>
                    <a:pt x="108" y="426"/>
                  </a:cubicBezTo>
                  <a:moveTo>
                    <a:pt x="385" y="406"/>
                  </a:moveTo>
                  <a:cubicBezTo>
                    <a:pt x="381" y="410"/>
                    <a:pt x="376" y="413"/>
                    <a:pt x="371" y="417"/>
                  </a:cubicBezTo>
                  <a:cubicBezTo>
                    <a:pt x="374" y="420"/>
                    <a:pt x="374" y="420"/>
                    <a:pt x="374" y="420"/>
                  </a:cubicBezTo>
                  <a:cubicBezTo>
                    <a:pt x="379" y="417"/>
                    <a:pt x="384" y="413"/>
                    <a:pt x="388" y="409"/>
                  </a:cubicBezTo>
                  <a:cubicBezTo>
                    <a:pt x="385" y="406"/>
                    <a:pt x="385" y="406"/>
                    <a:pt x="385" y="406"/>
                  </a:cubicBezTo>
                  <a:moveTo>
                    <a:pt x="80" y="404"/>
                  </a:moveTo>
                  <a:cubicBezTo>
                    <a:pt x="77" y="407"/>
                    <a:pt x="77" y="407"/>
                    <a:pt x="77" y="407"/>
                  </a:cubicBezTo>
                  <a:cubicBezTo>
                    <a:pt x="82" y="411"/>
                    <a:pt x="86" y="415"/>
                    <a:pt x="91" y="419"/>
                  </a:cubicBezTo>
                  <a:cubicBezTo>
                    <a:pt x="93" y="415"/>
                    <a:pt x="93" y="415"/>
                    <a:pt x="93" y="415"/>
                  </a:cubicBezTo>
                  <a:cubicBezTo>
                    <a:pt x="89" y="412"/>
                    <a:pt x="84" y="408"/>
                    <a:pt x="80" y="404"/>
                  </a:cubicBezTo>
                  <a:moveTo>
                    <a:pt x="409" y="381"/>
                  </a:moveTo>
                  <a:cubicBezTo>
                    <a:pt x="406" y="385"/>
                    <a:pt x="402" y="389"/>
                    <a:pt x="398" y="394"/>
                  </a:cubicBezTo>
                  <a:cubicBezTo>
                    <a:pt x="401" y="397"/>
                    <a:pt x="401" y="397"/>
                    <a:pt x="401" y="397"/>
                  </a:cubicBezTo>
                  <a:cubicBezTo>
                    <a:pt x="405" y="392"/>
                    <a:pt x="409" y="388"/>
                    <a:pt x="413" y="384"/>
                  </a:cubicBezTo>
                  <a:cubicBezTo>
                    <a:pt x="409" y="381"/>
                    <a:pt x="409" y="381"/>
                    <a:pt x="409" y="381"/>
                  </a:cubicBezTo>
                  <a:moveTo>
                    <a:pt x="56" y="379"/>
                  </a:moveTo>
                  <a:cubicBezTo>
                    <a:pt x="52" y="381"/>
                    <a:pt x="52" y="381"/>
                    <a:pt x="52" y="381"/>
                  </a:cubicBezTo>
                  <a:cubicBezTo>
                    <a:pt x="56" y="386"/>
                    <a:pt x="60" y="391"/>
                    <a:pt x="64" y="395"/>
                  </a:cubicBezTo>
                  <a:cubicBezTo>
                    <a:pt x="67" y="392"/>
                    <a:pt x="67" y="392"/>
                    <a:pt x="67" y="392"/>
                  </a:cubicBezTo>
                  <a:cubicBezTo>
                    <a:pt x="63" y="388"/>
                    <a:pt x="59" y="383"/>
                    <a:pt x="56" y="379"/>
                  </a:cubicBezTo>
                  <a:moveTo>
                    <a:pt x="430" y="352"/>
                  </a:moveTo>
                  <a:cubicBezTo>
                    <a:pt x="427" y="357"/>
                    <a:pt x="424" y="362"/>
                    <a:pt x="420" y="367"/>
                  </a:cubicBezTo>
                  <a:cubicBezTo>
                    <a:pt x="424" y="369"/>
                    <a:pt x="424" y="369"/>
                    <a:pt x="424" y="369"/>
                  </a:cubicBezTo>
                  <a:cubicBezTo>
                    <a:pt x="427" y="365"/>
                    <a:pt x="431" y="360"/>
                    <a:pt x="434" y="354"/>
                  </a:cubicBezTo>
                  <a:cubicBezTo>
                    <a:pt x="430" y="352"/>
                    <a:pt x="430" y="352"/>
                    <a:pt x="430" y="352"/>
                  </a:cubicBezTo>
                  <a:moveTo>
                    <a:pt x="36" y="350"/>
                  </a:moveTo>
                  <a:cubicBezTo>
                    <a:pt x="32" y="352"/>
                    <a:pt x="32" y="352"/>
                    <a:pt x="32" y="352"/>
                  </a:cubicBezTo>
                  <a:cubicBezTo>
                    <a:pt x="35" y="357"/>
                    <a:pt x="38" y="362"/>
                    <a:pt x="42" y="367"/>
                  </a:cubicBezTo>
                  <a:cubicBezTo>
                    <a:pt x="45" y="365"/>
                    <a:pt x="45" y="365"/>
                    <a:pt x="45" y="365"/>
                  </a:cubicBezTo>
                  <a:cubicBezTo>
                    <a:pt x="42" y="360"/>
                    <a:pt x="39" y="355"/>
                    <a:pt x="36" y="350"/>
                  </a:cubicBezTo>
                  <a:moveTo>
                    <a:pt x="446" y="321"/>
                  </a:moveTo>
                  <a:cubicBezTo>
                    <a:pt x="443" y="326"/>
                    <a:pt x="441" y="332"/>
                    <a:pt x="438" y="337"/>
                  </a:cubicBezTo>
                  <a:cubicBezTo>
                    <a:pt x="442" y="339"/>
                    <a:pt x="442" y="339"/>
                    <a:pt x="442" y="339"/>
                  </a:cubicBezTo>
                  <a:cubicBezTo>
                    <a:pt x="445" y="333"/>
                    <a:pt x="448" y="328"/>
                    <a:pt x="450" y="323"/>
                  </a:cubicBezTo>
                  <a:cubicBezTo>
                    <a:pt x="446" y="321"/>
                    <a:pt x="446" y="321"/>
                    <a:pt x="446" y="321"/>
                  </a:cubicBezTo>
                  <a:moveTo>
                    <a:pt x="20" y="318"/>
                  </a:moveTo>
                  <a:cubicBezTo>
                    <a:pt x="16" y="320"/>
                    <a:pt x="16" y="320"/>
                    <a:pt x="16" y="320"/>
                  </a:cubicBezTo>
                  <a:cubicBezTo>
                    <a:pt x="18" y="325"/>
                    <a:pt x="21" y="331"/>
                    <a:pt x="24" y="336"/>
                  </a:cubicBezTo>
                  <a:cubicBezTo>
                    <a:pt x="28" y="335"/>
                    <a:pt x="28" y="335"/>
                    <a:pt x="28" y="335"/>
                  </a:cubicBezTo>
                  <a:cubicBezTo>
                    <a:pt x="25" y="329"/>
                    <a:pt x="23" y="324"/>
                    <a:pt x="20" y="318"/>
                  </a:cubicBezTo>
                  <a:moveTo>
                    <a:pt x="457" y="288"/>
                  </a:moveTo>
                  <a:cubicBezTo>
                    <a:pt x="455" y="293"/>
                    <a:pt x="454" y="299"/>
                    <a:pt x="452" y="305"/>
                  </a:cubicBezTo>
                  <a:cubicBezTo>
                    <a:pt x="456" y="306"/>
                    <a:pt x="456" y="306"/>
                    <a:pt x="456" y="306"/>
                  </a:cubicBezTo>
                  <a:cubicBezTo>
                    <a:pt x="458" y="300"/>
                    <a:pt x="459" y="294"/>
                    <a:pt x="461" y="289"/>
                  </a:cubicBezTo>
                  <a:cubicBezTo>
                    <a:pt x="457" y="288"/>
                    <a:pt x="457" y="288"/>
                    <a:pt x="457" y="288"/>
                  </a:cubicBezTo>
                  <a:moveTo>
                    <a:pt x="10" y="285"/>
                  </a:moveTo>
                  <a:cubicBezTo>
                    <a:pt x="6" y="286"/>
                    <a:pt x="6" y="286"/>
                    <a:pt x="6" y="286"/>
                  </a:cubicBezTo>
                  <a:cubicBezTo>
                    <a:pt x="7" y="292"/>
                    <a:pt x="9" y="298"/>
                    <a:pt x="10" y="303"/>
                  </a:cubicBezTo>
                  <a:cubicBezTo>
                    <a:pt x="15" y="302"/>
                    <a:pt x="15" y="302"/>
                    <a:pt x="15" y="302"/>
                  </a:cubicBezTo>
                  <a:cubicBezTo>
                    <a:pt x="13" y="296"/>
                    <a:pt x="11" y="291"/>
                    <a:pt x="10" y="285"/>
                  </a:cubicBezTo>
                  <a:moveTo>
                    <a:pt x="462" y="252"/>
                  </a:moveTo>
                  <a:cubicBezTo>
                    <a:pt x="462" y="253"/>
                    <a:pt x="462" y="253"/>
                    <a:pt x="462" y="253"/>
                  </a:cubicBezTo>
                  <a:cubicBezTo>
                    <a:pt x="462" y="259"/>
                    <a:pt x="461" y="264"/>
                    <a:pt x="460" y="270"/>
                  </a:cubicBezTo>
                  <a:cubicBezTo>
                    <a:pt x="464" y="271"/>
                    <a:pt x="464" y="271"/>
                    <a:pt x="464" y="271"/>
                  </a:cubicBezTo>
                  <a:cubicBezTo>
                    <a:pt x="465" y="265"/>
                    <a:pt x="466" y="259"/>
                    <a:pt x="466" y="253"/>
                  </a:cubicBezTo>
                  <a:cubicBezTo>
                    <a:pt x="467" y="252"/>
                    <a:pt x="467" y="252"/>
                    <a:pt x="467" y="252"/>
                  </a:cubicBezTo>
                  <a:cubicBezTo>
                    <a:pt x="462" y="252"/>
                    <a:pt x="462" y="252"/>
                    <a:pt x="462" y="252"/>
                  </a:cubicBezTo>
                  <a:moveTo>
                    <a:pt x="5" y="250"/>
                  </a:moveTo>
                  <a:cubicBezTo>
                    <a:pt x="0" y="251"/>
                    <a:pt x="0" y="251"/>
                    <a:pt x="0" y="251"/>
                  </a:cubicBezTo>
                  <a:cubicBezTo>
                    <a:pt x="1" y="257"/>
                    <a:pt x="2" y="262"/>
                    <a:pt x="2" y="268"/>
                  </a:cubicBezTo>
                  <a:cubicBezTo>
                    <a:pt x="7" y="268"/>
                    <a:pt x="7" y="268"/>
                    <a:pt x="7" y="268"/>
                  </a:cubicBezTo>
                  <a:cubicBezTo>
                    <a:pt x="6" y="262"/>
                    <a:pt x="5" y="256"/>
                    <a:pt x="5" y="250"/>
                  </a:cubicBezTo>
                  <a:moveTo>
                    <a:pt x="467" y="217"/>
                  </a:moveTo>
                  <a:cubicBezTo>
                    <a:pt x="462" y="217"/>
                    <a:pt x="462" y="217"/>
                    <a:pt x="462" y="217"/>
                  </a:cubicBezTo>
                  <a:cubicBezTo>
                    <a:pt x="463" y="223"/>
                    <a:pt x="463" y="228"/>
                    <a:pt x="463" y="234"/>
                  </a:cubicBezTo>
                  <a:cubicBezTo>
                    <a:pt x="463" y="234"/>
                    <a:pt x="463" y="234"/>
                    <a:pt x="463" y="234"/>
                  </a:cubicBezTo>
                  <a:cubicBezTo>
                    <a:pt x="467" y="234"/>
                    <a:pt x="467" y="234"/>
                    <a:pt x="467" y="234"/>
                  </a:cubicBezTo>
                  <a:cubicBezTo>
                    <a:pt x="467" y="234"/>
                    <a:pt x="467" y="234"/>
                    <a:pt x="467" y="234"/>
                  </a:cubicBezTo>
                  <a:cubicBezTo>
                    <a:pt x="467" y="228"/>
                    <a:pt x="467" y="222"/>
                    <a:pt x="467" y="217"/>
                  </a:cubicBezTo>
                  <a:moveTo>
                    <a:pt x="1" y="215"/>
                  </a:moveTo>
                  <a:cubicBezTo>
                    <a:pt x="0" y="221"/>
                    <a:pt x="0" y="227"/>
                    <a:pt x="0" y="233"/>
                  </a:cubicBezTo>
                  <a:cubicBezTo>
                    <a:pt x="4" y="233"/>
                    <a:pt x="4" y="233"/>
                    <a:pt x="4" y="233"/>
                  </a:cubicBezTo>
                  <a:cubicBezTo>
                    <a:pt x="4" y="227"/>
                    <a:pt x="5" y="221"/>
                    <a:pt x="5" y="215"/>
                  </a:cubicBezTo>
                  <a:cubicBezTo>
                    <a:pt x="1" y="215"/>
                    <a:pt x="1" y="215"/>
                    <a:pt x="1" y="215"/>
                  </a:cubicBezTo>
                  <a:moveTo>
                    <a:pt x="461" y="181"/>
                  </a:moveTo>
                  <a:cubicBezTo>
                    <a:pt x="457" y="182"/>
                    <a:pt x="457" y="182"/>
                    <a:pt x="457" y="182"/>
                  </a:cubicBezTo>
                  <a:cubicBezTo>
                    <a:pt x="458" y="188"/>
                    <a:pt x="460" y="194"/>
                    <a:pt x="460" y="199"/>
                  </a:cubicBezTo>
                  <a:cubicBezTo>
                    <a:pt x="465" y="199"/>
                    <a:pt x="465" y="199"/>
                    <a:pt x="465" y="199"/>
                  </a:cubicBezTo>
                  <a:cubicBezTo>
                    <a:pt x="464" y="193"/>
                    <a:pt x="463" y="187"/>
                    <a:pt x="461" y="181"/>
                  </a:cubicBezTo>
                  <a:moveTo>
                    <a:pt x="6" y="180"/>
                  </a:moveTo>
                  <a:cubicBezTo>
                    <a:pt x="5" y="185"/>
                    <a:pt x="4" y="191"/>
                    <a:pt x="3" y="197"/>
                  </a:cubicBezTo>
                  <a:cubicBezTo>
                    <a:pt x="7" y="198"/>
                    <a:pt x="7" y="198"/>
                    <a:pt x="7" y="198"/>
                  </a:cubicBezTo>
                  <a:cubicBezTo>
                    <a:pt x="8" y="192"/>
                    <a:pt x="9" y="186"/>
                    <a:pt x="10" y="181"/>
                  </a:cubicBezTo>
                  <a:cubicBezTo>
                    <a:pt x="6" y="180"/>
                    <a:pt x="6" y="180"/>
                    <a:pt x="6" y="180"/>
                  </a:cubicBezTo>
                  <a:moveTo>
                    <a:pt x="451" y="147"/>
                  </a:moveTo>
                  <a:cubicBezTo>
                    <a:pt x="447" y="149"/>
                    <a:pt x="447" y="149"/>
                    <a:pt x="447" y="149"/>
                  </a:cubicBezTo>
                  <a:cubicBezTo>
                    <a:pt x="449" y="154"/>
                    <a:pt x="451" y="160"/>
                    <a:pt x="453" y="165"/>
                  </a:cubicBezTo>
                  <a:cubicBezTo>
                    <a:pt x="457" y="164"/>
                    <a:pt x="457" y="164"/>
                    <a:pt x="457" y="164"/>
                  </a:cubicBezTo>
                  <a:cubicBezTo>
                    <a:pt x="455" y="158"/>
                    <a:pt x="453" y="152"/>
                    <a:pt x="451" y="147"/>
                  </a:cubicBezTo>
                  <a:moveTo>
                    <a:pt x="17" y="146"/>
                  </a:moveTo>
                  <a:cubicBezTo>
                    <a:pt x="15" y="151"/>
                    <a:pt x="13" y="157"/>
                    <a:pt x="11" y="162"/>
                  </a:cubicBezTo>
                  <a:cubicBezTo>
                    <a:pt x="15" y="164"/>
                    <a:pt x="15" y="164"/>
                    <a:pt x="15" y="164"/>
                  </a:cubicBezTo>
                  <a:cubicBezTo>
                    <a:pt x="17" y="158"/>
                    <a:pt x="19" y="152"/>
                    <a:pt x="21" y="147"/>
                  </a:cubicBezTo>
                  <a:cubicBezTo>
                    <a:pt x="17" y="146"/>
                    <a:pt x="17" y="146"/>
                    <a:pt x="17" y="146"/>
                  </a:cubicBezTo>
                  <a:moveTo>
                    <a:pt x="435" y="115"/>
                  </a:moveTo>
                  <a:cubicBezTo>
                    <a:pt x="431" y="118"/>
                    <a:pt x="431" y="118"/>
                    <a:pt x="431" y="118"/>
                  </a:cubicBezTo>
                  <a:cubicBezTo>
                    <a:pt x="434" y="122"/>
                    <a:pt x="437" y="127"/>
                    <a:pt x="439" y="133"/>
                  </a:cubicBezTo>
                  <a:cubicBezTo>
                    <a:pt x="443" y="131"/>
                    <a:pt x="443" y="131"/>
                    <a:pt x="443" y="131"/>
                  </a:cubicBezTo>
                  <a:cubicBezTo>
                    <a:pt x="441" y="125"/>
                    <a:pt x="438" y="120"/>
                    <a:pt x="435" y="115"/>
                  </a:cubicBezTo>
                  <a:moveTo>
                    <a:pt x="33" y="113"/>
                  </a:moveTo>
                  <a:cubicBezTo>
                    <a:pt x="30" y="119"/>
                    <a:pt x="27" y="124"/>
                    <a:pt x="25" y="129"/>
                  </a:cubicBezTo>
                  <a:cubicBezTo>
                    <a:pt x="28" y="131"/>
                    <a:pt x="28" y="131"/>
                    <a:pt x="28" y="131"/>
                  </a:cubicBezTo>
                  <a:cubicBezTo>
                    <a:pt x="31" y="126"/>
                    <a:pt x="34" y="121"/>
                    <a:pt x="37" y="116"/>
                  </a:cubicBezTo>
                  <a:cubicBezTo>
                    <a:pt x="33" y="113"/>
                    <a:pt x="33" y="113"/>
                    <a:pt x="33" y="113"/>
                  </a:cubicBezTo>
                  <a:moveTo>
                    <a:pt x="414" y="86"/>
                  </a:moveTo>
                  <a:cubicBezTo>
                    <a:pt x="411" y="89"/>
                    <a:pt x="411" y="89"/>
                    <a:pt x="411" y="89"/>
                  </a:cubicBezTo>
                  <a:cubicBezTo>
                    <a:pt x="415" y="93"/>
                    <a:pt x="418" y="98"/>
                    <a:pt x="422" y="103"/>
                  </a:cubicBezTo>
                  <a:cubicBezTo>
                    <a:pt x="425" y="100"/>
                    <a:pt x="425" y="100"/>
                    <a:pt x="425" y="100"/>
                  </a:cubicBezTo>
                  <a:cubicBezTo>
                    <a:pt x="422" y="95"/>
                    <a:pt x="418" y="90"/>
                    <a:pt x="414" y="86"/>
                  </a:cubicBezTo>
                  <a:moveTo>
                    <a:pt x="54" y="85"/>
                  </a:moveTo>
                  <a:cubicBezTo>
                    <a:pt x="50" y="89"/>
                    <a:pt x="46" y="94"/>
                    <a:pt x="43" y="99"/>
                  </a:cubicBezTo>
                  <a:cubicBezTo>
                    <a:pt x="47" y="101"/>
                    <a:pt x="47" y="101"/>
                    <a:pt x="47" y="101"/>
                  </a:cubicBezTo>
                  <a:cubicBezTo>
                    <a:pt x="50" y="96"/>
                    <a:pt x="53" y="92"/>
                    <a:pt x="57" y="87"/>
                  </a:cubicBezTo>
                  <a:cubicBezTo>
                    <a:pt x="54" y="85"/>
                    <a:pt x="54" y="85"/>
                    <a:pt x="54" y="85"/>
                  </a:cubicBezTo>
                  <a:moveTo>
                    <a:pt x="390" y="60"/>
                  </a:moveTo>
                  <a:cubicBezTo>
                    <a:pt x="387" y="63"/>
                    <a:pt x="387" y="63"/>
                    <a:pt x="387" y="63"/>
                  </a:cubicBezTo>
                  <a:cubicBezTo>
                    <a:pt x="391" y="67"/>
                    <a:pt x="395" y="71"/>
                    <a:pt x="399" y="75"/>
                  </a:cubicBezTo>
                  <a:cubicBezTo>
                    <a:pt x="402" y="73"/>
                    <a:pt x="402" y="73"/>
                    <a:pt x="402" y="73"/>
                  </a:cubicBezTo>
                  <a:cubicBezTo>
                    <a:pt x="398" y="68"/>
                    <a:pt x="394" y="64"/>
                    <a:pt x="390" y="60"/>
                  </a:cubicBezTo>
                  <a:moveTo>
                    <a:pt x="79" y="59"/>
                  </a:moveTo>
                  <a:cubicBezTo>
                    <a:pt x="74" y="63"/>
                    <a:pt x="70" y="67"/>
                    <a:pt x="66" y="71"/>
                  </a:cubicBezTo>
                  <a:cubicBezTo>
                    <a:pt x="69" y="74"/>
                    <a:pt x="69" y="74"/>
                    <a:pt x="69" y="74"/>
                  </a:cubicBezTo>
                  <a:cubicBezTo>
                    <a:pt x="73" y="70"/>
                    <a:pt x="77" y="66"/>
                    <a:pt x="82" y="62"/>
                  </a:cubicBezTo>
                  <a:cubicBezTo>
                    <a:pt x="79" y="59"/>
                    <a:pt x="79" y="59"/>
                    <a:pt x="79" y="59"/>
                  </a:cubicBezTo>
                  <a:moveTo>
                    <a:pt x="361" y="38"/>
                  </a:moveTo>
                  <a:cubicBezTo>
                    <a:pt x="359" y="42"/>
                    <a:pt x="359" y="42"/>
                    <a:pt x="359" y="42"/>
                  </a:cubicBezTo>
                  <a:cubicBezTo>
                    <a:pt x="364" y="45"/>
                    <a:pt x="369" y="48"/>
                    <a:pt x="373" y="52"/>
                  </a:cubicBezTo>
                  <a:cubicBezTo>
                    <a:pt x="376" y="48"/>
                    <a:pt x="376" y="48"/>
                    <a:pt x="376" y="48"/>
                  </a:cubicBezTo>
                  <a:cubicBezTo>
                    <a:pt x="371" y="45"/>
                    <a:pt x="366" y="41"/>
                    <a:pt x="361" y="38"/>
                  </a:cubicBezTo>
                  <a:moveTo>
                    <a:pt x="107" y="37"/>
                  </a:moveTo>
                  <a:cubicBezTo>
                    <a:pt x="102" y="41"/>
                    <a:pt x="97" y="44"/>
                    <a:pt x="93" y="47"/>
                  </a:cubicBezTo>
                  <a:cubicBezTo>
                    <a:pt x="95" y="51"/>
                    <a:pt x="95" y="51"/>
                    <a:pt x="95" y="51"/>
                  </a:cubicBezTo>
                  <a:cubicBezTo>
                    <a:pt x="100" y="47"/>
                    <a:pt x="105" y="44"/>
                    <a:pt x="110" y="41"/>
                  </a:cubicBezTo>
                  <a:cubicBezTo>
                    <a:pt x="107" y="37"/>
                    <a:pt x="107" y="37"/>
                    <a:pt x="107" y="37"/>
                  </a:cubicBezTo>
                  <a:moveTo>
                    <a:pt x="330" y="21"/>
                  </a:moveTo>
                  <a:cubicBezTo>
                    <a:pt x="328" y="25"/>
                    <a:pt x="328" y="25"/>
                    <a:pt x="328" y="25"/>
                  </a:cubicBezTo>
                  <a:cubicBezTo>
                    <a:pt x="333" y="27"/>
                    <a:pt x="339" y="30"/>
                    <a:pt x="344" y="33"/>
                  </a:cubicBezTo>
                  <a:cubicBezTo>
                    <a:pt x="346" y="29"/>
                    <a:pt x="346" y="29"/>
                    <a:pt x="346" y="29"/>
                  </a:cubicBezTo>
                  <a:cubicBezTo>
                    <a:pt x="341" y="26"/>
                    <a:pt x="335" y="23"/>
                    <a:pt x="330" y="21"/>
                  </a:cubicBezTo>
                  <a:moveTo>
                    <a:pt x="139" y="20"/>
                  </a:moveTo>
                  <a:cubicBezTo>
                    <a:pt x="133" y="23"/>
                    <a:pt x="128" y="25"/>
                    <a:pt x="123" y="28"/>
                  </a:cubicBezTo>
                  <a:cubicBezTo>
                    <a:pt x="125" y="32"/>
                    <a:pt x="125" y="32"/>
                    <a:pt x="125" y="32"/>
                  </a:cubicBezTo>
                  <a:cubicBezTo>
                    <a:pt x="130" y="29"/>
                    <a:pt x="135" y="27"/>
                    <a:pt x="141" y="24"/>
                  </a:cubicBezTo>
                  <a:cubicBezTo>
                    <a:pt x="139" y="20"/>
                    <a:pt x="139" y="20"/>
                    <a:pt x="139" y="20"/>
                  </a:cubicBezTo>
                  <a:moveTo>
                    <a:pt x="296" y="9"/>
                  </a:moveTo>
                  <a:cubicBezTo>
                    <a:pt x="295" y="13"/>
                    <a:pt x="295" y="13"/>
                    <a:pt x="295" y="13"/>
                  </a:cubicBezTo>
                  <a:cubicBezTo>
                    <a:pt x="301" y="14"/>
                    <a:pt x="306" y="16"/>
                    <a:pt x="312" y="18"/>
                  </a:cubicBezTo>
                  <a:cubicBezTo>
                    <a:pt x="313" y="14"/>
                    <a:pt x="313" y="14"/>
                    <a:pt x="313" y="14"/>
                  </a:cubicBezTo>
                  <a:cubicBezTo>
                    <a:pt x="308" y="12"/>
                    <a:pt x="302" y="10"/>
                    <a:pt x="296" y="9"/>
                  </a:cubicBezTo>
                  <a:moveTo>
                    <a:pt x="173" y="8"/>
                  </a:moveTo>
                  <a:cubicBezTo>
                    <a:pt x="167" y="10"/>
                    <a:pt x="161" y="12"/>
                    <a:pt x="155" y="14"/>
                  </a:cubicBezTo>
                  <a:cubicBezTo>
                    <a:pt x="157" y="18"/>
                    <a:pt x="157" y="18"/>
                    <a:pt x="157" y="18"/>
                  </a:cubicBezTo>
                  <a:cubicBezTo>
                    <a:pt x="163" y="16"/>
                    <a:pt x="168" y="14"/>
                    <a:pt x="174" y="13"/>
                  </a:cubicBezTo>
                  <a:cubicBezTo>
                    <a:pt x="173" y="8"/>
                    <a:pt x="173" y="8"/>
                    <a:pt x="173" y="8"/>
                  </a:cubicBezTo>
                  <a:moveTo>
                    <a:pt x="261" y="2"/>
                  </a:moveTo>
                  <a:cubicBezTo>
                    <a:pt x="261" y="6"/>
                    <a:pt x="261" y="6"/>
                    <a:pt x="261" y="6"/>
                  </a:cubicBezTo>
                  <a:cubicBezTo>
                    <a:pt x="266" y="7"/>
                    <a:pt x="272" y="8"/>
                    <a:pt x="278" y="9"/>
                  </a:cubicBezTo>
                  <a:cubicBezTo>
                    <a:pt x="279" y="5"/>
                    <a:pt x="279" y="5"/>
                    <a:pt x="279" y="5"/>
                  </a:cubicBezTo>
                  <a:cubicBezTo>
                    <a:pt x="273" y="4"/>
                    <a:pt x="267" y="2"/>
                    <a:pt x="261" y="2"/>
                  </a:cubicBezTo>
                  <a:moveTo>
                    <a:pt x="208" y="1"/>
                  </a:moveTo>
                  <a:cubicBezTo>
                    <a:pt x="202" y="2"/>
                    <a:pt x="196" y="3"/>
                    <a:pt x="190" y="4"/>
                  </a:cubicBezTo>
                  <a:cubicBezTo>
                    <a:pt x="191" y="9"/>
                    <a:pt x="191" y="9"/>
                    <a:pt x="191" y="9"/>
                  </a:cubicBezTo>
                  <a:cubicBezTo>
                    <a:pt x="197" y="8"/>
                    <a:pt x="202" y="7"/>
                    <a:pt x="208" y="6"/>
                  </a:cubicBezTo>
                  <a:cubicBezTo>
                    <a:pt x="208" y="1"/>
                    <a:pt x="208" y="1"/>
                    <a:pt x="208" y="1"/>
                  </a:cubicBezTo>
                  <a:moveTo>
                    <a:pt x="234" y="0"/>
                  </a:moveTo>
                  <a:cubicBezTo>
                    <a:pt x="231" y="0"/>
                    <a:pt x="228" y="0"/>
                    <a:pt x="226" y="0"/>
                  </a:cubicBezTo>
                  <a:cubicBezTo>
                    <a:pt x="226" y="5"/>
                    <a:pt x="226" y="5"/>
                    <a:pt x="226" y="5"/>
                  </a:cubicBezTo>
                  <a:cubicBezTo>
                    <a:pt x="231" y="5"/>
                    <a:pt x="237" y="5"/>
                    <a:pt x="243" y="5"/>
                  </a:cubicBezTo>
                  <a:cubicBezTo>
                    <a:pt x="243" y="0"/>
                    <a:pt x="243" y="0"/>
                    <a:pt x="243" y="0"/>
                  </a:cubicBezTo>
                  <a:cubicBezTo>
                    <a:pt x="240" y="0"/>
                    <a:pt x="237" y="0"/>
                    <a:pt x="234"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19"/>
            <p:cNvSpPr>
              <a:spLocks noEditPoints="1"/>
            </p:cNvSpPr>
            <p:nvPr/>
          </p:nvSpPr>
          <p:spPr bwMode="auto">
            <a:xfrm>
              <a:off x="3711575" y="1047750"/>
              <a:ext cx="4772025" cy="4768850"/>
            </a:xfrm>
            <a:custGeom>
              <a:avLst/>
              <a:gdLst>
                <a:gd name="T0" fmla="*/ 662 w 1270"/>
                <a:gd name="T1" fmla="*/ 1269 h 1269"/>
                <a:gd name="T2" fmla="*/ 696 w 1270"/>
                <a:gd name="T3" fmla="*/ 1262 h 1269"/>
                <a:gd name="T4" fmla="*/ 539 w 1270"/>
                <a:gd name="T5" fmla="*/ 1258 h 1269"/>
                <a:gd name="T6" fmla="*/ 522 w 1270"/>
                <a:gd name="T7" fmla="*/ 1255 h 1269"/>
                <a:gd name="T8" fmla="*/ 487 w 1270"/>
                <a:gd name="T9" fmla="*/ 1252 h 1269"/>
                <a:gd name="T10" fmla="*/ 436 w 1270"/>
                <a:gd name="T11" fmla="*/ 1238 h 1269"/>
                <a:gd name="T12" fmla="*/ 404 w 1270"/>
                <a:gd name="T13" fmla="*/ 1222 h 1269"/>
                <a:gd name="T14" fmla="*/ 866 w 1270"/>
                <a:gd name="T15" fmla="*/ 1221 h 1269"/>
                <a:gd name="T16" fmla="*/ 900 w 1270"/>
                <a:gd name="T17" fmla="*/ 1211 h 1269"/>
                <a:gd name="T18" fmla="*/ 916 w 1270"/>
                <a:gd name="T19" fmla="*/ 1204 h 1269"/>
                <a:gd name="T20" fmla="*/ 945 w 1270"/>
                <a:gd name="T21" fmla="*/ 1183 h 1269"/>
                <a:gd name="T22" fmla="*/ 990 w 1270"/>
                <a:gd name="T23" fmla="*/ 1156 h 1269"/>
                <a:gd name="T24" fmla="*/ 252 w 1270"/>
                <a:gd name="T25" fmla="*/ 1135 h 1269"/>
                <a:gd name="T26" fmla="*/ 238 w 1270"/>
                <a:gd name="T27" fmla="*/ 1125 h 1269"/>
                <a:gd name="T28" fmla="*/ 208 w 1270"/>
                <a:gd name="T29" fmla="*/ 1105 h 1269"/>
                <a:gd name="T30" fmla="*/ 171 w 1270"/>
                <a:gd name="T31" fmla="*/ 1068 h 1269"/>
                <a:gd name="T32" fmla="*/ 151 w 1270"/>
                <a:gd name="T33" fmla="*/ 1039 h 1269"/>
                <a:gd name="T34" fmla="*/ 1119 w 1270"/>
                <a:gd name="T35" fmla="*/ 1039 h 1269"/>
                <a:gd name="T36" fmla="*/ 1144 w 1270"/>
                <a:gd name="T37" fmla="*/ 1014 h 1269"/>
                <a:gd name="T38" fmla="*/ 1154 w 1270"/>
                <a:gd name="T39" fmla="*/ 999 h 1269"/>
                <a:gd name="T40" fmla="*/ 1170 w 1270"/>
                <a:gd name="T41" fmla="*/ 968 h 1269"/>
                <a:gd name="T42" fmla="*/ 1196 w 1270"/>
                <a:gd name="T43" fmla="*/ 922 h 1269"/>
                <a:gd name="T44" fmla="*/ 58 w 1270"/>
                <a:gd name="T45" fmla="*/ 891 h 1269"/>
                <a:gd name="T46" fmla="*/ 51 w 1270"/>
                <a:gd name="T47" fmla="*/ 875 h 1269"/>
                <a:gd name="T48" fmla="*/ 35 w 1270"/>
                <a:gd name="T49" fmla="*/ 843 h 1269"/>
                <a:gd name="T50" fmla="*/ 19 w 1270"/>
                <a:gd name="T51" fmla="*/ 793 h 1269"/>
                <a:gd name="T52" fmla="*/ 16 w 1270"/>
                <a:gd name="T53" fmla="*/ 758 h 1269"/>
                <a:gd name="T54" fmla="*/ 1253 w 1270"/>
                <a:gd name="T55" fmla="*/ 756 h 1269"/>
                <a:gd name="T56" fmla="*/ 1263 w 1270"/>
                <a:gd name="T57" fmla="*/ 723 h 1269"/>
                <a:gd name="T58" fmla="*/ 1261 w 1270"/>
                <a:gd name="T59" fmla="*/ 705 h 1269"/>
                <a:gd name="T60" fmla="*/ 4 w 1270"/>
                <a:gd name="T61" fmla="*/ 654 h 1269"/>
                <a:gd name="T62" fmla="*/ 0 w 1270"/>
                <a:gd name="T63" fmla="*/ 636 h 1269"/>
                <a:gd name="T64" fmla="*/ 1 w 1270"/>
                <a:gd name="T65" fmla="*/ 601 h 1269"/>
                <a:gd name="T66" fmla="*/ 6 w 1270"/>
                <a:gd name="T67" fmla="*/ 548 h 1269"/>
                <a:gd name="T68" fmla="*/ 1263 w 1270"/>
                <a:gd name="T69" fmla="*/ 545 h 1269"/>
                <a:gd name="T70" fmla="*/ 1261 w 1270"/>
                <a:gd name="T71" fmla="*/ 527 h 1269"/>
                <a:gd name="T72" fmla="*/ 1249 w 1270"/>
                <a:gd name="T73" fmla="*/ 494 h 1269"/>
                <a:gd name="T74" fmla="*/ 1236 w 1270"/>
                <a:gd name="T75" fmla="*/ 443 h 1269"/>
                <a:gd name="T76" fmla="*/ 1228 w 1270"/>
                <a:gd name="T77" fmla="*/ 409 h 1269"/>
                <a:gd name="T78" fmla="*/ 53 w 1270"/>
                <a:gd name="T79" fmla="*/ 379 h 1269"/>
                <a:gd name="T80" fmla="*/ 72 w 1270"/>
                <a:gd name="T81" fmla="*/ 349 h 1269"/>
                <a:gd name="T82" fmla="*/ 81 w 1270"/>
                <a:gd name="T83" fmla="*/ 333 h 1269"/>
                <a:gd name="T84" fmla="*/ 94 w 1270"/>
                <a:gd name="T85" fmla="*/ 301 h 1269"/>
                <a:gd name="T86" fmla="*/ 124 w 1270"/>
                <a:gd name="T87" fmla="*/ 257 h 1269"/>
                <a:gd name="T88" fmla="*/ 1143 w 1270"/>
                <a:gd name="T89" fmla="*/ 255 h 1269"/>
                <a:gd name="T90" fmla="*/ 1132 w 1270"/>
                <a:gd name="T91" fmla="*/ 241 h 1269"/>
                <a:gd name="T92" fmla="*/ 1106 w 1270"/>
                <a:gd name="T93" fmla="*/ 217 h 1269"/>
                <a:gd name="T94" fmla="*/ 1070 w 1270"/>
                <a:gd name="T95" fmla="*/ 179 h 1269"/>
                <a:gd name="T96" fmla="*/ 1047 w 1270"/>
                <a:gd name="T97" fmla="*/ 152 h 1269"/>
                <a:gd name="T98" fmla="*/ 248 w 1270"/>
                <a:gd name="T99" fmla="*/ 132 h 1269"/>
                <a:gd name="T100" fmla="*/ 279 w 1270"/>
                <a:gd name="T101" fmla="*/ 115 h 1269"/>
                <a:gd name="T102" fmla="*/ 293 w 1270"/>
                <a:gd name="T103" fmla="*/ 105 h 1269"/>
                <a:gd name="T104" fmla="*/ 321 w 1270"/>
                <a:gd name="T105" fmla="*/ 83 h 1269"/>
                <a:gd name="T106" fmla="*/ 368 w 1270"/>
                <a:gd name="T107" fmla="*/ 59 h 1269"/>
                <a:gd name="T108" fmla="*/ 898 w 1270"/>
                <a:gd name="T109" fmla="*/ 57 h 1269"/>
                <a:gd name="T110" fmla="*/ 882 w 1270"/>
                <a:gd name="T111" fmla="*/ 50 h 1269"/>
                <a:gd name="T112" fmla="*/ 848 w 1270"/>
                <a:gd name="T113" fmla="*/ 42 h 1269"/>
                <a:gd name="T114" fmla="*/ 797 w 1270"/>
                <a:gd name="T115" fmla="*/ 26 h 1269"/>
                <a:gd name="T116" fmla="*/ 764 w 1270"/>
                <a:gd name="T117" fmla="*/ 14 h 1269"/>
                <a:gd name="T118" fmla="*/ 536 w 1270"/>
                <a:gd name="T119" fmla="*/ 8 h 1269"/>
                <a:gd name="T120" fmla="*/ 571 w 1270"/>
                <a:gd name="T121" fmla="*/ 8 h 1269"/>
                <a:gd name="T122" fmla="*/ 589 w 1270"/>
                <a:gd name="T123" fmla="*/ 6 h 1269"/>
                <a:gd name="T124" fmla="*/ 624 w 1270"/>
                <a:gd name="T125" fmla="*/ 0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70" h="1269">
                  <a:moveTo>
                    <a:pt x="609" y="1264"/>
                  </a:moveTo>
                  <a:cubicBezTo>
                    <a:pt x="609" y="1269"/>
                    <a:pt x="609" y="1269"/>
                    <a:pt x="609" y="1269"/>
                  </a:cubicBezTo>
                  <a:cubicBezTo>
                    <a:pt x="615" y="1269"/>
                    <a:pt x="620" y="1269"/>
                    <a:pt x="626" y="1269"/>
                  </a:cubicBezTo>
                  <a:cubicBezTo>
                    <a:pt x="626" y="1265"/>
                    <a:pt x="626" y="1265"/>
                    <a:pt x="626" y="1265"/>
                  </a:cubicBezTo>
                  <a:cubicBezTo>
                    <a:pt x="621" y="1265"/>
                    <a:pt x="615" y="1265"/>
                    <a:pt x="609" y="1264"/>
                  </a:cubicBezTo>
                  <a:moveTo>
                    <a:pt x="661" y="1264"/>
                  </a:moveTo>
                  <a:cubicBezTo>
                    <a:pt x="656" y="1265"/>
                    <a:pt x="650" y="1265"/>
                    <a:pt x="644" y="1265"/>
                  </a:cubicBezTo>
                  <a:cubicBezTo>
                    <a:pt x="644" y="1269"/>
                    <a:pt x="644" y="1269"/>
                    <a:pt x="644" y="1269"/>
                  </a:cubicBezTo>
                  <a:cubicBezTo>
                    <a:pt x="650" y="1269"/>
                    <a:pt x="656" y="1269"/>
                    <a:pt x="662" y="1269"/>
                  </a:cubicBezTo>
                  <a:cubicBezTo>
                    <a:pt x="661" y="1264"/>
                    <a:pt x="661" y="1264"/>
                    <a:pt x="661" y="1264"/>
                  </a:cubicBezTo>
                  <a:moveTo>
                    <a:pt x="574" y="1262"/>
                  </a:moveTo>
                  <a:cubicBezTo>
                    <a:pt x="574" y="1266"/>
                    <a:pt x="574" y="1266"/>
                    <a:pt x="574" y="1266"/>
                  </a:cubicBezTo>
                  <a:cubicBezTo>
                    <a:pt x="576" y="1267"/>
                    <a:pt x="579" y="1267"/>
                    <a:pt x="582" y="1267"/>
                  </a:cubicBezTo>
                  <a:cubicBezTo>
                    <a:pt x="585" y="1267"/>
                    <a:pt x="588" y="1268"/>
                    <a:pt x="591" y="1268"/>
                  </a:cubicBezTo>
                  <a:cubicBezTo>
                    <a:pt x="591" y="1264"/>
                    <a:pt x="591" y="1264"/>
                    <a:pt x="591" y="1264"/>
                  </a:cubicBezTo>
                  <a:cubicBezTo>
                    <a:pt x="588" y="1263"/>
                    <a:pt x="585" y="1263"/>
                    <a:pt x="582" y="1263"/>
                  </a:cubicBezTo>
                  <a:cubicBezTo>
                    <a:pt x="579" y="1263"/>
                    <a:pt x="577" y="1263"/>
                    <a:pt x="574" y="1262"/>
                  </a:cubicBezTo>
                  <a:moveTo>
                    <a:pt x="696" y="1262"/>
                  </a:moveTo>
                  <a:cubicBezTo>
                    <a:pt x="690" y="1263"/>
                    <a:pt x="685" y="1263"/>
                    <a:pt x="679" y="1264"/>
                  </a:cubicBezTo>
                  <a:cubicBezTo>
                    <a:pt x="679" y="1268"/>
                    <a:pt x="679" y="1268"/>
                    <a:pt x="679" y="1268"/>
                  </a:cubicBezTo>
                  <a:cubicBezTo>
                    <a:pt x="685" y="1268"/>
                    <a:pt x="691" y="1267"/>
                    <a:pt x="697" y="1266"/>
                  </a:cubicBezTo>
                  <a:cubicBezTo>
                    <a:pt x="696" y="1262"/>
                    <a:pt x="696" y="1262"/>
                    <a:pt x="696" y="1262"/>
                  </a:cubicBezTo>
                  <a:moveTo>
                    <a:pt x="539" y="1258"/>
                  </a:moveTo>
                  <a:cubicBezTo>
                    <a:pt x="538" y="1262"/>
                    <a:pt x="538" y="1262"/>
                    <a:pt x="538" y="1262"/>
                  </a:cubicBezTo>
                  <a:cubicBezTo>
                    <a:pt x="544" y="1263"/>
                    <a:pt x="550" y="1264"/>
                    <a:pt x="556" y="1264"/>
                  </a:cubicBezTo>
                  <a:cubicBezTo>
                    <a:pt x="557" y="1260"/>
                    <a:pt x="557" y="1260"/>
                    <a:pt x="557" y="1260"/>
                  </a:cubicBezTo>
                  <a:cubicBezTo>
                    <a:pt x="551" y="1260"/>
                    <a:pt x="545" y="1258"/>
                    <a:pt x="539" y="1258"/>
                  </a:cubicBezTo>
                  <a:moveTo>
                    <a:pt x="731" y="1257"/>
                  </a:moveTo>
                  <a:cubicBezTo>
                    <a:pt x="726" y="1258"/>
                    <a:pt x="720" y="1259"/>
                    <a:pt x="714" y="1260"/>
                  </a:cubicBezTo>
                  <a:cubicBezTo>
                    <a:pt x="714" y="1264"/>
                    <a:pt x="714" y="1264"/>
                    <a:pt x="714" y="1264"/>
                  </a:cubicBezTo>
                  <a:cubicBezTo>
                    <a:pt x="720" y="1264"/>
                    <a:pt x="726" y="1263"/>
                    <a:pt x="732" y="1262"/>
                  </a:cubicBezTo>
                  <a:cubicBezTo>
                    <a:pt x="731" y="1257"/>
                    <a:pt x="731" y="1257"/>
                    <a:pt x="731" y="1257"/>
                  </a:cubicBezTo>
                  <a:moveTo>
                    <a:pt x="505" y="1252"/>
                  </a:moveTo>
                  <a:cubicBezTo>
                    <a:pt x="504" y="1256"/>
                    <a:pt x="504" y="1256"/>
                    <a:pt x="504" y="1256"/>
                  </a:cubicBezTo>
                  <a:cubicBezTo>
                    <a:pt x="510" y="1257"/>
                    <a:pt x="515" y="1258"/>
                    <a:pt x="521" y="1259"/>
                  </a:cubicBezTo>
                  <a:cubicBezTo>
                    <a:pt x="522" y="1255"/>
                    <a:pt x="522" y="1255"/>
                    <a:pt x="522" y="1255"/>
                  </a:cubicBezTo>
                  <a:cubicBezTo>
                    <a:pt x="516" y="1254"/>
                    <a:pt x="510" y="1253"/>
                    <a:pt x="505" y="1252"/>
                  </a:cubicBezTo>
                  <a:moveTo>
                    <a:pt x="766" y="1252"/>
                  </a:moveTo>
                  <a:cubicBezTo>
                    <a:pt x="760" y="1253"/>
                    <a:pt x="754" y="1254"/>
                    <a:pt x="749" y="1255"/>
                  </a:cubicBezTo>
                  <a:cubicBezTo>
                    <a:pt x="749" y="1259"/>
                    <a:pt x="749" y="1259"/>
                    <a:pt x="749" y="1259"/>
                  </a:cubicBezTo>
                  <a:cubicBezTo>
                    <a:pt x="755" y="1258"/>
                    <a:pt x="761" y="1257"/>
                    <a:pt x="767" y="1256"/>
                  </a:cubicBezTo>
                  <a:cubicBezTo>
                    <a:pt x="766" y="1252"/>
                    <a:pt x="766" y="1252"/>
                    <a:pt x="766" y="1252"/>
                  </a:cubicBezTo>
                  <a:moveTo>
                    <a:pt x="471" y="1243"/>
                  </a:moveTo>
                  <a:cubicBezTo>
                    <a:pt x="470" y="1248"/>
                    <a:pt x="470" y="1248"/>
                    <a:pt x="470" y="1248"/>
                  </a:cubicBezTo>
                  <a:cubicBezTo>
                    <a:pt x="475" y="1249"/>
                    <a:pt x="481" y="1251"/>
                    <a:pt x="487" y="1252"/>
                  </a:cubicBezTo>
                  <a:cubicBezTo>
                    <a:pt x="488" y="1248"/>
                    <a:pt x="488" y="1248"/>
                    <a:pt x="488" y="1248"/>
                  </a:cubicBezTo>
                  <a:cubicBezTo>
                    <a:pt x="482" y="1246"/>
                    <a:pt x="476" y="1245"/>
                    <a:pt x="471" y="1243"/>
                  </a:cubicBezTo>
                  <a:moveTo>
                    <a:pt x="800" y="1243"/>
                  </a:moveTo>
                  <a:cubicBezTo>
                    <a:pt x="794" y="1245"/>
                    <a:pt x="788" y="1246"/>
                    <a:pt x="783" y="1248"/>
                  </a:cubicBezTo>
                  <a:cubicBezTo>
                    <a:pt x="784" y="1252"/>
                    <a:pt x="784" y="1252"/>
                    <a:pt x="784" y="1252"/>
                  </a:cubicBezTo>
                  <a:cubicBezTo>
                    <a:pt x="789" y="1250"/>
                    <a:pt x="795" y="1249"/>
                    <a:pt x="801" y="1248"/>
                  </a:cubicBezTo>
                  <a:cubicBezTo>
                    <a:pt x="800" y="1243"/>
                    <a:pt x="800" y="1243"/>
                    <a:pt x="800" y="1243"/>
                  </a:cubicBezTo>
                  <a:moveTo>
                    <a:pt x="437" y="1234"/>
                  </a:moveTo>
                  <a:cubicBezTo>
                    <a:pt x="436" y="1238"/>
                    <a:pt x="436" y="1238"/>
                    <a:pt x="436" y="1238"/>
                  </a:cubicBezTo>
                  <a:cubicBezTo>
                    <a:pt x="441" y="1239"/>
                    <a:pt x="447" y="1241"/>
                    <a:pt x="453" y="1243"/>
                  </a:cubicBezTo>
                  <a:cubicBezTo>
                    <a:pt x="454" y="1239"/>
                    <a:pt x="454" y="1239"/>
                    <a:pt x="454" y="1239"/>
                  </a:cubicBezTo>
                  <a:cubicBezTo>
                    <a:pt x="448" y="1237"/>
                    <a:pt x="443" y="1235"/>
                    <a:pt x="437" y="1234"/>
                  </a:cubicBezTo>
                  <a:moveTo>
                    <a:pt x="833" y="1233"/>
                  </a:moveTo>
                  <a:cubicBezTo>
                    <a:pt x="828" y="1235"/>
                    <a:pt x="822" y="1237"/>
                    <a:pt x="816" y="1238"/>
                  </a:cubicBezTo>
                  <a:cubicBezTo>
                    <a:pt x="818" y="1242"/>
                    <a:pt x="818" y="1242"/>
                    <a:pt x="818" y="1242"/>
                  </a:cubicBezTo>
                  <a:cubicBezTo>
                    <a:pt x="823" y="1241"/>
                    <a:pt x="829" y="1239"/>
                    <a:pt x="834" y="1237"/>
                  </a:cubicBezTo>
                  <a:cubicBezTo>
                    <a:pt x="833" y="1233"/>
                    <a:pt x="833" y="1233"/>
                    <a:pt x="833" y="1233"/>
                  </a:cubicBezTo>
                  <a:moveTo>
                    <a:pt x="404" y="1222"/>
                  </a:moveTo>
                  <a:cubicBezTo>
                    <a:pt x="403" y="1226"/>
                    <a:pt x="403" y="1226"/>
                    <a:pt x="403" y="1226"/>
                  </a:cubicBezTo>
                  <a:cubicBezTo>
                    <a:pt x="408" y="1228"/>
                    <a:pt x="413" y="1230"/>
                    <a:pt x="419" y="1232"/>
                  </a:cubicBezTo>
                  <a:cubicBezTo>
                    <a:pt x="421" y="1228"/>
                    <a:pt x="421" y="1228"/>
                    <a:pt x="421" y="1228"/>
                  </a:cubicBezTo>
                  <a:cubicBezTo>
                    <a:pt x="415" y="1226"/>
                    <a:pt x="410" y="1224"/>
                    <a:pt x="404" y="1222"/>
                  </a:cubicBezTo>
                  <a:moveTo>
                    <a:pt x="866" y="1221"/>
                  </a:moveTo>
                  <a:cubicBezTo>
                    <a:pt x="861" y="1223"/>
                    <a:pt x="855" y="1225"/>
                    <a:pt x="850" y="1227"/>
                  </a:cubicBezTo>
                  <a:cubicBezTo>
                    <a:pt x="851" y="1231"/>
                    <a:pt x="851" y="1231"/>
                    <a:pt x="851" y="1231"/>
                  </a:cubicBezTo>
                  <a:cubicBezTo>
                    <a:pt x="857" y="1229"/>
                    <a:pt x="862" y="1227"/>
                    <a:pt x="868" y="1225"/>
                  </a:cubicBezTo>
                  <a:cubicBezTo>
                    <a:pt x="866" y="1221"/>
                    <a:pt x="866" y="1221"/>
                    <a:pt x="866" y="1221"/>
                  </a:cubicBezTo>
                  <a:moveTo>
                    <a:pt x="372" y="1208"/>
                  </a:moveTo>
                  <a:cubicBezTo>
                    <a:pt x="370" y="1212"/>
                    <a:pt x="370" y="1212"/>
                    <a:pt x="370" y="1212"/>
                  </a:cubicBezTo>
                  <a:cubicBezTo>
                    <a:pt x="375" y="1214"/>
                    <a:pt x="381" y="1217"/>
                    <a:pt x="386" y="1219"/>
                  </a:cubicBezTo>
                  <a:cubicBezTo>
                    <a:pt x="388" y="1215"/>
                    <a:pt x="388" y="1215"/>
                    <a:pt x="388" y="1215"/>
                  </a:cubicBezTo>
                  <a:cubicBezTo>
                    <a:pt x="382" y="1212"/>
                    <a:pt x="377" y="1210"/>
                    <a:pt x="372" y="1208"/>
                  </a:cubicBezTo>
                  <a:moveTo>
                    <a:pt x="898" y="1207"/>
                  </a:moveTo>
                  <a:cubicBezTo>
                    <a:pt x="893" y="1210"/>
                    <a:pt x="888" y="1212"/>
                    <a:pt x="882" y="1215"/>
                  </a:cubicBezTo>
                  <a:cubicBezTo>
                    <a:pt x="884" y="1219"/>
                    <a:pt x="884" y="1219"/>
                    <a:pt x="884" y="1219"/>
                  </a:cubicBezTo>
                  <a:cubicBezTo>
                    <a:pt x="889" y="1216"/>
                    <a:pt x="895" y="1214"/>
                    <a:pt x="900" y="1211"/>
                  </a:cubicBezTo>
                  <a:cubicBezTo>
                    <a:pt x="898" y="1207"/>
                    <a:pt x="898" y="1207"/>
                    <a:pt x="898" y="1207"/>
                  </a:cubicBezTo>
                  <a:moveTo>
                    <a:pt x="340" y="1192"/>
                  </a:moveTo>
                  <a:cubicBezTo>
                    <a:pt x="338" y="1196"/>
                    <a:pt x="338" y="1196"/>
                    <a:pt x="338" y="1196"/>
                  </a:cubicBezTo>
                  <a:cubicBezTo>
                    <a:pt x="343" y="1199"/>
                    <a:pt x="349" y="1201"/>
                    <a:pt x="354" y="1204"/>
                  </a:cubicBezTo>
                  <a:cubicBezTo>
                    <a:pt x="356" y="1200"/>
                    <a:pt x="356" y="1200"/>
                    <a:pt x="356" y="1200"/>
                  </a:cubicBezTo>
                  <a:cubicBezTo>
                    <a:pt x="351" y="1197"/>
                    <a:pt x="345" y="1195"/>
                    <a:pt x="340" y="1192"/>
                  </a:cubicBezTo>
                  <a:moveTo>
                    <a:pt x="930" y="1192"/>
                  </a:moveTo>
                  <a:cubicBezTo>
                    <a:pt x="924" y="1194"/>
                    <a:pt x="919" y="1197"/>
                    <a:pt x="914" y="1200"/>
                  </a:cubicBezTo>
                  <a:cubicBezTo>
                    <a:pt x="916" y="1204"/>
                    <a:pt x="916" y="1204"/>
                    <a:pt x="916" y="1204"/>
                  </a:cubicBezTo>
                  <a:cubicBezTo>
                    <a:pt x="921" y="1201"/>
                    <a:pt x="926" y="1199"/>
                    <a:pt x="932" y="1196"/>
                  </a:cubicBezTo>
                  <a:cubicBezTo>
                    <a:pt x="930" y="1192"/>
                    <a:pt x="930" y="1192"/>
                    <a:pt x="930" y="1192"/>
                  </a:cubicBezTo>
                  <a:moveTo>
                    <a:pt x="310" y="1175"/>
                  </a:moveTo>
                  <a:cubicBezTo>
                    <a:pt x="307" y="1179"/>
                    <a:pt x="307" y="1179"/>
                    <a:pt x="307" y="1179"/>
                  </a:cubicBezTo>
                  <a:cubicBezTo>
                    <a:pt x="312" y="1182"/>
                    <a:pt x="317" y="1185"/>
                    <a:pt x="323" y="1188"/>
                  </a:cubicBezTo>
                  <a:cubicBezTo>
                    <a:pt x="325" y="1184"/>
                    <a:pt x="325" y="1184"/>
                    <a:pt x="325" y="1184"/>
                  </a:cubicBezTo>
                  <a:cubicBezTo>
                    <a:pt x="320" y="1181"/>
                    <a:pt x="315" y="1178"/>
                    <a:pt x="310" y="1175"/>
                  </a:cubicBezTo>
                  <a:moveTo>
                    <a:pt x="960" y="1175"/>
                  </a:moveTo>
                  <a:cubicBezTo>
                    <a:pt x="955" y="1178"/>
                    <a:pt x="950" y="1181"/>
                    <a:pt x="945" y="1183"/>
                  </a:cubicBezTo>
                  <a:cubicBezTo>
                    <a:pt x="947" y="1187"/>
                    <a:pt x="947" y="1187"/>
                    <a:pt x="947" y="1187"/>
                  </a:cubicBezTo>
                  <a:cubicBezTo>
                    <a:pt x="952" y="1184"/>
                    <a:pt x="957" y="1181"/>
                    <a:pt x="962" y="1178"/>
                  </a:cubicBezTo>
                  <a:cubicBezTo>
                    <a:pt x="960" y="1175"/>
                    <a:pt x="960" y="1175"/>
                    <a:pt x="960" y="1175"/>
                  </a:cubicBezTo>
                  <a:moveTo>
                    <a:pt x="280" y="1156"/>
                  </a:moveTo>
                  <a:cubicBezTo>
                    <a:pt x="278" y="1160"/>
                    <a:pt x="278" y="1160"/>
                    <a:pt x="278" y="1160"/>
                  </a:cubicBezTo>
                  <a:cubicBezTo>
                    <a:pt x="282" y="1163"/>
                    <a:pt x="287" y="1166"/>
                    <a:pt x="292" y="1169"/>
                  </a:cubicBezTo>
                  <a:cubicBezTo>
                    <a:pt x="295" y="1166"/>
                    <a:pt x="295" y="1166"/>
                    <a:pt x="295" y="1166"/>
                  </a:cubicBezTo>
                  <a:cubicBezTo>
                    <a:pt x="290" y="1163"/>
                    <a:pt x="285" y="1159"/>
                    <a:pt x="280" y="1156"/>
                  </a:cubicBezTo>
                  <a:moveTo>
                    <a:pt x="990" y="1156"/>
                  </a:moveTo>
                  <a:cubicBezTo>
                    <a:pt x="985" y="1159"/>
                    <a:pt x="980" y="1162"/>
                    <a:pt x="975" y="1165"/>
                  </a:cubicBezTo>
                  <a:cubicBezTo>
                    <a:pt x="977" y="1169"/>
                    <a:pt x="977" y="1169"/>
                    <a:pt x="977" y="1169"/>
                  </a:cubicBezTo>
                  <a:cubicBezTo>
                    <a:pt x="982" y="1166"/>
                    <a:pt x="987" y="1163"/>
                    <a:pt x="992" y="1159"/>
                  </a:cubicBezTo>
                  <a:cubicBezTo>
                    <a:pt x="990" y="1156"/>
                    <a:pt x="990" y="1156"/>
                    <a:pt x="990" y="1156"/>
                  </a:cubicBezTo>
                  <a:moveTo>
                    <a:pt x="252" y="1135"/>
                  </a:moveTo>
                  <a:cubicBezTo>
                    <a:pt x="249" y="1139"/>
                    <a:pt x="249" y="1139"/>
                    <a:pt x="249" y="1139"/>
                  </a:cubicBezTo>
                  <a:cubicBezTo>
                    <a:pt x="254" y="1143"/>
                    <a:pt x="258" y="1146"/>
                    <a:pt x="263" y="1149"/>
                  </a:cubicBezTo>
                  <a:cubicBezTo>
                    <a:pt x="266" y="1146"/>
                    <a:pt x="266" y="1146"/>
                    <a:pt x="266" y="1146"/>
                  </a:cubicBezTo>
                  <a:cubicBezTo>
                    <a:pt x="261" y="1143"/>
                    <a:pt x="256" y="1139"/>
                    <a:pt x="252" y="1135"/>
                  </a:cubicBezTo>
                  <a:moveTo>
                    <a:pt x="1018" y="1135"/>
                  </a:moveTo>
                  <a:cubicBezTo>
                    <a:pt x="1013" y="1139"/>
                    <a:pt x="1009" y="1142"/>
                    <a:pt x="1004" y="1146"/>
                  </a:cubicBezTo>
                  <a:cubicBezTo>
                    <a:pt x="1006" y="1149"/>
                    <a:pt x="1006" y="1149"/>
                    <a:pt x="1006" y="1149"/>
                  </a:cubicBezTo>
                  <a:cubicBezTo>
                    <a:pt x="1011" y="1146"/>
                    <a:pt x="1016" y="1142"/>
                    <a:pt x="1021" y="1139"/>
                  </a:cubicBezTo>
                  <a:cubicBezTo>
                    <a:pt x="1018" y="1135"/>
                    <a:pt x="1018" y="1135"/>
                    <a:pt x="1018" y="1135"/>
                  </a:cubicBezTo>
                  <a:moveTo>
                    <a:pt x="224" y="1113"/>
                  </a:moveTo>
                  <a:cubicBezTo>
                    <a:pt x="221" y="1117"/>
                    <a:pt x="221" y="1117"/>
                    <a:pt x="221" y="1117"/>
                  </a:cubicBezTo>
                  <a:cubicBezTo>
                    <a:pt x="226" y="1121"/>
                    <a:pt x="231" y="1124"/>
                    <a:pt x="235" y="1128"/>
                  </a:cubicBezTo>
                  <a:cubicBezTo>
                    <a:pt x="238" y="1125"/>
                    <a:pt x="238" y="1125"/>
                    <a:pt x="238" y="1125"/>
                  </a:cubicBezTo>
                  <a:cubicBezTo>
                    <a:pt x="233" y="1121"/>
                    <a:pt x="229" y="1117"/>
                    <a:pt x="224" y="1113"/>
                  </a:cubicBezTo>
                  <a:moveTo>
                    <a:pt x="1045" y="1113"/>
                  </a:moveTo>
                  <a:cubicBezTo>
                    <a:pt x="1040" y="1117"/>
                    <a:pt x="1036" y="1121"/>
                    <a:pt x="1031" y="1124"/>
                  </a:cubicBezTo>
                  <a:cubicBezTo>
                    <a:pt x="1034" y="1128"/>
                    <a:pt x="1034" y="1128"/>
                    <a:pt x="1034" y="1128"/>
                  </a:cubicBezTo>
                  <a:cubicBezTo>
                    <a:pt x="1039" y="1124"/>
                    <a:pt x="1043" y="1120"/>
                    <a:pt x="1048" y="1117"/>
                  </a:cubicBezTo>
                  <a:cubicBezTo>
                    <a:pt x="1045" y="1113"/>
                    <a:pt x="1045" y="1113"/>
                    <a:pt x="1045" y="1113"/>
                  </a:cubicBezTo>
                  <a:moveTo>
                    <a:pt x="198" y="1090"/>
                  </a:moveTo>
                  <a:cubicBezTo>
                    <a:pt x="195" y="1093"/>
                    <a:pt x="195" y="1093"/>
                    <a:pt x="195" y="1093"/>
                  </a:cubicBezTo>
                  <a:cubicBezTo>
                    <a:pt x="200" y="1097"/>
                    <a:pt x="204" y="1101"/>
                    <a:pt x="208" y="1105"/>
                  </a:cubicBezTo>
                  <a:cubicBezTo>
                    <a:pt x="211" y="1102"/>
                    <a:pt x="211" y="1102"/>
                    <a:pt x="211" y="1102"/>
                  </a:cubicBezTo>
                  <a:cubicBezTo>
                    <a:pt x="207" y="1098"/>
                    <a:pt x="203" y="1094"/>
                    <a:pt x="198" y="1090"/>
                  </a:cubicBezTo>
                  <a:moveTo>
                    <a:pt x="1071" y="1089"/>
                  </a:moveTo>
                  <a:cubicBezTo>
                    <a:pt x="1067" y="1094"/>
                    <a:pt x="1062" y="1098"/>
                    <a:pt x="1058" y="1102"/>
                  </a:cubicBezTo>
                  <a:cubicBezTo>
                    <a:pt x="1061" y="1105"/>
                    <a:pt x="1061" y="1105"/>
                    <a:pt x="1061" y="1105"/>
                  </a:cubicBezTo>
                  <a:cubicBezTo>
                    <a:pt x="1065" y="1101"/>
                    <a:pt x="1070" y="1097"/>
                    <a:pt x="1074" y="1093"/>
                  </a:cubicBezTo>
                  <a:cubicBezTo>
                    <a:pt x="1071" y="1089"/>
                    <a:pt x="1071" y="1089"/>
                    <a:pt x="1071" y="1089"/>
                  </a:cubicBezTo>
                  <a:moveTo>
                    <a:pt x="174" y="1065"/>
                  </a:moveTo>
                  <a:cubicBezTo>
                    <a:pt x="171" y="1068"/>
                    <a:pt x="171" y="1068"/>
                    <a:pt x="171" y="1068"/>
                  </a:cubicBezTo>
                  <a:cubicBezTo>
                    <a:pt x="175" y="1072"/>
                    <a:pt x="179" y="1077"/>
                    <a:pt x="183" y="1081"/>
                  </a:cubicBezTo>
                  <a:cubicBezTo>
                    <a:pt x="186" y="1078"/>
                    <a:pt x="186" y="1078"/>
                    <a:pt x="186" y="1078"/>
                  </a:cubicBezTo>
                  <a:cubicBezTo>
                    <a:pt x="182" y="1074"/>
                    <a:pt x="178" y="1069"/>
                    <a:pt x="174" y="1065"/>
                  </a:cubicBezTo>
                  <a:moveTo>
                    <a:pt x="1096" y="1065"/>
                  </a:moveTo>
                  <a:cubicBezTo>
                    <a:pt x="1092" y="1069"/>
                    <a:pt x="1087" y="1073"/>
                    <a:pt x="1084" y="1077"/>
                  </a:cubicBezTo>
                  <a:cubicBezTo>
                    <a:pt x="1086" y="1081"/>
                    <a:pt x="1086" y="1081"/>
                    <a:pt x="1086" y="1081"/>
                  </a:cubicBezTo>
                  <a:cubicBezTo>
                    <a:pt x="1091" y="1076"/>
                    <a:pt x="1095" y="1072"/>
                    <a:pt x="1099" y="1068"/>
                  </a:cubicBezTo>
                  <a:cubicBezTo>
                    <a:pt x="1096" y="1065"/>
                    <a:pt x="1096" y="1065"/>
                    <a:pt x="1096" y="1065"/>
                  </a:cubicBezTo>
                  <a:moveTo>
                    <a:pt x="151" y="1039"/>
                  </a:moveTo>
                  <a:cubicBezTo>
                    <a:pt x="147" y="1042"/>
                    <a:pt x="147" y="1042"/>
                    <a:pt x="147" y="1042"/>
                  </a:cubicBezTo>
                  <a:cubicBezTo>
                    <a:pt x="151" y="1046"/>
                    <a:pt x="155" y="1051"/>
                    <a:pt x="159" y="1055"/>
                  </a:cubicBezTo>
                  <a:cubicBezTo>
                    <a:pt x="162" y="1052"/>
                    <a:pt x="162" y="1052"/>
                    <a:pt x="162" y="1052"/>
                  </a:cubicBezTo>
                  <a:cubicBezTo>
                    <a:pt x="158" y="1048"/>
                    <a:pt x="154" y="1043"/>
                    <a:pt x="151" y="1039"/>
                  </a:cubicBezTo>
                  <a:moveTo>
                    <a:pt x="1119" y="1039"/>
                  </a:moveTo>
                  <a:cubicBezTo>
                    <a:pt x="1115" y="1043"/>
                    <a:pt x="1111" y="1048"/>
                    <a:pt x="1107" y="1052"/>
                  </a:cubicBezTo>
                  <a:cubicBezTo>
                    <a:pt x="1111" y="1055"/>
                    <a:pt x="1111" y="1055"/>
                    <a:pt x="1111" y="1055"/>
                  </a:cubicBezTo>
                  <a:cubicBezTo>
                    <a:pt x="1115" y="1050"/>
                    <a:pt x="1118" y="1046"/>
                    <a:pt x="1122" y="1041"/>
                  </a:cubicBezTo>
                  <a:cubicBezTo>
                    <a:pt x="1119" y="1039"/>
                    <a:pt x="1119" y="1039"/>
                    <a:pt x="1119" y="1039"/>
                  </a:cubicBezTo>
                  <a:moveTo>
                    <a:pt x="129" y="1011"/>
                  </a:moveTo>
                  <a:cubicBezTo>
                    <a:pt x="125" y="1014"/>
                    <a:pt x="125" y="1014"/>
                    <a:pt x="125" y="1014"/>
                  </a:cubicBezTo>
                  <a:cubicBezTo>
                    <a:pt x="129" y="1018"/>
                    <a:pt x="132" y="1023"/>
                    <a:pt x="136" y="1028"/>
                  </a:cubicBezTo>
                  <a:cubicBezTo>
                    <a:pt x="140" y="1025"/>
                    <a:pt x="140" y="1025"/>
                    <a:pt x="140" y="1025"/>
                  </a:cubicBezTo>
                  <a:cubicBezTo>
                    <a:pt x="136" y="1021"/>
                    <a:pt x="132" y="1016"/>
                    <a:pt x="129" y="1011"/>
                  </a:cubicBezTo>
                  <a:moveTo>
                    <a:pt x="1141" y="1011"/>
                  </a:moveTo>
                  <a:cubicBezTo>
                    <a:pt x="1137" y="1015"/>
                    <a:pt x="1134" y="1020"/>
                    <a:pt x="1130" y="1025"/>
                  </a:cubicBezTo>
                  <a:cubicBezTo>
                    <a:pt x="1133" y="1028"/>
                    <a:pt x="1133" y="1028"/>
                    <a:pt x="1133" y="1028"/>
                  </a:cubicBezTo>
                  <a:cubicBezTo>
                    <a:pt x="1137" y="1023"/>
                    <a:pt x="1141" y="1018"/>
                    <a:pt x="1144" y="1014"/>
                  </a:cubicBezTo>
                  <a:cubicBezTo>
                    <a:pt x="1141" y="1011"/>
                    <a:pt x="1141" y="1011"/>
                    <a:pt x="1141" y="1011"/>
                  </a:cubicBezTo>
                  <a:moveTo>
                    <a:pt x="109" y="982"/>
                  </a:moveTo>
                  <a:cubicBezTo>
                    <a:pt x="105" y="985"/>
                    <a:pt x="105" y="985"/>
                    <a:pt x="105" y="985"/>
                  </a:cubicBezTo>
                  <a:cubicBezTo>
                    <a:pt x="108" y="990"/>
                    <a:pt x="112" y="995"/>
                    <a:pt x="115" y="999"/>
                  </a:cubicBezTo>
                  <a:cubicBezTo>
                    <a:pt x="119" y="997"/>
                    <a:pt x="119" y="997"/>
                    <a:pt x="119" y="997"/>
                  </a:cubicBezTo>
                  <a:cubicBezTo>
                    <a:pt x="115" y="992"/>
                    <a:pt x="112" y="988"/>
                    <a:pt x="109" y="982"/>
                  </a:cubicBezTo>
                  <a:moveTo>
                    <a:pt x="1161" y="982"/>
                  </a:moveTo>
                  <a:cubicBezTo>
                    <a:pt x="1158" y="987"/>
                    <a:pt x="1154" y="992"/>
                    <a:pt x="1151" y="997"/>
                  </a:cubicBezTo>
                  <a:cubicBezTo>
                    <a:pt x="1154" y="999"/>
                    <a:pt x="1154" y="999"/>
                    <a:pt x="1154" y="999"/>
                  </a:cubicBezTo>
                  <a:cubicBezTo>
                    <a:pt x="1158" y="995"/>
                    <a:pt x="1161" y="990"/>
                    <a:pt x="1164" y="985"/>
                  </a:cubicBezTo>
                  <a:cubicBezTo>
                    <a:pt x="1161" y="982"/>
                    <a:pt x="1161" y="982"/>
                    <a:pt x="1161" y="982"/>
                  </a:cubicBezTo>
                  <a:moveTo>
                    <a:pt x="90" y="953"/>
                  </a:moveTo>
                  <a:cubicBezTo>
                    <a:pt x="86" y="955"/>
                    <a:pt x="86" y="955"/>
                    <a:pt x="86" y="955"/>
                  </a:cubicBezTo>
                  <a:cubicBezTo>
                    <a:pt x="89" y="960"/>
                    <a:pt x="92" y="965"/>
                    <a:pt x="95" y="970"/>
                  </a:cubicBezTo>
                  <a:cubicBezTo>
                    <a:pt x="99" y="968"/>
                    <a:pt x="99" y="968"/>
                    <a:pt x="99" y="968"/>
                  </a:cubicBezTo>
                  <a:cubicBezTo>
                    <a:pt x="96" y="963"/>
                    <a:pt x="93" y="958"/>
                    <a:pt x="90" y="953"/>
                  </a:cubicBezTo>
                  <a:moveTo>
                    <a:pt x="1179" y="952"/>
                  </a:moveTo>
                  <a:cubicBezTo>
                    <a:pt x="1176" y="958"/>
                    <a:pt x="1173" y="963"/>
                    <a:pt x="1170" y="968"/>
                  </a:cubicBezTo>
                  <a:cubicBezTo>
                    <a:pt x="1174" y="970"/>
                    <a:pt x="1174" y="970"/>
                    <a:pt x="1174" y="970"/>
                  </a:cubicBezTo>
                  <a:cubicBezTo>
                    <a:pt x="1177" y="965"/>
                    <a:pt x="1180" y="960"/>
                    <a:pt x="1183" y="955"/>
                  </a:cubicBezTo>
                  <a:cubicBezTo>
                    <a:pt x="1179" y="952"/>
                    <a:pt x="1179" y="952"/>
                    <a:pt x="1179" y="952"/>
                  </a:cubicBezTo>
                  <a:moveTo>
                    <a:pt x="73" y="922"/>
                  </a:moveTo>
                  <a:cubicBezTo>
                    <a:pt x="69" y="924"/>
                    <a:pt x="69" y="924"/>
                    <a:pt x="69" y="924"/>
                  </a:cubicBezTo>
                  <a:cubicBezTo>
                    <a:pt x="72" y="930"/>
                    <a:pt x="75" y="935"/>
                    <a:pt x="78" y="940"/>
                  </a:cubicBezTo>
                  <a:cubicBezTo>
                    <a:pt x="82" y="938"/>
                    <a:pt x="82" y="938"/>
                    <a:pt x="82" y="938"/>
                  </a:cubicBezTo>
                  <a:cubicBezTo>
                    <a:pt x="79" y="933"/>
                    <a:pt x="76" y="927"/>
                    <a:pt x="73" y="922"/>
                  </a:cubicBezTo>
                  <a:moveTo>
                    <a:pt x="1196" y="922"/>
                  </a:moveTo>
                  <a:cubicBezTo>
                    <a:pt x="1193" y="927"/>
                    <a:pt x="1191" y="932"/>
                    <a:pt x="1188" y="937"/>
                  </a:cubicBezTo>
                  <a:cubicBezTo>
                    <a:pt x="1192" y="939"/>
                    <a:pt x="1192" y="939"/>
                    <a:pt x="1192" y="939"/>
                  </a:cubicBezTo>
                  <a:cubicBezTo>
                    <a:pt x="1195" y="934"/>
                    <a:pt x="1197" y="929"/>
                    <a:pt x="1200" y="924"/>
                  </a:cubicBezTo>
                  <a:cubicBezTo>
                    <a:pt x="1196" y="922"/>
                    <a:pt x="1196" y="922"/>
                    <a:pt x="1196" y="922"/>
                  </a:cubicBezTo>
                  <a:moveTo>
                    <a:pt x="58" y="891"/>
                  </a:moveTo>
                  <a:cubicBezTo>
                    <a:pt x="54" y="892"/>
                    <a:pt x="54" y="892"/>
                    <a:pt x="54" y="892"/>
                  </a:cubicBezTo>
                  <a:cubicBezTo>
                    <a:pt x="57" y="898"/>
                    <a:pt x="59" y="903"/>
                    <a:pt x="62" y="909"/>
                  </a:cubicBezTo>
                  <a:cubicBezTo>
                    <a:pt x="66" y="907"/>
                    <a:pt x="66" y="907"/>
                    <a:pt x="66" y="907"/>
                  </a:cubicBezTo>
                  <a:cubicBezTo>
                    <a:pt x="63" y="901"/>
                    <a:pt x="61" y="896"/>
                    <a:pt x="58" y="891"/>
                  </a:cubicBezTo>
                  <a:moveTo>
                    <a:pt x="1211" y="890"/>
                  </a:moveTo>
                  <a:cubicBezTo>
                    <a:pt x="1209" y="895"/>
                    <a:pt x="1206" y="901"/>
                    <a:pt x="1204" y="906"/>
                  </a:cubicBezTo>
                  <a:cubicBezTo>
                    <a:pt x="1208" y="908"/>
                    <a:pt x="1208" y="908"/>
                    <a:pt x="1208" y="908"/>
                  </a:cubicBezTo>
                  <a:cubicBezTo>
                    <a:pt x="1210" y="903"/>
                    <a:pt x="1213" y="897"/>
                    <a:pt x="1215" y="892"/>
                  </a:cubicBezTo>
                  <a:cubicBezTo>
                    <a:pt x="1211" y="890"/>
                    <a:pt x="1211" y="890"/>
                    <a:pt x="1211" y="890"/>
                  </a:cubicBezTo>
                  <a:moveTo>
                    <a:pt x="45" y="859"/>
                  </a:moveTo>
                  <a:cubicBezTo>
                    <a:pt x="41" y="860"/>
                    <a:pt x="41" y="860"/>
                    <a:pt x="41" y="860"/>
                  </a:cubicBezTo>
                  <a:cubicBezTo>
                    <a:pt x="43" y="866"/>
                    <a:pt x="45" y="871"/>
                    <a:pt x="47" y="876"/>
                  </a:cubicBezTo>
                  <a:cubicBezTo>
                    <a:pt x="51" y="875"/>
                    <a:pt x="51" y="875"/>
                    <a:pt x="51" y="875"/>
                  </a:cubicBezTo>
                  <a:cubicBezTo>
                    <a:pt x="49" y="869"/>
                    <a:pt x="47" y="864"/>
                    <a:pt x="45" y="859"/>
                  </a:cubicBezTo>
                  <a:moveTo>
                    <a:pt x="1225" y="858"/>
                  </a:moveTo>
                  <a:cubicBezTo>
                    <a:pt x="1223" y="863"/>
                    <a:pt x="1221" y="869"/>
                    <a:pt x="1218" y="874"/>
                  </a:cubicBezTo>
                  <a:cubicBezTo>
                    <a:pt x="1222" y="875"/>
                    <a:pt x="1222" y="875"/>
                    <a:pt x="1222" y="875"/>
                  </a:cubicBezTo>
                  <a:cubicBezTo>
                    <a:pt x="1225" y="870"/>
                    <a:pt x="1227" y="865"/>
                    <a:pt x="1229" y="859"/>
                  </a:cubicBezTo>
                  <a:cubicBezTo>
                    <a:pt x="1225" y="858"/>
                    <a:pt x="1225" y="858"/>
                    <a:pt x="1225" y="858"/>
                  </a:cubicBezTo>
                  <a:moveTo>
                    <a:pt x="33" y="825"/>
                  </a:moveTo>
                  <a:cubicBezTo>
                    <a:pt x="29" y="827"/>
                    <a:pt x="29" y="827"/>
                    <a:pt x="29" y="827"/>
                  </a:cubicBezTo>
                  <a:cubicBezTo>
                    <a:pt x="31" y="832"/>
                    <a:pt x="33" y="838"/>
                    <a:pt x="35" y="843"/>
                  </a:cubicBezTo>
                  <a:cubicBezTo>
                    <a:pt x="39" y="842"/>
                    <a:pt x="39" y="842"/>
                    <a:pt x="39" y="842"/>
                  </a:cubicBezTo>
                  <a:cubicBezTo>
                    <a:pt x="37" y="837"/>
                    <a:pt x="35" y="831"/>
                    <a:pt x="33" y="825"/>
                  </a:cubicBezTo>
                  <a:moveTo>
                    <a:pt x="1236" y="824"/>
                  </a:moveTo>
                  <a:cubicBezTo>
                    <a:pt x="1234" y="830"/>
                    <a:pt x="1233" y="836"/>
                    <a:pt x="1231" y="841"/>
                  </a:cubicBezTo>
                  <a:cubicBezTo>
                    <a:pt x="1235" y="843"/>
                    <a:pt x="1235" y="843"/>
                    <a:pt x="1235" y="843"/>
                  </a:cubicBezTo>
                  <a:cubicBezTo>
                    <a:pt x="1237" y="837"/>
                    <a:pt x="1239" y="831"/>
                    <a:pt x="1240" y="826"/>
                  </a:cubicBezTo>
                  <a:cubicBezTo>
                    <a:pt x="1236" y="824"/>
                    <a:pt x="1236" y="824"/>
                    <a:pt x="1236" y="824"/>
                  </a:cubicBezTo>
                  <a:moveTo>
                    <a:pt x="24" y="792"/>
                  </a:moveTo>
                  <a:cubicBezTo>
                    <a:pt x="19" y="793"/>
                    <a:pt x="19" y="793"/>
                    <a:pt x="19" y="793"/>
                  </a:cubicBezTo>
                  <a:cubicBezTo>
                    <a:pt x="21" y="799"/>
                    <a:pt x="22" y="804"/>
                    <a:pt x="24" y="810"/>
                  </a:cubicBezTo>
                  <a:cubicBezTo>
                    <a:pt x="28" y="809"/>
                    <a:pt x="28" y="809"/>
                    <a:pt x="28" y="809"/>
                  </a:cubicBezTo>
                  <a:cubicBezTo>
                    <a:pt x="27" y="803"/>
                    <a:pt x="25" y="798"/>
                    <a:pt x="24" y="792"/>
                  </a:cubicBezTo>
                  <a:moveTo>
                    <a:pt x="1246" y="791"/>
                  </a:moveTo>
                  <a:cubicBezTo>
                    <a:pt x="1244" y="796"/>
                    <a:pt x="1242" y="802"/>
                    <a:pt x="1241" y="808"/>
                  </a:cubicBezTo>
                  <a:cubicBezTo>
                    <a:pt x="1245" y="809"/>
                    <a:pt x="1245" y="809"/>
                    <a:pt x="1245" y="809"/>
                  </a:cubicBezTo>
                  <a:cubicBezTo>
                    <a:pt x="1247" y="803"/>
                    <a:pt x="1249" y="798"/>
                    <a:pt x="1250" y="792"/>
                  </a:cubicBezTo>
                  <a:cubicBezTo>
                    <a:pt x="1246" y="791"/>
                    <a:pt x="1246" y="791"/>
                    <a:pt x="1246" y="791"/>
                  </a:cubicBezTo>
                  <a:moveTo>
                    <a:pt x="16" y="758"/>
                  </a:moveTo>
                  <a:cubicBezTo>
                    <a:pt x="12" y="759"/>
                    <a:pt x="12" y="759"/>
                    <a:pt x="12" y="759"/>
                  </a:cubicBezTo>
                  <a:cubicBezTo>
                    <a:pt x="13" y="764"/>
                    <a:pt x="14" y="770"/>
                    <a:pt x="15" y="776"/>
                  </a:cubicBezTo>
                  <a:cubicBezTo>
                    <a:pt x="20" y="775"/>
                    <a:pt x="20" y="775"/>
                    <a:pt x="20" y="775"/>
                  </a:cubicBezTo>
                  <a:cubicBezTo>
                    <a:pt x="18" y="769"/>
                    <a:pt x="17" y="764"/>
                    <a:pt x="16" y="758"/>
                  </a:cubicBezTo>
                  <a:moveTo>
                    <a:pt x="1253" y="756"/>
                  </a:moveTo>
                  <a:cubicBezTo>
                    <a:pt x="1252" y="762"/>
                    <a:pt x="1251" y="768"/>
                    <a:pt x="1250" y="774"/>
                  </a:cubicBezTo>
                  <a:cubicBezTo>
                    <a:pt x="1254" y="775"/>
                    <a:pt x="1254" y="775"/>
                    <a:pt x="1254" y="775"/>
                  </a:cubicBezTo>
                  <a:cubicBezTo>
                    <a:pt x="1255" y="769"/>
                    <a:pt x="1257" y="763"/>
                    <a:pt x="1258" y="757"/>
                  </a:cubicBezTo>
                  <a:cubicBezTo>
                    <a:pt x="1253" y="756"/>
                    <a:pt x="1253" y="756"/>
                    <a:pt x="1253" y="756"/>
                  </a:cubicBezTo>
                  <a:moveTo>
                    <a:pt x="10" y="723"/>
                  </a:moveTo>
                  <a:cubicBezTo>
                    <a:pt x="6" y="724"/>
                    <a:pt x="6" y="724"/>
                    <a:pt x="6" y="724"/>
                  </a:cubicBezTo>
                  <a:cubicBezTo>
                    <a:pt x="7" y="730"/>
                    <a:pt x="8" y="736"/>
                    <a:pt x="8" y="741"/>
                  </a:cubicBezTo>
                  <a:cubicBezTo>
                    <a:pt x="13" y="741"/>
                    <a:pt x="13" y="741"/>
                    <a:pt x="13" y="741"/>
                  </a:cubicBezTo>
                  <a:cubicBezTo>
                    <a:pt x="12" y="735"/>
                    <a:pt x="11" y="729"/>
                    <a:pt x="10" y="723"/>
                  </a:cubicBezTo>
                  <a:moveTo>
                    <a:pt x="1259" y="722"/>
                  </a:moveTo>
                  <a:cubicBezTo>
                    <a:pt x="1258" y="728"/>
                    <a:pt x="1257" y="734"/>
                    <a:pt x="1256" y="739"/>
                  </a:cubicBezTo>
                  <a:cubicBezTo>
                    <a:pt x="1261" y="740"/>
                    <a:pt x="1261" y="740"/>
                    <a:pt x="1261" y="740"/>
                  </a:cubicBezTo>
                  <a:cubicBezTo>
                    <a:pt x="1262" y="734"/>
                    <a:pt x="1263" y="729"/>
                    <a:pt x="1263" y="723"/>
                  </a:cubicBezTo>
                  <a:cubicBezTo>
                    <a:pt x="1259" y="722"/>
                    <a:pt x="1259" y="722"/>
                    <a:pt x="1259" y="722"/>
                  </a:cubicBezTo>
                  <a:moveTo>
                    <a:pt x="6" y="689"/>
                  </a:moveTo>
                  <a:cubicBezTo>
                    <a:pt x="2" y="689"/>
                    <a:pt x="2" y="689"/>
                    <a:pt x="2" y="689"/>
                  </a:cubicBezTo>
                  <a:cubicBezTo>
                    <a:pt x="2" y="695"/>
                    <a:pt x="3" y="701"/>
                    <a:pt x="3" y="706"/>
                  </a:cubicBezTo>
                  <a:cubicBezTo>
                    <a:pt x="8" y="706"/>
                    <a:pt x="8" y="706"/>
                    <a:pt x="8" y="706"/>
                  </a:cubicBezTo>
                  <a:cubicBezTo>
                    <a:pt x="7" y="700"/>
                    <a:pt x="7" y="694"/>
                    <a:pt x="6" y="689"/>
                  </a:cubicBezTo>
                  <a:moveTo>
                    <a:pt x="1263" y="685"/>
                  </a:moveTo>
                  <a:cubicBezTo>
                    <a:pt x="1263" y="686"/>
                    <a:pt x="1263" y="686"/>
                    <a:pt x="1263" y="687"/>
                  </a:cubicBezTo>
                  <a:cubicBezTo>
                    <a:pt x="1263" y="693"/>
                    <a:pt x="1262" y="699"/>
                    <a:pt x="1261" y="705"/>
                  </a:cubicBezTo>
                  <a:cubicBezTo>
                    <a:pt x="1265" y="705"/>
                    <a:pt x="1265" y="705"/>
                    <a:pt x="1265" y="705"/>
                  </a:cubicBezTo>
                  <a:cubicBezTo>
                    <a:pt x="1266" y="699"/>
                    <a:pt x="1267" y="694"/>
                    <a:pt x="1267" y="688"/>
                  </a:cubicBezTo>
                  <a:cubicBezTo>
                    <a:pt x="1268" y="687"/>
                    <a:pt x="1268" y="686"/>
                    <a:pt x="1268" y="685"/>
                  </a:cubicBezTo>
                  <a:cubicBezTo>
                    <a:pt x="1263" y="685"/>
                    <a:pt x="1263" y="685"/>
                    <a:pt x="1263" y="685"/>
                  </a:cubicBezTo>
                  <a:moveTo>
                    <a:pt x="4" y="654"/>
                  </a:moveTo>
                  <a:cubicBezTo>
                    <a:pt x="0" y="654"/>
                    <a:pt x="0" y="654"/>
                    <a:pt x="0" y="654"/>
                  </a:cubicBezTo>
                  <a:cubicBezTo>
                    <a:pt x="0" y="660"/>
                    <a:pt x="0" y="665"/>
                    <a:pt x="1" y="671"/>
                  </a:cubicBezTo>
                  <a:cubicBezTo>
                    <a:pt x="5" y="671"/>
                    <a:pt x="5" y="671"/>
                    <a:pt x="5" y="671"/>
                  </a:cubicBezTo>
                  <a:cubicBezTo>
                    <a:pt x="5" y="665"/>
                    <a:pt x="4" y="659"/>
                    <a:pt x="4" y="654"/>
                  </a:cubicBezTo>
                  <a:moveTo>
                    <a:pt x="1269" y="650"/>
                  </a:moveTo>
                  <a:cubicBezTo>
                    <a:pt x="1265" y="650"/>
                    <a:pt x="1265" y="650"/>
                    <a:pt x="1265" y="650"/>
                  </a:cubicBezTo>
                  <a:cubicBezTo>
                    <a:pt x="1265" y="656"/>
                    <a:pt x="1265" y="662"/>
                    <a:pt x="1264" y="668"/>
                  </a:cubicBezTo>
                  <a:cubicBezTo>
                    <a:pt x="1269" y="668"/>
                    <a:pt x="1269" y="668"/>
                    <a:pt x="1269" y="668"/>
                  </a:cubicBezTo>
                  <a:cubicBezTo>
                    <a:pt x="1269" y="662"/>
                    <a:pt x="1269" y="656"/>
                    <a:pt x="1269" y="650"/>
                  </a:cubicBezTo>
                  <a:moveTo>
                    <a:pt x="4" y="618"/>
                  </a:moveTo>
                  <a:cubicBezTo>
                    <a:pt x="0" y="618"/>
                    <a:pt x="0" y="618"/>
                    <a:pt x="0" y="618"/>
                  </a:cubicBezTo>
                  <a:cubicBezTo>
                    <a:pt x="0" y="624"/>
                    <a:pt x="0" y="630"/>
                    <a:pt x="0" y="635"/>
                  </a:cubicBezTo>
                  <a:cubicBezTo>
                    <a:pt x="0" y="636"/>
                    <a:pt x="0" y="636"/>
                    <a:pt x="0" y="636"/>
                  </a:cubicBezTo>
                  <a:cubicBezTo>
                    <a:pt x="4" y="635"/>
                    <a:pt x="4" y="635"/>
                    <a:pt x="4" y="635"/>
                  </a:cubicBezTo>
                  <a:cubicBezTo>
                    <a:pt x="4" y="630"/>
                    <a:pt x="4" y="624"/>
                    <a:pt x="4" y="618"/>
                  </a:cubicBezTo>
                  <a:moveTo>
                    <a:pt x="1269" y="615"/>
                  </a:moveTo>
                  <a:cubicBezTo>
                    <a:pt x="1265" y="615"/>
                    <a:pt x="1265" y="615"/>
                    <a:pt x="1265" y="615"/>
                  </a:cubicBezTo>
                  <a:cubicBezTo>
                    <a:pt x="1265" y="621"/>
                    <a:pt x="1265" y="627"/>
                    <a:pt x="1265" y="633"/>
                  </a:cubicBezTo>
                  <a:cubicBezTo>
                    <a:pt x="1270" y="633"/>
                    <a:pt x="1270" y="633"/>
                    <a:pt x="1270" y="633"/>
                  </a:cubicBezTo>
                  <a:cubicBezTo>
                    <a:pt x="1270" y="627"/>
                    <a:pt x="1269" y="621"/>
                    <a:pt x="1269" y="615"/>
                  </a:cubicBezTo>
                  <a:moveTo>
                    <a:pt x="2" y="583"/>
                  </a:moveTo>
                  <a:cubicBezTo>
                    <a:pt x="1" y="589"/>
                    <a:pt x="1" y="595"/>
                    <a:pt x="1" y="601"/>
                  </a:cubicBezTo>
                  <a:cubicBezTo>
                    <a:pt x="5" y="601"/>
                    <a:pt x="5" y="601"/>
                    <a:pt x="5" y="601"/>
                  </a:cubicBezTo>
                  <a:cubicBezTo>
                    <a:pt x="5" y="595"/>
                    <a:pt x="6" y="589"/>
                    <a:pt x="6" y="583"/>
                  </a:cubicBezTo>
                  <a:cubicBezTo>
                    <a:pt x="2" y="583"/>
                    <a:pt x="2" y="583"/>
                    <a:pt x="2" y="583"/>
                  </a:cubicBezTo>
                  <a:moveTo>
                    <a:pt x="1267" y="580"/>
                  </a:moveTo>
                  <a:cubicBezTo>
                    <a:pt x="1263" y="580"/>
                    <a:pt x="1263" y="580"/>
                    <a:pt x="1263" y="580"/>
                  </a:cubicBezTo>
                  <a:cubicBezTo>
                    <a:pt x="1263" y="586"/>
                    <a:pt x="1264" y="592"/>
                    <a:pt x="1264" y="598"/>
                  </a:cubicBezTo>
                  <a:cubicBezTo>
                    <a:pt x="1269" y="597"/>
                    <a:pt x="1269" y="597"/>
                    <a:pt x="1269" y="597"/>
                  </a:cubicBezTo>
                  <a:cubicBezTo>
                    <a:pt x="1268" y="592"/>
                    <a:pt x="1268" y="585"/>
                    <a:pt x="1267" y="580"/>
                  </a:cubicBezTo>
                  <a:moveTo>
                    <a:pt x="6" y="548"/>
                  </a:moveTo>
                  <a:cubicBezTo>
                    <a:pt x="5" y="554"/>
                    <a:pt x="4" y="560"/>
                    <a:pt x="3" y="566"/>
                  </a:cubicBezTo>
                  <a:cubicBezTo>
                    <a:pt x="8" y="566"/>
                    <a:pt x="8" y="566"/>
                    <a:pt x="8" y="566"/>
                  </a:cubicBezTo>
                  <a:cubicBezTo>
                    <a:pt x="8" y="560"/>
                    <a:pt x="9" y="554"/>
                    <a:pt x="10" y="549"/>
                  </a:cubicBezTo>
                  <a:cubicBezTo>
                    <a:pt x="6" y="548"/>
                    <a:pt x="6" y="548"/>
                    <a:pt x="6" y="548"/>
                  </a:cubicBezTo>
                  <a:moveTo>
                    <a:pt x="1263" y="545"/>
                  </a:moveTo>
                  <a:cubicBezTo>
                    <a:pt x="1259" y="545"/>
                    <a:pt x="1259" y="545"/>
                    <a:pt x="1259" y="545"/>
                  </a:cubicBezTo>
                  <a:cubicBezTo>
                    <a:pt x="1260" y="551"/>
                    <a:pt x="1260" y="557"/>
                    <a:pt x="1261" y="563"/>
                  </a:cubicBezTo>
                  <a:cubicBezTo>
                    <a:pt x="1265" y="562"/>
                    <a:pt x="1265" y="562"/>
                    <a:pt x="1265" y="562"/>
                  </a:cubicBezTo>
                  <a:cubicBezTo>
                    <a:pt x="1265" y="556"/>
                    <a:pt x="1264" y="551"/>
                    <a:pt x="1263" y="545"/>
                  </a:cubicBezTo>
                  <a:moveTo>
                    <a:pt x="11" y="513"/>
                  </a:moveTo>
                  <a:cubicBezTo>
                    <a:pt x="10" y="519"/>
                    <a:pt x="9" y="525"/>
                    <a:pt x="8" y="531"/>
                  </a:cubicBezTo>
                  <a:cubicBezTo>
                    <a:pt x="12" y="531"/>
                    <a:pt x="12" y="531"/>
                    <a:pt x="12" y="531"/>
                  </a:cubicBezTo>
                  <a:cubicBezTo>
                    <a:pt x="14" y="525"/>
                    <a:pt x="14" y="520"/>
                    <a:pt x="16" y="514"/>
                  </a:cubicBezTo>
                  <a:cubicBezTo>
                    <a:pt x="11" y="513"/>
                    <a:pt x="11" y="513"/>
                    <a:pt x="11" y="513"/>
                  </a:cubicBezTo>
                  <a:moveTo>
                    <a:pt x="1257" y="510"/>
                  </a:moveTo>
                  <a:cubicBezTo>
                    <a:pt x="1253" y="511"/>
                    <a:pt x="1253" y="511"/>
                    <a:pt x="1253" y="511"/>
                  </a:cubicBezTo>
                  <a:cubicBezTo>
                    <a:pt x="1254" y="517"/>
                    <a:pt x="1255" y="522"/>
                    <a:pt x="1256" y="528"/>
                  </a:cubicBezTo>
                  <a:cubicBezTo>
                    <a:pt x="1261" y="527"/>
                    <a:pt x="1261" y="527"/>
                    <a:pt x="1261" y="527"/>
                  </a:cubicBezTo>
                  <a:cubicBezTo>
                    <a:pt x="1260" y="521"/>
                    <a:pt x="1259" y="516"/>
                    <a:pt x="1257" y="510"/>
                  </a:cubicBezTo>
                  <a:moveTo>
                    <a:pt x="19" y="479"/>
                  </a:moveTo>
                  <a:cubicBezTo>
                    <a:pt x="17" y="485"/>
                    <a:pt x="16" y="490"/>
                    <a:pt x="15" y="496"/>
                  </a:cubicBezTo>
                  <a:cubicBezTo>
                    <a:pt x="19" y="497"/>
                    <a:pt x="19" y="497"/>
                    <a:pt x="19" y="497"/>
                  </a:cubicBezTo>
                  <a:cubicBezTo>
                    <a:pt x="20" y="491"/>
                    <a:pt x="22" y="486"/>
                    <a:pt x="23" y="480"/>
                  </a:cubicBezTo>
                  <a:cubicBezTo>
                    <a:pt x="19" y="479"/>
                    <a:pt x="19" y="479"/>
                    <a:pt x="19" y="479"/>
                  </a:cubicBezTo>
                  <a:moveTo>
                    <a:pt x="1249" y="476"/>
                  </a:moveTo>
                  <a:cubicBezTo>
                    <a:pt x="1245" y="476"/>
                    <a:pt x="1245" y="476"/>
                    <a:pt x="1245" y="476"/>
                  </a:cubicBezTo>
                  <a:cubicBezTo>
                    <a:pt x="1247" y="482"/>
                    <a:pt x="1248" y="488"/>
                    <a:pt x="1249" y="494"/>
                  </a:cubicBezTo>
                  <a:cubicBezTo>
                    <a:pt x="1254" y="493"/>
                    <a:pt x="1254" y="493"/>
                    <a:pt x="1254" y="493"/>
                  </a:cubicBezTo>
                  <a:cubicBezTo>
                    <a:pt x="1252" y="487"/>
                    <a:pt x="1251" y="481"/>
                    <a:pt x="1249" y="476"/>
                  </a:cubicBezTo>
                  <a:moveTo>
                    <a:pt x="29" y="445"/>
                  </a:moveTo>
                  <a:cubicBezTo>
                    <a:pt x="27" y="451"/>
                    <a:pt x="25" y="456"/>
                    <a:pt x="24" y="462"/>
                  </a:cubicBezTo>
                  <a:cubicBezTo>
                    <a:pt x="28" y="463"/>
                    <a:pt x="28" y="463"/>
                    <a:pt x="28" y="463"/>
                  </a:cubicBezTo>
                  <a:cubicBezTo>
                    <a:pt x="29" y="457"/>
                    <a:pt x="31" y="452"/>
                    <a:pt x="33" y="446"/>
                  </a:cubicBezTo>
                  <a:cubicBezTo>
                    <a:pt x="29" y="445"/>
                    <a:pt x="29" y="445"/>
                    <a:pt x="29" y="445"/>
                  </a:cubicBezTo>
                  <a:moveTo>
                    <a:pt x="1240" y="442"/>
                  </a:moveTo>
                  <a:cubicBezTo>
                    <a:pt x="1236" y="443"/>
                    <a:pt x="1236" y="443"/>
                    <a:pt x="1236" y="443"/>
                  </a:cubicBezTo>
                  <a:cubicBezTo>
                    <a:pt x="1237" y="448"/>
                    <a:pt x="1239" y="454"/>
                    <a:pt x="1240" y="460"/>
                  </a:cubicBezTo>
                  <a:cubicBezTo>
                    <a:pt x="1245" y="459"/>
                    <a:pt x="1245" y="459"/>
                    <a:pt x="1245" y="459"/>
                  </a:cubicBezTo>
                  <a:cubicBezTo>
                    <a:pt x="1243" y="453"/>
                    <a:pt x="1241" y="447"/>
                    <a:pt x="1240" y="442"/>
                  </a:cubicBezTo>
                  <a:moveTo>
                    <a:pt x="40" y="412"/>
                  </a:moveTo>
                  <a:cubicBezTo>
                    <a:pt x="38" y="417"/>
                    <a:pt x="36" y="423"/>
                    <a:pt x="34" y="428"/>
                  </a:cubicBezTo>
                  <a:cubicBezTo>
                    <a:pt x="38" y="430"/>
                    <a:pt x="38" y="430"/>
                    <a:pt x="38" y="430"/>
                  </a:cubicBezTo>
                  <a:cubicBezTo>
                    <a:pt x="40" y="424"/>
                    <a:pt x="42" y="418"/>
                    <a:pt x="44" y="413"/>
                  </a:cubicBezTo>
                  <a:cubicBezTo>
                    <a:pt x="40" y="412"/>
                    <a:pt x="40" y="412"/>
                    <a:pt x="40" y="412"/>
                  </a:cubicBezTo>
                  <a:moveTo>
                    <a:pt x="1228" y="409"/>
                  </a:moveTo>
                  <a:cubicBezTo>
                    <a:pt x="1224" y="410"/>
                    <a:pt x="1224" y="410"/>
                    <a:pt x="1224" y="410"/>
                  </a:cubicBezTo>
                  <a:cubicBezTo>
                    <a:pt x="1226" y="415"/>
                    <a:pt x="1228" y="421"/>
                    <a:pt x="1230" y="427"/>
                  </a:cubicBezTo>
                  <a:cubicBezTo>
                    <a:pt x="1234" y="425"/>
                    <a:pt x="1234" y="425"/>
                    <a:pt x="1234" y="425"/>
                  </a:cubicBezTo>
                  <a:cubicBezTo>
                    <a:pt x="1232" y="419"/>
                    <a:pt x="1230" y="414"/>
                    <a:pt x="1228" y="409"/>
                  </a:cubicBezTo>
                  <a:moveTo>
                    <a:pt x="53" y="379"/>
                  </a:moveTo>
                  <a:cubicBezTo>
                    <a:pt x="51" y="384"/>
                    <a:pt x="49" y="390"/>
                    <a:pt x="46" y="395"/>
                  </a:cubicBezTo>
                  <a:cubicBezTo>
                    <a:pt x="50" y="397"/>
                    <a:pt x="50" y="397"/>
                    <a:pt x="50" y="397"/>
                  </a:cubicBezTo>
                  <a:cubicBezTo>
                    <a:pt x="53" y="391"/>
                    <a:pt x="55" y="386"/>
                    <a:pt x="57" y="381"/>
                  </a:cubicBezTo>
                  <a:cubicBezTo>
                    <a:pt x="53" y="379"/>
                    <a:pt x="53" y="379"/>
                    <a:pt x="53" y="379"/>
                  </a:cubicBezTo>
                  <a:moveTo>
                    <a:pt x="1214" y="376"/>
                  </a:moveTo>
                  <a:cubicBezTo>
                    <a:pt x="1210" y="378"/>
                    <a:pt x="1210" y="378"/>
                    <a:pt x="1210" y="378"/>
                  </a:cubicBezTo>
                  <a:cubicBezTo>
                    <a:pt x="1213" y="383"/>
                    <a:pt x="1215" y="388"/>
                    <a:pt x="1217" y="394"/>
                  </a:cubicBezTo>
                  <a:cubicBezTo>
                    <a:pt x="1222" y="392"/>
                    <a:pt x="1222" y="392"/>
                    <a:pt x="1222" y="392"/>
                  </a:cubicBezTo>
                  <a:cubicBezTo>
                    <a:pt x="1219" y="387"/>
                    <a:pt x="1217" y="381"/>
                    <a:pt x="1214" y="376"/>
                  </a:cubicBezTo>
                  <a:moveTo>
                    <a:pt x="68" y="347"/>
                  </a:moveTo>
                  <a:cubicBezTo>
                    <a:pt x="66" y="352"/>
                    <a:pt x="63" y="357"/>
                    <a:pt x="61" y="363"/>
                  </a:cubicBezTo>
                  <a:cubicBezTo>
                    <a:pt x="65" y="365"/>
                    <a:pt x="65" y="365"/>
                    <a:pt x="65" y="365"/>
                  </a:cubicBezTo>
                  <a:cubicBezTo>
                    <a:pt x="67" y="359"/>
                    <a:pt x="70" y="354"/>
                    <a:pt x="72" y="349"/>
                  </a:cubicBezTo>
                  <a:cubicBezTo>
                    <a:pt x="68" y="347"/>
                    <a:pt x="68" y="347"/>
                    <a:pt x="68" y="347"/>
                  </a:cubicBezTo>
                  <a:moveTo>
                    <a:pt x="1199" y="344"/>
                  </a:moveTo>
                  <a:cubicBezTo>
                    <a:pt x="1195" y="346"/>
                    <a:pt x="1195" y="346"/>
                    <a:pt x="1195" y="346"/>
                  </a:cubicBezTo>
                  <a:cubicBezTo>
                    <a:pt x="1198" y="352"/>
                    <a:pt x="1200" y="357"/>
                    <a:pt x="1203" y="362"/>
                  </a:cubicBezTo>
                  <a:cubicBezTo>
                    <a:pt x="1207" y="360"/>
                    <a:pt x="1207" y="360"/>
                    <a:pt x="1207" y="360"/>
                  </a:cubicBezTo>
                  <a:cubicBezTo>
                    <a:pt x="1204" y="355"/>
                    <a:pt x="1202" y="350"/>
                    <a:pt x="1199" y="344"/>
                  </a:cubicBezTo>
                  <a:moveTo>
                    <a:pt x="85" y="316"/>
                  </a:moveTo>
                  <a:cubicBezTo>
                    <a:pt x="82" y="321"/>
                    <a:pt x="80" y="326"/>
                    <a:pt x="77" y="331"/>
                  </a:cubicBezTo>
                  <a:cubicBezTo>
                    <a:pt x="81" y="333"/>
                    <a:pt x="81" y="333"/>
                    <a:pt x="81" y="333"/>
                  </a:cubicBezTo>
                  <a:cubicBezTo>
                    <a:pt x="83" y="328"/>
                    <a:pt x="86" y="323"/>
                    <a:pt x="89" y="318"/>
                  </a:cubicBezTo>
                  <a:cubicBezTo>
                    <a:pt x="85" y="316"/>
                    <a:pt x="85" y="316"/>
                    <a:pt x="85" y="316"/>
                  </a:cubicBezTo>
                  <a:moveTo>
                    <a:pt x="1182" y="314"/>
                  </a:moveTo>
                  <a:cubicBezTo>
                    <a:pt x="1179" y="316"/>
                    <a:pt x="1179" y="316"/>
                    <a:pt x="1179" y="316"/>
                  </a:cubicBezTo>
                  <a:cubicBezTo>
                    <a:pt x="1181" y="321"/>
                    <a:pt x="1184" y="326"/>
                    <a:pt x="1187" y="331"/>
                  </a:cubicBezTo>
                  <a:cubicBezTo>
                    <a:pt x="1191" y="329"/>
                    <a:pt x="1191" y="329"/>
                    <a:pt x="1191" y="329"/>
                  </a:cubicBezTo>
                  <a:cubicBezTo>
                    <a:pt x="1188" y="324"/>
                    <a:pt x="1185" y="318"/>
                    <a:pt x="1182" y="314"/>
                  </a:cubicBezTo>
                  <a:moveTo>
                    <a:pt x="104" y="286"/>
                  </a:moveTo>
                  <a:cubicBezTo>
                    <a:pt x="101" y="291"/>
                    <a:pt x="98" y="296"/>
                    <a:pt x="94" y="301"/>
                  </a:cubicBezTo>
                  <a:cubicBezTo>
                    <a:pt x="98" y="303"/>
                    <a:pt x="98" y="303"/>
                    <a:pt x="98" y="303"/>
                  </a:cubicBezTo>
                  <a:cubicBezTo>
                    <a:pt x="102" y="298"/>
                    <a:pt x="105" y="293"/>
                    <a:pt x="108" y="288"/>
                  </a:cubicBezTo>
                  <a:cubicBezTo>
                    <a:pt x="104" y="286"/>
                    <a:pt x="104" y="286"/>
                    <a:pt x="104" y="286"/>
                  </a:cubicBezTo>
                  <a:moveTo>
                    <a:pt x="1164" y="284"/>
                  </a:moveTo>
                  <a:cubicBezTo>
                    <a:pt x="1160" y="286"/>
                    <a:pt x="1160" y="286"/>
                    <a:pt x="1160" y="286"/>
                  </a:cubicBezTo>
                  <a:cubicBezTo>
                    <a:pt x="1163" y="291"/>
                    <a:pt x="1166" y="296"/>
                    <a:pt x="1169" y="301"/>
                  </a:cubicBezTo>
                  <a:cubicBezTo>
                    <a:pt x="1173" y="298"/>
                    <a:pt x="1173" y="298"/>
                    <a:pt x="1173" y="298"/>
                  </a:cubicBezTo>
                  <a:cubicBezTo>
                    <a:pt x="1170" y="294"/>
                    <a:pt x="1167" y="289"/>
                    <a:pt x="1164" y="284"/>
                  </a:cubicBezTo>
                  <a:moveTo>
                    <a:pt x="124" y="257"/>
                  </a:moveTo>
                  <a:cubicBezTo>
                    <a:pt x="121" y="262"/>
                    <a:pt x="117" y="266"/>
                    <a:pt x="114" y="271"/>
                  </a:cubicBezTo>
                  <a:cubicBezTo>
                    <a:pt x="118" y="274"/>
                    <a:pt x="118" y="274"/>
                    <a:pt x="118" y="274"/>
                  </a:cubicBezTo>
                  <a:cubicBezTo>
                    <a:pt x="121" y="269"/>
                    <a:pt x="124" y="264"/>
                    <a:pt x="128" y="259"/>
                  </a:cubicBezTo>
                  <a:cubicBezTo>
                    <a:pt x="124" y="257"/>
                    <a:pt x="124" y="257"/>
                    <a:pt x="124" y="257"/>
                  </a:cubicBezTo>
                  <a:moveTo>
                    <a:pt x="1143" y="255"/>
                  </a:moveTo>
                  <a:cubicBezTo>
                    <a:pt x="1140" y="257"/>
                    <a:pt x="1140" y="257"/>
                    <a:pt x="1140" y="257"/>
                  </a:cubicBezTo>
                  <a:cubicBezTo>
                    <a:pt x="1143" y="262"/>
                    <a:pt x="1146" y="267"/>
                    <a:pt x="1150" y="272"/>
                  </a:cubicBezTo>
                  <a:cubicBezTo>
                    <a:pt x="1153" y="269"/>
                    <a:pt x="1153" y="269"/>
                    <a:pt x="1153" y="269"/>
                  </a:cubicBezTo>
                  <a:cubicBezTo>
                    <a:pt x="1150" y="264"/>
                    <a:pt x="1147" y="259"/>
                    <a:pt x="1143" y="255"/>
                  </a:cubicBezTo>
                  <a:moveTo>
                    <a:pt x="146" y="229"/>
                  </a:moveTo>
                  <a:cubicBezTo>
                    <a:pt x="143" y="234"/>
                    <a:pt x="139" y="238"/>
                    <a:pt x="135" y="243"/>
                  </a:cubicBezTo>
                  <a:cubicBezTo>
                    <a:pt x="139" y="246"/>
                    <a:pt x="139" y="246"/>
                    <a:pt x="139" y="246"/>
                  </a:cubicBezTo>
                  <a:cubicBezTo>
                    <a:pt x="142" y="241"/>
                    <a:pt x="146" y="236"/>
                    <a:pt x="150" y="232"/>
                  </a:cubicBezTo>
                  <a:cubicBezTo>
                    <a:pt x="146" y="229"/>
                    <a:pt x="146" y="229"/>
                    <a:pt x="146" y="229"/>
                  </a:cubicBezTo>
                  <a:moveTo>
                    <a:pt x="1121" y="227"/>
                  </a:moveTo>
                  <a:cubicBezTo>
                    <a:pt x="1118" y="230"/>
                    <a:pt x="1118" y="230"/>
                    <a:pt x="1118" y="230"/>
                  </a:cubicBezTo>
                  <a:cubicBezTo>
                    <a:pt x="1122" y="234"/>
                    <a:pt x="1125" y="239"/>
                    <a:pt x="1129" y="244"/>
                  </a:cubicBezTo>
                  <a:cubicBezTo>
                    <a:pt x="1132" y="241"/>
                    <a:pt x="1132" y="241"/>
                    <a:pt x="1132" y="241"/>
                  </a:cubicBezTo>
                  <a:cubicBezTo>
                    <a:pt x="1129" y="236"/>
                    <a:pt x="1125" y="232"/>
                    <a:pt x="1121" y="227"/>
                  </a:cubicBezTo>
                  <a:moveTo>
                    <a:pt x="170" y="203"/>
                  </a:moveTo>
                  <a:cubicBezTo>
                    <a:pt x="166" y="207"/>
                    <a:pt x="162" y="211"/>
                    <a:pt x="158" y="216"/>
                  </a:cubicBezTo>
                  <a:cubicBezTo>
                    <a:pt x="161" y="219"/>
                    <a:pt x="161" y="219"/>
                    <a:pt x="161" y="219"/>
                  </a:cubicBezTo>
                  <a:cubicBezTo>
                    <a:pt x="165" y="214"/>
                    <a:pt x="169" y="210"/>
                    <a:pt x="173" y="206"/>
                  </a:cubicBezTo>
                  <a:cubicBezTo>
                    <a:pt x="170" y="203"/>
                    <a:pt x="170" y="203"/>
                    <a:pt x="170" y="203"/>
                  </a:cubicBezTo>
                  <a:moveTo>
                    <a:pt x="1098" y="201"/>
                  </a:moveTo>
                  <a:cubicBezTo>
                    <a:pt x="1094" y="204"/>
                    <a:pt x="1094" y="204"/>
                    <a:pt x="1094" y="204"/>
                  </a:cubicBezTo>
                  <a:cubicBezTo>
                    <a:pt x="1098" y="208"/>
                    <a:pt x="1102" y="212"/>
                    <a:pt x="1106" y="217"/>
                  </a:cubicBezTo>
                  <a:cubicBezTo>
                    <a:pt x="1109" y="214"/>
                    <a:pt x="1109" y="214"/>
                    <a:pt x="1109" y="214"/>
                  </a:cubicBezTo>
                  <a:cubicBezTo>
                    <a:pt x="1106" y="210"/>
                    <a:pt x="1102" y="205"/>
                    <a:pt x="1098" y="201"/>
                  </a:cubicBezTo>
                  <a:moveTo>
                    <a:pt x="194" y="178"/>
                  </a:moveTo>
                  <a:cubicBezTo>
                    <a:pt x="190" y="182"/>
                    <a:pt x="186" y="186"/>
                    <a:pt x="182" y="190"/>
                  </a:cubicBezTo>
                  <a:cubicBezTo>
                    <a:pt x="185" y="193"/>
                    <a:pt x="185" y="193"/>
                    <a:pt x="185" y="193"/>
                  </a:cubicBezTo>
                  <a:cubicBezTo>
                    <a:pt x="189" y="189"/>
                    <a:pt x="193" y="185"/>
                    <a:pt x="197" y="181"/>
                  </a:cubicBezTo>
                  <a:cubicBezTo>
                    <a:pt x="194" y="178"/>
                    <a:pt x="194" y="178"/>
                    <a:pt x="194" y="178"/>
                  </a:cubicBezTo>
                  <a:moveTo>
                    <a:pt x="1073" y="176"/>
                  </a:moveTo>
                  <a:cubicBezTo>
                    <a:pt x="1070" y="179"/>
                    <a:pt x="1070" y="179"/>
                    <a:pt x="1070" y="179"/>
                  </a:cubicBezTo>
                  <a:cubicBezTo>
                    <a:pt x="1074" y="183"/>
                    <a:pt x="1078" y="187"/>
                    <a:pt x="1082" y="191"/>
                  </a:cubicBezTo>
                  <a:cubicBezTo>
                    <a:pt x="1085" y="188"/>
                    <a:pt x="1085" y="188"/>
                    <a:pt x="1085" y="188"/>
                  </a:cubicBezTo>
                  <a:cubicBezTo>
                    <a:pt x="1082" y="184"/>
                    <a:pt x="1077" y="180"/>
                    <a:pt x="1073" y="176"/>
                  </a:cubicBezTo>
                  <a:moveTo>
                    <a:pt x="220" y="154"/>
                  </a:moveTo>
                  <a:cubicBezTo>
                    <a:pt x="216" y="158"/>
                    <a:pt x="211" y="161"/>
                    <a:pt x="207" y="166"/>
                  </a:cubicBezTo>
                  <a:cubicBezTo>
                    <a:pt x="210" y="169"/>
                    <a:pt x="210" y="169"/>
                    <a:pt x="210" y="169"/>
                  </a:cubicBezTo>
                  <a:cubicBezTo>
                    <a:pt x="215" y="165"/>
                    <a:pt x="219" y="161"/>
                    <a:pt x="223" y="157"/>
                  </a:cubicBezTo>
                  <a:cubicBezTo>
                    <a:pt x="220" y="154"/>
                    <a:pt x="220" y="154"/>
                    <a:pt x="220" y="154"/>
                  </a:cubicBezTo>
                  <a:moveTo>
                    <a:pt x="1047" y="152"/>
                  </a:moveTo>
                  <a:cubicBezTo>
                    <a:pt x="1044" y="156"/>
                    <a:pt x="1044" y="156"/>
                    <a:pt x="1044" y="156"/>
                  </a:cubicBezTo>
                  <a:cubicBezTo>
                    <a:pt x="1048" y="159"/>
                    <a:pt x="1053" y="163"/>
                    <a:pt x="1057" y="167"/>
                  </a:cubicBezTo>
                  <a:cubicBezTo>
                    <a:pt x="1060" y="164"/>
                    <a:pt x="1060" y="164"/>
                    <a:pt x="1060" y="164"/>
                  </a:cubicBezTo>
                  <a:cubicBezTo>
                    <a:pt x="1056" y="160"/>
                    <a:pt x="1051" y="156"/>
                    <a:pt x="1047" y="152"/>
                  </a:cubicBezTo>
                  <a:moveTo>
                    <a:pt x="248" y="132"/>
                  </a:moveTo>
                  <a:cubicBezTo>
                    <a:pt x="243" y="135"/>
                    <a:pt x="239" y="139"/>
                    <a:pt x="234" y="143"/>
                  </a:cubicBezTo>
                  <a:cubicBezTo>
                    <a:pt x="237" y="146"/>
                    <a:pt x="237" y="146"/>
                    <a:pt x="237" y="146"/>
                  </a:cubicBezTo>
                  <a:cubicBezTo>
                    <a:pt x="241" y="142"/>
                    <a:pt x="246" y="139"/>
                    <a:pt x="250" y="135"/>
                  </a:cubicBezTo>
                  <a:cubicBezTo>
                    <a:pt x="248" y="132"/>
                    <a:pt x="248" y="132"/>
                    <a:pt x="248" y="132"/>
                  </a:cubicBezTo>
                  <a:moveTo>
                    <a:pt x="1019" y="130"/>
                  </a:moveTo>
                  <a:cubicBezTo>
                    <a:pt x="1016" y="134"/>
                    <a:pt x="1016" y="134"/>
                    <a:pt x="1016" y="134"/>
                  </a:cubicBezTo>
                  <a:cubicBezTo>
                    <a:pt x="1021" y="137"/>
                    <a:pt x="1026" y="141"/>
                    <a:pt x="1030" y="144"/>
                  </a:cubicBezTo>
                  <a:cubicBezTo>
                    <a:pt x="1033" y="141"/>
                    <a:pt x="1033" y="141"/>
                    <a:pt x="1033" y="141"/>
                  </a:cubicBezTo>
                  <a:cubicBezTo>
                    <a:pt x="1028" y="137"/>
                    <a:pt x="1024" y="134"/>
                    <a:pt x="1019" y="130"/>
                  </a:cubicBezTo>
                  <a:moveTo>
                    <a:pt x="276" y="111"/>
                  </a:moveTo>
                  <a:cubicBezTo>
                    <a:pt x="272" y="114"/>
                    <a:pt x="267" y="118"/>
                    <a:pt x="262" y="121"/>
                  </a:cubicBezTo>
                  <a:cubicBezTo>
                    <a:pt x="265" y="125"/>
                    <a:pt x="265" y="125"/>
                    <a:pt x="265" y="125"/>
                  </a:cubicBezTo>
                  <a:cubicBezTo>
                    <a:pt x="269" y="121"/>
                    <a:pt x="274" y="118"/>
                    <a:pt x="279" y="115"/>
                  </a:cubicBezTo>
                  <a:cubicBezTo>
                    <a:pt x="276" y="111"/>
                    <a:pt x="276" y="111"/>
                    <a:pt x="276" y="111"/>
                  </a:cubicBezTo>
                  <a:moveTo>
                    <a:pt x="991" y="109"/>
                  </a:moveTo>
                  <a:cubicBezTo>
                    <a:pt x="988" y="113"/>
                    <a:pt x="988" y="113"/>
                    <a:pt x="988" y="113"/>
                  </a:cubicBezTo>
                  <a:cubicBezTo>
                    <a:pt x="993" y="116"/>
                    <a:pt x="998" y="119"/>
                    <a:pt x="1002" y="123"/>
                  </a:cubicBezTo>
                  <a:cubicBezTo>
                    <a:pt x="1005" y="119"/>
                    <a:pt x="1005" y="119"/>
                    <a:pt x="1005" y="119"/>
                  </a:cubicBezTo>
                  <a:cubicBezTo>
                    <a:pt x="1000" y="116"/>
                    <a:pt x="995" y="113"/>
                    <a:pt x="991" y="109"/>
                  </a:cubicBezTo>
                  <a:moveTo>
                    <a:pt x="306" y="92"/>
                  </a:moveTo>
                  <a:cubicBezTo>
                    <a:pt x="301" y="95"/>
                    <a:pt x="296" y="98"/>
                    <a:pt x="291" y="101"/>
                  </a:cubicBezTo>
                  <a:cubicBezTo>
                    <a:pt x="293" y="105"/>
                    <a:pt x="293" y="105"/>
                    <a:pt x="293" y="105"/>
                  </a:cubicBezTo>
                  <a:cubicBezTo>
                    <a:pt x="298" y="102"/>
                    <a:pt x="303" y="99"/>
                    <a:pt x="308" y="96"/>
                  </a:cubicBezTo>
                  <a:cubicBezTo>
                    <a:pt x="306" y="92"/>
                    <a:pt x="306" y="92"/>
                    <a:pt x="306" y="92"/>
                  </a:cubicBezTo>
                  <a:moveTo>
                    <a:pt x="961" y="90"/>
                  </a:moveTo>
                  <a:cubicBezTo>
                    <a:pt x="959" y="94"/>
                    <a:pt x="959" y="94"/>
                    <a:pt x="959" y="94"/>
                  </a:cubicBezTo>
                  <a:cubicBezTo>
                    <a:pt x="964" y="97"/>
                    <a:pt x="969" y="100"/>
                    <a:pt x="974" y="103"/>
                  </a:cubicBezTo>
                  <a:cubicBezTo>
                    <a:pt x="976" y="100"/>
                    <a:pt x="976" y="100"/>
                    <a:pt x="976" y="100"/>
                  </a:cubicBezTo>
                  <a:cubicBezTo>
                    <a:pt x="971" y="96"/>
                    <a:pt x="966" y="94"/>
                    <a:pt x="961" y="90"/>
                  </a:cubicBezTo>
                  <a:moveTo>
                    <a:pt x="337" y="75"/>
                  </a:moveTo>
                  <a:cubicBezTo>
                    <a:pt x="331" y="77"/>
                    <a:pt x="326" y="80"/>
                    <a:pt x="321" y="83"/>
                  </a:cubicBezTo>
                  <a:cubicBezTo>
                    <a:pt x="323" y="87"/>
                    <a:pt x="323" y="87"/>
                    <a:pt x="323" y="87"/>
                  </a:cubicBezTo>
                  <a:cubicBezTo>
                    <a:pt x="328" y="84"/>
                    <a:pt x="333" y="81"/>
                    <a:pt x="339" y="79"/>
                  </a:cubicBezTo>
                  <a:cubicBezTo>
                    <a:pt x="337" y="75"/>
                    <a:pt x="337" y="75"/>
                    <a:pt x="337" y="75"/>
                  </a:cubicBezTo>
                  <a:moveTo>
                    <a:pt x="930" y="73"/>
                  </a:moveTo>
                  <a:cubicBezTo>
                    <a:pt x="928" y="77"/>
                    <a:pt x="928" y="77"/>
                    <a:pt x="928" y="77"/>
                  </a:cubicBezTo>
                  <a:cubicBezTo>
                    <a:pt x="933" y="80"/>
                    <a:pt x="938" y="82"/>
                    <a:pt x="943" y="85"/>
                  </a:cubicBezTo>
                  <a:cubicBezTo>
                    <a:pt x="945" y="81"/>
                    <a:pt x="945" y="81"/>
                    <a:pt x="945" y="81"/>
                  </a:cubicBezTo>
                  <a:cubicBezTo>
                    <a:pt x="941" y="79"/>
                    <a:pt x="935" y="76"/>
                    <a:pt x="930" y="73"/>
                  </a:cubicBezTo>
                  <a:moveTo>
                    <a:pt x="368" y="59"/>
                  </a:moveTo>
                  <a:cubicBezTo>
                    <a:pt x="363" y="61"/>
                    <a:pt x="358" y="64"/>
                    <a:pt x="352" y="66"/>
                  </a:cubicBezTo>
                  <a:cubicBezTo>
                    <a:pt x="354" y="70"/>
                    <a:pt x="354" y="70"/>
                    <a:pt x="354" y="70"/>
                  </a:cubicBezTo>
                  <a:cubicBezTo>
                    <a:pt x="359" y="68"/>
                    <a:pt x="365" y="65"/>
                    <a:pt x="370" y="63"/>
                  </a:cubicBezTo>
                  <a:cubicBezTo>
                    <a:pt x="368" y="59"/>
                    <a:pt x="368" y="59"/>
                    <a:pt x="368" y="59"/>
                  </a:cubicBezTo>
                  <a:moveTo>
                    <a:pt x="898" y="57"/>
                  </a:moveTo>
                  <a:cubicBezTo>
                    <a:pt x="897" y="61"/>
                    <a:pt x="897" y="61"/>
                    <a:pt x="897" y="61"/>
                  </a:cubicBezTo>
                  <a:cubicBezTo>
                    <a:pt x="902" y="64"/>
                    <a:pt x="907" y="66"/>
                    <a:pt x="912" y="69"/>
                  </a:cubicBezTo>
                  <a:cubicBezTo>
                    <a:pt x="914" y="65"/>
                    <a:pt x="914" y="65"/>
                    <a:pt x="914" y="65"/>
                  </a:cubicBezTo>
                  <a:cubicBezTo>
                    <a:pt x="909" y="62"/>
                    <a:pt x="904" y="60"/>
                    <a:pt x="898" y="57"/>
                  </a:cubicBezTo>
                  <a:moveTo>
                    <a:pt x="400" y="45"/>
                  </a:moveTo>
                  <a:cubicBezTo>
                    <a:pt x="395" y="47"/>
                    <a:pt x="390" y="49"/>
                    <a:pt x="384" y="52"/>
                  </a:cubicBezTo>
                  <a:cubicBezTo>
                    <a:pt x="386" y="56"/>
                    <a:pt x="386" y="56"/>
                    <a:pt x="386" y="56"/>
                  </a:cubicBezTo>
                  <a:cubicBezTo>
                    <a:pt x="391" y="53"/>
                    <a:pt x="397" y="51"/>
                    <a:pt x="402" y="49"/>
                  </a:cubicBezTo>
                  <a:cubicBezTo>
                    <a:pt x="400" y="45"/>
                    <a:pt x="400" y="45"/>
                    <a:pt x="400" y="45"/>
                  </a:cubicBezTo>
                  <a:moveTo>
                    <a:pt x="866" y="44"/>
                  </a:moveTo>
                  <a:cubicBezTo>
                    <a:pt x="864" y="48"/>
                    <a:pt x="864" y="48"/>
                    <a:pt x="864" y="48"/>
                  </a:cubicBezTo>
                  <a:cubicBezTo>
                    <a:pt x="869" y="50"/>
                    <a:pt x="875" y="52"/>
                    <a:pt x="880" y="54"/>
                  </a:cubicBezTo>
                  <a:cubicBezTo>
                    <a:pt x="882" y="50"/>
                    <a:pt x="882" y="50"/>
                    <a:pt x="882" y="50"/>
                  </a:cubicBezTo>
                  <a:cubicBezTo>
                    <a:pt x="877" y="48"/>
                    <a:pt x="871" y="46"/>
                    <a:pt x="866" y="44"/>
                  </a:cubicBezTo>
                  <a:moveTo>
                    <a:pt x="434" y="33"/>
                  </a:moveTo>
                  <a:cubicBezTo>
                    <a:pt x="428" y="35"/>
                    <a:pt x="422" y="37"/>
                    <a:pt x="417" y="39"/>
                  </a:cubicBezTo>
                  <a:cubicBezTo>
                    <a:pt x="418" y="43"/>
                    <a:pt x="418" y="43"/>
                    <a:pt x="418" y="43"/>
                  </a:cubicBezTo>
                  <a:cubicBezTo>
                    <a:pt x="424" y="41"/>
                    <a:pt x="429" y="39"/>
                    <a:pt x="435" y="37"/>
                  </a:cubicBezTo>
                  <a:cubicBezTo>
                    <a:pt x="434" y="33"/>
                    <a:pt x="434" y="33"/>
                    <a:pt x="434" y="33"/>
                  </a:cubicBezTo>
                  <a:moveTo>
                    <a:pt x="832" y="32"/>
                  </a:moveTo>
                  <a:cubicBezTo>
                    <a:pt x="831" y="36"/>
                    <a:pt x="831" y="36"/>
                    <a:pt x="831" y="36"/>
                  </a:cubicBezTo>
                  <a:cubicBezTo>
                    <a:pt x="836" y="38"/>
                    <a:pt x="842" y="40"/>
                    <a:pt x="848" y="42"/>
                  </a:cubicBezTo>
                  <a:cubicBezTo>
                    <a:pt x="849" y="37"/>
                    <a:pt x="849" y="37"/>
                    <a:pt x="849" y="37"/>
                  </a:cubicBezTo>
                  <a:cubicBezTo>
                    <a:pt x="843" y="35"/>
                    <a:pt x="838" y="33"/>
                    <a:pt x="832" y="32"/>
                  </a:cubicBezTo>
                  <a:moveTo>
                    <a:pt x="467" y="23"/>
                  </a:moveTo>
                  <a:cubicBezTo>
                    <a:pt x="462" y="24"/>
                    <a:pt x="456" y="26"/>
                    <a:pt x="450" y="28"/>
                  </a:cubicBezTo>
                  <a:cubicBezTo>
                    <a:pt x="452" y="32"/>
                    <a:pt x="452" y="32"/>
                    <a:pt x="452" y="32"/>
                  </a:cubicBezTo>
                  <a:cubicBezTo>
                    <a:pt x="457" y="30"/>
                    <a:pt x="463" y="28"/>
                    <a:pt x="468" y="27"/>
                  </a:cubicBezTo>
                  <a:cubicBezTo>
                    <a:pt x="467" y="23"/>
                    <a:pt x="467" y="23"/>
                    <a:pt x="467" y="23"/>
                  </a:cubicBezTo>
                  <a:moveTo>
                    <a:pt x="798" y="22"/>
                  </a:moveTo>
                  <a:cubicBezTo>
                    <a:pt x="797" y="26"/>
                    <a:pt x="797" y="26"/>
                    <a:pt x="797" y="26"/>
                  </a:cubicBezTo>
                  <a:cubicBezTo>
                    <a:pt x="803" y="28"/>
                    <a:pt x="809" y="29"/>
                    <a:pt x="814" y="31"/>
                  </a:cubicBezTo>
                  <a:cubicBezTo>
                    <a:pt x="815" y="27"/>
                    <a:pt x="815" y="27"/>
                    <a:pt x="815" y="27"/>
                  </a:cubicBezTo>
                  <a:cubicBezTo>
                    <a:pt x="810" y="25"/>
                    <a:pt x="804" y="23"/>
                    <a:pt x="798" y="22"/>
                  </a:cubicBezTo>
                  <a:moveTo>
                    <a:pt x="501" y="14"/>
                  </a:moveTo>
                  <a:cubicBezTo>
                    <a:pt x="496" y="16"/>
                    <a:pt x="490" y="17"/>
                    <a:pt x="484" y="18"/>
                  </a:cubicBezTo>
                  <a:cubicBezTo>
                    <a:pt x="485" y="22"/>
                    <a:pt x="485" y="22"/>
                    <a:pt x="485" y="22"/>
                  </a:cubicBezTo>
                  <a:cubicBezTo>
                    <a:pt x="491" y="21"/>
                    <a:pt x="497" y="20"/>
                    <a:pt x="502" y="19"/>
                  </a:cubicBezTo>
                  <a:cubicBezTo>
                    <a:pt x="501" y="14"/>
                    <a:pt x="501" y="14"/>
                    <a:pt x="501" y="14"/>
                  </a:cubicBezTo>
                  <a:moveTo>
                    <a:pt x="764" y="14"/>
                  </a:moveTo>
                  <a:cubicBezTo>
                    <a:pt x="763" y="18"/>
                    <a:pt x="763" y="18"/>
                    <a:pt x="763" y="18"/>
                  </a:cubicBezTo>
                  <a:cubicBezTo>
                    <a:pt x="769" y="19"/>
                    <a:pt x="775" y="20"/>
                    <a:pt x="780" y="22"/>
                  </a:cubicBezTo>
                  <a:cubicBezTo>
                    <a:pt x="781" y="18"/>
                    <a:pt x="781" y="18"/>
                    <a:pt x="781" y="18"/>
                  </a:cubicBezTo>
                  <a:cubicBezTo>
                    <a:pt x="776" y="16"/>
                    <a:pt x="770" y="15"/>
                    <a:pt x="764" y="14"/>
                  </a:cubicBezTo>
                  <a:moveTo>
                    <a:pt x="536" y="8"/>
                  </a:moveTo>
                  <a:cubicBezTo>
                    <a:pt x="530" y="9"/>
                    <a:pt x="524" y="10"/>
                    <a:pt x="519" y="11"/>
                  </a:cubicBezTo>
                  <a:cubicBezTo>
                    <a:pt x="520" y="15"/>
                    <a:pt x="520" y="15"/>
                    <a:pt x="520" y="15"/>
                  </a:cubicBezTo>
                  <a:cubicBezTo>
                    <a:pt x="525" y="14"/>
                    <a:pt x="531" y="13"/>
                    <a:pt x="537" y="12"/>
                  </a:cubicBezTo>
                  <a:cubicBezTo>
                    <a:pt x="536" y="8"/>
                    <a:pt x="536" y="8"/>
                    <a:pt x="536" y="8"/>
                  </a:cubicBezTo>
                  <a:moveTo>
                    <a:pt x="730" y="8"/>
                  </a:moveTo>
                  <a:cubicBezTo>
                    <a:pt x="729" y="12"/>
                    <a:pt x="729" y="12"/>
                    <a:pt x="729" y="12"/>
                  </a:cubicBezTo>
                  <a:cubicBezTo>
                    <a:pt x="735" y="13"/>
                    <a:pt x="740" y="14"/>
                    <a:pt x="746" y="15"/>
                  </a:cubicBezTo>
                  <a:cubicBezTo>
                    <a:pt x="747" y="10"/>
                    <a:pt x="747" y="10"/>
                    <a:pt x="747" y="10"/>
                  </a:cubicBezTo>
                  <a:cubicBezTo>
                    <a:pt x="741" y="9"/>
                    <a:pt x="735" y="8"/>
                    <a:pt x="730" y="8"/>
                  </a:cubicBezTo>
                  <a:moveTo>
                    <a:pt x="571" y="3"/>
                  </a:moveTo>
                  <a:cubicBezTo>
                    <a:pt x="565" y="4"/>
                    <a:pt x="559" y="4"/>
                    <a:pt x="554" y="5"/>
                  </a:cubicBezTo>
                  <a:cubicBezTo>
                    <a:pt x="554" y="10"/>
                    <a:pt x="554" y="10"/>
                    <a:pt x="554" y="10"/>
                  </a:cubicBezTo>
                  <a:cubicBezTo>
                    <a:pt x="560" y="9"/>
                    <a:pt x="566" y="8"/>
                    <a:pt x="571" y="8"/>
                  </a:cubicBezTo>
                  <a:cubicBezTo>
                    <a:pt x="571" y="3"/>
                    <a:pt x="571" y="3"/>
                    <a:pt x="571" y="3"/>
                  </a:cubicBezTo>
                  <a:moveTo>
                    <a:pt x="694" y="3"/>
                  </a:moveTo>
                  <a:cubicBezTo>
                    <a:pt x="694" y="8"/>
                    <a:pt x="694" y="8"/>
                    <a:pt x="694" y="8"/>
                  </a:cubicBezTo>
                  <a:cubicBezTo>
                    <a:pt x="700" y="8"/>
                    <a:pt x="706" y="9"/>
                    <a:pt x="712" y="9"/>
                  </a:cubicBezTo>
                  <a:cubicBezTo>
                    <a:pt x="712" y="5"/>
                    <a:pt x="712" y="5"/>
                    <a:pt x="712" y="5"/>
                  </a:cubicBezTo>
                  <a:cubicBezTo>
                    <a:pt x="706" y="4"/>
                    <a:pt x="700" y="4"/>
                    <a:pt x="694" y="3"/>
                  </a:cubicBezTo>
                  <a:moveTo>
                    <a:pt x="606" y="1"/>
                  </a:moveTo>
                  <a:cubicBezTo>
                    <a:pt x="601" y="1"/>
                    <a:pt x="595" y="2"/>
                    <a:pt x="589" y="2"/>
                  </a:cubicBezTo>
                  <a:cubicBezTo>
                    <a:pt x="589" y="6"/>
                    <a:pt x="589" y="6"/>
                    <a:pt x="589" y="6"/>
                  </a:cubicBezTo>
                  <a:cubicBezTo>
                    <a:pt x="595" y="6"/>
                    <a:pt x="601" y="6"/>
                    <a:pt x="607" y="5"/>
                  </a:cubicBezTo>
                  <a:cubicBezTo>
                    <a:pt x="606" y="1"/>
                    <a:pt x="606" y="1"/>
                    <a:pt x="606" y="1"/>
                  </a:cubicBezTo>
                  <a:moveTo>
                    <a:pt x="659" y="1"/>
                  </a:moveTo>
                  <a:cubicBezTo>
                    <a:pt x="659" y="5"/>
                    <a:pt x="659" y="5"/>
                    <a:pt x="659" y="5"/>
                  </a:cubicBezTo>
                  <a:cubicBezTo>
                    <a:pt x="665" y="5"/>
                    <a:pt x="671" y="6"/>
                    <a:pt x="677" y="6"/>
                  </a:cubicBezTo>
                  <a:cubicBezTo>
                    <a:pt x="677" y="2"/>
                    <a:pt x="677" y="2"/>
                    <a:pt x="677" y="2"/>
                  </a:cubicBezTo>
                  <a:cubicBezTo>
                    <a:pt x="671" y="1"/>
                    <a:pt x="665" y="1"/>
                    <a:pt x="659" y="1"/>
                  </a:cubicBezTo>
                  <a:moveTo>
                    <a:pt x="642" y="0"/>
                  </a:moveTo>
                  <a:cubicBezTo>
                    <a:pt x="636" y="0"/>
                    <a:pt x="630" y="0"/>
                    <a:pt x="624" y="0"/>
                  </a:cubicBezTo>
                  <a:cubicBezTo>
                    <a:pt x="624" y="5"/>
                    <a:pt x="624" y="5"/>
                    <a:pt x="624" y="5"/>
                  </a:cubicBezTo>
                  <a:cubicBezTo>
                    <a:pt x="627" y="5"/>
                    <a:pt x="630" y="5"/>
                    <a:pt x="633" y="5"/>
                  </a:cubicBezTo>
                  <a:cubicBezTo>
                    <a:pt x="636" y="5"/>
                    <a:pt x="639" y="5"/>
                    <a:pt x="642" y="5"/>
                  </a:cubicBezTo>
                  <a:cubicBezTo>
                    <a:pt x="642" y="0"/>
                    <a:pt x="642" y="0"/>
                    <a:pt x="64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20"/>
            <p:cNvSpPr>
              <a:spLocks noEditPoints="1"/>
            </p:cNvSpPr>
            <p:nvPr/>
          </p:nvSpPr>
          <p:spPr bwMode="auto">
            <a:xfrm>
              <a:off x="4418013" y="1957388"/>
              <a:ext cx="3355975" cy="2954338"/>
            </a:xfrm>
            <a:custGeom>
              <a:avLst/>
              <a:gdLst>
                <a:gd name="T0" fmla="*/ 106 w 893"/>
                <a:gd name="T1" fmla="*/ 229 h 786"/>
                <a:gd name="T2" fmla="*/ 447 w 893"/>
                <a:gd name="T3" fmla="*/ 15 h 786"/>
                <a:gd name="T4" fmla="*/ 593 w 893"/>
                <a:gd name="T5" fmla="*/ 45 h 786"/>
                <a:gd name="T6" fmla="*/ 795 w 893"/>
                <a:gd name="T7" fmla="*/ 539 h 786"/>
                <a:gd name="T8" fmla="*/ 658 w 893"/>
                <a:gd name="T9" fmla="*/ 706 h 786"/>
                <a:gd name="T10" fmla="*/ 658 w 893"/>
                <a:gd name="T11" fmla="*/ 706 h 786"/>
                <a:gd name="T12" fmla="*/ 631 w 893"/>
                <a:gd name="T13" fmla="*/ 722 h 786"/>
                <a:gd name="T14" fmla="*/ 631 w 893"/>
                <a:gd name="T15" fmla="*/ 722 h 786"/>
                <a:gd name="T16" fmla="*/ 446 w 893"/>
                <a:gd name="T17" fmla="*/ 770 h 786"/>
                <a:gd name="T18" fmla="*/ 300 w 893"/>
                <a:gd name="T19" fmla="*/ 741 h 786"/>
                <a:gd name="T20" fmla="*/ 210 w 893"/>
                <a:gd name="T21" fmla="*/ 687 h 786"/>
                <a:gd name="T22" fmla="*/ 210 w 893"/>
                <a:gd name="T23" fmla="*/ 687 h 786"/>
                <a:gd name="T24" fmla="*/ 203 w 893"/>
                <a:gd name="T25" fmla="*/ 681 h 786"/>
                <a:gd name="T26" fmla="*/ 94 w 893"/>
                <a:gd name="T27" fmla="*/ 256 h 786"/>
                <a:gd name="T28" fmla="*/ 98 w 893"/>
                <a:gd name="T29" fmla="*/ 247 h 786"/>
                <a:gd name="T30" fmla="*/ 106 w 893"/>
                <a:gd name="T31" fmla="*/ 229 h 786"/>
                <a:gd name="T32" fmla="*/ 447 w 893"/>
                <a:gd name="T33" fmla="*/ 0 h 786"/>
                <a:gd name="T34" fmla="*/ 84 w 893"/>
                <a:gd name="T35" fmla="*/ 241 h 786"/>
                <a:gd name="T36" fmla="*/ 294 w 893"/>
                <a:gd name="T37" fmla="*/ 755 h 786"/>
                <a:gd name="T38" fmla="*/ 446 w 893"/>
                <a:gd name="T39" fmla="*/ 786 h 786"/>
                <a:gd name="T40" fmla="*/ 809 w 893"/>
                <a:gd name="T41" fmla="*/ 545 h 786"/>
                <a:gd name="T42" fmla="*/ 599 w 893"/>
                <a:gd name="T43" fmla="*/ 31 h 786"/>
                <a:gd name="T44" fmla="*/ 447 w 893"/>
                <a:gd name="T45" fmla="*/ 0 h 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3" h="786">
                  <a:moveTo>
                    <a:pt x="106" y="229"/>
                  </a:moveTo>
                  <a:cubicBezTo>
                    <a:pt x="171" y="95"/>
                    <a:pt x="306" y="15"/>
                    <a:pt x="447" y="15"/>
                  </a:cubicBezTo>
                  <a:cubicBezTo>
                    <a:pt x="496" y="15"/>
                    <a:pt x="545" y="25"/>
                    <a:pt x="593" y="45"/>
                  </a:cubicBezTo>
                  <a:cubicBezTo>
                    <a:pt x="785" y="125"/>
                    <a:pt x="876" y="347"/>
                    <a:pt x="795" y="539"/>
                  </a:cubicBezTo>
                  <a:cubicBezTo>
                    <a:pt x="765" y="609"/>
                    <a:pt x="717" y="666"/>
                    <a:pt x="658" y="706"/>
                  </a:cubicBezTo>
                  <a:cubicBezTo>
                    <a:pt x="658" y="706"/>
                    <a:pt x="658" y="706"/>
                    <a:pt x="658" y="706"/>
                  </a:cubicBezTo>
                  <a:cubicBezTo>
                    <a:pt x="649" y="711"/>
                    <a:pt x="640" y="717"/>
                    <a:pt x="631" y="722"/>
                  </a:cubicBezTo>
                  <a:cubicBezTo>
                    <a:pt x="631" y="722"/>
                    <a:pt x="631" y="722"/>
                    <a:pt x="631" y="722"/>
                  </a:cubicBezTo>
                  <a:cubicBezTo>
                    <a:pt x="575" y="753"/>
                    <a:pt x="511" y="770"/>
                    <a:pt x="446" y="770"/>
                  </a:cubicBezTo>
                  <a:cubicBezTo>
                    <a:pt x="397" y="770"/>
                    <a:pt x="348" y="761"/>
                    <a:pt x="300" y="741"/>
                  </a:cubicBezTo>
                  <a:cubicBezTo>
                    <a:pt x="267" y="727"/>
                    <a:pt x="237" y="709"/>
                    <a:pt x="210" y="687"/>
                  </a:cubicBezTo>
                  <a:cubicBezTo>
                    <a:pt x="210" y="687"/>
                    <a:pt x="210" y="687"/>
                    <a:pt x="210" y="687"/>
                  </a:cubicBezTo>
                  <a:cubicBezTo>
                    <a:pt x="207" y="685"/>
                    <a:pt x="205" y="683"/>
                    <a:pt x="203" y="681"/>
                  </a:cubicBezTo>
                  <a:cubicBezTo>
                    <a:pt x="83" y="580"/>
                    <a:pt x="35" y="410"/>
                    <a:pt x="94" y="256"/>
                  </a:cubicBezTo>
                  <a:cubicBezTo>
                    <a:pt x="96" y="253"/>
                    <a:pt x="97" y="250"/>
                    <a:pt x="98" y="247"/>
                  </a:cubicBezTo>
                  <a:cubicBezTo>
                    <a:pt x="101" y="240"/>
                    <a:pt x="103" y="234"/>
                    <a:pt x="106" y="229"/>
                  </a:cubicBezTo>
                  <a:moveTo>
                    <a:pt x="447" y="0"/>
                  </a:moveTo>
                  <a:cubicBezTo>
                    <a:pt x="294" y="0"/>
                    <a:pt x="147" y="90"/>
                    <a:pt x="84" y="241"/>
                  </a:cubicBezTo>
                  <a:cubicBezTo>
                    <a:pt x="0" y="441"/>
                    <a:pt x="94" y="671"/>
                    <a:pt x="294" y="755"/>
                  </a:cubicBezTo>
                  <a:cubicBezTo>
                    <a:pt x="344" y="776"/>
                    <a:pt x="395" y="786"/>
                    <a:pt x="446" y="786"/>
                  </a:cubicBezTo>
                  <a:cubicBezTo>
                    <a:pt x="600" y="786"/>
                    <a:pt x="746" y="695"/>
                    <a:pt x="809" y="545"/>
                  </a:cubicBezTo>
                  <a:cubicBezTo>
                    <a:pt x="893" y="345"/>
                    <a:pt x="799" y="114"/>
                    <a:pt x="599" y="31"/>
                  </a:cubicBezTo>
                  <a:cubicBezTo>
                    <a:pt x="549" y="10"/>
                    <a:pt x="498" y="0"/>
                    <a:pt x="44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21"/>
            <p:cNvSpPr>
              <a:spLocks/>
            </p:cNvSpPr>
            <p:nvPr/>
          </p:nvSpPr>
          <p:spPr bwMode="auto">
            <a:xfrm>
              <a:off x="6202363" y="1962150"/>
              <a:ext cx="23813" cy="0"/>
            </a:xfrm>
            <a:custGeom>
              <a:avLst/>
              <a:gdLst>
                <a:gd name="T0" fmla="*/ 6 w 6"/>
                <a:gd name="T1" fmla="*/ 4 w 6"/>
                <a:gd name="T2" fmla="*/ 0 w 6"/>
                <a:gd name="T3" fmla="*/ 6 w 6"/>
              </a:gdLst>
              <a:ahLst/>
              <a:cxnLst>
                <a:cxn ang="0">
                  <a:pos x="T0" y="0"/>
                </a:cxn>
                <a:cxn ang="0">
                  <a:pos x="T1" y="0"/>
                </a:cxn>
                <a:cxn ang="0">
                  <a:pos x="T2" y="0"/>
                </a:cxn>
                <a:cxn ang="0">
                  <a:pos x="T3" y="0"/>
                </a:cxn>
              </a:cxnLst>
              <a:rect l="0" t="0" r="r" b="b"/>
              <a:pathLst>
                <a:path w="6">
                  <a:moveTo>
                    <a:pt x="6" y="0"/>
                  </a:moveTo>
                  <a:cubicBezTo>
                    <a:pt x="5" y="0"/>
                    <a:pt x="5" y="0"/>
                    <a:pt x="4" y="0"/>
                  </a:cubicBezTo>
                  <a:cubicBezTo>
                    <a:pt x="3" y="0"/>
                    <a:pt x="1" y="0"/>
                    <a:pt x="0" y="0"/>
                  </a:cubicBezTo>
                  <a:cubicBezTo>
                    <a:pt x="2" y="0"/>
                    <a:pt x="4"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22"/>
            <p:cNvSpPr>
              <a:spLocks noEditPoints="1"/>
            </p:cNvSpPr>
            <p:nvPr/>
          </p:nvSpPr>
          <p:spPr bwMode="auto">
            <a:xfrm>
              <a:off x="4770438" y="2014538"/>
              <a:ext cx="2717800" cy="2655888"/>
            </a:xfrm>
            <a:custGeom>
              <a:avLst/>
              <a:gdLst>
                <a:gd name="T0" fmla="*/ 353 w 723"/>
                <a:gd name="T1" fmla="*/ 691 h 707"/>
                <a:gd name="T2" fmla="*/ 327 w 723"/>
                <a:gd name="T3" fmla="*/ 690 h 707"/>
                <a:gd name="T4" fmla="*/ 40 w 723"/>
                <a:gd name="T5" fmla="*/ 352 h 707"/>
                <a:gd name="T6" fmla="*/ 352 w 723"/>
                <a:gd name="T7" fmla="*/ 65 h 707"/>
                <a:gd name="T8" fmla="*/ 378 w 723"/>
                <a:gd name="T9" fmla="*/ 66 h 707"/>
                <a:gd name="T10" fmla="*/ 665 w 723"/>
                <a:gd name="T11" fmla="*/ 404 h 707"/>
                <a:gd name="T12" fmla="*/ 353 w 723"/>
                <a:gd name="T13" fmla="*/ 691 h 707"/>
                <a:gd name="T14" fmla="*/ 368 w 723"/>
                <a:gd name="T15" fmla="*/ 0 h 707"/>
                <a:gd name="T16" fmla="*/ 364 w 723"/>
                <a:gd name="T17" fmla="*/ 52 h 707"/>
                <a:gd name="T18" fmla="*/ 364 w 723"/>
                <a:gd name="T19" fmla="*/ 52 h 707"/>
                <a:gd name="T20" fmla="*/ 352 w 723"/>
                <a:gd name="T21" fmla="*/ 52 h 707"/>
                <a:gd name="T22" fmla="*/ 61 w 723"/>
                <a:gd name="T23" fmla="*/ 233 h 707"/>
                <a:gd name="T24" fmla="*/ 13 w 723"/>
                <a:gd name="T25" fmla="*/ 213 h 707"/>
                <a:gd name="T26" fmla="*/ 12 w 723"/>
                <a:gd name="T27" fmla="*/ 214 h 707"/>
                <a:gd name="T28" fmla="*/ 4 w 723"/>
                <a:gd name="T29" fmla="*/ 232 h 707"/>
                <a:gd name="T30" fmla="*/ 0 w 723"/>
                <a:gd name="T31" fmla="*/ 241 h 707"/>
                <a:gd name="T32" fmla="*/ 0 w 723"/>
                <a:gd name="T33" fmla="*/ 242 h 707"/>
                <a:gd name="T34" fmla="*/ 48 w 723"/>
                <a:gd name="T35" fmla="*/ 262 h 707"/>
                <a:gd name="T36" fmla="*/ 28 w 723"/>
                <a:gd name="T37" fmla="*/ 351 h 707"/>
                <a:gd name="T38" fmla="*/ 126 w 723"/>
                <a:gd name="T39" fmla="*/ 612 h 707"/>
                <a:gd name="T40" fmla="*/ 92 w 723"/>
                <a:gd name="T41" fmla="*/ 651 h 707"/>
                <a:gd name="T42" fmla="*/ 109 w 723"/>
                <a:gd name="T43" fmla="*/ 666 h 707"/>
                <a:gd name="T44" fmla="*/ 116 w 723"/>
                <a:gd name="T45" fmla="*/ 672 h 707"/>
                <a:gd name="T46" fmla="*/ 150 w 723"/>
                <a:gd name="T47" fmla="*/ 633 h 707"/>
                <a:gd name="T48" fmla="*/ 325 w 723"/>
                <a:gd name="T49" fmla="*/ 702 h 707"/>
                <a:gd name="T50" fmla="*/ 352 w 723"/>
                <a:gd name="T51" fmla="*/ 703 h 707"/>
                <a:gd name="T52" fmla="*/ 510 w 723"/>
                <a:gd name="T53" fmla="*/ 663 h 707"/>
                <a:gd name="T54" fmla="*/ 537 w 723"/>
                <a:gd name="T55" fmla="*/ 707 h 707"/>
                <a:gd name="T56" fmla="*/ 564 w 723"/>
                <a:gd name="T57" fmla="*/ 691 h 707"/>
                <a:gd name="T58" fmla="*/ 537 w 723"/>
                <a:gd name="T59" fmla="*/ 646 h 707"/>
                <a:gd name="T60" fmla="*/ 677 w 723"/>
                <a:gd name="T61" fmla="*/ 405 h 707"/>
                <a:gd name="T62" fmla="*/ 672 w 723"/>
                <a:gd name="T63" fmla="*/ 314 h 707"/>
                <a:gd name="T64" fmla="*/ 723 w 723"/>
                <a:gd name="T65" fmla="*/ 302 h 707"/>
                <a:gd name="T66" fmla="*/ 715 w 723"/>
                <a:gd name="T67" fmla="*/ 272 h 707"/>
                <a:gd name="T68" fmla="*/ 664 w 723"/>
                <a:gd name="T69" fmla="*/ 283 h 707"/>
                <a:gd name="T70" fmla="*/ 395 w 723"/>
                <a:gd name="T71" fmla="*/ 55 h 707"/>
                <a:gd name="T72" fmla="*/ 395 w 723"/>
                <a:gd name="T73" fmla="*/ 55 h 707"/>
                <a:gd name="T74" fmla="*/ 400 w 723"/>
                <a:gd name="T75" fmla="*/ 3 h 707"/>
                <a:gd name="T76" fmla="*/ 368 w 723"/>
                <a:gd name="T77" fmla="*/ 0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23" h="707">
                  <a:moveTo>
                    <a:pt x="353" y="691"/>
                  </a:moveTo>
                  <a:cubicBezTo>
                    <a:pt x="344" y="691"/>
                    <a:pt x="335" y="690"/>
                    <a:pt x="327" y="690"/>
                  </a:cubicBezTo>
                  <a:cubicBezTo>
                    <a:pt x="154" y="676"/>
                    <a:pt x="26" y="524"/>
                    <a:pt x="40" y="352"/>
                  </a:cubicBezTo>
                  <a:cubicBezTo>
                    <a:pt x="54" y="189"/>
                    <a:pt x="191" y="65"/>
                    <a:pt x="352" y="65"/>
                  </a:cubicBezTo>
                  <a:cubicBezTo>
                    <a:pt x="361" y="65"/>
                    <a:pt x="370" y="65"/>
                    <a:pt x="378" y="66"/>
                  </a:cubicBezTo>
                  <a:cubicBezTo>
                    <a:pt x="551" y="80"/>
                    <a:pt x="679" y="232"/>
                    <a:pt x="665" y="404"/>
                  </a:cubicBezTo>
                  <a:cubicBezTo>
                    <a:pt x="651" y="567"/>
                    <a:pt x="514" y="691"/>
                    <a:pt x="353" y="691"/>
                  </a:cubicBezTo>
                  <a:moveTo>
                    <a:pt x="368" y="0"/>
                  </a:moveTo>
                  <a:cubicBezTo>
                    <a:pt x="364" y="52"/>
                    <a:pt x="364" y="52"/>
                    <a:pt x="364" y="52"/>
                  </a:cubicBezTo>
                  <a:cubicBezTo>
                    <a:pt x="364" y="52"/>
                    <a:pt x="364" y="52"/>
                    <a:pt x="364" y="52"/>
                  </a:cubicBezTo>
                  <a:cubicBezTo>
                    <a:pt x="360" y="52"/>
                    <a:pt x="356" y="52"/>
                    <a:pt x="352" y="52"/>
                  </a:cubicBezTo>
                  <a:cubicBezTo>
                    <a:pt x="226" y="52"/>
                    <a:pt x="115" y="125"/>
                    <a:pt x="61" y="233"/>
                  </a:cubicBezTo>
                  <a:cubicBezTo>
                    <a:pt x="13" y="213"/>
                    <a:pt x="13" y="213"/>
                    <a:pt x="13" y="213"/>
                  </a:cubicBezTo>
                  <a:cubicBezTo>
                    <a:pt x="13" y="213"/>
                    <a:pt x="13" y="213"/>
                    <a:pt x="12" y="214"/>
                  </a:cubicBezTo>
                  <a:cubicBezTo>
                    <a:pt x="10" y="220"/>
                    <a:pt x="7" y="226"/>
                    <a:pt x="4" y="232"/>
                  </a:cubicBezTo>
                  <a:cubicBezTo>
                    <a:pt x="3" y="235"/>
                    <a:pt x="2" y="238"/>
                    <a:pt x="0" y="241"/>
                  </a:cubicBezTo>
                  <a:cubicBezTo>
                    <a:pt x="0" y="242"/>
                    <a:pt x="0" y="242"/>
                    <a:pt x="0" y="242"/>
                  </a:cubicBezTo>
                  <a:cubicBezTo>
                    <a:pt x="48" y="262"/>
                    <a:pt x="48" y="262"/>
                    <a:pt x="48" y="262"/>
                  </a:cubicBezTo>
                  <a:cubicBezTo>
                    <a:pt x="38" y="290"/>
                    <a:pt x="30" y="320"/>
                    <a:pt x="28" y="351"/>
                  </a:cubicBezTo>
                  <a:cubicBezTo>
                    <a:pt x="19" y="452"/>
                    <a:pt x="58" y="546"/>
                    <a:pt x="126" y="612"/>
                  </a:cubicBezTo>
                  <a:cubicBezTo>
                    <a:pt x="92" y="651"/>
                    <a:pt x="92" y="651"/>
                    <a:pt x="92" y="651"/>
                  </a:cubicBezTo>
                  <a:cubicBezTo>
                    <a:pt x="98" y="656"/>
                    <a:pt x="103" y="661"/>
                    <a:pt x="109" y="666"/>
                  </a:cubicBezTo>
                  <a:cubicBezTo>
                    <a:pt x="111" y="668"/>
                    <a:pt x="113" y="670"/>
                    <a:pt x="116" y="672"/>
                  </a:cubicBezTo>
                  <a:cubicBezTo>
                    <a:pt x="150" y="633"/>
                    <a:pt x="150" y="633"/>
                    <a:pt x="150" y="633"/>
                  </a:cubicBezTo>
                  <a:cubicBezTo>
                    <a:pt x="199" y="672"/>
                    <a:pt x="259" y="697"/>
                    <a:pt x="325" y="702"/>
                  </a:cubicBezTo>
                  <a:cubicBezTo>
                    <a:pt x="334" y="703"/>
                    <a:pt x="343" y="703"/>
                    <a:pt x="352" y="703"/>
                  </a:cubicBezTo>
                  <a:cubicBezTo>
                    <a:pt x="409" y="703"/>
                    <a:pt x="463" y="689"/>
                    <a:pt x="510" y="663"/>
                  </a:cubicBezTo>
                  <a:cubicBezTo>
                    <a:pt x="537" y="707"/>
                    <a:pt x="537" y="707"/>
                    <a:pt x="537" y="707"/>
                  </a:cubicBezTo>
                  <a:cubicBezTo>
                    <a:pt x="546" y="702"/>
                    <a:pt x="555" y="696"/>
                    <a:pt x="564" y="691"/>
                  </a:cubicBezTo>
                  <a:cubicBezTo>
                    <a:pt x="537" y="646"/>
                    <a:pt x="537" y="646"/>
                    <a:pt x="537" y="646"/>
                  </a:cubicBezTo>
                  <a:cubicBezTo>
                    <a:pt x="615" y="593"/>
                    <a:pt x="669" y="506"/>
                    <a:pt x="677" y="405"/>
                  </a:cubicBezTo>
                  <a:cubicBezTo>
                    <a:pt x="680" y="374"/>
                    <a:pt x="678" y="344"/>
                    <a:pt x="672" y="314"/>
                  </a:cubicBezTo>
                  <a:cubicBezTo>
                    <a:pt x="723" y="302"/>
                    <a:pt x="723" y="302"/>
                    <a:pt x="723" y="302"/>
                  </a:cubicBezTo>
                  <a:cubicBezTo>
                    <a:pt x="720" y="292"/>
                    <a:pt x="718" y="282"/>
                    <a:pt x="715" y="272"/>
                  </a:cubicBezTo>
                  <a:cubicBezTo>
                    <a:pt x="664" y="283"/>
                    <a:pt x="664" y="283"/>
                    <a:pt x="664" y="283"/>
                  </a:cubicBezTo>
                  <a:cubicBezTo>
                    <a:pt x="628" y="164"/>
                    <a:pt x="525" y="72"/>
                    <a:pt x="395" y="55"/>
                  </a:cubicBezTo>
                  <a:cubicBezTo>
                    <a:pt x="395" y="55"/>
                    <a:pt x="395" y="55"/>
                    <a:pt x="395" y="55"/>
                  </a:cubicBezTo>
                  <a:cubicBezTo>
                    <a:pt x="400" y="3"/>
                    <a:pt x="400" y="3"/>
                    <a:pt x="400" y="3"/>
                  </a:cubicBezTo>
                  <a:cubicBezTo>
                    <a:pt x="389" y="2"/>
                    <a:pt x="379" y="1"/>
                    <a:pt x="36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23"/>
            <p:cNvSpPr>
              <a:spLocks noEditPoints="1"/>
            </p:cNvSpPr>
            <p:nvPr/>
          </p:nvSpPr>
          <p:spPr bwMode="auto">
            <a:xfrm>
              <a:off x="4770438" y="2817813"/>
              <a:ext cx="2120900" cy="1852613"/>
            </a:xfrm>
            <a:custGeom>
              <a:avLst/>
              <a:gdLst>
                <a:gd name="T0" fmla="*/ 564 w 564"/>
                <a:gd name="T1" fmla="*/ 477 h 493"/>
                <a:gd name="T2" fmla="*/ 537 w 564"/>
                <a:gd name="T3" fmla="*/ 493 h 493"/>
                <a:gd name="T4" fmla="*/ 537 w 564"/>
                <a:gd name="T5" fmla="*/ 493 h 493"/>
                <a:gd name="T6" fmla="*/ 564 w 564"/>
                <a:gd name="T7" fmla="*/ 477 h 493"/>
                <a:gd name="T8" fmla="*/ 564 w 564"/>
                <a:gd name="T9" fmla="*/ 477 h 493"/>
                <a:gd name="T10" fmla="*/ 109 w 564"/>
                <a:gd name="T11" fmla="*/ 452 h 493"/>
                <a:gd name="T12" fmla="*/ 116 w 564"/>
                <a:gd name="T13" fmla="*/ 458 h 493"/>
                <a:gd name="T14" fmla="*/ 116 w 564"/>
                <a:gd name="T15" fmla="*/ 458 h 493"/>
                <a:gd name="T16" fmla="*/ 109 w 564"/>
                <a:gd name="T17" fmla="*/ 452 h 493"/>
                <a:gd name="T18" fmla="*/ 12 w 564"/>
                <a:gd name="T19" fmla="*/ 0 h 493"/>
                <a:gd name="T20" fmla="*/ 4 w 564"/>
                <a:gd name="T21" fmla="*/ 18 h 493"/>
                <a:gd name="T22" fmla="*/ 0 w 564"/>
                <a:gd name="T23" fmla="*/ 27 h 493"/>
                <a:gd name="T24" fmla="*/ 4 w 564"/>
                <a:gd name="T25" fmla="*/ 18 h 493"/>
                <a:gd name="T26" fmla="*/ 12 w 564"/>
                <a:gd name="T27" fmla="*/ 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4" h="493">
                  <a:moveTo>
                    <a:pt x="564" y="477"/>
                  </a:moveTo>
                  <a:cubicBezTo>
                    <a:pt x="555" y="482"/>
                    <a:pt x="546" y="488"/>
                    <a:pt x="537" y="493"/>
                  </a:cubicBezTo>
                  <a:cubicBezTo>
                    <a:pt x="537" y="493"/>
                    <a:pt x="537" y="493"/>
                    <a:pt x="537" y="493"/>
                  </a:cubicBezTo>
                  <a:cubicBezTo>
                    <a:pt x="546" y="488"/>
                    <a:pt x="555" y="482"/>
                    <a:pt x="564" y="477"/>
                  </a:cubicBezTo>
                  <a:cubicBezTo>
                    <a:pt x="564" y="477"/>
                    <a:pt x="564" y="477"/>
                    <a:pt x="564" y="477"/>
                  </a:cubicBezTo>
                  <a:moveTo>
                    <a:pt x="109" y="452"/>
                  </a:moveTo>
                  <a:cubicBezTo>
                    <a:pt x="111" y="454"/>
                    <a:pt x="113" y="456"/>
                    <a:pt x="116" y="458"/>
                  </a:cubicBezTo>
                  <a:cubicBezTo>
                    <a:pt x="116" y="458"/>
                    <a:pt x="116" y="458"/>
                    <a:pt x="116" y="458"/>
                  </a:cubicBezTo>
                  <a:cubicBezTo>
                    <a:pt x="113" y="456"/>
                    <a:pt x="111" y="454"/>
                    <a:pt x="109" y="452"/>
                  </a:cubicBezTo>
                  <a:moveTo>
                    <a:pt x="12" y="0"/>
                  </a:moveTo>
                  <a:cubicBezTo>
                    <a:pt x="9" y="5"/>
                    <a:pt x="7" y="11"/>
                    <a:pt x="4" y="18"/>
                  </a:cubicBezTo>
                  <a:cubicBezTo>
                    <a:pt x="3" y="21"/>
                    <a:pt x="2" y="24"/>
                    <a:pt x="0" y="27"/>
                  </a:cubicBezTo>
                  <a:cubicBezTo>
                    <a:pt x="2" y="24"/>
                    <a:pt x="3" y="21"/>
                    <a:pt x="4" y="18"/>
                  </a:cubicBezTo>
                  <a:cubicBezTo>
                    <a:pt x="7" y="12"/>
                    <a:pt x="10" y="6"/>
                    <a:pt x="1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群組 5">
            <a:extLst>
              <a:ext uri="{FF2B5EF4-FFF2-40B4-BE49-F238E27FC236}">
                <a16:creationId xmlns:a16="http://schemas.microsoft.com/office/drawing/2014/main" id="{D0BFB959-C4D0-408F-B254-C1B6AC453383}"/>
              </a:ext>
            </a:extLst>
          </p:cNvPr>
          <p:cNvGrpSpPr/>
          <p:nvPr/>
        </p:nvGrpSpPr>
        <p:grpSpPr>
          <a:xfrm>
            <a:off x="1133013" y="831877"/>
            <a:ext cx="11429512" cy="5930754"/>
            <a:chOff x="908407" y="1958839"/>
            <a:chExt cx="3484693" cy="4886803"/>
          </a:xfrm>
        </p:grpSpPr>
        <p:sp>
          <p:nvSpPr>
            <p:cNvPr id="16" name="矩形 15"/>
            <p:cNvSpPr/>
            <p:nvPr/>
          </p:nvSpPr>
          <p:spPr>
            <a:xfrm flipH="1">
              <a:off x="908407" y="1995688"/>
              <a:ext cx="3280367" cy="4759954"/>
            </a:xfrm>
            <a:prstGeom prst="rect">
              <a:avLst/>
            </a:prstGeom>
            <a:noFill/>
            <a:ln w="31750">
              <a:solidFill>
                <a:srgbClr val="00929C"/>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pic>
          <p:nvPicPr>
            <p:cNvPr id="75" name="图片 74"/>
            <p:cNvPicPr>
              <a:picLocks/>
            </p:cNvPicPr>
            <p:nvPr/>
          </p:nvPicPr>
          <p:blipFill>
            <a:blip r:embed="rId3"/>
            <a:stretch>
              <a:fillRect/>
            </a:stretch>
          </p:blipFill>
          <p:spPr>
            <a:xfrm>
              <a:off x="2678782" y="6665642"/>
              <a:ext cx="1714318" cy="180000"/>
            </a:xfrm>
            <a:prstGeom prst="rect">
              <a:avLst/>
            </a:prstGeom>
          </p:spPr>
        </p:pic>
        <p:pic>
          <p:nvPicPr>
            <p:cNvPr id="77" name="图片 74">
              <a:extLst>
                <a:ext uri="{FF2B5EF4-FFF2-40B4-BE49-F238E27FC236}">
                  <a16:creationId xmlns:a16="http://schemas.microsoft.com/office/drawing/2014/main" id="{B5F0128A-16E9-4565-9BBE-60F47D349B9B}"/>
                </a:ext>
              </a:extLst>
            </p:cNvPr>
            <p:cNvPicPr>
              <a:picLocks/>
            </p:cNvPicPr>
            <p:nvPr/>
          </p:nvPicPr>
          <p:blipFill>
            <a:blip r:embed="rId3"/>
            <a:stretch>
              <a:fillRect/>
            </a:stretch>
          </p:blipFill>
          <p:spPr>
            <a:xfrm>
              <a:off x="1722096" y="1958839"/>
              <a:ext cx="1714318" cy="180000"/>
            </a:xfrm>
            <a:prstGeom prst="rect">
              <a:avLst/>
            </a:prstGeom>
          </p:spPr>
        </p:pic>
      </p:grpSp>
      <p:grpSp>
        <p:nvGrpSpPr>
          <p:cNvPr id="42" name="群組 41"/>
          <p:cNvGrpSpPr/>
          <p:nvPr/>
        </p:nvGrpSpPr>
        <p:grpSpPr>
          <a:xfrm>
            <a:off x="-208235" y="1177787"/>
            <a:ext cx="1629171" cy="4986271"/>
            <a:chOff x="976242" y="935100"/>
            <a:chExt cx="1629171" cy="1352049"/>
          </a:xfrm>
        </p:grpSpPr>
        <p:pic>
          <p:nvPicPr>
            <p:cNvPr id="43" name="图片 69"/>
            <p:cNvPicPr>
              <a:picLocks noChangeAspect="1"/>
            </p:cNvPicPr>
            <p:nvPr/>
          </p:nvPicPr>
          <p:blipFill>
            <a:blip r:embed="rId2"/>
            <a:srcRect/>
            <a:stretch>
              <a:fillRect/>
            </a:stretch>
          </p:blipFill>
          <p:spPr>
            <a:xfrm>
              <a:off x="976242" y="935100"/>
              <a:ext cx="1629171" cy="1352049"/>
            </a:xfrm>
            <a:custGeom>
              <a:avLst/>
              <a:gdLst>
                <a:gd name="connsiteX0" fmla="*/ 1459427 w 2987299"/>
                <a:gd name="connsiteY0" fmla="*/ 660111 h 2993395"/>
                <a:gd name="connsiteX1" fmla="*/ 647987 w 2987299"/>
                <a:gd name="connsiteY1" fmla="*/ 1471549 h 2993395"/>
                <a:gd name="connsiteX2" fmla="*/ 1459427 w 2987299"/>
                <a:gd name="connsiteY2" fmla="*/ 2282987 h 2993395"/>
                <a:gd name="connsiteX3" fmla="*/ 2270867 w 2987299"/>
                <a:gd name="connsiteY3" fmla="*/ 1471549 h 2993395"/>
                <a:gd name="connsiteX4" fmla="*/ 1459427 w 2987299"/>
                <a:gd name="connsiteY4" fmla="*/ 660111 h 2993395"/>
                <a:gd name="connsiteX5" fmla="*/ 0 w 2987299"/>
                <a:gd name="connsiteY5" fmla="*/ 0 h 2993395"/>
                <a:gd name="connsiteX6" fmla="*/ 2987299 w 2987299"/>
                <a:gd name="connsiteY6" fmla="*/ 0 h 2993395"/>
                <a:gd name="connsiteX7" fmla="*/ 2987299 w 2987299"/>
                <a:gd name="connsiteY7" fmla="*/ 2993395 h 2993395"/>
                <a:gd name="connsiteX8" fmla="*/ 0 w 2987299"/>
                <a:gd name="connsiteY8" fmla="*/ 2993395 h 299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7299" h="2993395">
                  <a:moveTo>
                    <a:pt x="1459427" y="660111"/>
                  </a:moveTo>
                  <a:cubicBezTo>
                    <a:pt x="1011281" y="660111"/>
                    <a:pt x="647987" y="1023404"/>
                    <a:pt x="647987" y="1471549"/>
                  </a:cubicBezTo>
                  <a:cubicBezTo>
                    <a:pt x="647987" y="1919694"/>
                    <a:pt x="1011281" y="2282987"/>
                    <a:pt x="1459427" y="2282987"/>
                  </a:cubicBezTo>
                  <a:cubicBezTo>
                    <a:pt x="1907573" y="2282987"/>
                    <a:pt x="2270867" y="1919694"/>
                    <a:pt x="2270867" y="1471549"/>
                  </a:cubicBezTo>
                  <a:cubicBezTo>
                    <a:pt x="2270867" y="1023404"/>
                    <a:pt x="1907573" y="660111"/>
                    <a:pt x="1459427" y="660111"/>
                  </a:cubicBezTo>
                  <a:close/>
                  <a:moveTo>
                    <a:pt x="0" y="0"/>
                  </a:moveTo>
                  <a:lnTo>
                    <a:pt x="2987299" y="0"/>
                  </a:lnTo>
                  <a:lnTo>
                    <a:pt x="2987299" y="2993395"/>
                  </a:lnTo>
                  <a:lnTo>
                    <a:pt x="0" y="2993395"/>
                  </a:lnTo>
                  <a:close/>
                </a:path>
              </a:pathLst>
            </a:custGeom>
          </p:spPr>
        </p:pic>
        <p:sp>
          <p:nvSpPr>
            <p:cNvPr id="44" name="文字方塊 43"/>
            <p:cNvSpPr txBox="1"/>
            <p:nvPr/>
          </p:nvSpPr>
          <p:spPr>
            <a:xfrm>
              <a:off x="1473021" y="1343099"/>
              <a:ext cx="802922" cy="425620"/>
            </a:xfrm>
            <a:prstGeom prst="rect">
              <a:avLst/>
            </a:prstGeom>
            <a:noFill/>
          </p:spPr>
          <p:txBody>
            <a:bodyPr wrap="square" rtlCol="0">
              <a:spAutoFit/>
            </a:bodyPr>
            <a:lstStyle/>
            <a:p>
              <a:r>
                <a:rPr lang="zh-TW" altLang="en-US" sz="3200" dirty="0" smtClean="0">
                  <a:solidFill>
                    <a:srgbClr val="00EFF1"/>
                  </a:solidFill>
                  <a:latin typeface="標楷體" panose="03000509000000000000" pitchFamily="65" charset="-120"/>
                  <a:ea typeface="標楷體" panose="03000509000000000000" pitchFamily="65" charset="-120"/>
                </a:rPr>
                <a:t>第一</a:t>
              </a:r>
              <a:r>
                <a:rPr lang="zh-TW" altLang="en-US" sz="3200" dirty="0">
                  <a:solidFill>
                    <a:srgbClr val="00EFF1"/>
                  </a:solidFill>
                  <a:latin typeface="標楷體" panose="03000509000000000000" pitchFamily="65" charset="-120"/>
                  <a:ea typeface="標楷體" panose="03000509000000000000" pitchFamily="65" charset="-120"/>
                </a:rPr>
                <a:t>題</a:t>
              </a:r>
            </a:p>
          </p:txBody>
        </p:sp>
      </p:grpSp>
      <p:graphicFrame>
        <p:nvGraphicFramePr>
          <p:cNvPr id="3" name="表格 2"/>
          <p:cNvGraphicFramePr>
            <a:graphicFrameLocks noGrp="1"/>
          </p:cNvGraphicFramePr>
          <p:nvPr>
            <p:extLst>
              <p:ext uri="{D42A27DB-BD31-4B8C-83A1-F6EECF244321}">
                <p14:modId xmlns:p14="http://schemas.microsoft.com/office/powerpoint/2010/main" val="2044319966"/>
              </p:ext>
            </p:extLst>
          </p:nvPr>
        </p:nvGraphicFramePr>
        <p:xfrm>
          <a:off x="1209368" y="962906"/>
          <a:ext cx="10574592" cy="5486400"/>
        </p:xfrm>
        <a:graphic>
          <a:graphicData uri="http://schemas.openxmlformats.org/drawingml/2006/table">
            <a:tbl>
              <a:tblPr firstRow="1" firstCol="1" lastRow="1" lastCol="1" bandRow="1" bandCol="1">
                <a:tableStyleId>{5C22544A-7EE6-4342-B048-85BDC9FD1C3A}</a:tableStyleId>
              </a:tblPr>
              <a:tblGrid>
                <a:gridCol w="6650509">
                  <a:extLst>
                    <a:ext uri="{9D8B030D-6E8A-4147-A177-3AD203B41FA5}">
                      <a16:colId xmlns:a16="http://schemas.microsoft.com/office/drawing/2014/main" val="2602084575"/>
                    </a:ext>
                  </a:extLst>
                </a:gridCol>
                <a:gridCol w="1961485">
                  <a:extLst>
                    <a:ext uri="{9D8B030D-6E8A-4147-A177-3AD203B41FA5}">
                      <a16:colId xmlns:a16="http://schemas.microsoft.com/office/drawing/2014/main" val="2012824065"/>
                    </a:ext>
                  </a:extLst>
                </a:gridCol>
                <a:gridCol w="1962598">
                  <a:extLst>
                    <a:ext uri="{9D8B030D-6E8A-4147-A177-3AD203B41FA5}">
                      <a16:colId xmlns:a16="http://schemas.microsoft.com/office/drawing/2014/main" val="4011576925"/>
                    </a:ext>
                  </a:extLst>
                </a:gridCol>
              </a:tblGrid>
              <a:tr h="279064">
                <a:tc>
                  <a:txBody>
                    <a:bodyPr/>
                    <a:lstStyle/>
                    <a:p>
                      <a:pP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存貨</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30,942,000</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879562108"/>
                  </a:ext>
                </a:extLst>
              </a:tr>
              <a:tr h="279064">
                <a:tc>
                  <a:txBody>
                    <a:bodyPr/>
                    <a:lstStyle/>
                    <a:p>
                      <a:pP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備抵存貨跌價</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82,600</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242643043"/>
                  </a:ext>
                </a:extLst>
              </a:tr>
              <a:tr h="279064">
                <a:tc>
                  <a:txBody>
                    <a:bodyPr/>
                    <a:lstStyle/>
                    <a:p>
                      <a:pP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用品盤存</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10,500</a:t>
                      </a:r>
                      <a:r>
                        <a:rPr lang="zh-TW" sz="2000" b="0" kern="10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773670620"/>
                  </a:ext>
                </a:extLst>
              </a:tr>
              <a:tr h="279064">
                <a:tc>
                  <a:txBody>
                    <a:bodyPr/>
                    <a:lstStyle/>
                    <a:p>
                      <a:pP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預付貨款</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102,000</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788733355"/>
                  </a:ext>
                </a:extLst>
              </a:tr>
              <a:tr h="279064">
                <a:tc>
                  <a:txBody>
                    <a:bodyPr/>
                    <a:lstStyle/>
                    <a:p>
                      <a:pP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預付郵電費</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419002785"/>
                  </a:ext>
                </a:extLst>
              </a:tr>
              <a:tr h="279064">
                <a:tc>
                  <a:txBody>
                    <a:bodyPr/>
                    <a:lstStyle/>
                    <a:p>
                      <a:pP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預付保險費</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89,600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896848573"/>
                  </a:ext>
                </a:extLst>
              </a:tr>
              <a:tr h="279064">
                <a:tc>
                  <a:txBody>
                    <a:bodyPr/>
                    <a:lstStyle/>
                    <a:p>
                      <a:pP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採用權益法之投資</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2.900,000</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35693333"/>
                  </a:ext>
                </a:extLst>
              </a:tr>
              <a:tr h="279064">
                <a:tc>
                  <a:txBody>
                    <a:bodyPr/>
                    <a:lstStyle/>
                    <a:p>
                      <a:pP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土地成本</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17,560,000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4070447956"/>
                  </a:ext>
                </a:extLst>
              </a:tr>
              <a:tr h="279064">
                <a:tc>
                  <a:txBody>
                    <a:bodyPr/>
                    <a:lstStyle/>
                    <a:p>
                      <a:pP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土地改良物成本</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734632112"/>
                  </a:ext>
                </a:extLst>
              </a:tr>
              <a:tr h="279064">
                <a:tc>
                  <a:txBody>
                    <a:bodyPr/>
                    <a:lstStyle/>
                    <a:p>
                      <a:pP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累計折舊</a:t>
                      </a:r>
                      <a:r>
                        <a:rPr lang="en-US" sz="2000" b="0" kern="100" dirty="0">
                          <a:solidFill>
                            <a:schemeClr val="bg1"/>
                          </a:solidFill>
                          <a:effectLst/>
                          <a:latin typeface="標楷體" panose="03000509000000000000" pitchFamily="65" charset="-120"/>
                          <a:ea typeface="標楷體" panose="03000509000000000000" pitchFamily="65" charset="-120"/>
                        </a:rPr>
                        <a:t>—</a:t>
                      </a:r>
                      <a:r>
                        <a:rPr lang="zh-TW" sz="2000" b="0" kern="100" dirty="0">
                          <a:solidFill>
                            <a:schemeClr val="bg1"/>
                          </a:solidFill>
                          <a:effectLst/>
                          <a:latin typeface="標楷體" panose="03000509000000000000" pitchFamily="65" charset="-120"/>
                          <a:ea typeface="標楷體" panose="03000509000000000000" pitchFamily="65" charset="-120"/>
                        </a:rPr>
                        <a:t>土地改良物</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3908438486"/>
                  </a:ext>
                </a:extLst>
              </a:tr>
              <a:tr h="279064">
                <a:tc>
                  <a:txBody>
                    <a:bodyPr/>
                    <a:lstStyle/>
                    <a:p>
                      <a:pP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房屋及建築成本</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12,950,000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　</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278611963"/>
                  </a:ext>
                </a:extLst>
              </a:tr>
              <a:tr h="279064">
                <a:tc>
                  <a:txBody>
                    <a:bodyPr/>
                    <a:lstStyle/>
                    <a:p>
                      <a:pP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累計折舊</a:t>
                      </a:r>
                      <a:r>
                        <a:rPr lang="en-US" sz="2000" b="0" kern="100" dirty="0">
                          <a:solidFill>
                            <a:schemeClr val="bg1"/>
                          </a:solidFill>
                          <a:effectLst/>
                          <a:latin typeface="標楷體" panose="03000509000000000000" pitchFamily="65" charset="-120"/>
                          <a:ea typeface="標楷體" panose="03000509000000000000" pitchFamily="65" charset="-120"/>
                        </a:rPr>
                        <a:t>—</a:t>
                      </a:r>
                      <a:r>
                        <a:rPr lang="zh-TW" sz="2000" b="0" kern="100" dirty="0">
                          <a:solidFill>
                            <a:schemeClr val="bg1"/>
                          </a:solidFill>
                          <a:effectLst/>
                          <a:latin typeface="標楷體" panose="03000509000000000000" pitchFamily="65" charset="-120"/>
                          <a:ea typeface="標楷體" panose="03000509000000000000" pitchFamily="65" charset="-120"/>
                        </a:rPr>
                        <a:t>房屋及建築</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a:solidFill>
                            <a:schemeClr val="bg1"/>
                          </a:solidFill>
                          <a:effectLst/>
                          <a:latin typeface="標楷體" panose="03000509000000000000" pitchFamily="65" charset="-120"/>
                          <a:ea typeface="標楷體" panose="03000509000000000000" pitchFamily="65" charset="-120"/>
                        </a:rPr>
                        <a:t>2,960,000</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89233434"/>
                  </a:ext>
                </a:extLst>
              </a:tr>
              <a:tr h="279064">
                <a:tc>
                  <a:txBody>
                    <a:bodyPr/>
                    <a:lstStyle/>
                    <a:p>
                      <a:pP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辦公設備成本</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660,000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771138563"/>
                  </a:ext>
                </a:extLst>
              </a:tr>
              <a:tr h="279064">
                <a:tc>
                  <a:txBody>
                    <a:bodyPr/>
                    <a:lstStyle/>
                    <a:p>
                      <a:pP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累計折舊</a:t>
                      </a:r>
                      <a:r>
                        <a:rPr lang="en-US" sz="2000" b="0" kern="100">
                          <a:solidFill>
                            <a:schemeClr val="bg1"/>
                          </a:solidFill>
                          <a:effectLst/>
                          <a:latin typeface="標楷體" panose="03000509000000000000" pitchFamily="65" charset="-120"/>
                          <a:ea typeface="標楷體" panose="03000509000000000000" pitchFamily="65" charset="-120"/>
                        </a:rPr>
                        <a:t>—</a:t>
                      </a:r>
                      <a:r>
                        <a:rPr lang="zh-TW" sz="2000" b="0" kern="100">
                          <a:solidFill>
                            <a:schemeClr val="bg1"/>
                          </a:solidFill>
                          <a:effectLst/>
                          <a:latin typeface="標楷體" panose="03000509000000000000" pitchFamily="65" charset="-120"/>
                          <a:ea typeface="標楷體" panose="03000509000000000000" pitchFamily="65" charset="-120"/>
                        </a:rPr>
                        <a:t>辦公設備</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422,400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700113774"/>
                  </a:ext>
                </a:extLst>
              </a:tr>
              <a:tr h="279064">
                <a:tc>
                  <a:txBody>
                    <a:bodyPr/>
                    <a:lstStyle/>
                    <a:p>
                      <a:pP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運輸設備成本</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1,710,000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201942640"/>
                  </a:ext>
                </a:extLst>
              </a:tr>
              <a:tr h="279064">
                <a:tc>
                  <a:txBody>
                    <a:bodyPr/>
                    <a:lstStyle/>
                    <a:p>
                      <a:pP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累計折舊</a:t>
                      </a:r>
                      <a:r>
                        <a:rPr lang="en-US" sz="2000" b="0" kern="100">
                          <a:solidFill>
                            <a:schemeClr val="bg1"/>
                          </a:solidFill>
                          <a:effectLst/>
                          <a:latin typeface="標楷體" panose="03000509000000000000" pitchFamily="65" charset="-120"/>
                          <a:ea typeface="標楷體" panose="03000509000000000000" pitchFamily="65" charset="-120"/>
                        </a:rPr>
                        <a:t>—</a:t>
                      </a:r>
                      <a:r>
                        <a:rPr lang="zh-TW" sz="2000" b="0" kern="100">
                          <a:solidFill>
                            <a:schemeClr val="bg1"/>
                          </a:solidFill>
                          <a:effectLst/>
                          <a:latin typeface="標楷體" panose="03000509000000000000" pitchFamily="65" charset="-120"/>
                          <a:ea typeface="標楷體" panose="03000509000000000000" pitchFamily="65" charset="-120"/>
                        </a:rPr>
                        <a:t>運輸設備</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zh-TW" sz="2000" b="0" kern="10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310,500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966529989"/>
                  </a:ext>
                </a:extLst>
              </a:tr>
              <a:tr h="279064">
                <a:tc>
                  <a:txBody>
                    <a:bodyPr/>
                    <a:lstStyle/>
                    <a:p>
                      <a:pP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存出保證金</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290,000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178722395"/>
                  </a:ext>
                </a:extLst>
              </a:tr>
              <a:tr h="279064">
                <a:tc>
                  <a:txBody>
                    <a:bodyPr/>
                    <a:lstStyle/>
                    <a:p>
                      <a:pPr>
                        <a:spcAft>
                          <a:spcPts val="0"/>
                        </a:spcAft>
                      </a:pPr>
                      <a:r>
                        <a:rPr lang="zh-TW" sz="2000" b="0" kern="100">
                          <a:solidFill>
                            <a:schemeClr val="bg1"/>
                          </a:solidFill>
                          <a:effectLst/>
                          <a:latin typeface="標楷體" panose="03000509000000000000" pitchFamily="65" charset="-120"/>
                          <a:ea typeface="標楷體" panose="03000509000000000000" pitchFamily="65" charset="-120"/>
                        </a:rPr>
                        <a:t>銀行借款</a:t>
                      </a:r>
                      <a:endParaRPr lang="zh-TW" sz="2000" b="0" kern="10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 </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tc>
                  <a:txBody>
                    <a:bodyPr/>
                    <a:lstStyle/>
                    <a:p>
                      <a:pPr algn="r">
                        <a:spcAft>
                          <a:spcPts val="0"/>
                        </a:spcAft>
                      </a:pPr>
                      <a:r>
                        <a:rPr lang="en-US" sz="2000" b="0" kern="100" dirty="0">
                          <a:solidFill>
                            <a:schemeClr val="bg1"/>
                          </a:solidFill>
                          <a:effectLst/>
                          <a:latin typeface="標楷體" panose="03000509000000000000" pitchFamily="65" charset="-120"/>
                          <a:ea typeface="標楷體" panose="03000509000000000000" pitchFamily="65" charset="-120"/>
                        </a:rPr>
                        <a:t>2,500,000</a:t>
                      </a:r>
                      <a:endParaRPr lang="zh-TW" sz="2000" b="0" kern="100" dirty="0">
                        <a:solidFill>
                          <a:schemeClr val="bg1"/>
                        </a:solidFill>
                        <a:effectLst/>
                        <a:latin typeface="標楷體" panose="03000509000000000000" pitchFamily="65" charset="-120"/>
                        <a:ea typeface="標楷體" panose="03000509000000000000" pitchFamily="65" charset="-120"/>
                        <a:cs typeface="Times New Roman" panose="02020603050405020304" pitchFamily="18" charset="0"/>
                      </a:endParaRPr>
                    </a:p>
                  </a:txBody>
                  <a:tcPr marL="68580" marR="68580" marT="0"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2323026354"/>
                  </a:ext>
                </a:extLst>
              </a:tr>
            </a:tbl>
          </a:graphicData>
        </a:graphic>
      </p:graphicFrame>
      <p:sp>
        <p:nvSpPr>
          <p:cNvPr id="34" name="圓角矩形 33">
            <a:hlinkClick r:id="" action="ppaction://hlinkshowjump?jump=lastslideviewed"/>
          </p:cNvPr>
          <p:cNvSpPr/>
          <p:nvPr/>
        </p:nvSpPr>
        <p:spPr>
          <a:xfrm>
            <a:off x="86205" y="6445466"/>
            <a:ext cx="202339" cy="320040"/>
          </a:xfrm>
          <a:prstGeom prst="roundRect">
            <a:avLst/>
          </a:prstGeom>
          <a:solidFill>
            <a:srgbClr val="6699FF">
              <a:alpha val="16863"/>
            </a:srgb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TW" altLang="en-US"/>
          </a:p>
        </p:txBody>
      </p:sp>
    </p:spTree>
    <p:extLst>
      <p:ext uri="{BB962C8B-B14F-4D97-AF65-F5344CB8AC3E}">
        <p14:creationId xmlns:p14="http://schemas.microsoft.com/office/powerpoint/2010/main" val="26380449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14:presetBounceEnd="12000">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14:bounceEnd="12000">
                                          <p:cBhvr additive="base">
                                            <p:cTn id="13" dur="500" fill="hold"/>
                                            <p:tgtEl>
                                              <p:spTgt spid="78"/>
                                            </p:tgtEl>
                                            <p:attrNameLst>
                                              <p:attrName>ppt_x</p:attrName>
                                            </p:attrNameLst>
                                          </p:cBhvr>
                                          <p:tavLst>
                                            <p:tav tm="0">
                                              <p:val>
                                                <p:strVal val="0-#ppt_w/2"/>
                                              </p:val>
                                            </p:tav>
                                            <p:tav tm="100000">
                                              <p:val>
                                                <p:strVal val="#ppt_x"/>
                                              </p:val>
                                            </p:tav>
                                          </p:tavLst>
                                        </p:anim>
                                        <p:anim calcmode="lin" valueType="num" p14:bounceEnd="12000">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par>
                              <p:cTn id="30" fill="hold">
                                <p:stCondLst>
                                  <p:cond delay="2750"/>
                                </p:stCondLst>
                                <p:childTnLst>
                                  <p:par>
                                    <p:cTn id="31" presetID="42" presetClass="entr" presetSubtype="0" fill="hold" nodeType="after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100"/>
                                      </p:stCondLst>
                                      <p:childTnLst>
                                        <p:set>
                                          <p:cBhvr>
                                            <p:cTn id="6" dur="1" fill="hold">
                                              <p:stCondLst>
                                                <p:cond delay="0"/>
                                              </p:stCondLst>
                                            </p:cTn>
                                            <p:tgtEl>
                                              <p:spTgt spid="80"/>
                                            </p:tgtEl>
                                            <p:attrNameLst>
                                              <p:attrName>style.visibility</p:attrName>
                                            </p:attrNameLst>
                                          </p:cBhvr>
                                          <p:to>
                                            <p:strVal val="visible"/>
                                          </p:to>
                                        </p:set>
                                      </p:childTnLst>
                                    </p:cTn>
                                  </p:par>
                                  <p:par>
                                    <p:cTn id="7" presetID="8" presetClass="emph" presetSubtype="0" fill="hold" nodeType="withEffect">
                                      <p:stCondLst>
                                        <p:cond delay="0"/>
                                      </p:stCondLst>
                                      <p:childTnLst>
                                        <p:animRot by="21600000">
                                          <p:cBhvr>
                                            <p:cTn id="8" dur="1250" fill="hold"/>
                                            <p:tgtEl>
                                              <p:spTgt spid="80"/>
                                            </p:tgtEl>
                                            <p:attrNameLst>
                                              <p:attrName>r</p:attrName>
                                            </p:attrNameLst>
                                          </p:cBhvr>
                                        </p:animRot>
                                      </p:childTnLst>
                                    </p:cTn>
                                  </p:par>
                                  <p:par>
                                    <p:cTn id="9" presetID="56" presetClass="path" presetSubtype="0" accel="50000" decel="50000" fill="hold" nodeType="withEffect">
                                      <p:stCondLst>
                                        <p:cond delay="0"/>
                                      </p:stCondLst>
                                      <p:childTnLst>
                                        <p:animMotion origin="layout" path="M -1.45833E-6 7.40741E-7 L 0.35482 -0.08218 " pathEditMode="relative" rAng="0" ptsTypes="AA">
                                          <p:cBhvr>
                                            <p:cTn id="10" dur="700" spd="-100000" fill="hold"/>
                                            <p:tgtEl>
                                              <p:spTgt spid="80"/>
                                            </p:tgtEl>
                                            <p:attrNameLst>
                                              <p:attrName>ppt_x</p:attrName>
                                              <p:attrName>ppt_y</p:attrName>
                                            </p:attrNameLst>
                                          </p:cBhvr>
                                          <p:rCtr x="17734" y="-4120"/>
                                        </p:animMotion>
                                      </p:childTnLst>
                                    </p:cTn>
                                  </p:par>
                                  <p:par>
                                    <p:cTn id="11" presetID="2" presetClass="entr" presetSubtype="8" fill="hold" nodeType="withEffect">
                                      <p:stCondLst>
                                        <p:cond delay="20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0-#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par>
                                    <p:cTn id="15" presetID="8" presetClass="emph" presetSubtype="0" fill="hold" nodeType="withEffect">
                                      <p:stCondLst>
                                        <p:cond delay="0"/>
                                      </p:stCondLst>
                                      <p:childTnLst>
                                        <p:animRot by="21600000">
                                          <p:cBhvr>
                                            <p:cTn id="16" dur="1250" fill="hold"/>
                                            <p:tgtEl>
                                              <p:spTgt spid="78"/>
                                            </p:tgtEl>
                                            <p:attrNameLst>
                                              <p:attrName>r</p:attrName>
                                            </p:attrNameLst>
                                          </p:cBhvr>
                                        </p:animRot>
                                      </p:childTnLst>
                                    </p:cTn>
                                  </p:par>
                                  <p:par>
                                    <p:cTn id="17" presetID="22" presetClass="entr" presetSubtype="8" fill="hold" grpId="0" nodeType="withEffect">
                                      <p:stCondLst>
                                        <p:cond delay="0"/>
                                      </p:stCondLst>
                                      <p:childTnLst>
                                        <p:set>
                                          <p:cBhvr>
                                            <p:cTn id="18" dur="1" fill="hold">
                                              <p:stCondLst>
                                                <p:cond delay="0"/>
                                              </p:stCondLst>
                                            </p:cTn>
                                            <p:tgtEl>
                                              <p:spTgt spid="79"/>
                                            </p:tgtEl>
                                            <p:attrNameLst>
                                              <p:attrName>style.visibility</p:attrName>
                                            </p:attrNameLst>
                                          </p:cBhvr>
                                          <p:to>
                                            <p:strVal val="visible"/>
                                          </p:to>
                                        </p:set>
                                        <p:animEffect transition="in" filter="wipe(left)">
                                          <p:cBhvr>
                                            <p:cTn id="19" dur="500"/>
                                            <p:tgtEl>
                                              <p:spTgt spid="79"/>
                                            </p:tgtEl>
                                          </p:cBhvr>
                                        </p:animEffect>
                                      </p:childTnLst>
                                    </p:cTn>
                                  </p:par>
                                </p:childTnLst>
                              </p:cTn>
                            </p:par>
                            <p:par>
                              <p:cTn id="20" fill="hold">
                                <p:stCondLst>
                                  <p:cond delay="1250"/>
                                </p:stCondLst>
                                <p:childTnLst>
                                  <p:par>
                                    <p:cTn id="21" presetID="42" presetClass="entr" presetSubtype="0" fill="hold"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fade">
                                          <p:cBhvr>
                                            <p:cTn id="23" dur="1000"/>
                                            <p:tgtEl>
                                              <p:spTgt spid="42"/>
                                            </p:tgtEl>
                                          </p:cBhvr>
                                        </p:animEffect>
                                        <p:anim calcmode="lin" valueType="num">
                                          <p:cBhvr>
                                            <p:cTn id="24" dur="1000" fill="hold"/>
                                            <p:tgtEl>
                                              <p:spTgt spid="42"/>
                                            </p:tgtEl>
                                            <p:attrNameLst>
                                              <p:attrName>ppt_x</p:attrName>
                                            </p:attrNameLst>
                                          </p:cBhvr>
                                          <p:tavLst>
                                            <p:tav tm="0">
                                              <p:val>
                                                <p:strVal val="#ppt_x"/>
                                              </p:val>
                                            </p:tav>
                                            <p:tav tm="100000">
                                              <p:val>
                                                <p:strVal val="#ppt_x"/>
                                              </p:val>
                                            </p:tav>
                                          </p:tavLst>
                                        </p:anim>
                                        <p:anim calcmode="lin" valueType="num">
                                          <p:cBhvr>
                                            <p:cTn id="25" dur="1000" fill="hold"/>
                                            <p:tgtEl>
                                              <p:spTgt spid="42"/>
                                            </p:tgtEl>
                                            <p:attrNameLst>
                                              <p:attrName>ppt_y</p:attrName>
                                            </p:attrNameLst>
                                          </p:cBhvr>
                                          <p:tavLst>
                                            <p:tav tm="0">
                                              <p:val>
                                                <p:strVal val="#ppt_y+.1"/>
                                              </p:val>
                                            </p:tav>
                                            <p:tav tm="100000">
                                              <p:val>
                                                <p:strVal val="#ppt_y"/>
                                              </p:val>
                                            </p:tav>
                                          </p:tavLst>
                                        </p:anim>
                                      </p:childTnLst>
                                    </p:cTn>
                                  </p:par>
                                </p:childTnLst>
                              </p:cTn>
                            </p:par>
                            <p:par>
                              <p:cTn id="26" fill="hold">
                                <p:stCondLst>
                                  <p:cond delay="2250"/>
                                </p:stCondLst>
                                <p:childTnLst>
                                  <p:par>
                                    <p:cTn id="27" presetID="22" presetClass="entr" presetSubtype="1" fill="hold" nodeType="afterEffect">
                                      <p:stCondLst>
                                        <p:cond delay="0"/>
                                      </p:stCondLst>
                                      <p:childTnLst>
                                        <p:set>
                                          <p:cBhvr>
                                            <p:cTn id="28" dur="1" fill="hold">
                                              <p:stCondLst>
                                                <p:cond delay="0"/>
                                              </p:stCondLst>
                                            </p:cTn>
                                            <p:tgtEl>
                                              <p:spTgt spid="6"/>
                                            </p:tgtEl>
                                            <p:attrNameLst>
                                              <p:attrName>style.visibility</p:attrName>
                                            </p:attrNameLst>
                                          </p:cBhvr>
                                          <p:to>
                                            <p:strVal val="visible"/>
                                          </p:to>
                                        </p:set>
                                        <p:animEffect transition="in" filter="wipe(up)">
                                          <p:cBhvr>
                                            <p:cTn id="29" dur="500"/>
                                            <p:tgtEl>
                                              <p:spTgt spid="6"/>
                                            </p:tgtEl>
                                          </p:cBhvr>
                                        </p:animEffect>
                                      </p:childTnLst>
                                    </p:cTn>
                                  </p:par>
                                </p:childTnLst>
                              </p:cTn>
                            </p:par>
                            <p:par>
                              <p:cTn id="30" fill="hold">
                                <p:stCondLst>
                                  <p:cond delay="2750"/>
                                </p:stCondLst>
                                <p:childTnLst>
                                  <p:par>
                                    <p:cTn id="31" presetID="42" presetClass="entr" presetSubtype="0" fill="hold" nodeType="after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Lst>
      </p:timing>
    </mc:Fallback>
  </mc:AlternateContent>
</p:sld>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佈景主題">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21515</TotalTime>
  <Words>11814</Words>
  <Application>Microsoft Office PowerPoint</Application>
  <PresentationFormat>寬螢幕</PresentationFormat>
  <Paragraphs>3322</Paragraphs>
  <Slides>74</Slides>
  <Notes>1</Notes>
  <HiddenSlides>0</HiddenSlides>
  <MMClips>0</MMClips>
  <ScaleCrop>false</ScaleCrop>
  <HeadingPairs>
    <vt:vector size="6" baseType="variant">
      <vt:variant>
        <vt:lpstr>使用字型</vt:lpstr>
      </vt:variant>
      <vt:variant>
        <vt:i4>10</vt:i4>
      </vt:variant>
      <vt:variant>
        <vt:lpstr>佈景主題</vt:lpstr>
      </vt:variant>
      <vt:variant>
        <vt:i4>1</vt:i4>
      </vt:variant>
      <vt:variant>
        <vt:lpstr>投影片標題</vt:lpstr>
      </vt:variant>
      <vt:variant>
        <vt:i4>74</vt:i4>
      </vt:variant>
    </vt:vector>
  </HeadingPairs>
  <TitlesOfParts>
    <vt:vector size="85" baseType="lpstr">
      <vt:lpstr>Calibri Light</vt:lpstr>
      <vt:lpstr>Calibri</vt:lpstr>
      <vt:lpstr>Wingdings</vt:lpstr>
      <vt:lpstr>新細明體</vt:lpstr>
      <vt:lpstr>華康康楷體W5(P)</vt:lpstr>
      <vt:lpstr>華康中黑體</vt:lpstr>
      <vt:lpstr>Times New Roman</vt:lpstr>
      <vt:lpstr>Arial</vt:lpstr>
      <vt:lpstr>SimSun</vt:lpstr>
      <vt:lpstr>標楷體</vt:lpstr>
      <vt:lpstr>Office 主题</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lpstr>PowerPoint 簡報</vt:lpstr>
    </vt:vector>
  </TitlesOfParts>
  <Company>mycomputer</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mycomputer</dc:creator>
  <cp:lastModifiedBy>user</cp:lastModifiedBy>
  <cp:revision>482</cp:revision>
  <cp:lastPrinted>2019-10-20T16:00:25Z</cp:lastPrinted>
  <dcterms:created xsi:type="dcterms:W3CDTF">2015-08-02T01:36:54Z</dcterms:created>
  <dcterms:modified xsi:type="dcterms:W3CDTF">2019-10-24T02:33:33Z</dcterms:modified>
</cp:coreProperties>
</file>